
<file path=[Content_Types].xml><?xml version="1.0" encoding="utf-8"?>
<Types xmlns="http://schemas.openxmlformats.org/package/2006/content-types">
  <Default Extension="xml" ContentType="application/xml"/>
  <Default Extension="jpeg" ContentType="image/jpeg"/>
  <Default Extension="tiff" ContentType="image/tiff"/>
  <Default Extension="rels" ContentType="application/vnd.openxmlformats-package.relationships+xml"/>
  <Default Extension="gif" ContentType="image/gif"/>
  <Default Extension="wdp" ContentType="image/vnd.ms-photo"/>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8" r:id="rId1"/>
  </p:sldMasterIdLst>
  <p:notesMasterIdLst>
    <p:notesMasterId r:id="rId28"/>
  </p:notesMasterIdLst>
  <p:sldIdLst>
    <p:sldId id="257" r:id="rId2"/>
    <p:sldId id="258" r:id="rId3"/>
    <p:sldId id="262" r:id="rId4"/>
    <p:sldId id="273" r:id="rId5"/>
    <p:sldId id="289" r:id="rId6"/>
    <p:sldId id="259" r:id="rId7"/>
    <p:sldId id="264" r:id="rId8"/>
    <p:sldId id="282" r:id="rId9"/>
    <p:sldId id="274" r:id="rId10"/>
    <p:sldId id="284" r:id="rId11"/>
    <p:sldId id="285" r:id="rId12"/>
    <p:sldId id="268" r:id="rId13"/>
    <p:sldId id="279" r:id="rId14"/>
    <p:sldId id="269" r:id="rId15"/>
    <p:sldId id="280" r:id="rId16"/>
    <p:sldId id="283" r:id="rId17"/>
    <p:sldId id="270" r:id="rId18"/>
    <p:sldId id="287" r:id="rId19"/>
    <p:sldId id="271" r:id="rId20"/>
    <p:sldId id="275" r:id="rId21"/>
    <p:sldId id="277" r:id="rId22"/>
    <p:sldId id="278" r:id="rId23"/>
    <p:sldId id="290" r:id="rId24"/>
    <p:sldId id="291" r:id="rId25"/>
    <p:sldId id="261" r:id="rId26"/>
    <p:sldId id="28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FF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2" autoAdjust="0"/>
    <p:restoredTop sz="87237"/>
  </p:normalViewPr>
  <p:slideViewPr>
    <p:cSldViewPr snapToGrid="0">
      <p:cViewPr varScale="1">
        <p:scale>
          <a:sx n="130" d="100"/>
          <a:sy n="130" d="100"/>
        </p:scale>
        <p:origin x="1008" y="1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A6CB1D-A3B7-434B-ABB5-99D9CB0EF729}" type="datetimeFigureOut">
              <a:rPr lang="en-US" smtClean="0"/>
              <a:t>7/5/17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9E425B-2894-4318-AA7F-42BC23137CA4}" type="slidenum">
              <a:rPr lang="en-US" smtClean="0"/>
              <a:t>‹#›</a:t>
            </a:fld>
            <a:endParaRPr lang="en-US"/>
          </a:p>
        </p:txBody>
      </p:sp>
    </p:spTree>
    <p:extLst>
      <p:ext uri="{BB962C8B-B14F-4D97-AF65-F5344CB8AC3E}">
        <p14:creationId xmlns:p14="http://schemas.microsoft.com/office/powerpoint/2010/main" val="3642874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9E425B-2894-4318-AA7F-42BC23137CA4}" type="slidenum">
              <a:rPr lang="en-US" smtClean="0"/>
              <a:t>1</a:t>
            </a:fld>
            <a:endParaRPr lang="en-US"/>
          </a:p>
        </p:txBody>
      </p:sp>
    </p:spTree>
    <p:extLst>
      <p:ext uri="{BB962C8B-B14F-4D97-AF65-F5344CB8AC3E}">
        <p14:creationId xmlns:p14="http://schemas.microsoft.com/office/powerpoint/2010/main" val="1042431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helps</a:t>
            </a:r>
            <a:r>
              <a:rPr lang="en-US" baseline="0" dirty="0"/>
              <a:t> blend the Scientific Method with Data Science.</a:t>
            </a:r>
          </a:p>
        </p:txBody>
      </p:sp>
      <p:sp>
        <p:nvSpPr>
          <p:cNvPr id="4" name="Slide Number Placeholder 3"/>
          <p:cNvSpPr>
            <a:spLocks noGrp="1"/>
          </p:cNvSpPr>
          <p:nvPr>
            <p:ph type="sldNum" sz="quarter" idx="10"/>
          </p:nvPr>
        </p:nvSpPr>
        <p:spPr/>
        <p:txBody>
          <a:bodyPr/>
          <a:lstStyle/>
          <a:p>
            <a:fld id="{BE9E425B-2894-4318-AA7F-42BC23137CA4}" type="slidenum">
              <a:rPr lang="en-US" smtClean="0"/>
              <a:t>4</a:t>
            </a:fld>
            <a:endParaRPr lang="en-US"/>
          </a:p>
        </p:txBody>
      </p:sp>
    </p:spTree>
    <p:extLst>
      <p:ext uri="{BB962C8B-B14F-4D97-AF65-F5344CB8AC3E}">
        <p14:creationId xmlns:p14="http://schemas.microsoft.com/office/powerpoint/2010/main" val="5793527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E9E425B-2894-4318-AA7F-42BC23137CA4}" type="slidenum">
              <a:rPr lang="en-US" smtClean="0"/>
              <a:t>16</a:t>
            </a:fld>
            <a:endParaRPr lang="en-US"/>
          </a:p>
        </p:txBody>
      </p:sp>
    </p:spTree>
    <p:extLst>
      <p:ext uri="{BB962C8B-B14F-4D97-AF65-F5344CB8AC3E}">
        <p14:creationId xmlns:p14="http://schemas.microsoft.com/office/powerpoint/2010/main" val="14351470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Should we put the findings section on another</a:t>
            </a:r>
            <a:r>
              <a:rPr lang="en-US" baseline="0" dirty="0"/>
              <a:t> slide? </a:t>
            </a:r>
            <a:endParaRPr lang="en-US" dirty="0"/>
          </a:p>
        </p:txBody>
      </p:sp>
      <p:sp>
        <p:nvSpPr>
          <p:cNvPr id="4" name="Slide Number Placeholder 3"/>
          <p:cNvSpPr>
            <a:spLocks noGrp="1"/>
          </p:cNvSpPr>
          <p:nvPr>
            <p:ph type="sldNum" sz="quarter" idx="10"/>
          </p:nvPr>
        </p:nvSpPr>
        <p:spPr/>
        <p:txBody>
          <a:bodyPr/>
          <a:lstStyle/>
          <a:p>
            <a:fld id="{BE9E425B-2894-4318-AA7F-42BC23137CA4}" type="slidenum">
              <a:rPr lang="en-US" smtClean="0"/>
              <a:t>23</a:t>
            </a:fld>
            <a:endParaRPr lang="en-US"/>
          </a:p>
        </p:txBody>
      </p:sp>
    </p:spTree>
    <p:extLst>
      <p:ext uri="{BB962C8B-B14F-4D97-AF65-F5344CB8AC3E}">
        <p14:creationId xmlns:p14="http://schemas.microsoft.com/office/powerpoint/2010/main" val="20872400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2BFD8FD3-6BC4-425F-891D-0741A439FEF5}" type="datetime1">
              <a:rPr lang="en-US" smtClean="0"/>
              <a:t>7/5/17</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1035062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1CFBDD-FC00-4979-962A-B16E941AAB17}" type="datetime1">
              <a:rPr lang="en-US" smtClean="0"/>
              <a:t>7/5/17</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162120082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41CFBDD-FC00-4979-962A-B16E941AAB17}" type="datetime1">
              <a:rPr lang="en-US" smtClean="0"/>
              <a:t>7/5/17</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137106538"/>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41CFBDD-FC00-4979-962A-B16E941AAB17}" type="datetime1">
              <a:rPr lang="en-US" smtClean="0"/>
              <a:t>7/5/17</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2644465526"/>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1CFBDD-FC00-4979-962A-B16E941AAB17}" type="datetime1">
              <a:rPr lang="en-US" smtClean="0"/>
              <a:t>7/5/17</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2069560898"/>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41CFBDD-FC00-4979-962A-B16E941AAB17}" type="datetime1">
              <a:rPr lang="en-US" smtClean="0"/>
              <a:t>7/5/17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79706632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41CFBDD-FC00-4979-962A-B16E941AAB17}" type="datetime1">
              <a:rPr lang="en-US" smtClean="0"/>
              <a:t>7/5/17</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3767876766"/>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05E5C68-9EED-413E-B086-4145A3935548}" type="datetime1">
              <a:rPr lang="en-US" smtClean="0"/>
              <a:t>7/5/17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9339278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D6E95037-ADD3-4F59-BB44-F82689BBE7AE}" type="datetime1">
              <a:rPr lang="en-US" smtClean="0"/>
              <a:t>7/5/17</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4266300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37BDF8-5683-484F-8DBC-E9A1DA889130}" type="datetime1">
              <a:rPr lang="en-US" smtClean="0"/>
              <a:t>7/5/17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1102546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ECC4F6-A32E-467C-A154-8BAEC0788F1F}" type="datetime1">
              <a:rPr lang="en-US" smtClean="0"/>
              <a:t>7/5/17</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392668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A1F4E2-A66E-4CEA-BAB6-29487134D526}" type="datetime1">
              <a:rPr lang="en-US" smtClean="0"/>
              <a:t>7/5/17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522161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5924CE-E8D1-46CA-9144-2068016453D9}" type="datetime1">
              <a:rPr lang="en-US" smtClean="0"/>
              <a:t>7/5/17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3451156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18CF9F-D515-4605-8464-4C06C1DFB243}" type="datetime1">
              <a:rPr lang="en-US" smtClean="0"/>
              <a:t>7/5/17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3311002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C9B92B-7D36-4A45-A718-E0E1FC80AFD2}" type="datetime1">
              <a:rPr lang="en-US" smtClean="0"/>
              <a:t>7/5/17</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1996077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8FD5C0-512F-45C2-ACB2-607A00A4510C}" type="datetime1">
              <a:rPr lang="en-US" smtClean="0"/>
              <a:t>7/5/17</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3019655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C85F23-E154-4B47-A9F9-89A52AA15E6B}" type="datetime1">
              <a:rPr lang="en-US" smtClean="0"/>
              <a:t>7/5/17</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49490538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41CFBDD-FC00-4979-962A-B16E941AAB17}" type="datetime1">
              <a:rPr lang="en-US" smtClean="0"/>
              <a:t>7/5/17</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7B7DB76D-28D5-4DAC-900A-A1330999554A}" type="slidenum">
              <a:rPr lang="en-US" smtClean="0"/>
              <a:t>‹#›</a:t>
            </a:fld>
            <a:endParaRPr lang="en-US"/>
          </a:p>
        </p:txBody>
      </p:sp>
    </p:spTree>
    <p:extLst>
      <p:ext uri="{BB962C8B-B14F-4D97-AF65-F5344CB8AC3E}">
        <p14:creationId xmlns:p14="http://schemas.microsoft.com/office/powerpoint/2010/main" val="305760133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gif"/><Relationship Id="rId3" Type="http://schemas.openxmlformats.org/officeDocument/2006/relationships/image" Target="../media/image13.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5.png"/><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9.png"/><Relationship Id="rId3"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4.gif"/></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27.png"/><Relationship Id="rId1" Type="http://schemas.openxmlformats.org/officeDocument/2006/relationships/slideLayout" Target="../slideLayouts/slideLayout6.xml"/><Relationship Id="rId2"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 Id="rId3" Type="http://schemas.openxmlformats.org/officeDocument/2006/relationships/image" Target="../media/image2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0.png"/><Relationship Id="rId3"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2.png"/></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image" Target="../media/image35.png"/><Relationship Id="rId6" Type="http://schemas.openxmlformats.org/officeDocument/2006/relationships/hyperlink" Target="http://cherryblossom.org/include/10LotteryFAQs102209.pdf" TargetMode="External"/><Relationship Id="rId7" Type="http://schemas.openxmlformats.org/officeDocument/2006/relationships/image" Target="../media/image36.png"/><Relationship Id="rId8" Type="http://schemas.openxmlformats.org/officeDocument/2006/relationships/image" Target="../media/image37.png"/><Relationship Id="rId9" Type="http://schemas.openxmlformats.org/officeDocument/2006/relationships/image" Target="../media/image38.png"/><Relationship Id="rId10" Type="http://schemas.openxmlformats.org/officeDocument/2006/relationships/image" Target="../media/image39.png"/><Relationship Id="rId11" Type="http://schemas.microsoft.com/office/2007/relationships/hdphoto" Target="../media/hdphoto1.wdp"/><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cherryblossom.or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cherryblossom.or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tiff"/></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34069" y="1482747"/>
            <a:ext cx="6222547" cy="1576660"/>
          </a:xfrm>
        </p:spPr>
        <p:txBody>
          <a:bodyPr/>
          <a:lstStyle/>
          <a:p>
            <a:r>
              <a:rPr lang="en-US" dirty="0">
                <a:solidFill>
                  <a:schemeClr val="bg1"/>
                </a:solidFill>
              </a:rPr>
              <a:t>Case Study 08</a:t>
            </a:r>
            <a:br>
              <a:rPr lang="en-US" dirty="0">
                <a:solidFill>
                  <a:schemeClr val="bg1"/>
                </a:solidFill>
              </a:rPr>
            </a:br>
            <a:r>
              <a:rPr lang="en-US" sz="4400" dirty="0">
                <a:solidFill>
                  <a:schemeClr val="bg1"/>
                </a:solidFill>
              </a:rPr>
              <a:t>Chapter 2, Question 10</a:t>
            </a:r>
            <a:endParaRPr lang="en-US" dirty="0">
              <a:solidFill>
                <a:schemeClr val="bg1"/>
              </a:solidFill>
            </a:endParaRPr>
          </a:p>
        </p:txBody>
      </p:sp>
      <p:sp>
        <p:nvSpPr>
          <p:cNvPr id="3" name="Subtitle 2"/>
          <p:cNvSpPr>
            <a:spLocks noGrp="1"/>
          </p:cNvSpPr>
          <p:nvPr>
            <p:ph type="subTitle" idx="1"/>
          </p:nvPr>
        </p:nvSpPr>
        <p:spPr>
          <a:xfrm>
            <a:off x="2634069" y="3059407"/>
            <a:ext cx="8791575" cy="1655762"/>
          </a:xfrm>
        </p:spPr>
        <p:txBody>
          <a:bodyPr/>
          <a:lstStyle/>
          <a:p>
            <a:r>
              <a:rPr lang="en-US" i="1" dirty="0">
                <a:solidFill>
                  <a:schemeClr val="bg1"/>
                </a:solidFill>
              </a:rPr>
              <a:t>Matthew Baldree, Ben Brock, Tom Elkins, Austin Kelly</a:t>
            </a:r>
          </a:p>
        </p:txBody>
      </p:sp>
    </p:spTree>
    <p:extLst>
      <p:ext uri="{BB962C8B-B14F-4D97-AF65-F5344CB8AC3E}">
        <p14:creationId xmlns:p14="http://schemas.microsoft.com/office/powerpoint/2010/main" val="2443611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age distributions vary by year</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953" y="2312815"/>
            <a:ext cx="5908431" cy="4066651"/>
          </a:xfrm>
        </p:spPr>
      </p:pic>
      <p:sp>
        <p:nvSpPr>
          <p:cNvPr id="4" name="Slide Number Placeholder 3"/>
          <p:cNvSpPr>
            <a:spLocks noGrp="1"/>
          </p:cNvSpPr>
          <p:nvPr>
            <p:ph type="sldNum" sz="quarter" idx="12"/>
          </p:nvPr>
        </p:nvSpPr>
        <p:spPr/>
        <p:txBody>
          <a:bodyPr/>
          <a:lstStyle/>
          <a:p>
            <a:fld id="{7B7DB76D-28D5-4DAC-900A-A1330999554A}" type="slidenum">
              <a:rPr lang="en-US" smtClean="0"/>
              <a:t>10</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9446" y="2312816"/>
            <a:ext cx="5911961" cy="4069080"/>
          </a:xfrm>
          <a:prstGeom prst="rect">
            <a:avLst/>
          </a:prstGeom>
        </p:spPr>
      </p:pic>
      <p:cxnSp>
        <p:nvCxnSpPr>
          <p:cNvPr id="7" name="Straight Connector 6"/>
          <p:cNvCxnSpPr/>
          <p:nvPr/>
        </p:nvCxnSpPr>
        <p:spPr>
          <a:xfrm flipH="1" flipV="1">
            <a:off x="2845043" y="2879482"/>
            <a:ext cx="0" cy="278892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flipV="1">
            <a:off x="8864843" y="2879482"/>
            <a:ext cx="0" cy="278892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6516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Growth of race by year</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55506" y="2263953"/>
            <a:ext cx="6560308" cy="4515324"/>
          </a:xfrm>
        </p:spPr>
      </p:pic>
      <p:sp>
        <p:nvSpPr>
          <p:cNvPr id="4" name="Slide Number Placeholder 3"/>
          <p:cNvSpPr>
            <a:spLocks noGrp="1"/>
          </p:cNvSpPr>
          <p:nvPr>
            <p:ph type="sldNum" sz="quarter" idx="12"/>
          </p:nvPr>
        </p:nvSpPr>
        <p:spPr/>
        <p:txBody>
          <a:bodyPr/>
          <a:lstStyle/>
          <a:p>
            <a:fld id="{7B7DB76D-28D5-4DAC-900A-A1330999554A}" type="slidenum">
              <a:rPr lang="en-US" smtClean="0"/>
              <a:t>11</a:t>
            </a:fld>
            <a:endParaRPr lang="en-US"/>
          </a:p>
        </p:txBody>
      </p:sp>
    </p:spTree>
    <p:extLst>
      <p:ext uri="{BB962C8B-B14F-4D97-AF65-F5344CB8AC3E}">
        <p14:creationId xmlns:p14="http://schemas.microsoft.com/office/powerpoint/2010/main" val="3560575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ln>
            <a:noFill/>
          </a:ln>
        </p:spPr>
        <p:txBody>
          <a:bodyPr>
            <a:normAutofit/>
          </a:bodyPr>
          <a:lstStyle/>
          <a:p>
            <a:r>
              <a:rPr lang="en-US" dirty="0">
                <a:solidFill>
                  <a:schemeClr val="bg1"/>
                </a:solidFill>
              </a:rPr>
              <a:t>Men’s Runner Results - Age</a:t>
            </a:r>
          </a:p>
        </p:txBody>
      </p:sp>
      <p:sp>
        <p:nvSpPr>
          <p:cNvPr id="4" name="Slide Number Placeholder 3"/>
          <p:cNvSpPr>
            <a:spLocks noGrp="1"/>
          </p:cNvSpPr>
          <p:nvPr>
            <p:ph type="sldNum" sz="quarter" idx="12"/>
          </p:nvPr>
        </p:nvSpPr>
        <p:spPr/>
        <p:txBody>
          <a:bodyPr/>
          <a:lstStyle/>
          <a:p>
            <a:fld id="{7B7DB76D-28D5-4DAC-900A-A1330999554A}" type="slidenum">
              <a:rPr lang="en-US" smtClean="0"/>
              <a:t>12</a:t>
            </a:fld>
            <a:endParaRPr lang="en-US"/>
          </a:p>
        </p:txBody>
      </p:sp>
      <p:pic>
        <p:nvPicPr>
          <p:cNvPr id="1026" name="Picture 2"/>
          <p:cNvPicPr>
            <a:picLocks noGrp="1" noChangeAspect="1" noChangeArrowheads="1"/>
          </p:cNvPicPr>
          <p:nvPr>
            <p:ph type="pic" idx="4294967295"/>
          </p:nvPr>
        </p:nvPicPr>
        <p:blipFill>
          <a:blip r:embed="rId2">
            <a:extLst>
              <a:ext uri="{28A0092B-C50C-407E-A947-70E740481C1C}">
                <a14:useLocalDpi xmlns:a14="http://schemas.microsoft.com/office/drawing/2010/main" val="0"/>
              </a:ext>
            </a:extLst>
          </a:blip>
          <a:srcRect l="3479" r="3479"/>
          <a:stretch>
            <a:fillRect/>
          </a:stretch>
        </p:blipFill>
        <p:spPr bwMode="auto">
          <a:xfrm>
            <a:off x="573625" y="1882842"/>
            <a:ext cx="5326063" cy="3371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5"/>
          <p:cNvSpPr>
            <a:spLocks noGrp="1"/>
          </p:cNvSpPr>
          <p:nvPr>
            <p:ph type="body" sz="half" idx="4294967295"/>
          </p:nvPr>
        </p:nvSpPr>
        <p:spPr>
          <a:xfrm>
            <a:off x="147484" y="5456902"/>
            <a:ext cx="10363200" cy="1275877"/>
          </a:xfrm>
        </p:spPr>
        <p:txBody>
          <a:bodyPr>
            <a:normAutofit/>
          </a:bodyPr>
          <a:lstStyle/>
          <a:p>
            <a:r>
              <a:rPr lang="en-US" sz="2000" dirty="0"/>
              <a:t>Boxplot distribution shows the average runner’s age decreases over the years</a:t>
            </a:r>
          </a:p>
          <a:p>
            <a:r>
              <a:rPr lang="en-US" sz="2000" dirty="0"/>
              <a:t>Density Plots indicate a shift to the left, validating the boxplot pattern. Vertical line is stationed at mean for 1999 and ends to the right of the mean for 2009.</a:t>
            </a:r>
          </a:p>
        </p:txBody>
      </p:sp>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80529" y="1722582"/>
            <a:ext cx="4808832" cy="36739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 name="Straight Arrow Connector 2"/>
          <p:cNvCxnSpPr/>
          <p:nvPr/>
        </p:nvCxnSpPr>
        <p:spPr>
          <a:xfrm>
            <a:off x="965305" y="4065288"/>
            <a:ext cx="4700953" cy="32603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flipV="1">
            <a:off x="6982928" y="2263799"/>
            <a:ext cx="0" cy="267286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05425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1287"/>
            <a:ext cx="5051965" cy="1478570"/>
          </a:xfrm>
        </p:spPr>
        <p:txBody>
          <a:bodyPr/>
          <a:lstStyle/>
          <a:p>
            <a:pPr algn="r"/>
            <a:r>
              <a:rPr lang="en-US" dirty="0"/>
              <a:t>Men’s Runner Results– </a:t>
            </a:r>
            <a:br>
              <a:rPr lang="en-US" dirty="0"/>
            </a:br>
            <a:r>
              <a:rPr lang="en-US" dirty="0"/>
              <a:t>	Age (continued)</a:t>
            </a:r>
          </a:p>
        </p:txBody>
      </p:sp>
      <p:sp>
        <p:nvSpPr>
          <p:cNvPr id="4" name="Slide Number Placeholder 3"/>
          <p:cNvSpPr>
            <a:spLocks noGrp="1"/>
          </p:cNvSpPr>
          <p:nvPr>
            <p:ph type="sldNum" sz="quarter" idx="12"/>
          </p:nvPr>
        </p:nvSpPr>
        <p:spPr/>
        <p:txBody>
          <a:bodyPr/>
          <a:lstStyle/>
          <a:p>
            <a:fld id="{7B7DB76D-28D5-4DAC-900A-A1330999554A}" type="slidenum">
              <a:rPr lang="en-US" smtClean="0"/>
              <a:t>13</a:t>
            </a:fld>
            <a:endParaRPr lang="en-US"/>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968501"/>
            <a:ext cx="5503303" cy="38007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30463" y="1063416"/>
            <a:ext cx="4560276" cy="37187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757011" y="2272651"/>
            <a:ext cx="5503303" cy="707886"/>
          </a:xfrm>
          <a:prstGeom prst="rect">
            <a:avLst/>
          </a:prstGeom>
          <a:noFill/>
        </p:spPr>
        <p:txBody>
          <a:bodyPr wrap="square" rtlCol="0">
            <a:spAutoFit/>
          </a:bodyPr>
          <a:lstStyle/>
          <a:p>
            <a:pPr algn="ctr"/>
            <a:r>
              <a:rPr lang="en-US" sz="2000" dirty="0"/>
              <a:t>The histograms of the ages are relatively normal year over year</a:t>
            </a:r>
          </a:p>
        </p:txBody>
      </p:sp>
      <p:sp>
        <p:nvSpPr>
          <p:cNvPr id="7" name="TextBox 6"/>
          <p:cNvSpPr txBox="1"/>
          <p:nvPr/>
        </p:nvSpPr>
        <p:spPr>
          <a:xfrm>
            <a:off x="6630463" y="4782195"/>
            <a:ext cx="4560276" cy="1323439"/>
          </a:xfrm>
          <a:prstGeom prst="rect">
            <a:avLst/>
          </a:prstGeom>
          <a:noFill/>
        </p:spPr>
        <p:txBody>
          <a:bodyPr wrap="square" rtlCol="0">
            <a:spAutoFit/>
          </a:bodyPr>
          <a:lstStyle/>
          <a:p>
            <a:r>
              <a:rPr lang="en-US" sz="2000" dirty="0"/>
              <a:t>QQ plots for each year also show a relatively flat line, indicating no true need for transformation of the data before proceeding. This data is normal! </a:t>
            </a:r>
          </a:p>
        </p:txBody>
      </p:sp>
    </p:spTree>
    <p:extLst>
      <p:ext uri="{BB962C8B-B14F-4D97-AF65-F5344CB8AC3E}">
        <p14:creationId xmlns:p14="http://schemas.microsoft.com/office/powerpoint/2010/main" val="2175265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bg1"/>
                </a:solidFill>
              </a:rPr>
              <a:t>Men’s Runner </a:t>
            </a:r>
            <a:r>
              <a:rPr lang="en-US" dirty="0" smtClean="0">
                <a:solidFill>
                  <a:schemeClr val="bg1"/>
                </a:solidFill>
              </a:rPr>
              <a:t>Results - </a:t>
            </a:r>
            <a:r>
              <a:rPr lang="en-US" dirty="0">
                <a:solidFill>
                  <a:schemeClr val="bg1"/>
                </a:solidFill>
              </a:rPr>
              <a:t>Time</a:t>
            </a:r>
          </a:p>
        </p:txBody>
      </p:sp>
      <p:sp>
        <p:nvSpPr>
          <p:cNvPr id="5" name="Slide Number Placeholder 4"/>
          <p:cNvSpPr>
            <a:spLocks noGrp="1"/>
          </p:cNvSpPr>
          <p:nvPr>
            <p:ph type="sldNum" sz="quarter" idx="12"/>
          </p:nvPr>
        </p:nvSpPr>
        <p:spPr/>
        <p:txBody>
          <a:bodyPr/>
          <a:lstStyle/>
          <a:p>
            <a:fld id="{7B7DB76D-28D5-4DAC-900A-A1330999554A}" type="slidenum">
              <a:rPr lang="en-US" smtClean="0"/>
              <a:t>14</a:t>
            </a:fld>
            <a:endParaRPr lang="en-US"/>
          </a:p>
        </p:txBody>
      </p:sp>
      <p:sp>
        <p:nvSpPr>
          <p:cNvPr id="4" name="Text Placeholder 3"/>
          <p:cNvSpPr>
            <a:spLocks noGrp="1"/>
          </p:cNvSpPr>
          <p:nvPr>
            <p:ph type="body" sz="half" idx="4294967295"/>
          </p:nvPr>
        </p:nvSpPr>
        <p:spPr>
          <a:xfrm>
            <a:off x="134985" y="2504204"/>
            <a:ext cx="4820473" cy="4034247"/>
          </a:xfrm>
        </p:spPr>
        <p:txBody>
          <a:bodyPr>
            <a:noAutofit/>
          </a:bodyPr>
          <a:lstStyle/>
          <a:p>
            <a:r>
              <a:rPr lang="en-US" sz="2000" dirty="0"/>
              <a:t>When compared side by side, the boxplot distribution at the top show an increase in average run times over the course of the 14 years. </a:t>
            </a:r>
          </a:p>
          <a:p>
            <a:r>
              <a:rPr lang="en-US" sz="2000" dirty="0"/>
              <a:t>The gradual increase in run times paired with the gradual decrease in age for the runners lead us to believe there were more serious, professional runners in 1999 than there were in 2012. </a:t>
            </a:r>
          </a:p>
        </p:txBody>
      </p:sp>
      <p:pic>
        <p:nvPicPr>
          <p:cNvPr id="205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27640" y="3475418"/>
            <a:ext cx="4109884" cy="32621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93665" y="1209469"/>
            <a:ext cx="3541985" cy="28905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154907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4954587" cy="1478570"/>
          </a:xfrm>
        </p:spPr>
        <p:txBody>
          <a:bodyPr/>
          <a:lstStyle/>
          <a:p>
            <a:r>
              <a:rPr lang="en-US" dirty="0"/>
              <a:t>Men’s Runner Results </a:t>
            </a:r>
            <a:br>
              <a:rPr lang="en-US" dirty="0"/>
            </a:br>
            <a:r>
              <a:rPr lang="en-US" dirty="0"/>
              <a:t>– Time (continued)</a:t>
            </a:r>
          </a:p>
        </p:txBody>
      </p:sp>
      <p:sp>
        <p:nvSpPr>
          <p:cNvPr id="4" name="Slide Number Placeholder 3"/>
          <p:cNvSpPr>
            <a:spLocks noGrp="1"/>
          </p:cNvSpPr>
          <p:nvPr>
            <p:ph type="sldNum" sz="quarter" idx="12"/>
          </p:nvPr>
        </p:nvSpPr>
        <p:spPr/>
        <p:txBody>
          <a:bodyPr/>
          <a:lstStyle/>
          <a:p>
            <a:fld id="{7B7DB76D-28D5-4DAC-900A-A1330999554A}" type="slidenum">
              <a:rPr lang="en-US" smtClean="0"/>
              <a:t>15</a:t>
            </a:fld>
            <a:endParaRPr lang="en-US"/>
          </a:p>
        </p:txBody>
      </p:sp>
      <p:pic>
        <p:nvPicPr>
          <p:cNvPr id="5"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l="3479" r="3479"/>
          <a:stretch>
            <a:fillRect/>
          </a:stretch>
        </p:blipFill>
        <p:spPr bwMode="auto">
          <a:xfrm>
            <a:off x="7623994" y="3249852"/>
            <a:ext cx="4021028" cy="34087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39085" y="3154725"/>
            <a:ext cx="4077289" cy="31280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334297" y="2403778"/>
            <a:ext cx="2804787" cy="2862322"/>
          </a:xfrm>
          <a:prstGeom prst="rect">
            <a:avLst/>
          </a:prstGeom>
          <a:noFill/>
        </p:spPr>
        <p:txBody>
          <a:bodyPr wrap="square" rtlCol="0">
            <a:spAutoFit/>
          </a:bodyPr>
          <a:lstStyle/>
          <a:p>
            <a:r>
              <a:rPr lang="en-US" sz="2000" dirty="0"/>
              <a:t>Looking at the QQ plots for the average run time year over year, we see this data is relatively normal as well. This can also be seen with the matrix of histograms. </a:t>
            </a:r>
          </a:p>
        </p:txBody>
      </p:sp>
      <p:pic>
        <p:nvPicPr>
          <p:cNvPr id="8" name="Content Placeholder 4"/>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6033943" y="295729"/>
            <a:ext cx="4021028" cy="29541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157808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run times vary by year</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929512" y="2331437"/>
            <a:ext cx="5842127" cy="4021015"/>
          </a:xfrm>
        </p:spPr>
      </p:pic>
      <p:sp>
        <p:nvSpPr>
          <p:cNvPr id="4" name="Slide Number Placeholder 3"/>
          <p:cNvSpPr>
            <a:spLocks noGrp="1"/>
          </p:cNvSpPr>
          <p:nvPr>
            <p:ph type="sldNum" sz="quarter" idx="12"/>
          </p:nvPr>
        </p:nvSpPr>
        <p:spPr/>
        <p:txBody>
          <a:bodyPr/>
          <a:lstStyle/>
          <a:p>
            <a:fld id="{7B7DB76D-28D5-4DAC-900A-A1330999554A}" type="slidenum">
              <a:rPr lang="en-US" smtClean="0"/>
              <a:t>16</a:t>
            </a:fld>
            <a:endParaRPr lang="en-US"/>
          </a:p>
        </p:txBody>
      </p:sp>
      <p:sp>
        <p:nvSpPr>
          <p:cNvPr id="3" name="TextBox 2"/>
          <p:cNvSpPr txBox="1"/>
          <p:nvPr/>
        </p:nvSpPr>
        <p:spPr>
          <a:xfrm>
            <a:off x="740508" y="2633785"/>
            <a:ext cx="3583211" cy="3416320"/>
          </a:xfrm>
          <a:prstGeom prst="rect">
            <a:avLst/>
          </a:prstGeom>
          <a:noFill/>
        </p:spPr>
        <p:txBody>
          <a:bodyPr wrap="square" rtlCol="0">
            <a:spAutoFit/>
          </a:bodyPr>
          <a:lstStyle/>
          <a:p>
            <a:r>
              <a:rPr lang="en-US" sz="2400" dirty="0"/>
              <a:t>With this violin plot, we see the average run time gradually increasing over time. </a:t>
            </a:r>
          </a:p>
          <a:p>
            <a:endParaRPr lang="en-US" sz="2400" dirty="0"/>
          </a:p>
          <a:p>
            <a:r>
              <a:rPr lang="en-US" sz="2400" dirty="0"/>
              <a:t>We can see the gradual change from the initial average relative to the red line.</a:t>
            </a:r>
          </a:p>
        </p:txBody>
      </p:sp>
      <p:cxnSp>
        <p:nvCxnSpPr>
          <p:cNvPr id="6" name="Straight Connector 5"/>
          <p:cNvCxnSpPr/>
          <p:nvPr/>
        </p:nvCxnSpPr>
        <p:spPr>
          <a:xfrm flipV="1">
            <a:off x="5535660" y="4809055"/>
            <a:ext cx="493776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74687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472226"/>
            <a:ext cx="8761413" cy="1494226"/>
          </a:xfrm>
        </p:spPr>
        <p:txBody>
          <a:bodyPr anchor="t">
            <a:normAutofit fontScale="90000"/>
          </a:bodyPr>
          <a:lstStyle/>
          <a:p>
            <a:r>
              <a:rPr lang="en-US" dirty="0"/>
              <a:t>Men’s Runners Results</a:t>
            </a:r>
            <a:br>
              <a:rPr lang="en-US" dirty="0"/>
            </a:br>
            <a:r>
              <a:rPr lang="en-US" dirty="0"/>
              <a:t>Age versus Time and Age</a:t>
            </a:r>
            <a:br>
              <a:rPr lang="en-US" dirty="0"/>
            </a:br>
            <a:r>
              <a:rPr lang="en-US" dirty="0"/>
              <a:t> per Year</a:t>
            </a:r>
          </a:p>
        </p:txBody>
      </p:sp>
      <p:sp>
        <p:nvSpPr>
          <p:cNvPr id="5" name="Slide Number Placeholder 4"/>
          <p:cNvSpPr>
            <a:spLocks noGrp="1"/>
          </p:cNvSpPr>
          <p:nvPr>
            <p:ph type="sldNum" sz="quarter" idx="12"/>
          </p:nvPr>
        </p:nvSpPr>
        <p:spPr/>
        <p:txBody>
          <a:bodyPr/>
          <a:lstStyle/>
          <a:p>
            <a:fld id="{7B7DB76D-28D5-4DAC-900A-A1330999554A}" type="slidenum">
              <a:rPr lang="en-US" smtClean="0"/>
              <a:t>17</a:t>
            </a:fld>
            <a:endParaRPr lang="en-US"/>
          </a:p>
        </p:txBody>
      </p:sp>
      <p:sp>
        <p:nvSpPr>
          <p:cNvPr id="4" name="Text Placeholder 3"/>
          <p:cNvSpPr>
            <a:spLocks noGrp="1"/>
          </p:cNvSpPr>
          <p:nvPr>
            <p:ph type="body" sz="half" idx="4294967295"/>
          </p:nvPr>
        </p:nvSpPr>
        <p:spPr>
          <a:xfrm>
            <a:off x="209183" y="2564272"/>
            <a:ext cx="3938586" cy="3698875"/>
          </a:xfrm>
        </p:spPr>
        <p:txBody>
          <a:bodyPr>
            <a:normAutofit/>
          </a:bodyPr>
          <a:lstStyle/>
          <a:p>
            <a:r>
              <a:rPr lang="en-US" sz="2000" dirty="0"/>
              <a:t>XY Plot – Time versus Age by Year</a:t>
            </a:r>
          </a:p>
          <a:p>
            <a:r>
              <a:rPr lang="en-US" sz="2000" dirty="0"/>
              <a:t>XY Plot – Time vs Age Regression by  Year</a:t>
            </a:r>
          </a:p>
          <a:p>
            <a:r>
              <a:rPr lang="en-US" sz="2000" dirty="0"/>
              <a:t>XY Plot –  Time vs. </a:t>
            </a:r>
            <a:r>
              <a:rPr lang="en-US" sz="2000" dirty="0" err="1"/>
              <a:t>Avg</a:t>
            </a:r>
            <a:r>
              <a:rPr lang="en-US" sz="2000" dirty="0"/>
              <a:t> Time for </a:t>
            </a:r>
            <a:r>
              <a:rPr lang="en-US" sz="2000" dirty="0" err="1"/>
              <a:t>Avg</a:t>
            </a:r>
            <a:r>
              <a:rPr lang="en-US" sz="2000" dirty="0"/>
              <a:t> Age</a:t>
            </a:r>
          </a:p>
          <a:p>
            <a:r>
              <a:rPr lang="en-US" sz="2000" dirty="0"/>
              <a:t>XY Plot – Age vs. </a:t>
            </a:r>
            <a:r>
              <a:rPr lang="en-US" sz="2000" dirty="0" err="1"/>
              <a:t>Avg</a:t>
            </a:r>
            <a:r>
              <a:rPr lang="en-US" sz="2000" dirty="0"/>
              <a:t> Age by Year</a:t>
            </a:r>
          </a:p>
          <a:p>
            <a:r>
              <a:rPr lang="en-US" sz="2000" dirty="0"/>
              <a:t>XY Plot – Time vs. </a:t>
            </a:r>
            <a:r>
              <a:rPr lang="en-US" sz="2000" dirty="0" err="1"/>
              <a:t>Avg</a:t>
            </a:r>
            <a:r>
              <a:rPr lang="en-US" sz="2000" dirty="0"/>
              <a:t> Time by Year</a:t>
            </a: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34510" y="3401007"/>
            <a:ext cx="3859766" cy="2970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39510" y="292456"/>
            <a:ext cx="3913030" cy="29915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36959" y="3233271"/>
            <a:ext cx="4455041" cy="36404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571704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5482127" cy="1478570"/>
          </a:xfrm>
        </p:spPr>
        <p:txBody>
          <a:bodyPr/>
          <a:lstStyle/>
          <a:p>
            <a:r>
              <a:rPr lang="en-US" dirty="0"/>
              <a:t>Averages by year</a:t>
            </a:r>
          </a:p>
        </p:txBody>
      </p:sp>
      <p:sp>
        <p:nvSpPr>
          <p:cNvPr id="3" name="Content Placeholder 2"/>
          <p:cNvSpPr>
            <a:spLocks noGrp="1"/>
          </p:cNvSpPr>
          <p:nvPr>
            <p:ph idx="1"/>
          </p:nvPr>
        </p:nvSpPr>
        <p:spPr>
          <a:xfrm>
            <a:off x="553644" y="2580356"/>
            <a:ext cx="5719400" cy="3541714"/>
          </a:xfrm>
        </p:spPr>
        <p:txBody>
          <a:bodyPr>
            <a:normAutofit/>
          </a:bodyPr>
          <a:lstStyle/>
          <a:p>
            <a:pPr marL="0" indent="0">
              <a:buNone/>
            </a:pPr>
            <a:r>
              <a:rPr lang="en-US" dirty="0"/>
              <a:t>One of our team’s hypotheses claims there was a higher percentage of professional runners in the early years of this data. With an increasing average time and a decreasing average age, we expect a higher number of people who join for the fun and not in preparation for more serious marathons.</a:t>
            </a:r>
          </a:p>
        </p:txBody>
      </p:sp>
      <p:sp>
        <p:nvSpPr>
          <p:cNvPr id="4" name="Slide Number Placeholder 3"/>
          <p:cNvSpPr>
            <a:spLocks noGrp="1"/>
          </p:cNvSpPr>
          <p:nvPr>
            <p:ph type="sldNum" sz="quarter" idx="12"/>
          </p:nvPr>
        </p:nvSpPr>
        <p:spPr/>
        <p:txBody>
          <a:bodyPr/>
          <a:lstStyle/>
          <a:p>
            <a:fld id="{7B7DB76D-28D5-4DAC-900A-A1330999554A}" type="slidenum">
              <a:rPr lang="en-US" smtClean="0"/>
              <a:t>18</a:t>
            </a:fld>
            <a:endParaRPr lang="en-US"/>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5184" y="3161743"/>
            <a:ext cx="5105881" cy="34731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5184" y="120571"/>
            <a:ext cx="5105881" cy="30411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0" name="Group 9"/>
          <p:cNvGrpSpPr/>
          <p:nvPr/>
        </p:nvGrpSpPr>
        <p:grpSpPr>
          <a:xfrm rot="19555377">
            <a:off x="9298402" y="1481119"/>
            <a:ext cx="1577841" cy="790745"/>
            <a:chOff x="4303036" y="1502840"/>
            <a:chExt cx="1577841" cy="790745"/>
          </a:xfrm>
        </p:grpSpPr>
        <p:sp>
          <p:nvSpPr>
            <p:cNvPr id="7" name="Up Arrow 6"/>
            <p:cNvSpPr/>
            <p:nvPr/>
          </p:nvSpPr>
          <p:spPr>
            <a:xfrm rot="5400000">
              <a:off x="4945117" y="1375685"/>
              <a:ext cx="392996" cy="1442804"/>
            </a:xfrm>
            <a:prstGeom prst="upArrow">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303036" y="1502840"/>
              <a:ext cx="1577841" cy="461665"/>
            </a:xfrm>
            <a:prstGeom prst="rect">
              <a:avLst/>
            </a:prstGeom>
            <a:noFill/>
          </p:spPr>
          <p:txBody>
            <a:bodyPr wrap="square" rtlCol="0">
              <a:spAutoFit/>
            </a:bodyPr>
            <a:lstStyle/>
            <a:p>
              <a:pPr algn="ctr"/>
              <a:r>
                <a:rPr lang="en-US" sz="2400" dirty="0" err="1">
                  <a:solidFill>
                    <a:schemeClr val="accent6">
                      <a:lumMod val="75000"/>
                    </a:schemeClr>
                  </a:solidFill>
                </a:rPr>
                <a:t>Avg</a:t>
              </a:r>
              <a:r>
                <a:rPr lang="en-US" sz="2400" dirty="0">
                  <a:solidFill>
                    <a:schemeClr val="accent6">
                      <a:lumMod val="75000"/>
                    </a:schemeClr>
                  </a:solidFill>
                </a:rPr>
                <a:t> Time</a:t>
              </a:r>
            </a:p>
          </p:txBody>
        </p:sp>
      </p:grpSp>
      <p:grpSp>
        <p:nvGrpSpPr>
          <p:cNvPr id="11" name="Group 10"/>
          <p:cNvGrpSpPr/>
          <p:nvPr/>
        </p:nvGrpSpPr>
        <p:grpSpPr>
          <a:xfrm rot="1987393">
            <a:off x="7399408" y="4874750"/>
            <a:ext cx="1591628" cy="805240"/>
            <a:chOff x="4328961" y="1488345"/>
            <a:chExt cx="1534056" cy="805240"/>
          </a:xfrm>
        </p:grpSpPr>
        <p:sp>
          <p:nvSpPr>
            <p:cNvPr id="12" name="Up Arrow 11"/>
            <p:cNvSpPr/>
            <p:nvPr/>
          </p:nvSpPr>
          <p:spPr>
            <a:xfrm rot="5400000">
              <a:off x="4945117" y="1375685"/>
              <a:ext cx="392996" cy="1442804"/>
            </a:xfrm>
            <a:prstGeom prst="upArrow">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328961" y="1488345"/>
              <a:ext cx="1477926" cy="461665"/>
            </a:xfrm>
            <a:prstGeom prst="rect">
              <a:avLst/>
            </a:prstGeom>
            <a:noFill/>
          </p:spPr>
          <p:txBody>
            <a:bodyPr wrap="square" rtlCol="0">
              <a:spAutoFit/>
            </a:bodyPr>
            <a:lstStyle/>
            <a:p>
              <a:pPr algn="ctr"/>
              <a:r>
                <a:rPr lang="en-US" sz="2400" dirty="0" err="1">
                  <a:solidFill>
                    <a:schemeClr val="accent6">
                      <a:lumMod val="75000"/>
                    </a:schemeClr>
                  </a:solidFill>
                </a:rPr>
                <a:t>Avg</a:t>
              </a:r>
              <a:r>
                <a:rPr lang="en-US" sz="2400" dirty="0">
                  <a:solidFill>
                    <a:schemeClr val="accent6">
                      <a:lumMod val="75000"/>
                    </a:schemeClr>
                  </a:solidFill>
                </a:rPr>
                <a:t> Age</a:t>
              </a:r>
            </a:p>
          </p:txBody>
        </p:sp>
      </p:grpSp>
    </p:spTree>
    <p:extLst>
      <p:ext uri="{BB962C8B-B14F-4D97-AF65-F5344CB8AC3E}">
        <p14:creationId xmlns:p14="http://schemas.microsoft.com/office/powerpoint/2010/main" val="7230826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More …..</a:t>
            </a:r>
          </a:p>
        </p:txBody>
      </p:sp>
      <p:sp>
        <p:nvSpPr>
          <p:cNvPr id="5" name="Slide Number Placeholder 4"/>
          <p:cNvSpPr>
            <a:spLocks noGrp="1"/>
          </p:cNvSpPr>
          <p:nvPr>
            <p:ph type="sldNum" sz="quarter" idx="12"/>
          </p:nvPr>
        </p:nvSpPr>
        <p:spPr/>
        <p:txBody>
          <a:bodyPr/>
          <a:lstStyle/>
          <a:p>
            <a:fld id="{7B7DB76D-28D5-4DAC-900A-A1330999554A}" type="slidenum">
              <a:rPr lang="en-US" smtClean="0"/>
              <a:t>19</a:t>
            </a:fld>
            <a:endParaRPr lang="en-US"/>
          </a:p>
        </p:txBody>
      </p:sp>
      <p:pic>
        <p:nvPicPr>
          <p:cNvPr id="4099" name="Picture 3"/>
          <p:cNvPicPr>
            <a:picLocks noGrp="1" noChangeAspect="1" noChangeArrowheads="1"/>
          </p:cNvPicPr>
          <p:nvPr>
            <p:ph type="pic" idx="4294967295"/>
          </p:nvPr>
        </p:nvPicPr>
        <p:blipFill>
          <a:blip r:embed="rId2">
            <a:extLst>
              <a:ext uri="{28A0092B-C50C-407E-A947-70E740481C1C}">
                <a14:useLocalDpi xmlns:a14="http://schemas.microsoft.com/office/drawing/2010/main" val="0"/>
              </a:ext>
            </a:extLst>
          </a:blip>
          <a:srcRect l="3479" r="3479"/>
          <a:stretch>
            <a:fillRect/>
          </a:stretch>
        </p:blipFill>
        <p:spPr bwMode="auto">
          <a:xfrm>
            <a:off x="6121042" y="505439"/>
            <a:ext cx="4228999" cy="29555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 Placeholder 3"/>
          <p:cNvSpPr>
            <a:spLocks noGrp="1"/>
          </p:cNvSpPr>
          <p:nvPr>
            <p:ph type="body" sz="half" idx="4294967295"/>
          </p:nvPr>
        </p:nvSpPr>
        <p:spPr>
          <a:xfrm>
            <a:off x="442455" y="2625213"/>
            <a:ext cx="4621157" cy="3726426"/>
          </a:xfrm>
        </p:spPr>
        <p:txBody>
          <a:bodyPr>
            <a:normAutofit/>
          </a:bodyPr>
          <a:lstStyle/>
          <a:p>
            <a:r>
              <a:rPr lang="en-US" sz="2000" dirty="0"/>
              <a:t>XY Plot – Time vs. </a:t>
            </a:r>
            <a:r>
              <a:rPr lang="en-US" sz="2000" dirty="0" err="1"/>
              <a:t>Avg</a:t>
            </a:r>
            <a:r>
              <a:rPr lang="en-US" sz="2000" dirty="0"/>
              <a:t> Time by Year for Age Group 40-49</a:t>
            </a:r>
          </a:p>
          <a:p>
            <a:r>
              <a:rPr lang="en-US" sz="2000" dirty="0"/>
              <a:t>XY Plot – Time vs. Std. Dev Time vs </a:t>
            </a:r>
            <a:r>
              <a:rPr lang="en-US" sz="2000" dirty="0" err="1"/>
              <a:t>Std</a:t>
            </a:r>
            <a:r>
              <a:rPr lang="en-US" sz="2000" dirty="0"/>
              <a:t> Dev Age</a:t>
            </a:r>
          </a:p>
          <a:p>
            <a:endParaRPr lang="en-US" sz="2000" dirty="0"/>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56669" y="3470905"/>
            <a:ext cx="4254865" cy="33870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62121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idx="1"/>
          </p:nvPr>
        </p:nvSpPr>
        <p:spPr>
          <a:xfrm>
            <a:off x="1154954" y="2503488"/>
            <a:ext cx="9193161" cy="4259262"/>
          </a:xfrm>
        </p:spPr>
        <p:txBody>
          <a:bodyPr>
            <a:normAutofit/>
          </a:bodyPr>
          <a:lstStyle/>
          <a:p>
            <a:r>
              <a:rPr lang="en-US" sz="2400" i="1" dirty="0"/>
              <a:t>Data analysis of the annual Washington D.C. Cherry Blossom Race from 1999 through 2012 reveal there are noticeable differences of age and elapsed race time. In addition, the abrupt change in run times might be due to a race contestant lottery established in </a:t>
            </a:r>
            <a:r>
              <a:rPr lang="en-US" sz="2400" i="1" dirty="0" smtClean="0"/>
              <a:t>2009.</a:t>
            </a:r>
            <a:endParaRPr lang="en-US" sz="2400" dirty="0"/>
          </a:p>
        </p:txBody>
      </p:sp>
      <p:sp>
        <p:nvSpPr>
          <p:cNvPr id="4" name="Slide Number Placeholder 3"/>
          <p:cNvSpPr>
            <a:spLocks noGrp="1"/>
          </p:cNvSpPr>
          <p:nvPr>
            <p:ph type="sldNum" sz="quarter" idx="12"/>
          </p:nvPr>
        </p:nvSpPr>
        <p:spPr/>
        <p:txBody>
          <a:bodyPr/>
          <a:lstStyle/>
          <a:p>
            <a:fld id="{7B7DB76D-28D5-4DAC-900A-A1330999554A}" type="slidenum">
              <a:rPr lang="en-US" smtClean="0"/>
              <a:t>2</a:t>
            </a:fld>
            <a:endParaRPr lang="en-US"/>
          </a:p>
        </p:txBody>
      </p:sp>
      <p:pic>
        <p:nvPicPr>
          <p:cNvPr id="5" name="Picture 4"/>
          <p:cNvPicPr>
            <a:picLocks noChangeAspect="1"/>
          </p:cNvPicPr>
          <p:nvPr/>
        </p:nvPicPr>
        <p:blipFill>
          <a:blip r:embed="rId2"/>
          <a:stretch>
            <a:fillRect/>
          </a:stretch>
        </p:blipFill>
        <p:spPr>
          <a:xfrm>
            <a:off x="7060856" y="4505325"/>
            <a:ext cx="4591050" cy="1390650"/>
          </a:xfrm>
          <a:prstGeom prst="rect">
            <a:avLst/>
          </a:prstGeom>
        </p:spPr>
      </p:pic>
    </p:spTree>
    <p:extLst>
      <p:ext uri="{BB962C8B-B14F-4D97-AF65-F5344CB8AC3E}">
        <p14:creationId xmlns:p14="http://schemas.microsoft.com/office/powerpoint/2010/main" val="21637463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Models &amp; Algorithms  - used in the R code</a:t>
            </a:r>
          </a:p>
        </p:txBody>
      </p:sp>
      <p:sp>
        <p:nvSpPr>
          <p:cNvPr id="7" name="Content Placeholder 6"/>
          <p:cNvSpPr>
            <a:spLocks noGrp="1"/>
          </p:cNvSpPr>
          <p:nvPr>
            <p:ph idx="1"/>
          </p:nvPr>
        </p:nvSpPr>
        <p:spPr>
          <a:xfrm>
            <a:off x="1154954" y="2662492"/>
            <a:ext cx="8825659" cy="3416300"/>
          </a:xfrm>
        </p:spPr>
        <p:txBody>
          <a:bodyPr>
            <a:normAutofit/>
          </a:bodyPr>
          <a:lstStyle/>
          <a:p>
            <a:r>
              <a:rPr lang="en-US" dirty="0"/>
              <a:t>MANOVA is a Multivariate extension of ANOVA with the only difference being that in MANOVA there are Multiple Dependent Variables (DV).</a:t>
            </a:r>
          </a:p>
          <a:p>
            <a:r>
              <a:rPr lang="en-US" dirty="0"/>
              <a:t>ANOVA  - 1 DV</a:t>
            </a:r>
          </a:p>
          <a:p>
            <a:r>
              <a:rPr lang="en-US" dirty="0"/>
              <a:t>MANOVA – 2 or more DVs</a:t>
            </a:r>
          </a:p>
          <a:p>
            <a:r>
              <a:rPr lang="en-US" dirty="0"/>
              <a:t>Experimental designs in which researchers manipulate or control one or more IVs to determine the effect on one DV (ANOVA) or more DVs (MANOVA)</a:t>
            </a:r>
          </a:p>
        </p:txBody>
      </p:sp>
      <p:sp>
        <p:nvSpPr>
          <p:cNvPr id="5" name="Slide Number Placeholder 4"/>
          <p:cNvSpPr>
            <a:spLocks noGrp="1"/>
          </p:cNvSpPr>
          <p:nvPr>
            <p:ph type="sldNum" sz="quarter" idx="12"/>
          </p:nvPr>
        </p:nvSpPr>
        <p:spPr/>
        <p:txBody>
          <a:bodyPr/>
          <a:lstStyle/>
          <a:p>
            <a:fld id="{7B7DB76D-28D5-4DAC-900A-A1330999554A}" type="slidenum">
              <a:rPr lang="en-US" smtClean="0"/>
              <a:t>20</a:t>
            </a:fld>
            <a:endParaRPr lang="en-US"/>
          </a:p>
        </p:txBody>
      </p:sp>
    </p:spTree>
    <p:extLst>
      <p:ext uri="{BB962C8B-B14F-4D97-AF65-F5344CB8AC3E}">
        <p14:creationId xmlns:p14="http://schemas.microsoft.com/office/powerpoint/2010/main" val="40372454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Models &amp; Algorithms  - used in Excel</a:t>
            </a:r>
          </a:p>
        </p:txBody>
      </p:sp>
      <p:sp>
        <p:nvSpPr>
          <p:cNvPr id="2" name="Content Placeholder 1"/>
          <p:cNvSpPr>
            <a:spLocks noGrp="1"/>
          </p:cNvSpPr>
          <p:nvPr>
            <p:ph sz="half" idx="1"/>
          </p:nvPr>
        </p:nvSpPr>
        <p:spPr>
          <a:xfrm>
            <a:off x="657271" y="2588547"/>
            <a:ext cx="4878389" cy="3541714"/>
          </a:xfrm>
        </p:spPr>
        <p:txBody>
          <a:bodyPr>
            <a:noAutofit/>
          </a:bodyPr>
          <a:lstStyle/>
          <a:p>
            <a:r>
              <a:rPr lang="en-US" b="1" dirty="0"/>
              <a:t>T-Test: (parametric) </a:t>
            </a:r>
            <a:r>
              <a:rPr lang="en-US" dirty="0"/>
              <a:t>Used to compare two groups means</a:t>
            </a:r>
          </a:p>
          <a:p>
            <a:pPr lvl="1"/>
            <a:r>
              <a:rPr lang="en-US" dirty="0"/>
              <a:t>Can only be used for two Age groups (not multiple)</a:t>
            </a:r>
          </a:p>
          <a:p>
            <a:pPr lvl="1"/>
            <a:r>
              <a:rPr lang="en-US" dirty="0"/>
              <a:t>Assume the data to have a normal distribution (bell-shaped curve)</a:t>
            </a:r>
          </a:p>
          <a:p>
            <a:pPr lvl="1"/>
            <a:r>
              <a:rPr lang="en-US" dirty="0"/>
              <a:t>Similar standard deviation</a:t>
            </a:r>
          </a:p>
          <a:p>
            <a:pPr lvl="1"/>
            <a:r>
              <a:rPr lang="en-US" dirty="0"/>
              <a:t>Data must be measured values</a:t>
            </a:r>
          </a:p>
        </p:txBody>
      </p:sp>
      <p:sp>
        <p:nvSpPr>
          <p:cNvPr id="3" name="Content Placeholder 2"/>
          <p:cNvSpPr>
            <a:spLocks noGrp="1"/>
          </p:cNvSpPr>
          <p:nvPr>
            <p:ph sz="half" idx="2"/>
          </p:nvPr>
        </p:nvSpPr>
        <p:spPr>
          <a:xfrm>
            <a:off x="5896428" y="2588547"/>
            <a:ext cx="4875211" cy="3541714"/>
          </a:xfrm>
        </p:spPr>
        <p:txBody>
          <a:bodyPr>
            <a:noAutofit/>
          </a:bodyPr>
          <a:lstStyle/>
          <a:p>
            <a:r>
              <a:rPr lang="en-US" b="1" dirty="0"/>
              <a:t>Chi-Square Test: (non-parametric)</a:t>
            </a:r>
          </a:p>
          <a:p>
            <a:pPr lvl="1"/>
            <a:r>
              <a:rPr lang="en-US" dirty="0"/>
              <a:t>Sample size must be more than 20</a:t>
            </a:r>
          </a:p>
          <a:p>
            <a:pPr lvl="1"/>
            <a:r>
              <a:rPr lang="en-US" dirty="0"/>
              <a:t>Only be used to compare an experimental result w/a theoretical outcome</a:t>
            </a:r>
          </a:p>
          <a:p>
            <a:pPr lvl="1"/>
            <a:r>
              <a:rPr lang="en-US" dirty="0"/>
              <a:t>Aims to test the null hypothesis of NO DIFFERENCE between data sets</a:t>
            </a:r>
          </a:p>
        </p:txBody>
      </p:sp>
      <p:sp>
        <p:nvSpPr>
          <p:cNvPr id="5" name="Slide Number Placeholder 4"/>
          <p:cNvSpPr>
            <a:spLocks noGrp="1"/>
          </p:cNvSpPr>
          <p:nvPr>
            <p:ph type="sldNum" sz="quarter" idx="12"/>
          </p:nvPr>
        </p:nvSpPr>
        <p:spPr/>
        <p:txBody>
          <a:bodyPr/>
          <a:lstStyle/>
          <a:p>
            <a:fld id="{7B7DB76D-28D5-4DAC-900A-A1330999554A}" type="slidenum">
              <a:rPr lang="en-US" smtClean="0"/>
              <a:t>21</a:t>
            </a:fld>
            <a:endParaRPr lang="en-US"/>
          </a:p>
        </p:txBody>
      </p:sp>
    </p:spTree>
    <p:extLst>
      <p:ext uri="{BB962C8B-B14F-4D97-AF65-F5344CB8AC3E}">
        <p14:creationId xmlns:p14="http://schemas.microsoft.com/office/powerpoint/2010/main" val="20680788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Models &amp; Algorithms  - used in Excel</a:t>
            </a:r>
          </a:p>
        </p:txBody>
      </p:sp>
      <p:sp>
        <p:nvSpPr>
          <p:cNvPr id="9" name="Content Placeholder 8"/>
          <p:cNvSpPr>
            <a:spLocks noGrp="1"/>
          </p:cNvSpPr>
          <p:nvPr>
            <p:ph sz="half" idx="1"/>
          </p:nvPr>
        </p:nvSpPr>
        <p:spPr/>
        <p:txBody>
          <a:bodyPr>
            <a:normAutofit/>
          </a:bodyPr>
          <a:lstStyle/>
          <a:p>
            <a:r>
              <a:rPr lang="en-US" sz="2800" dirty="0"/>
              <a:t>Models used</a:t>
            </a:r>
          </a:p>
          <a:p>
            <a:pPr lvl="1"/>
            <a:r>
              <a:rPr lang="en-US" sz="2400" dirty="0"/>
              <a:t>T-Test</a:t>
            </a:r>
          </a:p>
          <a:p>
            <a:pPr lvl="2"/>
            <a:r>
              <a:rPr lang="en-US" sz="2000" dirty="0"/>
              <a:t>2009 compared to 2010 age group means</a:t>
            </a:r>
          </a:p>
          <a:p>
            <a:pPr lvl="1"/>
            <a:r>
              <a:rPr lang="en-US" sz="2400" dirty="0"/>
              <a:t>Chi-Square</a:t>
            </a:r>
          </a:p>
          <a:p>
            <a:pPr lvl="2"/>
            <a:r>
              <a:rPr lang="en-US" sz="2000" dirty="0"/>
              <a:t>Compared two or more groups variances</a:t>
            </a:r>
          </a:p>
        </p:txBody>
      </p:sp>
      <p:pic>
        <p:nvPicPr>
          <p:cNvPr id="12"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452533" y="2482022"/>
            <a:ext cx="4738206" cy="42141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Slide Number Placeholder 4"/>
          <p:cNvSpPr>
            <a:spLocks noGrp="1"/>
          </p:cNvSpPr>
          <p:nvPr>
            <p:ph type="sldNum" sz="quarter" idx="12"/>
          </p:nvPr>
        </p:nvSpPr>
        <p:spPr/>
        <p:txBody>
          <a:bodyPr/>
          <a:lstStyle/>
          <a:p>
            <a:fld id="{7B7DB76D-28D5-4DAC-900A-A1330999554A}" type="slidenum">
              <a:rPr lang="en-US" smtClean="0"/>
              <a:t>22</a:t>
            </a:fld>
            <a:endParaRPr lang="en-US"/>
          </a:p>
        </p:txBody>
      </p:sp>
    </p:spTree>
    <p:extLst>
      <p:ext uri="{BB962C8B-B14F-4D97-AF65-F5344CB8AC3E}">
        <p14:creationId xmlns:p14="http://schemas.microsoft.com/office/powerpoint/2010/main" val="3317729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775154" flipH="1">
            <a:off x="10442738" y="1429504"/>
            <a:ext cx="1508749" cy="763804"/>
          </a:xfrm>
          <a:prstGeom prst="rect">
            <a:avLst/>
          </a:prstGeom>
        </p:spPr>
      </p:pic>
      <p:pic>
        <p:nvPicPr>
          <p:cNvPr id="5" name="Picture 4"/>
          <p:cNvPicPr>
            <a:picLocks noChangeAspect="1"/>
          </p:cNvPicPr>
          <p:nvPr/>
        </p:nvPicPr>
        <p:blipFill>
          <a:blip r:embed="rId4"/>
          <a:stretch>
            <a:fillRect/>
          </a:stretch>
        </p:blipFill>
        <p:spPr>
          <a:xfrm>
            <a:off x="402253" y="565974"/>
            <a:ext cx="4842324" cy="1769783"/>
          </a:xfrm>
          <a:prstGeom prst="rect">
            <a:avLst/>
          </a:prstGeom>
        </p:spPr>
      </p:pic>
      <p:pic>
        <p:nvPicPr>
          <p:cNvPr id="26" name="Picture 25"/>
          <p:cNvPicPr>
            <a:picLocks noChangeAspect="1"/>
          </p:cNvPicPr>
          <p:nvPr/>
        </p:nvPicPr>
        <p:blipFill rotWithShape="1">
          <a:blip r:embed="rId5">
            <a:extLst>
              <a:ext uri="{28A0092B-C50C-407E-A947-70E740481C1C}">
                <a14:useLocalDpi xmlns:a14="http://schemas.microsoft.com/office/drawing/2010/main" val="0"/>
              </a:ext>
            </a:extLst>
          </a:blip>
          <a:srcRect b="6042"/>
          <a:stretch/>
        </p:blipFill>
        <p:spPr>
          <a:xfrm rot="744444" flipH="1">
            <a:off x="9285051" y="5005547"/>
            <a:ext cx="2381250" cy="1575127"/>
          </a:xfrm>
          <a:prstGeom prst="rect">
            <a:avLst/>
          </a:prstGeom>
        </p:spPr>
      </p:pic>
      <p:sp>
        <p:nvSpPr>
          <p:cNvPr id="4" name="TextBox 3"/>
          <p:cNvSpPr txBox="1"/>
          <p:nvPr/>
        </p:nvSpPr>
        <p:spPr>
          <a:xfrm>
            <a:off x="129473" y="97816"/>
            <a:ext cx="4568879" cy="523220"/>
          </a:xfrm>
          <a:prstGeom prst="rect">
            <a:avLst/>
          </a:prstGeom>
          <a:noFill/>
        </p:spPr>
        <p:txBody>
          <a:bodyPr wrap="none" rtlCol="0">
            <a:spAutoFit/>
          </a:bodyPr>
          <a:lstStyle/>
          <a:p>
            <a:r>
              <a:rPr lang="en-US" sz="2800" dirty="0"/>
              <a:t>Testing a claim of </a:t>
            </a:r>
            <a:r>
              <a:rPr lang="en-US" sz="2800" dirty="0" smtClean="0"/>
              <a:t>bias [6]</a:t>
            </a:r>
            <a:endParaRPr lang="en-US" sz="2800" dirty="0"/>
          </a:p>
        </p:txBody>
      </p:sp>
      <p:sp>
        <p:nvSpPr>
          <p:cNvPr id="6" name="Rectangle 5"/>
          <p:cNvSpPr/>
          <p:nvPr/>
        </p:nvSpPr>
        <p:spPr>
          <a:xfrm>
            <a:off x="3155595" y="1331110"/>
            <a:ext cx="1712967" cy="345989"/>
          </a:xfrm>
          <a:prstGeom prst="rect">
            <a:avLst/>
          </a:prstGeom>
          <a:solidFill>
            <a:srgbClr val="FFFF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02252" y="1507974"/>
            <a:ext cx="2794531" cy="179120"/>
          </a:xfrm>
          <a:prstGeom prst="rect">
            <a:avLst/>
          </a:prstGeom>
          <a:solidFill>
            <a:srgbClr val="FFFF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960186" y="494906"/>
            <a:ext cx="1854995" cy="338554"/>
          </a:xfrm>
          <a:prstGeom prst="rect">
            <a:avLst/>
          </a:prstGeom>
        </p:spPr>
        <p:txBody>
          <a:bodyPr wrap="none">
            <a:spAutoFit/>
          </a:bodyPr>
          <a:lstStyle/>
          <a:p>
            <a:r>
              <a:rPr lang="en-US" sz="1600" dirty="0"/>
              <a:t>from </a:t>
            </a:r>
            <a:r>
              <a:rPr lang="en-US" sz="1600" dirty="0">
                <a:hlinkClick r:id="rId6"/>
              </a:rPr>
              <a:t>Lottery FAQ</a:t>
            </a:r>
            <a:endParaRPr lang="en-US" sz="1600" dirty="0"/>
          </a:p>
        </p:txBody>
      </p:sp>
      <mc:AlternateContent xmlns:mc="http://schemas.openxmlformats.org/markup-compatibility/2006" xmlns:a14="http://schemas.microsoft.com/office/drawing/2010/main">
        <mc:Choice Requires="a14">
          <p:sp>
            <p:nvSpPr>
              <p:cNvPr id="10" name="TextBox 9"/>
              <p:cNvSpPr txBox="1"/>
              <p:nvPr/>
            </p:nvSpPr>
            <p:spPr>
              <a:xfrm>
                <a:off x="8739237" y="2429733"/>
                <a:ext cx="3386087" cy="2462213"/>
              </a:xfrm>
              <a:prstGeom prst="rect">
                <a:avLst/>
              </a:prstGeom>
              <a:noFill/>
            </p:spPr>
            <p:txBody>
              <a:bodyPr wrap="square" rtlCol="0">
                <a:spAutoFit/>
              </a:bodyPr>
              <a:lstStyle/>
              <a:p>
                <a:r>
                  <a:rPr lang="en-US" sz="1400" b="1" dirty="0">
                    <a:solidFill>
                      <a:srgbClr val="00B050"/>
                    </a:solidFill>
                  </a:rPr>
                  <a:t>Did lottery change results in 2010?</a:t>
                </a:r>
              </a:p>
              <a:p>
                <a:r>
                  <a:rPr lang="en-US" sz="1400" dirty="0"/>
                  <a:t>H</a:t>
                </a:r>
                <a:r>
                  <a:rPr lang="en-US" sz="1400" baseline="-25000" dirty="0"/>
                  <a:t>0</a:t>
                </a:r>
                <a:r>
                  <a:rPr lang="en-US" sz="1400" dirty="0"/>
                  <a:t>: </a:t>
                </a:r>
                <a:r>
                  <a:rPr lang="en-US" sz="1400" dirty="0" err="1"/>
                  <a:t>Avg</a:t>
                </a:r>
                <a:r>
                  <a:rPr lang="en-US" sz="1400" dirty="0"/>
                  <a:t> run times are the same pre/post lottery</a:t>
                </a:r>
              </a:p>
              <a:p>
                <a:r>
                  <a:rPr lang="en-US" sz="1400" dirty="0"/>
                  <a:t>H</a:t>
                </a:r>
                <a:r>
                  <a:rPr lang="en-US" sz="1400" baseline="-25000" dirty="0"/>
                  <a:t>A</a:t>
                </a:r>
                <a:r>
                  <a:rPr lang="en-US" sz="1400" dirty="0"/>
                  <a:t>: </a:t>
                </a:r>
                <a:r>
                  <a:rPr lang="en-US" sz="1400" dirty="0" err="1"/>
                  <a:t>Avg</a:t>
                </a:r>
                <a:r>
                  <a:rPr lang="en-US" sz="1400" dirty="0"/>
                  <a:t> run times were different</a:t>
                </a:r>
              </a:p>
              <a:p>
                <a:r>
                  <a:rPr lang="en-US" sz="1400" dirty="0" err="1"/>
                  <a:t>T</a:t>
                </a:r>
                <a:r>
                  <a:rPr lang="en-US" sz="1400" baseline="-25000" dirty="0" err="1"/>
                  <a:t>critical</a:t>
                </a:r>
                <a:r>
                  <a:rPr lang="en-US" sz="1400" baseline="-25000" dirty="0"/>
                  <a:t>,</a:t>
                </a:r>
                <a:r>
                  <a:rPr lang="el-GR" sz="1400" baseline="-25000" dirty="0"/>
                  <a:t>α</a:t>
                </a:r>
                <a:r>
                  <a:rPr lang="en-US" sz="1400" baseline="-25000" dirty="0"/>
                  <a:t>=0.05</a:t>
                </a:r>
                <a:r>
                  <a:rPr lang="en-US" sz="1400" dirty="0"/>
                  <a:t> = 1.645</a:t>
                </a:r>
              </a:p>
              <a:p>
                <a:r>
                  <a:rPr lang="el-GR" sz="1400" dirty="0"/>
                  <a:t>μ</a:t>
                </a:r>
                <a:r>
                  <a:rPr lang="en-US" sz="1400" baseline="-25000" dirty="0"/>
                  <a:t>2009</a:t>
                </a:r>
                <a:r>
                  <a:rPr lang="en-US" sz="1400" dirty="0"/>
                  <a:t> = 88.5608; </a:t>
                </a:r>
              </a:p>
              <a:p>
                <a14:m>
                  <m:oMath xmlns:m="http://schemas.openxmlformats.org/officeDocument/2006/math">
                    <m:acc>
                      <m:accPr>
                        <m:chr m:val="̅"/>
                        <m:ctrlPr>
                          <a:rPr lang="en-US" sz="1400" i="1" dirty="0" smtClean="0">
                            <a:latin typeface="Cambria Math" charset="0"/>
                          </a:rPr>
                        </m:ctrlPr>
                      </m:accPr>
                      <m:e>
                        <m:r>
                          <a:rPr lang="en-US" sz="1400" i="1" dirty="0" smtClean="0">
                            <a:latin typeface="Cambria Math" panose="02040503050406030204" pitchFamily="18" charset="0"/>
                          </a:rPr>
                          <m:t>𝑥</m:t>
                        </m:r>
                      </m:e>
                    </m:acc>
                  </m:oMath>
                </a14:m>
                <a:r>
                  <a:rPr lang="en-US" sz="1400" baseline="-25000" dirty="0"/>
                  <a:t>2010</a:t>
                </a:r>
                <a:r>
                  <a:rPr lang="en-US" sz="1400" dirty="0"/>
                  <a:t> = 89.1214, s</a:t>
                </a:r>
                <a:r>
                  <a:rPr lang="en-US" sz="1400" baseline="-25000" dirty="0"/>
                  <a:t>2010 </a:t>
                </a:r>
                <a:r>
                  <a:rPr lang="en-US" sz="1400" dirty="0"/>
                  <a:t>= 15.5223, n = 6907; </a:t>
                </a:r>
              </a:p>
              <a:p>
                <a:r>
                  <a:rPr lang="en-US" sz="1400" dirty="0" err="1"/>
                  <a:t>T</a:t>
                </a:r>
                <a:r>
                  <a:rPr lang="en-US" sz="1400" baseline="-25000" dirty="0" err="1"/>
                  <a:t>test</a:t>
                </a:r>
                <a:r>
                  <a:rPr lang="en-US" sz="1400" baseline="-25000" dirty="0"/>
                  <a:t> </a:t>
                </a:r>
                <a:r>
                  <a:rPr lang="en-US" sz="1400" dirty="0"/>
                  <a:t>= 3.002; Much greater than </a:t>
                </a:r>
                <a:r>
                  <a:rPr lang="en-US" sz="1400" dirty="0" err="1"/>
                  <a:t>T</a:t>
                </a:r>
                <a:r>
                  <a:rPr lang="en-US" sz="1400" baseline="-25000" dirty="0" err="1"/>
                  <a:t>critical</a:t>
                </a:r>
                <a:endParaRPr lang="en-US" sz="1400" baseline="-25000" dirty="0"/>
              </a:p>
              <a:p>
                <a:r>
                  <a:rPr lang="en-US" sz="1400" dirty="0"/>
                  <a:t>Reject H</a:t>
                </a:r>
                <a:r>
                  <a:rPr lang="en-US" sz="1400" baseline="-25000" dirty="0"/>
                  <a:t>0</a:t>
                </a:r>
                <a:r>
                  <a:rPr lang="en-US" sz="1400" dirty="0"/>
                  <a:t> – the run times </a:t>
                </a:r>
                <a:r>
                  <a:rPr lang="en-US" sz="1400" b="1" dirty="0"/>
                  <a:t>are</a:t>
                </a:r>
                <a:r>
                  <a:rPr lang="en-US" sz="1400" dirty="0"/>
                  <a:t> different        (p-value 0.0044)</a:t>
                </a:r>
              </a:p>
            </p:txBody>
          </p:sp>
        </mc:Choice>
        <mc:Fallback xmlns="">
          <p:sp>
            <p:nvSpPr>
              <p:cNvPr id="10" name="TextBox 9"/>
              <p:cNvSpPr txBox="1">
                <a:spLocks noRot="1" noChangeAspect="1" noMove="1" noResize="1" noEditPoints="1" noAdjustHandles="1" noChangeArrowheads="1" noChangeShapeType="1" noTextEdit="1"/>
              </p:cNvSpPr>
              <p:nvPr/>
            </p:nvSpPr>
            <p:spPr>
              <a:xfrm>
                <a:off x="8739237" y="2429733"/>
                <a:ext cx="3386087" cy="2462213"/>
              </a:xfrm>
              <a:prstGeom prst="rect">
                <a:avLst/>
              </a:prstGeom>
              <a:blipFill rotWithShape="0">
                <a:blip r:embed="rId7"/>
                <a:stretch>
                  <a:fillRect l="-541" t="-496" r="-1441" b="-17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6628234" y="248594"/>
                <a:ext cx="4071949" cy="1815882"/>
              </a:xfrm>
              <a:prstGeom prst="rect">
                <a:avLst/>
              </a:prstGeom>
              <a:noFill/>
            </p:spPr>
            <p:txBody>
              <a:bodyPr wrap="none" rtlCol="0">
                <a:spAutoFit/>
              </a:bodyPr>
              <a:lstStyle/>
              <a:p>
                <a:r>
                  <a:rPr lang="en-US" sz="1400" b="1" dirty="0">
                    <a:solidFill>
                      <a:srgbClr val="FF0000"/>
                    </a:solidFill>
                  </a:rPr>
                  <a:t>Was 2009 an anomaly compared to 2008?</a:t>
                </a:r>
              </a:p>
              <a:p>
                <a:r>
                  <a:rPr lang="en-US" sz="1400" dirty="0"/>
                  <a:t>H</a:t>
                </a:r>
                <a:r>
                  <a:rPr lang="en-US" sz="1400" baseline="-25000" dirty="0"/>
                  <a:t>0</a:t>
                </a:r>
                <a:r>
                  <a:rPr lang="en-US" sz="1400" dirty="0"/>
                  <a:t>: </a:t>
                </a:r>
                <a:r>
                  <a:rPr lang="en-US" sz="1400" dirty="0" err="1"/>
                  <a:t>Avg</a:t>
                </a:r>
                <a:r>
                  <a:rPr lang="en-US" sz="1400" dirty="0"/>
                  <a:t> run time for 2008 and 2009 are similar</a:t>
                </a:r>
              </a:p>
              <a:p>
                <a:r>
                  <a:rPr lang="en-US" sz="1400" dirty="0"/>
                  <a:t>H</a:t>
                </a:r>
                <a:r>
                  <a:rPr lang="en-US" sz="1400" baseline="-25000" dirty="0"/>
                  <a:t>A</a:t>
                </a:r>
                <a:r>
                  <a:rPr lang="en-US" sz="1400" dirty="0"/>
                  <a:t>: </a:t>
                </a:r>
                <a:r>
                  <a:rPr lang="en-US" sz="1400" dirty="0" err="1"/>
                  <a:t>Avg</a:t>
                </a:r>
                <a:r>
                  <a:rPr lang="en-US" sz="1400" dirty="0"/>
                  <a:t> run times are different</a:t>
                </a:r>
              </a:p>
              <a:p>
                <a:r>
                  <a:rPr lang="en-US" sz="1400" dirty="0" err="1"/>
                  <a:t>T</a:t>
                </a:r>
                <a:r>
                  <a:rPr lang="en-US" sz="1400" baseline="-25000" dirty="0" err="1"/>
                  <a:t>critical</a:t>
                </a:r>
                <a:r>
                  <a:rPr lang="en-US" sz="1400" baseline="-25000" dirty="0"/>
                  <a:t>,</a:t>
                </a:r>
                <a:r>
                  <a:rPr lang="el-GR" sz="1400" baseline="-25000" dirty="0"/>
                  <a:t>α</a:t>
                </a:r>
                <a:r>
                  <a:rPr lang="en-US" sz="1400" baseline="-25000" dirty="0"/>
                  <a:t>=0.05</a:t>
                </a:r>
                <a:r>
                  <a:rPr lang="en-US" sz="1400" dirty="0"/>
                  <a:t> = 1.645</a:t>
                </a:r>
              </a:p>
              <a:p>
                <a:r>
                  <a:rPr lang="el-GR" sz="1400" dirty="0"/>
                  <a:t>μ</a:t>
                </a:r>
                <a:r>
                  <a:rPr lang="en-US" sz="1400" baseline="-25000" dirty="0"/>
                  <a:t>2008</a:t>
                </a:r>
                <a:r>
                  <a:rPr lang="en-US" sz="1400" dirty="0"/>
                  <a:t> = 88.2567</a:t>
                </a:r>
              </a:p>
              <a:p>
                <a14:m>
                  <m:oMath xmlns:m="http://schemas.openxmlformats.org/officeDocument/2006/math">
                    <m:acc>
                      <m:accPr>
                        <m:chr m:val="̅"/>
                        <m:ctrlPr>
                          <a:rPr lang="en-US" sz="1400" i="1" dirty="0" smtClean="0">
                            <a:latin typeface="Cambria Math" charset="0"/>
                          </a:rPr>
                        </m:ctrlPr>
                      </m:accPr>
                      <m:e>
                        <m:r>
                          <a:rPr lang="en-US" sz="1400" i="1" dirty="0" smtClean="0">
                            <a:latin typeface="Cambria Math" panose="02040503050406030204" pitchFamily="18" charset="0"/>
                          </a:rPr>
                          <m:t>𝑥</m:t>
                        </m:r>
                      </m:e>
                    </m:acc>
                  </m:oMath>
                </a14:m>
                <a:r>
                  <a:rPr lang="en-US" sz="1400" baseline="-25000" dirty="0"/>
                  <a:t>2009</a:t>
                </a:r>
                <a:r>
                  <a:rPr lang="en-US" sz="1400" dirty="0"/>
                  <a:t> = 88.5608, s</a:t>
                </a:r>
                <a:r>
                  <a:rPr lang="en-US" sz="1400" baseline="-25000" dirty="0"/>
                  <a:t>2009 </a:t>
                </a:r>
                <a:r>
                  <a:rPr lang="en-US" sz="1400" dirty="0"/>
                  <a:t>= 15.0897, n = 6649</a:t>
                </a:r>
              </a:p>
              <a:p>
                <a:r>
                  <a:rPr lang="en-US" sz="1400" dirty="0" err="1"/>
                  <a:t>T</a:t>
                </a:r>
                <a:r>
                  <a:rPr lang="en-US" sz="1400" baseline="-25000" dirty="0" err="1"/>
                  <a:t>test</a:t>
                </a:r>
                <a:r>
                  <a:rPr lang="en-US" sz="1400" dirty="0"/>
                  <a:t> = 1.643; less than </a:t>
                </a:r>
                <a:r>
                  <a:rPr lang="en-US" sz="1400" dirty="0" err="1"/>
                  <a:t>T</a:t>
                </a:r>
                <a:r>
                  <a:rPr lang="en-US" sz="1400" baseline="-25000" dirty="0" err="1"/>
                  <a:t>critical</a:t>
                </a:r>
                <a:endParaRPr lang="en-US" sz="1400" dirty="0"/>
              </a:p>
              <a:p>
                <a:r>
                  <a:rPr lang="en-US" sz="1400" dirty="0"/>
                  <a:t>Fail to reject H</a:t>
                </a:r>
                <a:r>
                  <a:rPr lang="en-US" sz="1400" baseline="-25000" dirty="0"/>
                  <a:t>0</a:t>
                </a:r>
                <a:r>
                  <a:rPr lang="en-US" sz="1400" dirty="0"/>
                  <a:t> – 2008 and 2009 were </a:t>
                </a:r>
                <a:r>
                  <a:rPr lang="en-US" sz="1400" b="1" dirty="0"/>
                  <a:t>similar</a:t>
                </a:r>
              </a:p>
            </p:txBody>
          </p:sp>
        </mc:Choice>
        <mc:Fallback xmlns="">
          <p:sp>
            <p:nvSpPr>
              <p:cNvPr id="11" name="TextBox 10"/>
              <p:cNvSpPr txBox="1">
                <a:spLocks noRot="1" noChangeAspect="1" noMove="1" noResize="1" noEditPoints="1" noAdjustHandles="1" noChangeArrowheads="1" noChangeShapeType="1" noTextEdit="1"/>
              </p:cNvSpPr>
              <p:nvPr/>
            </p:nvSpPr>
            <p:spPr>
              <a:xfrm>
                <a:off x="6628234" y="248594"/>
                <a:ext cx="4071949" cy="1815882"/>
              </a:xfrm>
              <a:prstGeom prst="rect">
                <a:avLst/>
              </a:prstGeom>
              <a:blipFill rotWithShape="0">
                <a:blip r:embed="rId8"/>
                <a:stretch>
                  <a:fillRect l="-449" t="-671" b="-2349"/>
                </a:stretch>
              </a:blipFill>
            </p:spPr>
            <p:txBody>
              <a:bodyPr/>
              <a:lstStyle/>
              <a:p>
                <a:r>
                  <a:rPr lang="en-US">
                    <a:noFill/>
                  </a:rPr>
                  <a:t> </a:t>
                </a:r>
              </a:p>
            </p:txBody>
          </p:sp>
        </mc:Fallback>
      </mc:AlternateContent>
      <p:graphicFrame>
        <p:nvGraphicFramePr>
          <p:cNvPr id="13" name="Table 12"/>
          <p:cNvGraphicFramePr>
            <a:graphicFrameLocks noGrp="1"/>
          </p:cNvGraphicFramePr>
          <p:nvPr>
            <p:extLst/>
          </p:nvPr>
        </p:nvGraphicFramePr>
        <p:xfrm>
          <a:off x="1942393" y="2749720"/>
          <a:ext cx="2696282" cy="2560320"/>
        </p:xfrm>
        <a:graphic>
          <a:graphicData uri="http://schemas.openxmlformats.org/drawingml/2006/table">
            <a:tbl>
              <a:tblPr firstRow="1" bandRow="1">
                <a:tableStyleId>{00A15C55-8517-42AA-B614-E9B94910E393}</a:tableStyleId>
              </a:tblPr>
              <a:tblGrid>
                <a:gridCol w="610307">
                  <a:extLst>
                    <a:ext uri="{9D8B030D-6E8A-4147-A177-3AD203B41FA5}">
                      <a16:colId xmlns:a16="http://schemas.microsoft.com/office/drawing/2014/main" xmlns="" val="20000"/>
                    </a:ext>
                  </a:extLst>
                </a:gridCol>
                <a:gridCol w="687705">
                  <a:extLst>
                    <a:ext uri="{9D8B030D-6E8A-4147-A177-3AD203B41FA5}">
                      <a16:colId xmlns:a16="http://schemas.microsoft.com/office/drawing/2014/main" xmlns="" val="20001"/>
                    </a:ext>
                  </a:extLst>
                </a:gridCol>
                <a:gridCol w="725805">
                  <a:extLst>
                    <a:ext uri="{9D8B030D-6E8A-4147-A177-3AD203B41FA5}">
                      <a16:colId xmlns:a16="http://schemas.microsoft.com/office/drawing/2014/main" xmlns="" val="20002"/>
                    </a:ext>
                  </a:extLst>
                </a:gridCol>
                <a:gridCol w="672465">
                  <a:extLst>
                    <a:ext uri="{9D8B030D-6E8A-4147-A177-3AD203B41FA5}">
                      <a16:colId xmlns:a16="http://schemas.microsoft.com/office/drawing/2014/main" xmlns="" val="20003"/>
                    </a:ext>
                  </a:extLst>
                </a:gridCol>
              </a:tblGrid>
              <a:tr h="260604">
                <a:tc>
                  <a:txBody>
                    <a:bodyPr/>
                    <a:lstStyle/>
                    <a:p>
                      <a:r>
                        <a:rPr lang="en-US" sz="1100" dirty="0"/>
                        <a:t>Age Group</a:t>
                      </a:r>
                    </a:p>
                  </a:txBody>
                  <a:tcPr/>
                </a:tc>
                <a:tc>
                  <a:txBody>
                    <a:bodyPr/>
                    <a:lstStyle/>
                    <a:p>
                      <a:r>
                        <a:rPr lang="en-US" sz="1100" dirty="0"/>
                        <a:t>2009</a:t>
                      </a:r>
                    </a:p>
                  </a:txBody>
                  <a:tcPr/>
                </a:tc>
                <a:tc>
                  <a:txBody>
                    <a:bodyPr/>
                    <a:lstStyle/>
                    <a:p>
                      <a:r>
                        <a:rPr lang="en-US" sz="1100" dirty="0"/>
                        <a:t>2010</a:t>
                      </a:r>
                    </a:p>
                  </a:txBody>
                  <a:tcPr/>
                </a:tc>
                <a:tc>
                  <a:txBody>
                    <a:bodyPr/>
                    <a:lstStyle/>
                    <a:p>
                      <a:r>
                        <a:rPr lang="en-US" sz="1100" dirty="0"/>
                        <a:t>Row total</a:t>
                      </a:r>
                    </a:p>
                  </a:txBody>
                  <a:tcPr/>
                </a:tc>
                <a:extLst>
                  <a:ext uri="{0D108BD9-81ED-4DB2-BD59-A6C34878D82A}">
                    <a16:rowId xmlns:a16="http://schemas.microsoft.com/office/drawing/2014/main" xmlns="" val="10000"/>
                  </a:ext>
                </a:extLst>
              </a:tr>
              <a:tr h="202158">
                <a:tc>
                  <a:txBody>
                    <a:bodyPr/>
                    <a:lstStyle/>
                    <a:p>
                      <a:r>
                        <a:rPr lang="en-US" sz="1100" dirty="0"/>
                        <a:t>&lt;20</a:t>
                      </a:r>
                    </a:p>
                  </a:txBody>
                  <a:tcPr/>
                </a:tc>
                <a:tc>
                  <a:txBody>
                    <a:bodyPr/>
                    <a:lstStyle/>
                    <a:p>
                      <a:r>
                        <a:rPr lang="en-US" sz="1100" dirty="0"/>
                        <a:t>73</a:t>
                      </a:r>
                    </a:p>
                    <a:p>
                      <a:r>
                        <a:rPr lang="en-US" sz="1100" dirty="0"/>
                        <a:t>86.53</a:t>
                      </a:r>
                    </a:p>
                  </a:txBody>
                  <a:tcPr/>
                </a:tc>
                <a:tc>
                  <a:txBody>
                    <a:bodyPr/>
                    <a:lstStyle/>
                    <a:p>
                      <a:r>
                        <a:rPr lang="en-US" sz="1100" dirty="0"/>
                        <a:t>111</a:t>
                      </a:r>
                    </a:p>
                    <a:p>
                      <a:r>
                        <a:rPr lang="en-US" sz="1100" dirty="0"/>
                        <a:t>97.46</a:t>
                      </a:r>
                    </a:p>
                  </a:txBody>
                  <a:tcPr/>
                </a:tc>
                <a:tc>
                  <a:txBody>
                    <a:bodyPr/>
                    <a:lstStyle/>
                    <a:p>
                      <a:r>
                        <a:rPr lang="en-US" sz="1100" dirty="0"/>
                        <a:t>184</a:t>
                      </a:r>
                    </a:p>
                  </a:txBody>
                  <a:tcPr/>
                </a:tc>
                <a:extLst>
                  <a:ext uri="{0D108BD9-81ED-4DB2-BD59-A6C34878D82A}">
                    <a16:rowId xmlns:a16="http://schemas.microsoft.com/office/drawing/2014/main" xmlns="" val="10001"/>
                  </a:ext>
                </a:extLst>
              </a:tr>
              <a:tr h="0">
                <a:tc>
                  <a:txBody>
                    <a:bodyPr/>
                    <a:lstStyle/>
                    <a:p>
                      <a:r>
                        <a:rPr lang="en-US" sz="1100" dirty="0"/>
                        <a:t>&lt;40</a:t>
                      </a:r>
                    </a:p>
                  </a:txBody>
                  <a:tcPr/>
                </a:tc>
                <a:tc>
                  <a:txBody>
                    <a:bodyPr/>
                    <a:lstStyle/>
                    <a:p>
                      <a:r>
                        <a:rPr lang="en-US" sz="1100" dirty="0"/>
                        <a:t>3944</a:t>
                      </a:r>
                    </a:p>
                    <a:p>
                      <a:r>
                        <a:rPr lang="en-US" sz="1100" dirty="0"/>
                        <a:t>3993.43</a:t>
                      </a:r>
                    </a:p>
                  </a:txBody>
                  <a:tcPr/>
                </a:tc>
                <a:tc>
                  <a:txBody>
                    <a:bodyPr/>
                    <a:lstStyle/>
                    <a:p>
                      <a:r>
                        <a:rPr lang="en-US" sz="1100" dirty="0"/>
                        <a:t>4547</a:t>
                      </a:r>
                    </a:p>
                    <a:p>
                      <a:r>
                        <a:rPr lang="en-US" sz="1100" dirty="0"/>
                        <a:t>4497.57</a:t>
                      </a:r>
                    </a:p>
                  </a:txBody>
                  <a:tcPr/>
                </a:tc>
                <a:tc>
                  <a:txBody>
                    <a:bodyPr/>
                    <a:lstStyle/>
                    <a:p>
                      <a:r>
                        <a:rPr lang="en-US" sz="1100" dirty="0"/>
                        <a:t>8491</a:t>
                      </a:r>
                    </a:p>
                  </a:txBody>
                  <a:tcPr/>
                </a:tc>
                <a:extLst>
                  <a:ext uri="{0D108BD9-81ED-4DB2-BD59-A6C34878D82A}">
                    <a16:rowId xmlns:a16="http://schemas.microsoft.com/office/drawing/2014/main" xmlns="" val="10002"/>
                  </a:ext>
                </a:extLst>
              </a:tr>
              <a:tr h="0">
                <a:tc>
                  <a:txBody>
                    <a:bodyPr/>
                    <a:lstStyle/>
                    <a:p>
                      <a:r>
                        <a:rPr lang="en-US" sz="1100" dirty="0"/>
                        <a:t>&lt;60</a:t>
                      </a:r>
                    </a:p>
                  </a:txBody>
                  <a:tcPr/>
                </a:tc>
                <a:tc>
                  <a:txBody>
                    <a:bodyPr/>
                    <a:lstStyle/>
                    <a:p>
                      <a:r>
                        <a:rPr lang="en-US" sz="1100" dirty="0"/>
                        <a:t>1912</a:t>
                      </a:r>
                    </a:p>
                    <a:p>
                      <a:r>
                        <a:rPr lang="en-US" sz="1100" dirty="0"/>
                        <a:t>1859.62</a:t>
                      </a:r>
                    </a:p>
                  </a:txBody>
                  <a:tcPr/>
                </a:tc>
                <a:tc>
                  <a:txBody>
                    <a:bodyPr/>
                    <a:lstStyle/>
                    <a:p>
                      <a:r>
                        <a:rPr lang="en-US" sz="1100" dirty="0"/>
                        <a:t>2042</a:t>
                      </a:r>
                    </a:p>
                    <a:p>
                      <a:r>
                        <a:rPr lang="en-US" sz="1100" dirty="0"/>
                        <a:t>2094.38</a:t>
                      </a:r>
                    </a:p>
                  </a:txBody>
                  <a:tcPr/>
                </a:tc>
                <a:tc>
                  <a:txBody>
                    <a:bodyPr/>
                    <a:lstStyle/>
                    <a:p>
                      <a:r>
                        <a:rPr lang="en-US" sz="1100" dirty="0"/>
                        <a:t>3954</a:t>
                      </a:r>
                    </a:p>
                  </a:txBody>
                  <a:tcPr/>
                </a:tc>
                <a:extLst>
                  <a:ext uri="{0D108BD9-81ED-4DB2-BD59-A6C34878D82A}">
                    <a16:rowId xmlns:a16="http://schemas.microsoft.com/office/drawing/2014/main" xmlns="" val="10003"/>
                  </a:ext>
                </a:extLst>
              </a:tr>
              <a:tr h="0">
                <a:tc>
                  <a:txBody>
                    <a:bodyPr/>
                    <a:lstStyle/>
                    <a:p>
                      <a:r>
                        <a:rPr lang="en-US" sz="1100" dirty="0"/>
                        <a:t>&lt;80</a:t>
                      </a:r>
                    </a:p>
                  </a:txBody>
                  <a:tcPr/>
                </a:tc>
                <a:tc>
                  <a:txBody>
                    <a:bodyPr/>
                    <a:lstStyle/>
                    <a:p>
                      <a:r>
                        <a:rPr lang="en-US" sz="1100" dirty="0"/>
                        <a:t>202</a:t>
                      </a:r>
                    </a:p>
                    <a:p>
                      <a:r>
                        <a:rPr lang="en-US" sz="1100" dirty="0"/>
                        <a:t>191.42</a:t>
                      </a:r>
                    </a:p>
                  </a:txBody>
                  <a:tcPr/>
                </a:tc>
                <a:tc>
                  <a:txBody>
                    <a:bodyPr/>
                    <a:lstStyle/>
                    <a:p>
                      <a:r>
                        <a:rPr lang="en-US" sz="1100" dirty="0"/>
                        <a:t>205</a:t>
                      </a:r>
                    </a:p>
                    <a:p>
                      <a:r>
                        <a:rPr lang="en-US" sz="1100" dirty="0"/>
                        <a:t>215.58</a:t>
                      </a:r>
                    </a:p>
                  </a:txBody>
                  <a:tcPr/>
                </a:tc>
                <a:tc>
                  <a:txBody>
                    <a:bodyPr/>
                    <a:lstStyle/>
                    <a:p>
                      <a:r>
                        <a:rPr lang="en-US" sz="1100" dirty="0"/>
                        <a:t>407</a:t>
                      </a:r>
                    </a:p>
                  </a:txBody>
                  <a:tcPr/>
                </a:tc>
                <a:extLst>
                  <a:ext uri="{0D108BD9-81ED-4DB2-BD59-A6C34878D82A}">
                    <a16:rowId xmlns:a16="http://schemas.microsoft.com/office/drawing/2014/main" xmlns="" val="10004"/>
                  </a:ext>
                </a:extLst>
              </a:tr>
              <a:tr h="370840">
                <a:tc>
                  <a:txBody>
                    <a:bodyPr/>
                    <a:lstStyle/>
                    <a:p>
                      <a:r>
                        <a:rPr lang="en-US" sz="1100" dirty="0"/>
                        <a:t>Col totals</a:t>
                      </a:r>
                    </a:p>
                  </a:txBody>
                  <a:tcPr/>
                </a:tc>
                <a:tc>
                  <a:txBody>
                    <a:bodyPr/>
                    <a:lstStyle/>
                    <a:p>
                      <a:r>
                        <a:rPr lang="en-US" sz="1100" dirty="0"/>
                        <a:t>6131</a:t>
                      </a:r>
                    </a:p>
                  </a:txBody>
                  <a:tcPr/>
                </a:tc>
                <a:tc>
                  <a:txBody>
                    <a:bodyPr/>
                    <a:lstStyle/>
                    <a:p>
                      <a:r>
                        <a:rPr lang="en-US" sz="1100" dirty="0"/>
                        <a:t>6905</a:t>
                      </a:r>
                    </a:p>
                  </a:txBody>
                  <a:tcPr/>
                </a:tc>
                <a:tc>
                  <a:txBody>
                    <a:bodyPr/>
                    <a:lstStyle/>
                    <a:p>
                      <a:r>
                        <a:rPr lang="en-US" sz="1100" dirty="0"/>
                        <a:t>13036</a:t>
                      </a:r>
                    </a:p>
                  </a:txBody>
                  <a:tcPr/>
                </a:tc>
                <a:extLst>
                  <a:ext uri="{0D108BD9-81ED-4DB2-BD59-A6C34878D82A}">
                    <a16:rowId xmlns:a16="http://schemas.microsoft.com/office/drawing/2014/main" xmlns="" val="10005"/>
                  </a:ext>
                </a:extLst>
              </a:tr>
            </a:tbl>
          </a:graphicData>
        </a:graphic>
      </p:graphicFrame>
      <p:sp>
        <p:nvSpPr>
          <p:cNvPr id="14" name="TextBox 13"/>
          <p:cNvSpPr txBox="1"/>
          <p:nvPr/>
        </p:nvSpPr>
        <p:spPr>
          <a:xfrm>
            <a:off x="1854297" y="5316513"/>
            <a:ext cx="3522136" cy="1384995"/>
          </a:xfrm>
          <a:prstGeom prst="rect">
            <a:avLst/>
          </a:prstGeom>
          <a:noFill/>
        </p:spPr>
        <p:txBody>
          <a:bodyPr wrap="square" rtlCol="0">
            <a:spAutoFit/>
          </a:bodyPr>
          <a:lstStyle/>
          <a:p>
            <a:r>
              <a:rPr lang="en-US" sz="1400" dirty="0"/>
              <a:t>H</a:t>
            </a:r>
            <a:r>
              <a:rPr lang="en-US" sz="1400" baseline="-25000" dirty="0"/>
              <a:t>0</a:t>
            </a:r>
            <a:r>
              <a:rPr lang="en-US" sz="1400" dirty="0"/>
              <a:t>: Age groups were not affected</a:t>
            </a:r>
          </a:p>
          <a:p>
            <a:r>
              <a:rPr lang="en-US" sz="1400" dirty="0"/>
              <a:t>H</a:t>
            </a:r>
            <a:r>
              <a:rPr lang="en-US" sz="1400" baseline="-25000" dirty="0"/>
              <a:t>A</a:t>
            </a:r>
            <a:r>
              <a:rPr lang="en-US" sz="1400" dirty="0"/>
              <a:t>: One or more age groups were affected</a:t>
            </a:r>
          </a:p>
          <a:p>
            <a:r>
              <a:rPr lang="el-GR" sz="1400" dirty="0"/>
              <a:t>χ</a:t>
            </a:r>
            <a:r>
              <a:rPr lang="en-US" sz="1400" baseline="30000" dirty="0"/>
              <a:t>2</a:t>
            </a:r>
            <a:r>
              <a:rPr lang="en-US" sz="1400" baseline="-25000" dirty="0"/>
              <a:t>critical,</a:t>
            </a:r>
            <a:r>
              <a:rPr lang="el-GR" sz="1400" baseline="-25000" dirty="0"/>
              <a:t>α</a:t>
            </a:r>
            <a:r>
              <a:rPr lang="en-US" sz="1400" baseline="-25000" dirty="0"/>
              <a:t>=0.05</a:t>
            </a:r>
            <a:r>
              <a:rPr lang="en-US" sz="1400" dirty="0"/>
              <a:t> = 7.815</a:t>
            </a:r>
          </a:p>
          <a:p>
            <a:r>
              <a:rPr lang="el-GR" sz="1400" dirty="0"/>
              <a:t>χ</a:t>
            </a:r>
            <a:r>
              <a:rPr lang="en-US" sz="1400" baseline="30000" dirty="0"/>
              <a:t>2</a:t>
            </a:r>
            <a:r>
              <a:rPr lang="en-US" sz="1400" baseline="-25000" dirty="0"/>
              <a:t>test</a:t>
            </a:r>
            <a:r>
              <a:rPr lang="en-US" sz="1400" dirty="0"/>
              <a:t> = 9.043: Greater than </a:t>
            </a:r>
            <a:r>
              <a:rPr lang="el-GR" sz="1400" dirty="0"/>
              <a:t>χ</a:t>
            </a:r>
            <a:r>
              <a:rPr lang="en-US" sz="1400" baseline="30000" dirty="0"/>
              <a:t>2</a:t>
            </a:r>
            <a:r>
              <a:rPr lang="en-US" sz="1400" baseline="-25000" dirty="0"/>
              <a:t>critical</a:t>
            </a:r>
            <a:endParaRPr lang="en-US" sz="1400" dirty="0"/>
          </a:p>
          <a:p>
            <a:r>
              <a:rPr lang="en-US" sz="1400" dirty="0"/>
              <a:t>Reject H</a:t>
            </a:r>
            <a:r>
              <a:rPr lang="en-US" sz="1400" baseline="-25000" dirty="0"/>
              <a:t>0</a:t>
            </a:r>
            <a:r>
              <a:rPr lang="en-US" sz="1400" dirty="0"/>
              <a:t> – age groups </a:t>
            </a:r>
            <a:r>
              <a:rPr lang="en-US" sz="1400" b="1" dirty="0"/>
              <a:t>were</a:t>
            </a:r>
            <a:r>
              <a:rPr lang="en-US" sz="1400" dirty="0"/>
              <a:t> affected</a:t>
            </a:r>
          </a:p>
        </p:txBody>
      </p:sp>
      <p:sp>
        <p:nvSpPr>
          <p:cNvPr id="15" name="TextBox 14"/>
          <p:cNvSpPr txBox="1"/>
          <p:nvPr/>
        </p:nvSpPr>
        <p:spPr>
          <a:xfrm>
            <a:off x="2155942" y="2414246"/>
            <a:ext cx="2138727" cy="338554"/>
          </a:xfrm>
          <a:prstGeom prst="rect">
            <a:avLst/>
          </a:prstGeom>
          <a:noFill/>
        </p:spPr>
        <p:txBody>
          <a:bodyPr wrap="none" rtlCol="0">
            <a:spAutoFit/>
          </a:bodyPr>
          <a:lstStyle/>
          <a:p>
            <a:r>
              <a:rPr lang="en-US" sz="1600" b="1" dirty="0">
                <a:solidFill>
                  <a:schemeClr val="accent4">
                    <a:lumMod val="75000"/>
                  </a:schemeClr>
                </a:solidFill>
              </a:rPr>
              <a:t>Was it age-related?</a:t>
            </a:r>
          </a:p>
        </p:txBody>
      </p:sp>
      <p:sp>
        <p:nvSpPr>
          <p:cNvPr id="16" name="TextBox 15"/>
          <p:cNvSpPr txBox="1"/>
          <p:nvPr/>
        </p:nvSpPr>
        <p:spPr>
          <a:xfrm>
            <a:off x="5507850" y="2227981"/>
            <a:ext cx="3122971" cy="338554"/>
          </a:xfrm>
          <a:prstGeom prst="rect">
            <a:avLst/>
          </a:prstGeom>
          <a:noFill/>
        </p:spPr>
        <p:txBody>
          <a:bodyPr wrap="none" rtlCol="0">
            <a:spAutoFit/>
          </a:bodyPr>
          <a:lstStyle/>
          <a:p>
            <a:r>
              <a:rPr lang="en-US" sz="1600" b="1" dirty="0">
                <a:solidFill>
                  <a:schemeClr val="accent1">
                    <a:lumMod val="60000"/>
                    <a:lumOff val="40000"/>
                  </a:schemeClr>
                </a:solidFill>
              </a:rPr>
              <a:t>Was it time/distance-related?</a:t>
            </a:r>
          </a:p>
        </p:txBody>
      </p:sp>
      <p:graphicFrame>
        <p:nvGraphicFramePr>
          <p:cNvPr id="17" name="Table 16"/>
          <p:cNvGraphicFramePr>
            <a:graphicFrameLocks noGrp="1"/>
          </p:cNvGraphicFramePr>
          <p:nvPr>
            <p:extLst/>
          </p:nvPr>
        </p:nvGraphicFramePr>
        <p:xfrm>
          <a:off x="5487053" y="2488062"/>
          <a:ext cx="3072135" cy="2785976"/>
        </p:xfrm>
        <a:graphic>
          <a:graphicData uri="http://schemas.openxmlformats.org/drawingml/2006/table">
            <a:tbl>
              <a:tblPr firstRow="1" bandRow="1">
                <a:tableStyleId>{93296810-A885-4BE3-A3E7-6D5BEEA58F35}</a:tableStyleId>
              </a:tblPr>
              <a:tblGrid>
                <a:gridCol w="897255">
                  <a:extLst>
                    <a:ext uri="{9D8B030D-6E8A-4147-A177-3AD203B41FA5}">
                      <a16:colId xmlns:a16="http://schemas.microsoft.com/office/drawing/2014/main" xmlns="" val="20000"/>
                    </a:ext>
                  </a:extLst>
                </a:gridCol>
                <a:gridCol w="703580">
                  <a:extLst>
                    <a:ext uri="{9D8B030D-6E8A-4147-A177-3AD203B41FA5}">
                      <a16:colId xmlns:a16="http://schemas.microsoft.com/office/drawing/2014/main" xmlns="" val="20001"/>
                    </a:ext>
                  </a:extLst>
                </a:gridCol>
                <a:gridCol w="703580">
                  <a:extLst>
                    <a:ext uri="{9D8B030D-6E8A-4147-A177-3AD203B41FA5}">
                      <a16:colId xmlns:a16="http://schemas.microsoft.com/office/drawing/2014/main" xmlns="" val="20002"/>
                    </a:ext>
                  </a:extLst>
                </a:gridCol>
                <a:gridCol w="767720">
                  <a:extLst>
                    <a:ext uri="{9D8B030D-6E8A-4147-A177-3AD203B41FA5}">
                      <a16:colId xmlns:a16="http://schemas.microsoft.com/office/drawing/2014/main" xmlns="" val="20003"/>
                    </a:ext>
                  </a:extLst>
                </a:gridCol>
              </a:tblGrid>
              <a:tr h="228861">
                <a:tc>
                  <a:txBody>
                    <a:bodyPr/>
                    <a:lstStyle/>
                    <a:p>
                      <a:r>
                        <a:rPr lang="en-US" sz="1050" dirty="0"/>
                        <a:t>Location</a:t>
                      </a:r>
                    </a:p>
                  </a:txBody>
                  <a:tcPr/>
                </a:tc>
                <a:tc>
                  <a:txBody>
                    <a:bodyPr/>
                    <a:lstStyle/>
                    <a:p>
                      <a:r>
                        <a:rPr lang="en-US" sz="1050" dirty="0"/>
                        <a:t>2009</a:t>
                      </a:r>
                    </a:p>
                  </a:txBody>
                  <a:tcPr/>
                </a:tc>
                <a:tc>
                  <a:txBody>
                    <a:bodyPr/>
                    <a:lstStyle/>
                    <a:p>
                      <a:r>
                        <a:rPr lang="en-US" sz="1050" dirty="0"/>
                        <a:t>2010</a:t>
                      </a:r>
                    </a:p>
                  </a:txBody>
                  <a:tcPr/>
                </a:tc>
                <a:tc>
                  <a:txBody>
                    <a:bodyPr/>
                    <a:lstStyle/>
                    <a:p>
                      <a:r>
                        <a:rPr lang="en-US" sz="1050" dirty="0"/>
                        <a:t>Row total</a:t>
                      </a:r>
                    </a:p>
                  </a:txBody>
                  <a:tcPr/>
                </a:tc>
                <a:extLst>
                  <a:ext uri="{0D108BD9-81ED-4DB2-BD59-A6C34878D82A}">
                    <a16:rowId xmlns:a16="http://schemas.microsoft.com/office/drawing/2014/main" xmlns="" val="10000"/>
                  </a:ext>
                </a:extLst>
              </a:tr>
              <a:tr h="374499">
                <a:tc>
                  <a:txBody>
                    <a:bodyPr/>
                    <a:lstStyle/>
                    <a:p>
                      <a:r>
                        <a:rPr lang="en-US" sz="1050" dirty="0"/>
                        <a:t>East Coast</a:t>
                      </a:r>
                    </a:p>
                  </a:txBody>
                  <a:tcPr/>
                </a:tc>
                <a:tc>
                  <a:txBody>
                    <a:bodyPr/>
                    <a:lstStyle/>
                    <a:p>
                      <a:r>
                        <a:rPr lang="en-US" sz="1050" dirty="0"/>
                        <a:t>6423</a:t>
                      </a:r>
                    </a:p>
                    <a:p>
                      <a:r>
                        <a:rPr lang="en-US" sz="1050" dirty="0"/>
                        <a:t>6414.96</a:t>
                      </a:r>
                    </a:p>
                  </a:txBody>
                  <a:tcPr/>
                </a:tc>
                <a:tc>
                  <a:txBody>
                    <a:bodyPr/>
                    <a:lstStyle/>
                    <a:p>
                      <a:r>
                        <a:rPr lang="en-US" sz="1050" dirty="0"/>
                        <a:t>6657</a:t>
                      </a:r>
                    </a:p>
                    <a:p>
                      <a:r>
                        <a:rPr lang="en-US" sz="1050" dirty="0"/>
                        <a:t>6665.04</a:t>
                      </a:r>
                    </a:p>
                  </a:txBody>
                  <a:tcPr/>
                </a:tc>
                <a:tc>
                  <a:txBody>
                    <a:bodyPr/>
                    <a:lstStyle/>
                    <a:p>
                      <a:r>
                        <a:rPr lang="en-US" sz="1050" dirty="0"/>
                        <a:t>13080</a:t>
                      </a:r>
                    </a:p>
                  </a:txBody>
                  <a:tcPr/>
                </a:tc>
                <a:extLst>
                  <a:ext uri="{0D108BD9-81ED-4DB2-BD59-A6C34878D82A}">
                    <a16:rowId xmlns:a16="http://schemas.microsoft.com/office/drawing/2014/main" xmlns="" val="10001"/>
                  </a:ext>
                </a:extLst>
              </a:tr>
              <a:tr h="374499">
                <a:tc>
                  <a:txBody>
                    <a:bodyPr/>
                    <a:lstStyle/>
                    <a:p>
                      <a:r>
                        <a:rPr lang="en-US" sz="1050" dirty="0"/>
                        <a:t>Central</a:t>
                      </a:r>
                    </a:p>
                  </a:txBody>
                  <a:tcPr/>
                </a:tc>
                <a:tc>
                  <a:txBody>
                    <a:bodyPr/>
                    <a:lstStyle/>
                    <a:p>
                      <a:r>
                        <a:rPr lang="en-US" sz="1050" dirty="0"/>
                        <a:t>131</a:t>
                      </a:r>
                    </a:p>
                    <a:p>
                      <a:r>
                        <a:rPr lang="en-US" sz="1050" dirty="0"/>
                        <a:t>136.83</a:t>
                      </a:r>
                    </a:p>
                  </a:txBody>
                  <a:tcPr/>
                </a:tc>
                <a:tc>
                  <a:txBody>
                    <a:bodyPr/>
                    <a:lstStyle/>
                    <a:p>
                      <a:r>
                        <a:rPr lang="en-US" sz="1050" dirty="0"/>
                        <a:t>148</a:t>
                      </a:r>
                    </a:p>
                    <a:p>
                      <a:r>
                        <a:rPr lang="en-US" sz="1050" dirty="0"/>
                        <a:t>142.17</a:t>
                      </a:r>
                    </a:p>
                  </a:txBody>
                  <a:tcPr/>
                </a:tc>
                <a:tc>
                  <a:txBody>
                    <a:bodyPr/>
                    <a:lstStyle/>
                    <a:p>
                      <a:r>
                        <a:rPr lang="en-US" sz="1050" dirty="0"/>
                        <a:t>279</a:t>
                      </a:r>
                    </a:p>
                  </a:txBody>
                  <a:tcPr/>
                </a:tc>
                <a:extLst>
                  <a:ext uri="{0D108BD9-81ED-4DB2-BD59-A6C34878D82A}">
                    <a16:rowId xmlns:a16="http://schemas.microsoft.com/office/drawing/2014/main" xmlns="" val="10002"/>
                  </a:ext>
                </a:extLst>
              </a:tr>
              <a:tr h="374499">
                <a:tc>
                  <a:txBody>
                    <a:bodyPr/>
                    <a:lstStyle/>
                    <a:p>
                      <a:r>
                        <a:rPr lang="en-US" sz="1050" dirty="0"/>
                        <a:t>Mountain</a:t>
                      </a:r>
                    </a:p>
                  </a:txBody>
                  <a:tcPr/>
                </a:tc>
                <a:tc>
                  <a:txBody>
                    <a:bodyPr/>
                    <a:lstStyle/>
                    <a:p>
                      <a:r>
                        <a:rPr lang="en-US" sz="1050" dirty="0"/>
                        <a:t>22</a:t>
                      </a:r>
                    </a:p>
                    <a:p>
                      <a:r>
                        <a:rPr lang="en-US" sz="1050" dirty="0"/>
                        <a:t>21.58</a:t>
                      </a:r>
                    </a:p>
                  </a:txBody>
                  <a:tcPr/>
                </a:tc>
                <a:tc>
                  <a:txBody>
                    <a:bodyPr/>
                    <a:lstStyle/>
                    <a:p>
                      <a:r>
                        <a:rPr lang="en-US" sz="1050" dirty="0"/>
                        <a:t>22</a:t>
                      </a:r>
                    </a:p>
                    <a:p>
                      <a:r>
                        <a:rPr lang="en-US" sz="1050" dirty="0"/>
                        <a:t>22.42</a:t>
                      </a:r>
                    </a:p>
                  </a:txBody>
                  <a:tcPr/>
                </a:tc>
                <a:tc>
                  <a:txBody>
                    <a:bodyPr/>
                    <a:lstStyle/>
                    <a:p>
                      <a:r>
                        <a:rPr lang="en-US" sz="1050" dirty="0"/>
                        <a:t>44</a:t>
                      </a:r>
                    </a:p>
                  </a:txBody>
                  <a:tcPr/>
                </a:tc>
                <a:extLst>
                  <a:ext uri="{0D108BD9-81ED-4DB2-BD59-A6C34878D82A}">
                    <a16:rowId xmlns:a16="http://schemas.microsoft.com/office/drawing/2014/main" xmlns="" val="10003"/>
                  </a:ext>
                </a:extLst>
              </a:tr>
              <a:tr h="374499">
                <a:tc>
                  <a:txBody>
                    <a:bodyPr/>
                    <a:lstStyle/>
                    <a:p>
                      <a:r>
                        <a:rPr lang="en-US" sz="1050" dirty="0"/>
                        <a:t>Pacific</a:t>
                      </a:r>
                    </a:p>
                  </a:txBody>
                  <a:tcPr/>
                </a:tc>
                <a:tc>
                  <a:txBody>
                    <a:bodyPr/>
                    <a:lstStyle/>
                    <a:p>
                      <a:r>
                        <a:rPr lang="en-US" sz="1050" dirty="0"/>
                        <a:t>50</a:t>
                      </a:r>
                    </a:p>
                    <a:p>
                      <a:r>
                        <a:rPr lang="en-US" sz="1050" dirty="0"/>
                        <a:t>51.50</a:t>
                      </a:r>
                    </a:p>
                  </a:txBody>
                  <a:tcPr/>
                </a:tc>
                <a:tc>
                  <a:txBody>
                    <a:bodyPr/>
                    <a:lstStyle/>
                    <a:p>
                      <a:r>
                        <a:rPr lang="en-US" sz="1050" dirty="0"/>
                        <a:t>55</a:t>
                      </a:r>
                    </a:p>
                    <a:p>
                      <a:r>
                        <a:rPr lang="en-US" sz="1050" dirty="0"/>
                        <a:t>53.50</a:t>
                      </a:r>
                    </a:p>
                  </a:txBody>
                  <a:tcPr/>
                </a:tc>
                <a:tc>
                  <a:txBody>
                    <a:bodyPr/>
                    <a:lstStyle/>
                    <a:p>
                      <a:r>
                        <a:rPr lang="en-US" sz="1050" dirty="0"/>
                        <a:t>105</a:t>
                      </a:r>
                    </a:p>
                  </a:txBody>
                  <a:tcPr/>
                </a:tc>
                <a:extLst>
                  <a:ext uri="{0D108BD9-81ED-4DB2-BD59-A6C34878D82A}">
                    <a16:rowId xmlns:a16="http://schemas.microsoft.com/office/drawing/2014/main" xmlns="" val="10004"/>
                  </a:ext>
                </a:extLst>
              </a:tr>
              <a:tr h="374499">
                <a:tc>
                  <a:txBody>
                    <a:bodyPr/>
                    <a:lstStyle/>
                    <a:p>
                      <a:r>
                        <a:rPr lang="en-US" sz="1050" dirty="0"/>
                        <a:t>Europe/</a:t>
                      </a:r>
                    </a:p>
                    <a:p>
                      <a:r>
                        <a:rPr lang="en-US" sz="1050" dirty="0"/>
                        <a:t>Africa</a:t>
                      </a:r>
                    </a:p>
                  </a:txBody>
                  <a:tcPr/>
                </a:tc>
                <a:tc>
                  <a:txBody>
                    <a:bodyPr/>
                    <a:lstStyle/>
                    <a:p>
                      <a:r>
                        <a:rPr lang="en-US" sz="1050" dirty="0"/>
                        <a:t>18</a:t>
                      </a:r>
                    </a:p>
                    <a:p>
                      <a:r>
                        <a:rPr lang="en-US" sz="1050" dirty="0"/>
                        <a:t>19.13</a:t>
                      </a:r>
                    </a:p>
                  </a:txBody>
                  <a:tcPr/>
                </a:tc>
                <a:tc>
                  <a:txBody>
                    <a:bodyPr/>
                    <a:lstStyle/>
                    <a:p>
                      <a:r>
                        <a:rPr lang="en-US" sz="1050" dirty="0"/>
                        <a:t>21</a:t>
                      </a:r>
                    </a:p>
                    <a:p>
                      <a:r>
                        <a:rPr lang="en-US" sz="1050" dirty="0"/>
                        <a:t>19.87</a:t>
                      </a:r>
                    </a:p>
                  </a:txBody>
                  <a:tcPr/>
                </a:tc>
                <a:tc>
                  <a:txBody>
                    <a:bodyPr/>
                    <a:lstStyle/>
                    <a:p>
                      <a:r>
                        <a:rPr lang="en-US" sz="1050" dirty="0"/>
                        <a:t>39</a:t>
                      </a:r>
                    </a:p>
                  </a:txBody>
                  <a:tcPr/>
                </a:tc>
                <a:extLst>
                  <a:ext uri="{0D108BD9-81ED-4DB2-BD59-A6C34878D82A}">
                    <a16:rowId xmlns:a16="http://schemas.microsoft.com/office/drawing/2014/main" xmlns="" val="10005"/>
                  </a:ext>
                </a:extLst>
              </a:tr>
              <a:tr h="317096">
                <a:tc>
                  <a:txBody>
                    <a:bodyPr/>
                    <a:lstStyle/>
                    <a:p>
                      <a:r>
                        <a:rPr lang="en-US" sz="1050" dirty="0"/>
                        <a:t>Col totals</a:t>
                      </a:r>
                    </a:p>
                  </a:txBody>
                  <a:tcPr/>
                </a:tc>
                <a:tc>
                  <a:txBody>
                    <a:bodyPr/>
                    <a:lstStyle/>
                    <a:p>
                      <a:r>
                        <a:rPr lang="en-US" sz="1050" dirty="0"/>
                        <a:t>6644</a:t>
                      </a:r>
                    </a:p>
                  </a:txBody>
                  <a:tcPr/>
                </a:tc>
                <a:tc>
                  <a:txBody>
                    <a:bodyPr/>
                    <a:lstStyle/>
                    <a:p>
                      <a:r>
                        <a:rPr lang="en-US" sz="1050" dirty="0"/>
                        <a:t>6903</a:t>
                      </a:r>
                    </a:p>
                  </a:txBody>
                  <a:tcPr/>
                </a:tc>
                <a:tc>
                  <a:txBody>
                    <a:bodyPr/>
                    <a:lstStyle/>
                    <a:p>
                      <a:r>
                        <a:rPr lang="en-US" sz="1050" dirty="0"/>
                        <a:t>13547</a:t>
                      </a:r>
                    </a:p>
                  </a:txBody>
                  <a:tcPr/>
                </a:tc>
                <a:extLst>
                  <a:ext uri="{0D108BD9-81ED-4DB2-BD59-A6C34878D82A}">
                    <a16:rowId xmlns:a16="http://schemas.microsoft.com/office/drawing/2014/main" xmlns="" val="10006"/>
                  </a:ext>
                </a:extLst>
              </a:tr>
            </a:tbl>
          </a:graphicData>
        </a:graphic>
      </p:graphicFrame>
      <p:sp>
        <p:nvSpPr>
          <p:cNvPr id="18" name="TextBox 17"/>
          <p:cNvSpPr txBox="1"/>
          <p:nvPr/>
        </p:nvSpPr>
        <p:spPr>
          <a:xfrm>
            <a:off x="5414532" y="5169057"/>
            <a:ext cx="4295026" cy="1384995"/>
          </a:xfrm>
          <a:prstGeom prst="rect">
            <a:avLst/>
          </a:prstGeom>
          <a:noFill/>
        </p:spPr>
        <p:txBody>
          <a:bodyPr wrap="square" rtlCol="0">
            <a:spAutoFit/>
          </a:bodyPr>
          <a:lstStyle/>
          <a:p>
            <a:r>
              <a:rPr lang="en-US" sz="1400" dirty="0"/>
              <a:t>H</a:t>
            </a:r>
            <a:r>
              <a:rPr lang="en-US" sz="1400" baseline="-25000" dirty="0"/>
              <a:t>0</a:t>
            </a:r>
            <a:r>
              <a:rPr lang="en-US" sz="1400" dirty="0"/>
              <a:t>: Geographically separated registrants were not affected</a:t>
            </a:r>
          </a:p>
          <a:p>
            <a:r>
              <a:rPr lang="en-US" sz="1400" dirty="0"/>
              <a:t>H</a:t>
            </a:r>
            <a:r>
              <a:rPr lang="en-US" sz="1400" baseline="-25000" dirty="0"/>
              <a:t>A</a:t>
            </a:r>
            <a:r>
              <a:rPr lang="en-US" sz="1400" dirty="0"/>
              <a:t>: One or more groups were affected</a:t>
            </a:r>
          </a:p>
          <a:p>
            <a:r>
              <a:rPr lang="el-GR" sz="1400" dirty="0"/>
              <a:t>χ</a:t>
            </a:r>
            <a:r>
              <a:rPr lang="en-US" sz="1400" baseline="30000" dirty="0"/>
              <a:t>2</a:t>
            </a:r>
            <a:r>
              <a:rPr lang="en-US" sz="1400" baseline="-25000" dirty="0"/>
              <a:t>critical,</a:t>
            </a:r>
            <a:r>
              <a:rPr lang="el-GR" sz="1400" baseline="-25000" dirty="0"/>
              <a:t>α</a:t>
            </a:r>
            <a:r>
              <a:rPr lang="en-US" sz="1400" baseline="-25000" dirty="0"/>
              <a:t>=0.05</a:t>
            </a:r>
            <a:r>
              <a:rPr lang="en-US" sz="1400" dirty="0"/>
              <a:t> = 9.488</a:t>
            </a:r>
          </a:p>
          <a:p>
            <a:r>
              <a:rPr lang="el-GR" sz="1400" dirty="0"/>
              <a:t>χ</a:t>
            </a:r>
            <a:r>
              <a:rPr lang="en-US" sz="1400" baseline="30000" dirty="0"/>
              <a:t>2</a:t>
            </a:r>
            <a:r>
              <a:rPr lang="en-US" sz="1400" baseline="-25000" dirty="0"/>
              <a:t>test</a:t>
            </a:r>
            <a:r>
              <a:rPr lang="en-US" sz="1400" dirty="0"/>
              <a:t> = 0.7395: MUCH less than </a:t>
            </a:r>
            <a:r>
              <a:rPr lang="el-GR" sz="1400" dirty="0"/>
              <a:t>χ</a:t>
            </a:r>
            <a:r>
              <a:rPr lang="en-US" sz="1400" baseline="30000" dirty="0"/>
              <a:t>2</a:t>
            </a:r>
            <a:r>
              <a:rPr lang="en-US" sz="1400" baseline="-25000" dirty="0"/>
              <a:t>critical</a:t>
            </a:r>
            <a:endParaRPr lang="en-US" sz="1400" dirty="0"/>
          </a:p>
          <a:p>
            <a:r>
              <a:rPr lang="en-US" sz="1400" dirty="0"/>
              <a:t>Fail to reject H</a:t>
            </a:r>
            <a:r>
              <a:rPr lang="en-US" sz="1400" baseline="-25000" dirty="0"/>
              <a:t>0</a:t>
            </a:r>
            <a:r>
              <a:rPr lang="en-US" sz="1400" dirty="0"/>
              <a:t> – </a:t>
            </a:r>
            <a:r>
              <a:rPr lang="en-US" sz="1400" b="1" dirty="0"/>
              <a:t>not</a:t>
            </a:r>
            <a:r>
              <a:rPr lang="en-US" sz="1400" dirty="0"/>
              <a:t> affected by time/distance</a:t>
            </a:r>
          </a:p>
        </p:txBody>
      </p:sp>
      <p:sp>
        <p:nvSpPr>
          <p:cNvPr id="22" name="TextBox 21"/>
          <p:cNvSpPr txBox="1"/>
          <p:nvPr/>
        </p:nvSpPr>
        <p:spPr>
          <a:xfrm rot="3780356">
            <a:off x="4973985" y="977047"/>
            <a:ext cx="751103" cy="369332"/>
          </a:xfrm>
          <a:prstGeom prst="rect">
            <a:avLst/>
          </a:prstGeom>
          <a:solidFill>
            <a:srgbClr val="00B050"/>
          </a:solidFill>
        </p:spPr>
        <p:txBody>
          <a:bodyPr wrap="none" rtlCol="0">
            <a:spAutoFit/>
          </a:bodyPr>
          <a:lstStyle/>
          <a:p>
            <a:r>
              <a:rPr lang="en-US" dirty="0">
                <a:solidFill>
                  <a:schemeClr val="bg1"/>
                </a:solidFill>
              </a:rPr>
              <a:t>START</a:t>
            </a:r>
          </a:p>
        </p:txBody>
      </p:sp>
      <p:pic>
        <p:nvPicPr>
          <p:cNvPr id="23" name="Picture 2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rot="20187569">
            <a:off x="5425823" y="333215"/>
            <a:ext cx="1236241" cy="777241"/>
          </a:xfrm>
          <a:prstGeom prst="rect">
            <a:avLst/>
          </a:prstGeom>
        </p:spPr>
      </p:pic>
      <p:pic>
        <p:nvPicPr>
          <p:cNvPr id="24" name="Picture 23"/>
          <p:cNvPicPr>
            <a:picLocks noChangeAspect="1"/>
          </p:cNvPicPr>
          <p:nvPr/>
        </p:nvPicPr>
        <p:blipFill>
          <a:blip r:embed="rId9" cstate="print">
            <a:duotone>
              <a:prstClr val="black"/>
              <a:srgbClr val="7030A0">
                <a:tint val="45000"/>
                <a:satMod val="400000"/>
              </a:srgbClr>
            </a:duotone>
            <a:extLst>
              <a:ext uri="{28A0092B-C50C-407E-A947-70E740481C1C}">
                <a14:useLocalDpi xmlns:a14="http://schemas.microsoft.com/office/drawing/2010/main" val="0"/>
              </a:ext>
            </a:extLst>
          </a:blip>
          <a:stretch>
            <a:fillRect/>
          </a:stretch>
        </p:blipFill>
        <p:spPr>
          <a:xfrm rot="243639" flipH="1">
            <a:off x="4368401" y="2886350"/>
            <a:ext cx="1236241" cy="777241"/>
          </a:xfrm>
          <a:prstGeom prst="rect">
            <a:avLst/>
          </a:prstGeom>
        </p:spPr>
      </p:pic>
      <p:pic>
        <p:nvPicPr>
          <p:cNvPr id="28" name="Picture 27"/>
          <p:cNvPicPr>
            <a:picLocks noChangeAspect="1"/>
          </p:cNvPicPr>
          <p:nvPr/>
        </p:nvPicPr>
        <p:blipFill rotWithShape="1">
          <a:blip r:embed="rId10" cstate="print">
            <a:duotone>
              <a:schemeClr val="bg2">
                <a:shade val="45000"/>
                <a:satMod val="135000"/>
              </a:schemeClr>
              <a:prstClr val="white"/>
            </a:duotone>
            <a:extLst>
              <a:ext uri="{BEBA8EAE-BF5A-486C-A8C5-ECC9F3942E4B}">
                <a14:imgProps xmlns:a14="http://schemas.microsoft.com/office/drawing/2010/main">
                  <a14:imgLayer r:embed="rId11">
                    <a14:imgEffect>
                      <a14:backgroundRemoval t="4485" b="97515" l="24956" r="75133">
                        <a14:foregroundMark x1="29034" y1="43697" x2="29433" y2="43576"/>
                        <a14:foregroundMark x1="61436" y1="39152" x2="61436" y2="39152"/>
                      </a14:backgroundRemoval>
                    </a14:imgEffect>
                  </a14:imgLayer>
                </a14:imgProps>
              </a:ext>
              <a:ext uri="{28A0092B-C50C-407E-A947-70E740481C1C}">
                <a14:useLocalDpi xmlns:a14="http://schemas.microsoft.com/office/drawing/2010/main" val="0"/>
              </a:ext>
            </a:extLst>
          </a:blip>
          <a:srcRect l="21245" r="25587"/>
          <a:stretch/>
        </p:blipFill>
        <p:spPr>
          <a:xfrm>
            <a:off x="-37716" y="1972962"/>
            <a:ext cx="1680519" cy="2310714"/>
          </a:xfrm>
          <a:prstGeom prst="rect">
            <a:avLst/>
          </a:prstGeom>
        </p:spPr>
      </p:pic>
      <p:sp>
        <p:nvSpPr>
          <p:cNvPr id="29" name="Rectangle 28"/>
          <p:cNvSpPr/>
          <p:nvPr/>
        </p:nvSpPr>
        <p:spPr>
          <a:xfrm>
            <a:off x="6703141" y="1791351"/>
            <a:ext cx="3902163" cy="255373"/>
          </a:xfrm>
          <a:prstGeom prst="rect">
            <a:avLst/>
          </a:prstGeom>
          <a:solidFill>
            <a:srgbClr val="FF000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8795428" y="4395779"/>
            <a:ext cx="3329896" cy="452553"/>
          </a:xfrm>
          <a:prstGeom prst="rect">
            <a:avLst/>
          </a:prstGeom>
          <a:solidFill>
            <a:srgbClr val="00B05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5414831" y="6230999"/>
            <a:ext cx="4256627" cy="255373"/>
          </a:xfrm>
          <a:prstGeom prst="rect">
            <a:avLst/>
          </a:prstGeom>
          <a:solidFill>
            <a:schemeClr val="accent1">
              <a:lumMod val="60000"/>
              <a:lumOff val="40000"/>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1854296" y="6437962"/>
            <a:ext cx="3390281" cy="255373"/>
          </a:xfrm>
          <a:prstGeom prst="rect">
            <a:avLst/>
          </a:prstGeom>
          <a:solidFill>
            <a:schemeClr val="accent4">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169579" y="2734559"/>
            <a:ext cx="1684240" cy="3970318"/>
          </a:xfrm>
          <a:prstGeom prst="rect">
            <a:avLst/>
          </a:prstGeom>
          <a:noFill/>
        </p:spPr>
        <p:txBody>
          <a:bodyPr wrap="square" rtlCol="0">
            <a:spAutoFit/>
          </a:bodyPr>
          <a:lstStyle/>
          <a:p>
            <a:r>
              <a:rPr lang="en-US" sz="1200" b="1" dirty="0"/>
              <a:t>Findings</a:t>
            </a:r>
            <a:r>
              <a:rPr lang="en-US" sz="1200" dirty="0"/>
              <a:t>:</a:t>
            </a:r>
          </a:p>
          <a:p>
            <a:r>
              <a:rPr lang="en-US" sz="1200" dirty="0"/>
              <a:t>The introduction of the lottery system had an impact on the registration process, which had an impact on the average run times compared to 2008/2009; however, it may not have been as surmised by the organizers: composition of geographically separated registrants did not change, but distribution in age group did.</a:t>
            </a:r>
          </a:p>
        </p:txBody>
      </p:sp>
      <p:sp>
        <p:nvSpPr>
          <p:cNvPr id="2" name="Slide Number Placeholder 1"/>
          <p:cNvSpPr>
            <a:spLocks noGrp="1"/>
          </p:cNvSpPr>
          <p:nvPr>
            <p:ph type="sldNum" sz="quarter" idx="12"/>
          </p:nvPr>
        </p:nvSpPr>
        <p:spPr/>
        <p:txBody>
          <a:bodyPr/>
          <a:lstStyle/>
          <a:p>
            <a:fld id="{7B7DB76D-28D5-4DAC-900A-A1330999554A}" type="slidenum">
              <a:rPr lang="en-US" smtClean="0"/>
              <a:t>23</a:t>
            </a:fld>
            <a:endParaRPr lang="en-US"/>
          </a:p>
        </p:txBody>
      </p:sp>
    </p:spTree>
    <p:extLst>
      <p:ext uri="{BB962C8B-B14F-4D97-AF65-F5344CB8AC3E}">
        <p14:creationId xmlns:p14="http://schemas.microsoft.com/office/powerpoint/2010/main" val="12921328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Conclusion/Discussions</a:t>
            </a:r>
          </a:p>
        </p:txBody>
      </p:sp>
      <p:sp>
        <p:nvSpPr>
          <p:cNvPr id="4" name="Slide Number Placeholder 3"/>
          <p:cNvSpPr>
            <a:spLocks noGrp="1"/>
          </p:cNvSpPr>
          <p:nvPr>
            <p:ph type="sldNum" sz="quarter" idx="12"/>
          </p:nvPr>
        </p:nvSpPr>
        <p:spPr/>
        <p:txBody>
          <a:bodyPr/>
          <a:lstStyle/>
          <a:p>
            <a:fld id="{7B7DB76D-28D5-4DAC-900A-A1330999554A}" type="slidenum">
              <a:rPr lang="en-US" smtClean="0"/>
              <a:t>24</a:t>
            </a:fld>
            <a:endParaRPr lang="en-US"/>
          </a:p>
        </p:txBody>
      </p:sp>
      <p:sp>
        <p:nvSpPr>
          <p:cNvPr id="5" name="Content Placeholder 2"/>
          <p:cNvSpPr txBox="1">
            <a:spLocks/>
          </p:cNvSpPr>
          <p:nvPr/>
        </p:nvSpPr>
        <p:spPr>
          <a:xfrm>
            <a:off x="656094" y="2529039"/>
            <a:ext cx="11059656" cy="415290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b="1" dirty="0" smtClean="0"/>
              <a:t>Did the increase in popularity influence the results of the race?</a:t>
            </a:r>
          </a:p>
          <a:p>
            <a:pPr lvl="1"/>
            <a:r>
              <a:rPr lang="en-US" sz="1800" dirty="0" smtClean="0"/>
              <a:t>Our analysis showed the dramatic increase in race participation, and, as the popularity increased, the mean race time increased (became slower).</a:t>
            </a:r>
          </a:p>
          <a:p>
            <a:r>
              <a:rPr lang="en-US" b="1" dirty="0" smtClean="0"/>
              <a:t>Did the distribution in the age of the runners change?</a:t>
            </a:r>
          </a:p>
          <a:p>
            <a:pPr lvl="1"/>
            <a:r>
              <a:rPr lang="en-US" sz="1800" dirty="0" smtClean="0"/>
              <a:t>Our analysis showed a steady shift </a:t>
            </a:r>
            <a:r>
              <a:rPr lang="en-US" sz="1800" dirty="0"/>
              <a:t>to the left (younger</a:t>
            </a:r>
            <a:r>
              <a:rPr lang="en-US" sz="1800" dirty="0" smtClean="0"/>
              <a:t>) in age distribution.</a:t>
            </a:r>
          </a:p>
          <a:p>
            <a:r>
              <a:rPr lang="en-US" b="1" dirty="0" smtClean="0"/>
              <a:t>Did the change to a lottery-based registration process impact the results?</a:t>
            </a:r>
          </a:p>
          <a:p>
            <a:pPr lvl="1"/>
            <a:r>
              <a:rPr lang="en-US" sz="1800" dirty="0" smtClean="0"/>
              <a:t>T-tests showed that the introduction of the lottery-based registration did have an impact in the mean race time.</a:t>
            </a:r>
          </a:p>
          <a:p>
            <a:pPr lvl="1"/>
            <a:r>
              <a:rPr lang="en-US" sz="1800" dirty="0" smtClean="0"/>
              <a:t>Chi-squared analyses showed that the change was most noticeable in the distribution in age groups and not with  geographically-dispersed groups.</a:t>
            </a:r>
          </a:p>
          <a:p>
            <a:endParaRPr lang="en-US" dirty="0"/>
          </a:p>
        </p:txBody>
      </p:sp>
    </p:spTree>
    <p:extLst>
      <p:ext uri="{BB962C8B-B14F-4D97-AF65-F5344CB8AC3E}">
        <p14:creationId xmlns:p14="http://schemas.microsoft.com/office/powerpoint/2010/main" val="6845631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Conclusion/Discussions</a:t>
            </a:r>
          </a:p>
        </p:txBody>
      </p:sp>
      <p:sp>
        <p:nvSpPr>
          <p:cNvPr id="3" name="Content Placeholder 2"/>
          <p:cNvSpPr>
            <a:spLocks noGrp="1"/>
          </p:cNvSpPr>
          <p:nvPr>
            <p:ph idx="1"/>
          </p:nvPr>
        </p:nvSpPr>
        <p:spPr/>
        <p:txBody>
          <a:bodyPr/>
          <a:lstStyle/>
          <a:p>
            <a:r>
              <a:rPr lang="en-US" dirty="0"/>
              <a:t>Over the course of 14 years, it is evident the general makeup of the participants of the Cherry Blossom Race in Washington D.C. shifted from a group of older, dedicated runners to a group of younger, less serious runners. </a:t>
            </a:r>
          </a:p>
          <a:p>
            <a:r>
              <a:rPr lang="en-US" dirty="0"/>
              <a:t>The implementation of a lottery system in 2009 influenced both the run times and age group distributions. </a:t>
            </a:r>
          </a:p>
          <a:p>
            <a:r>
              <a:rPr lang="en-US" dirty="0"/>
              <a:t>Runner geographic distribution was not influenced as claimed by the hosts of the race.</a:t>
            </a:r>
          </a:p>
        </p:txBody>
      </p:sp>
      <p:sp>
        <p:nvSpPr>
          <p:cNvPr id="4" name="Slide Number Placeholder 3"/>
          <p:cNvSpPr>
            <a:spLocks noGrp="1"/>
          </p:cNvSpPr>
          <p:nvPr>
            <p:ph type="sldNum" sz="quarter" idx="12"/>
          </p:nvPr>
        </p:nvSpPr>
        <p:spPr/>
        <p:txBody>
          <a:bodyPr/>
          <a:lstStyle/>
          <a:p>
            <a:fld id="{7B7DB76D-28D5-4DAC-900A-A1330999554A}" type="slidenum">
              <a:rPr lang="en-US" smtClean="0"/>
              <a:t>25</a:t>
            </a:fld>
            <a:endParaRPr lang="en-US"/>
          </a:p>
        </p:txBody>
      </p:sp>
    </p:spTree>
    <p:extLst>
      <p:ext uri="{BB962C8B-B14F-4D97-AF65-F5344CB8AC3E}">
        <p14:creationId xmlns:p14="http://schemas.microsoft.com/office/powerpoint/2010/main" val="7216530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a:t>Nolan, Deborah; Lang, Duncan Temple; Data Science in R: A Case Studies Approach to Computational Reasoning and Problem Solving; 2015.</a:t>
            </a:r>
          </a:p>
          <a:p>
            <a:pPr marL="457200" indent="-457200">
              <a:buFont typeface="+mj-lt"/>
              <a:buAutoNum type="arabicPeriod"/>
            </a:pPr>
            <a:r>
              <a:rPr lang="en-US" dirty="0"/>
              <a:t>Cherry Blossom Race; </a:t>
            </a:r>
            <a:r>
              <a:rPr lang="en-US" dirty="0">
                <a:hlinkClick r:id="rId2"/>
              </a:rPr>
              <a:t>http://www.cherryblossom.org/</a:t>
            </a:r>
            <a:r>
              <a:rPr lang="en-US" dirty="0"/>
              <a:t>.</a:t>
            </a:r>
          </a:p>
          <a:p>
            <a:pPr marL="457200" indent="-457200">
              <a:buFont typeface="+mj-lt"/>
              <a:buAutoNum type="arabicPeriod"/>
            </a:pPr>
            <a:r>
              <a:rPr lang="en-US" dirty="0"/>
              <a:t>R Code to explore and analyze data; MSDS7333-Case08-Master.R</a:t>
            </a:r>
          </a:p>
          <a:p>
            <a:pPr marL="457200" indent="-457200">
              <a:buFont typeface="+mj-lt"/>
              <a:buAutoNum type="arabicPeriod"/>
            </a:pPr>
            <a:r>
              <a:rPr lang="en-US" dirty="0"/>
              <a:t>R Code to load data and create data frame; MSDS7333-Case08-DataLoad.R</a:t>
            </a:r>
          </a:p>
          <a:p>
            <a:pPr marL="457200" indent="-457200">
              <a:buFont typeface="+mj-lt"/>
              <a:buAutoNum type="arabicPeriod"/>
            </a:pPr>
            <a:r>
              <a:rPr lang="en-US" dirty="0"/>
              <a:t>R Code with supporting functions; MSDS7333-Case08-fx</a:t>
            </a:r>
            <a:r>
              <a:rPr lang="en-US" dirty="0" smtClean="0"/>
              <a:t>.</a:t>
            </a:r>
          </a:p>
          <a:p>
            <a:pPr marL="457200" indent="-457200">
              <a:buFont typeface="+mj-lt"/>
              <a:buAutoNum type="arabicPeriod"/>
            </a:pPr>
            <a:r>
              <a:rPr lang="en-US" dirty="0" smtClean="0"/>
              <a:t>Excel Code for bias testing of race lottery.</a:t>
            </a:r>
            <a:endParaRPr lang="en-US" dirty="0"/>
          </a:p>
        </p:txBody>
      </p:sp>
      <p:sp>
        <p:nvSpPr>
          <p:cNvPr id="4" name="Slide Number Placeholder 3"/>
          <p:cNvSpPr>
            <a:spLocks noGrp="1"/>
          </p:cNvSpPr>
          <p:nvPr>
            <p:ph type="sldNum" sz="quarter" idx="12"/>
          </p:nvPr>
        </p:nvSpPr>
        <p:spPr/>
        <p:txBody>
          <a:bodyPr/>
          <a:lstStyle/>
          <a:p>
            <a:fld id="{7B7DB76D-28D5-4DAC-900A-A1330999554A}" type="slidenum">
              <a:rPr lang="en-US" smtClean="0"/>
              <a:t>26</a:t>
            </a:fld>
            <a:endParaRPr lang="en-US"/>
          </a:p>
        </p:txBody>
      </p:sp>
    </p:spTree>
    <p:extLst>
      <p:ext uri="{BB962C8B-B14F-4D97-AF65-F5344CB8AC3E}">
        <p14:creationId xmlns:p14="http://schemas.microsoft.com/office/powerpoint/2010/main" val="313221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a:t>
            </a:r>
          </a:p>
        </p:txBody>
      </p:sp>
      <p:sp>
        <p:nvSpPr>
          <p:cNvPr id="3" name="Content Placeholder 2"/>
          <p:cNvSpPr>
            <a:spLocks noGrp="1"/>
          </p:cNvSpPr>
          <p:nvPr>
            <p:ph idx="1"/>
          </p:nvPr>
        </p:nvSpPr>
        <p:spPr>
          <a:xfrm>
            <a:off x="1293342" y="2451919"/>
            <a:ext cx="9478297" cy="3834582"/>
          </a:xfrm>
        </p:spPr>
        <p:txBody>
          <a:bodyPr>
            <a:normAutofit/>
          </a:bodyPr>
          <a:lstStyle/>
          <a:p>
            <a:r>
              <a:rPr lang="en-US" sz="2000" dirty="0"/>
              <a:t>This case study is based on the case study: </a:t>
            </a:r>
            <a:r>
              <a:rPr lang="en-US" sz="2000" i="1" dirty="0"/>
              <a:t>“Getting the data into the right format.” [1]</a:t>
            </a:r>
            <a:endParaRPr lang="en-US" sz="2000" dirty="0"/>
          </a:p>
          <a:p>
            <a:r>
              <a:rPr lang="en-US" sz="2000" dirty="0"/>
              <a:t>Race results were scraped from </a:t>
            </a:r>
            <a:r>
              <a:rPr lang="en-US" sz="2000" dirty="0">
                <a:hlinkClick r:id="rId2"/>
              </a:rPr>
              <a:t>www.cherryblossom.org</a:t>
            </a:r>
            <a:r>
              <a:rPr lang="en-US" sz="2000" dirty="0"/>
              <a:t> from 2001 through 2012. Results from 1999 through 2001 were not available online and were obtained elsewhere.</a:t>
            </a:r>
          </a:p>
          <a:p>
            <a:r>
              <a:rPr lang="en-US" sz="2000" dirty="0"/>
              <a:t>Runner-selection moved to a lottery system in 2009. The organization claims the </a:t>
            </a:r>
            <a:r>
              <a:rPr lang="en-US" sz="2000" dirty="0" smtClean="0"/>
              <a:t>previous first-come-first-served system </a:t>
            </a:r>
            <a:r>
              <a:rPr lang="en-US" sz="2000" dirty="0"/>
              <a:t>may have </a:t>
            </a:r>
            <a:r>
              <a:rPr lang="en-US" sz="2000" dirty="0" smtClean="0"/>
              <a:t>negatively affected registrants who could not get to the website before the race filled up.</a:t>
            </a:r>
            <a:endParaRPr lang="en-US" sz="2000" dirty="0"/>
          </a:p>
          <a:p>
            <a:endParaRPr lang="en-US" sz="2000" dirty="0"/>
          </a:p>
        </p:txBody>
      </p:sp>
      <p:sp>
        <p:nvSpPr>
          <p:cNvPr id="4" name="Slide Number Placeholder 3"/>
          <p:cNvSpPr>
            <a:spLocks noGrp="1"/>
          </p:cNvSpPr>
          <p:nvPr>
            <p:ph type="sldNum" sz="quarter" idx="12"/>
          </p:nvPr>
        </p:nvSpPr>
        <p:spPr/>
        <p:txBody>
          <a:bodyPr/>
          <a:lstStyle/>
          <a:p>
            <a:fld id="{7B7DB76D-28D5-4DAC-900A-A1330999554A}" type="slidenum">
              <a:rPr lang="en-US" smtClean="0"/>
              <a:t>3</a:t>
            </a:fld>
            <a:endParaRPr lang="en-US"/>
          </a:p>
        </p:txBody>
      </p:sp>
    </p:spTree>
    <p:extLst>
      <p:ext uri="{BB962C8B-B14F-4D97-AF65-F5344CB8AC3E}">
        <p14:creationId xmlns:p14="http://schemas.microsoft.com/office/powerpoint/2010/main" val="423536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99542"/>
            <a:ext cx="9905998" cy="1478570"/>
          </a:xfrm>
        </p:spPr>
        <p:txBody>
          <a:bodyPr>
            <a:normAutofit/>
          </a:bodyPr>
          <a:lstStyle/>
          <a:p>
            <a:pPr eaLnBrk="1" hangingPunct="1">
              <a:defRPr/>
            </a:pPr>
            <a:r>
              <a:rPr lang="en-US" dirty="0"/>
              <a:t>What Do Data Scientists Do?</a:t>
            </a:r>
          </a:p>
        </p:txBody>
      </p:sp>
      <p:pic>
        <p:nvPicPr>
          <p:cNvPr id="2051"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55812" y="1577788"/>
            <a:ext cx="10936941" cy="45540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pPr>
              <a:defRPr/>
            </a:pPr>
            <a:fld id="{F32DFCDF-66AA-4743-8F02-BF6E28551162}" type="slidenum">
              <a:rPr lang="en-US" smtClean="0"/>
              <a:pPr>
                <a:defRPr/>
              </a:pPr>
              <a:t>4</a:t>
            </a:fld>
            <a:endParaRPr lang="en-US"/>
          </a:p>
        </p:txBody>
      </p:sp>
    </p:spTree>
    <p:extLst>
      <p:ext uri="{BB962C8B-B14F-4D97-AF65-F5344CB8AC3E}">
        <p14:creationId xmlns:p14="http://schemas.microsoft.com/office/powerpoint/2010/main" val="1520420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Content Placeholder 2"/>
          <p:cNvSpPr>
            <a:spLocks noGrp="1"/>
          </p:cNvSpPr>
          <p:nvPr>
            <p:ph idx="1"/>
          </p:nvPr>
        </p:nvSpPr>
        <p:spPr>
          <a:xfrm>
            <a:off x="1347019" y="2676525"/>
            <a:ext cx="9759131" cy="3114676"/>
          </a:xfrm>
        </p:spPr>
        <p:txBody>
          <a:bodyPr>
            <a:noAutofit/>
          </a:bodyPr>
          <a:lstStyle/>
          <a:p>
            <a:r>
              <a:rPr lang="en-US" sz="2400" dirty="0"/>
              <a:t>Did the increase in popularity influence the results of the race?</a:t>
            </a:r>
          </a:p>
          <a:p>
            <a:endParaRPr lang="en-US" sz="2400" dirty="0"/>
          </a:p>
          <a:p>
            <a:r>
              <a:rPr lang="en-US" sz="2400" dirty="0"/>
              <a:t>Did the distribution in the age of the runners change?</a:t>
            </a:r>
          </a:p>
          <a:p>
            <a:endParaRPr lang="en-US" sz="2400" dirty="0"/>
          </a:p>
          <a:p>
            <a:r>
              <a:rPr lang="en-US" sz="2400" dirty="0"/>
              <a:t>Did the change to a lottery-based registration process impact the results?</a:t>
            </a:r>
          </a:p>
          <a:p>
            <a:endParaRPr lang="en-US" sz="2400" dirty="0"/>
          </a:p>
        </p:txBody>
      </p:sp>
      <p:sp>
        <p:nvSpPr>
          <p:cNvPr id="4" name="Slide Number Placeholder 3"/>
          <p:cNvSpPr>
            <a:spLocks noGrp="1"/>
          </p:cNvSpPr>
          <p:nvPr>
            <p:ph type="sldNum" sz="quarter" idx="12"/>
          </p:nvPr>
        </p:nvSpPr>
        <p:spPr/>
        <p:txBody>
          <a:bodyPr/>
          <a:lstStyle/>
          <a:p>
            <a:fld id="{7B7DB76D-28D5-4DAC-900A-A1330999554A}" type="slidenum">
              <a:rPr lang="en-US" smtClean="0"/>
              <a:t>5</a:t>
            </a:fld>
            <a:endParaRPr lang="en-US"/>
          </a:p>
        </p:txBody>
      </p:sp>
    </p:spTree>
    <p:extLst>
      <p:ext uri="{BB962C8B-B14F-4D97-AF65-F5344CB8AC3E}">
        <p14:creationId xmlns:p14="http://schemas.microsoft.com/office/powerpoint/2010/main" val="3562333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Loading/Prep</a:t>
            </a:r>
          </a:p>
        </p:txBody>
      </p:sp>
      <p:sp>
        <p:nvSpPr>
          <p:cNvPr id="4" name="Slide Number Placeholder 3"/>
          <p:cNvSpPr>
            <a:spLocks noGrp="1"/>
          </p:cNvSpPr>
          <p:nvPr>
            <p:ph type="sldNum" sz="quarter" idx="12"/>
          </p:nvPr>
        </p:nvSpPr>
        <p:spPr/>
        <p:txBody>
          <a:bodyPr/>
          <a:lstStyle/>
          <a:p>
            <a:fld id="{7B7DB76D-28D5-4DAC-900A-A1330999554A}" type="slidenum">
              <a:rPr lang="en-US" smtClean="0"/>
              <a:t>6</a:t>
            </a:fld>
            <a:endParaRPr lang="en-US"/>
          </a:p>
        </p:txBody>
      </p:sp>
      <p:grpSp>
        <p:nvGrpSpPr>
          <p:cNvPr id="9" name="Group 8"/>
          <p:cNvGrpSpPr/>
          <p:nvPr/>
        </p:nvGrpSpPr>
        <p:grpSpPr>
          <a:xfrm>
            <a:off x="1027113" y="2235198"/>
            <a:ext cx="10515600" cy="4351338"/>
            <a:chOff x="1027113" y="2235198"/>
            <a:chExt cx="10515600" cy="4351338"/>
          </a:xfrm>
        </p:grpSpPr>
        <p:sp>
          <p:nvSpPr>
            <p:cNvPr id="5" name="Content Placeholder 2"/>
            <p:cNvSpPr txBox="1">
              <a:spLocks/>
            </p:cNvSpPr>
            <p:nvPr/>
          </p:nvSpPr>
          <p:spPr>
            <a:xfrm>
              <a:off x="1027113" y="223519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Data was loaded from Cherry Blossom and github sites. [2] [3] [4]</a:t>
              </a:r>
            </a:p>
            <a:p>
              <a:pPr lvl="1"/>
              <a:r>
                <a:rPr lang="en-US" dirty="0"/>
                <a:t>R data: 1999 and 2000 from dtkaplan/</a:t>
              </a:r>
              <a:r>
                <a:rPr lang="en-US" dirty="0" err="1"/>
                <a:t>statisticalModeling</a:t>
              </a:r>
              <a:r>
                <a:rPr lang="en-US" dirty="0"/>
                <a:t> site</a:t>
              </a:r>
            </a:p>
            <a:p>
              <a:pPr lvl="1"/>
              <a:r>
                <a:rPr lang="en-US" dirty="0"/>
                <a:t>Web data: 2001 through 2012 from ”</a:t>
              </a:r>
              <a:r>
                <a:rPr lang="mr-IN" dirty="0"/>
                <a:t>…</a:t>
              </a:r>
              <a:r>
                <a:rPr lang="en-US" dirty="0"/>
                <a:t>/results/year/</a:t>
              </a:r>
              <a:r>
                <a:rPr lang="mr-IN" dirty="0"/>
                <a:t>…</a:t>
              </a:r>
              <a:r>
                <a:rPr lang="en-US" dirty="0"/>
                <a:t>” pages</a:t>
              </a:r>
            </a:p>
            <a:p>
              <a:pPr lvl="1"/>
              <a:endParaRPr lang="en-US" dirty="0"/>
            </a:p>
            <a:p>
              <a:pPr lvl="1"/>
              <a:endParaRPr lang="en-US" dirty="0"/>
            </a:p>
            <a:p>
              <a:r>
                <a:rPr lang="en-US" dirty="0"/>
                <a:t>Data frames created from R and Web sites (see next two slides) were merged into one data frame.</a:t>
              </a:r>
            </a:p>
            <a:p>
              <a:endParaRPr lang="en-US" dirty="0"/>
            </a:p>
          </p:txBody>
        </p:sp>
        <p:pic>
          <p:nvPicPr>
            <p:cNvPr id="7" name="Picture 6"/>
            <p:cNvPicPr>
              <a:picLocks noChangeAspect="1"/>
            </p:cNvPicPr>
            <p:nvPr/>
          </p:nvPicPr>
          <p:blipFill>
            <a:blip r:embed="rId2"/>
            <a:stretch>
              <a:fillRect/>
            </a:stretch>
          </p:blipFill>
          <p:spPr>
            <a:xfrm>
              <a:off x="2588683" y="3666028"/>
              <a:ext cx="4254500" cy="571500"/>
            </a:xfrm>
            <a:prstGeom prst="rect">
              <a:avLst/>
            </a:prstGeom>
          </p:spPr>
        </p:pic>
        <p:pic>
          <p:nvPicPr>
            <p:cNvPr id="8" name="Picture 7"/>
            <p:cNvPicPr>
              <a:picLocks noChangeAspect="1"/>
            </p:cNvPicPr>
            <p:nvPr/>
          </p:nvPicPr>
          <p:blipFill>
            <a:blip r:embed="rId3"/>
            <a:stretch>
              <a:fillRect/>
            </a:stretch>
          </p:blipFill>
          <p:spPr>
            <a:xfrm>
              <a:off x="2569314" y="5456236"/>
              <a:ext cx="4508500" cy="1130300"/>
            </a:xfrm>
            <a:prstGeom prst="rect">
              <a:avLst/>
            </a:prstGeom>
          </p:spPr>
        </p:pic>
      </p:grpSp>
      <p:sp>
        <p:nvSpPr>
          <p:cNvPr id="19" name="TextBox 18"/>
          <p:cNvSpPr txBox="1"/>
          <p:nvPr/>
        </p:nvSpPr>
        <p:spPr>
          <a:xfrm>
            <a:off x="9134710" y="5542470"/>
            <a:ext cx="1514168" cy="369332"/>
          </a:xfrm>
          <a:prstGeom prst="rect">
            <a:avLst/>
          </a:prstGeom>
          <a:noFill/>
        </p:spPr>
        <p:txBody>
          <a:bodyPr wrap="square" rtlCol="0">
            <a:spAutoFit/>
          </a:bodyPr>
          <a:lstStyle/>
          <a:p>
            <a:r>
              <a:rPr lang="en-US"/>
              <a:t>1999-2000</a:t>
            </a:r>
          </a:p>
        </p:txBody>
      </p:sp>
      <p:sp>
        <p:nvSpPr>
          <p:cNvPr id="20" name="TextBox 19"/>
          <p:cNvSpPr txBox="1"/>
          <p:nvPr/>
        </p:nvSpPr>
        <p:spPr>
          <a:xfrm>
            <a:off x="9092505" y="6045728"/>
            <a:ext cx="1514168" cy="369332"/>
          </a:xfrm>
          <a:prstGeom prst="rect">
            <a:avLst/>
          </a:prstGeom>
          <a:noFill/>
        </p:spPr>
        <p:txBody>
          <a:bodyPr wrap="square" rtlCol="0">
            <a:spAutoFit/>
          </a:bodyPr>
          <a:lstStyle/>
          <a:p>
            <a:r>
              <a:rPr lang="en-US" dirty="0"/>
              <a:t>2001</a:t>
            </a:r>
            <a:r>
              <a:rPr lang="mr-IN" dirty="0"/>
              <a:t>…</a:t>
            </a:r>
            <a:r>
              <a:rPr lang="en-US" dirty="0"/>
              <a:t>2012</a:t>
            </a:r>
          </a:p>
        </p:txBody>
      </p:sp>
      <p:sp>
        <p:nvSpPr>
          <p:cNvPr id="23" name="Magnetic Disk 14"/>
          <p:cNvSpPr/>
          <p:nvPr/>
        </p:nvSpPr>
        <p:spPr>
          <a:xfrm>
            <a:off x="10464409" y="5608846"/>
            <a:ext cx="527683" cy="236580"/>
          </a:xfrm>
          <a:prstGeom prst="flowChartMagneticDisk">
            <a:avLst/>
          </a:prstGeom>
          <a:solidFill>
            <a:schemeClr val="tx1"/>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Magnetic Disk 15"/>
          <p:cNvSpPr/>
          <p:nvPr/>
        </p:nvSpPr>
        <p:spPr>
          <a:xfrm>
            <a:off x="10531748" y="6002535"/>
            <a:ext cx="527683" cy="236580"/>
          </a:xfrm>
          <a:prstGeom prst="flowChartMagneticDisk">
            <a:avLst/>
          </a:prstGeom>
          <a:solidFill>
            <a:schemeClr val="tx1"/>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Magnetic Disk 16"/>
          <p:cNvSpPr/>
          <p:nvPr/>
        </p:nvSpPr>
        <p:spPr>
          <a:xfrm>
            <a:off x="10659341" y="6175915"/>
            <a:ext cx="527683" cy="236580"/>
          </a:xfrm>
          <a:prstGeom prst="flowChartMagneticDisk">
            <a:avLst/>
          </a:prstGeom>
          <a:solidFill>
            <a:schemeClr val="tx1"/>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Magnetic Disk 17"/>
          <p:cNvSpPr/>
          <p:nvPr/>
        </p:nvSpPr>
        <p:spPr>
          <a:xfrm>
            <a:off x="10786934" y="6356667"/>
            <a:ext cx="527683" cy="236580"/>
          </a:xfrm>
          <a:prstGeom prst="flowChartMagneticDisk">
            <a:avLst/>
          </a:prstGeom>
          <a:solidFill>
            <a:schemeClr val="tx1"/>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p:cNvCxnSpPr/>
          <p:nvPr/>
        </p:nvCxnSpPr>
        <p:spPr>
          <a:xfrm flipH="1">
            <a:off x="6843183" y="5735650"/>
            <a:ext cx="2312092" cy="3989"/>
          </a:xfrm>
          <a:prstGeom prst="straightConnector1">
            <a:avLst/>
          </a:prstGeom>
          <a:ln w="412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flipV="1">
            <a:off x="4992624" y="5873565"/>
            <a:ext cx="4142086" cy="420640"/>
          </a:xfrm>
          <a:prstGeom prst="straightConnector1">
            <a:avLst/>
          </a:prstGeom>
          <a:ln w="412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7168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loading: years 1999 and 2000</a:t>
            </a:r>
          </a:p>
        </p:txBody>
      </p:sp>
      <p:sp>
        <p:nvSpPr>
          <p:cNvPr id="6" name="Content Placeholder 2"/>
          <p:cNvSpPr>
            <a:spLocks noGrp="1"/>
          </p:cNvSpPr>
          <p:nvPr>
            <p:ph idx="1"/>
          </p:nvPr>
        </p:nvSpPr>
        <p:spPr>
          <a:xfrm>
            <a:off x="901700" y="2236245"/>
            <a:ext cx="10515599" cy="2106793"/>
          </a:xfrm>
        </p:spPr>
        <p:txBody>
          <a:bodyPr>
            <a:normAutofit/>
          </a:bodyPr>
          <a:lstStyle/>
          <a:p>
            <a:r>
              <a:rPr lang="en-US" dirty="0"/>
              <a:t>Load </a:t>
            </a:r>
            <a:r>
              <a:rPr lang="en-US" b="1" dirty="0" err="1"/>
              <a:t>devtools</a:t>
            </a:r>
            <a:r>
              <a:rPr lang="en-US" dirty="0"/>
              <a:t> in order to load R library from GitHub that contain previous race results.</a:t>
            </a:r>
          </a:p>
          <a:p>
            <a:r>
              <a:rPr lang="en-US" dirty="0"/>
              <a:t>Load data </a:t>
            </a:r>
            <a:r>
              <a:rPr lang="en-US" i="1" dirty="0"/>
              <a:t>Runners </a:t>
            </a:r>
            <a:r>
              <a:rPr lang="en-US" dirty="0"/>
              <a:t>and filter on the years we need; i.e., 1999 and 2000.</a:t>
            </a:r>
          </a:p>
          <a:p>
            <a:r>
              <a:rPr lang="en-US" dirty="0"/>
              <a:t>Drop columns and data that we do not need.</a:t>
            </a:r>
          </a:p>
          <a:p>
            <a:r>
              <a:rPr lang="en-US" dirty="0"/>
              <a:t>Rename column for merging.</a:t>
            </a:r>
          </a:p>
        </p:txBody>
      </p:sp>
      <p:sp>
        <p:nvSpPr>
          <p:cNvPr id="4" name="Slide Number Placeholder 3"/>
          <p:cNvSpPr>
            <a:spLocks noGrp="1"/>
          </p:cNvSpPr>
          <p:nvPr>
            <p:ph type="sldNum" sz="quarter" idx="12"/>
          </p:nvPr>
        </p:nvSpPr>
        <p:spPr/>
        <p:txBody>
          <a:bodyPr/>
          <a:lstStyle/>
          <a:p>
            <a:fld id="{7B7DB76D-28D5-4DAC-900A-A1330999554A}" type="slidenum">
              <a:rPr lang="en-US" smtClean="0"/>
              <a:t>7</a:t>
            </a:fld>
            <a:endParaRPr lang="en-US"/>
          </a:p>
        </p:txBody>
      </p:sp>
      <p:pic>
        <p:nvPicPr>
          <p:cNvPr id="7" name="Picture 6"/>
          <p:cNvPicPr>
            <a:picLocks noChangeAspect="1"/>
          </p:cNvPicPr>
          <p:nvPr/>
        </p:nvPicPr>
        <p:blipFill>
          <a:blip r:embed="rId2"/>
          <a:stretch>
            <a:fillRect/>
          </a:stretch>
        </p:blipFill>
        <p:spPr>
          <a:xfrm>
            <a:off x="2791788" y="3932417"/>
            <a:ext cx="7484533" cy="2665581"/>
          </a:xfrm>
          <a:prstGeom prst="rect">
            <a:avLst/>
          </a:prstGeom>
        </p:spPr>
      </p:pic>
      <p:pic>
        <p:nvPicPr>
          <p:cNvPr id="8" name="Picture 7"/>
          <p:cNvPicPr>
            <a:picLocks noChangeAspect="1"/>
          </p:cNvPicPr>
          <p:nvPr/>
        </p:nvPicPr>
        <p:blipFill>
          <a:blip r:embed="rId3"/>
          <a:stretch>
            <a:fillRect/>
          </a:stretch>
        </p:blipFill>
        <p:spPr>
          <a:xfrm>
            <a:off x="148856" y="4343038"/>
            <a:ext cx="2413591" cy="796485"/>
          </a:xfrm>
          <a:prstGeom prst="rect">
            <a:avLst/>
          </a:prstGeom>
        </p:spPr>
      </p:pic>
    </p:spTree>
    <p:extLst>
      <p:ext uri="{BB962C8B-B14F-4D97-AF65-F5344CB8AC3E}">
        <p14:creationId xmlns:p14="http://schemas.microsoft.com/office/powerpoint/2010/main" val="25843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490482"/>
            <a:ext cx="9905998" cy="1478570"/>
          </a:xfrm>
        </p:spPr>
        <p:txBody>
          <a:bodyPr/>
          <a:lstStyle/>
          <a:p>
            <a:r>
              <a:rPr lang="en-US" dirty="0"/>
              <a:t>Data Loading: 2001 </a:t>
            </a:r>
            <a:r>
              <a:rPr lang="mr-IN" dirty="0"/>
              <a:t>–</a:t>
            </a:r>
            <a:r>
              <a:rPr lang="en-US" dirty="0"/>
              <a:t> 2012 Years</a:t>
            </a:r>
          </a:p>
        </p:txBody>
      </p:sp>
      <p:sp>
        <p:nvSpPr>
          <p:cNvPr id="3" name="Content Placeholder 2"/>
          <p:cNvSpPr>
            <a:spLocks noGrp="1"/>
          </p:cNvSpPr>
          <p:nvPr>
            <p:ph idx="1"/>
          </p:nvPr>
        </p:nvSpPr>
        <p:spPr>
          <a:xfrm>
            <a:off x="417960" y="2198445"/>
            <a:ext cx="10452712" cy="4400293"/>
          </a:xfrm>
        </p:spPr>
        <p:txBody>
          <a:bodyPr/>
          <a:lstStyle/>
          <a:p>
            <a:r>
              <a:rPr lang="en-US" dirty="0"/>
              <a:t>Extract data from web pages into table with year heading.</a:t>
            </a:r>
          </a:p>
          <a:p>
            <a:endParaRPr lang="en-US" dirty="0"/>
          </a:p>
          <a:p>
            <a:r>
              <a:rPr lang="en-US" dirty="0"/>
              <a:t>Extract variables from tables and create data frame per year.</a:t>
            </a:r>
          </a:p>
          <a:p>
            <a:endParaRPr lang="en-US" dirty="0"/>
          </a:p>
          <a:p>
            <a:endParaRPr lang="en-US" dirty="0"/>
          </a:p>
          <a:p>
            <a:endParaRPr lang="en-US" dirty="0"/>
          </a:p>
          <a:p>
            <a:r>
              <a:rPr lang="en-US" dirty="0"/>
              <a:t>Merge yearly data frame into one data frame.</a:t>
            </a:r>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7B7DB76D-28D5-4DAC-900A-A1330999554A}" type="slidenum">
              <a:rPr lang="en-US" smtClean="0"/>
              <a:t>8</a:t>
            </a:fld>
            <a:endParaRPr lang="en-US"/>
          </a:p>
        </p:txBody>
      </p:sp>
      <p:pic>
        <p:nvPicPr>
          <p:cNvPr id="5" name="Picture 4"/>
          <p:cNvPicPr>
            <a:picLocks noChangeAspect="1"/>
          </p:cNvPicPr>
          <p:nvPr/>
        </p:nvPicPr>
        <p:blipFill>
          <a:blip r:embed="rId2"/>
          <a:stretch>
            <a:fillRect/>
          </a:stretch>
        </p:blipFill>
        <p:spPr>
          <a:xfrm>
            <a:off x="8235299" y="1994331"/>
            <a:ext cx="3600450" cy="1119973"/>
          </a:xfrm>
          <a:prstGeom prst="rect">
            <a:avLst/>
          </a:prstGeom>
        </p:spPr>
      </p:pic>
      <p:pic>
        <p:nvPicPr>
          <p:cNvPr id="6" name="Picture 5"/>
          <p:cNvPicPr>
            <a:picLocks noChangeAspect="1"/>
          </p:cNvPicPr>
          <p:nvPr/>
        </p:nvPicPr>
        <p:blipFill>
          <a:blip r:embed="rId3"/>
          <a:stretch>
            <a:fillRect/>
          </a:stretch>
        </p:blipFill>
        <p:spPr>
          <a:xfrm>
            <a:off x="3571224" y="3573091"/>
            <a:ext cx="6464300" cy="965200"/>
          </a:xfrm>
          <a:prstGeom prst="rect">
            <a:avLst/>
          </a:prstGeom>
        </p:spPr>
      </p:pic>
      <p:pic>
        <p:nvPicPr>
          <p:cNvPr id="7" name="Picture 6"/>
          <p:cNvPicPr>
            <a:picLocks noChangeAspect="1"/>
          </p:cNvPicPr>
          <p:nvPr/>
        </p:nvPicPr>
        <p:blipFill>
          <a:blip r:embed="rId4"/>
          <a:stretch>
            <a:fillRect/>
          </a:stretch>
        </p:blipFill>
        <p:spPr>
          <a:xfrm>
            <a:off x="1141412" y="4977823"/>
            <a:ext cx="7878833" cy="1870227"/>
          </a:xfrm>
          <a:prstGeom prst="rect">
            <a:avLst/>
          </a:prstGeom>
        </p:spPr>
      </p:pic>
    </p:spTree>
    <p:extLst>
      <p:ext uri="{BB962C8B-B14F-4D97-AF65-F5344CB8AC3E}">
        <p14:creationId xmlns:p14="http://schemas.microsoft.com/office/powerpoint/2010/main" val="1272963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Processing and Cleaning the Data</a:t>
            </a:r>
          </a:p>
        </p:txBody>
      </p:sp>
      <p:sp>
        <p:nvSpPr>
          <p:cNvPr id="3" name="Content Placeholder 2"/>
          <p:cNvSpPr>
            <a:spLocks noGrp="1"/>
          </p:cNvSpPr>
          <p:nvPr>
            <p:ph idx="1"/>
          </p:nvPr>
        </p:nvSpPr>
        <p:spPr/>
        <p:txBody>
          <a:bodyPr>
            <a:normAutofit/>
          </a:bodyPr>
          <a:lstStyle/>
          <a:p>
            <a:r>
              <a:rPr lang="en-US" dirty="0"/>
              <a:t>Determine Important  Features</a:t>
            </a:r>
          </a:p>
          <a:p>
            <a:pPr lvl="1"/>
            <a:r>
              <a:rPr lang="en-US" dirty="0"/>
              <a:t>Age</a:t>
            </a:r>
          </a:p>
          <a:p>
            <a:pPr lvl="1"/>
            <a:r>
              <a:rPr lang="en-US" dirty="0"/>
              <a:t>Time</a:t>
            </a:r>
          </a:p>
          <a:p>
            <a:pPr lvl="1"/>
            <a:r>
              <a:rPr lang="en-US" dirty="0"/>
              <a:t>Year</a:t>
            </a:r>
          </a:p>
          <a:p>
            <a:r>
              <a:rPr lang="en-US" dirty="0"/>
              <a:t>Investigate outliers </a:t>
            </a:r>
          </a:p>
          <a:p>
            <a:pPr lvl="1"/>
            <a:r>
              <a:rPr lang="en-US" dirty="0"/>
              <a:t>Age</a:t>
            </a:r>
          </a:p>
          <a:p>
            <a:pPr lvl="1"/>
            <a:r>
              <a:rPr lang="en-US" dirty="0"/>
              <a:t>Time</a:t>
            </a:r>
          </a:p>
          <a:p>
            <a:r>
              <a:rPr lang="en-US" dirty="0"/>
              <a:t>Data Wrangling</a:t>
            </a:r>
          </a:p>
          <a:p>
            <a:pPr lvl="1"/>
            <a:r>
              <a:rPr lang="en-US" dirty="0"/>
              <a:t>Age-Group</a:t>
            </a:r>
          </a:p>
        </p:txBody>
      </p:sp>
      <p:sp>
        <p:nvSpPr>
          <p:cNvPr id="4" name="Slide Number Placeholder 3"/>
          <p:cNvSpPr>
            <a:spLocks noGrp="1"/>
          </p:cNvSpPr>
          <p:nvPr>
            <p:ph type="sldNum" sz="quarter" idx="12"/>
          </p:nvPr>
        </p:nvSpPr>
        <p:spPr/>
        <p:txBody>
          <a:bodyPr/>
          <a:lstStyle/>
          <a:p>
            <a:fld id="{7B7DB76D-28D5-4DAC-900A-A1330999554A}" type="slidenum">
              <a:rPr lang="en-US" smtClean="0"/>
              <a:t>9</a:t>
            </a:fld>
            <a:endParaRPr lang="en-US"/>
          </a:p>
        </p:txBody>
      </p:sp>
      <p:pic>
        <p:nvPicPr>
          <p:cNvPr id="5" name="Picture 4"/>
          <p:cNvPicPr>
            <a:picLocks noChangeAspect="1"/>
          </p:cNvPicPr>
          <p:nvPr/>
        </p:nvPicPr>
        <p:blipFill>
          <a:blip r:embed="rId2"/>
          <a:stretch>
            <a:fillRect/>
          </a:stretch>
        </p:blipFill>
        <p:spPr>
          <a:xfrm>
            <a:off x="5670764" y="2249487"/>
            <a:ext cx="6060165" cy="1619128"/>
          </a:xfrm>
          <a:prstGeom prst="rect">
            <a:avLst/>
          </a:prstGeom>
        </p:spPr>
      </p:pic>
      <p:sp>
        <p:nvSpPr>
          <p:cNvPr id="7" name="Line Callout 1 (Border and Accent Bar) 6"/>
          <p:cNvSpPr/>
          <p:nvPr/>
        </p:nvSpPr>
        <p:spPr>
          <a:xfrm>
            <a:off x="5167423" y="4151002"/>
            <a:ext cx="3912782" cy="1124157"/>
          </a:xfrm>
          <a:prstGeom prst="accentBorderCallout1">
            <a:avLst>
              <a:gd name="adj1" fmla="val 18750"/>
              <a:gd name="adj2" fmla="val -8333"/>
              <a:gd name="adj3" fmla="val 16556"/>
              <a:gd name="adj4" fmla="val -35434"/>
            </a:avLst>
          </a:prstGeom>
          <a:solidFill>
            <a:schemeClr val="tx2">
              <a:lumMod val="5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Dropped people under 8 running a 10K.</a:t>
            </a:r>
          </a:p>
          <a:p>
            <a:r>
              <a:rPr lang="en-US" dirty="0"/>
              <a:t>Dropped records with a race finish under 20 minutes.</a:t>
            </a:r>
          </a:p>
        </p:txBody>
      </p:sp>
      <p:sp>
        <p:nvSpPr>
          <p:cNvPr id="8" name="Line Callout 1 (Border and Accent Bar) 7"/>
          <p:cNvSpPr/>
          <p:nvPr/>
        </p:nvSpPr>
        <p:spPr>
          <a:xfrm>
            <a:off x="4788064" y="5503757"/>
            <a:ext cx="3196987" cy="1124157"/>
          </a:xfrm>
          <a:prstGeom prst="accentBorderCallout1">
            <a:avLst>
              <a:gd name="adj1" fmla="val 18750"/>
              <a:gd name="adj2" fmla="val -8333"/>
              <a:gd name="adj3" fmla="val -6068"/>
              <a:gd name="adj4" fmla="val -39148"/>
            </a:avLst>
          </a:prstGeom>
          <a:solidFill>
            <a:schemeClr val="tx2">
              <a:lumMod val="5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Added USATF standard 10 year </a:t>
            </a:r>
            <a:r>
              <a:rPr lang="en-US"/>
              <a:t>age groupings.</a:t>
            </a:r>
            <a:endParaRPr lang="en-US" dirty="0"/>
          </a:p>
        </p:txBody>
      </p:sp>
    </p:spTree>
    <p:extLst>
      <p:ext uri="{BB962C8B-B14F-4D97-AF65-F5344CB8AC3E}">
        <p14:creationId xmlns:p14="http://schemas.microsoft.com/office/powerpoint/2010/main" val="24053641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657</TotalTime>
  <Words>1656</Words>
  <Application>Microsoft Macintosh PowerPoint</Application>
  <PresentationFormat>Widescreen</PresentationFormat>
  <Paragraphs>256</Paragraphs>
  <Slides>26</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Calibri</vt:lpstr>
      <vt:lpstr>Cambria Math</vt:lpstr>
      <vt:lpstr>Century Gothic</vt:lpstr>
      <vt:lpstr>Mangal</vt:lpstr>
      <vt:lpstr>Wingdings 3</vt:lpstr>
      <vt:lpstr>Arial</vt:lpstr>
      <vt:lpstr>Ion Boardroom</vt:lpstr>
      <vt:lpstr>Case Study 08 Chapter 2, Question 10</vt:lpstr>
      <vt:lpstr>Abstract</vt:lpstr>
      <vt:lpstr>Background</vt:lpstr>
      <vt:lpstr>What Do Data Scientists Do?</vt:lpstr>
      <vt:lpstr>Questions</vt:lpstr>
      <vt:lpstr>Data Loading/Prep</vt:lpstr>
      <vt:lpstr>Data loading: years 1999 and 2000</vt:lpstr>
      <vt:lpstr>Data Loading: 2001 – 2012 Years</vt:lpstr>
      <vt:lpstr>Processing and Cleaning the Data</vt:lpstr>
      <vt:lpstr>How age distributions vary by year</vt:lpstr>
      <vt:lpstr>Growth of race by year</vt:lpstr>
      <vt:lpstr>Men’s Runner Results - Age</vt:lpstr>
      <vt:lpstr>Men’s Runner Results–   Age (continued)</vt:lpstr>
      <vt:lpstr>Men’s Runner Results - Time</vt:lpstr>
      <vt:lpstr>Men’s Runner Results  – Time (continued)</vt:lpstr>
      <vt:lpstr>How run times vary by year</vt:lpstr>
      <vt:lpstr>Men’s Runners Results Age versus Time and Age  per Year</vt:lpstr>
      <vt:lpstr>Averages by year</vt:lpstr>
      <vt:lpstr>More …..</vt:lpstr>
      <vt:lpstr>Models &amp; Algorithms  - used in the R code</vt:lpstr>
      <vt:lpstr>Models &amp; Algorithms  - used in Excel</vt:lpstr>
      <vt:lpstr>Models &amp; Algorithms  - used in Excel</vt:lpstr>
      <vt:lpstr>PowerPoint Presentation</vt:lpstr>
      <vt:lpstr>Conclusion/Discussions</vt:lpstr>
      <vt:lpstr>Conclusion/Discussions</vt:lpstr>
      <vt:lpstr>REFERENCES</vt:lpstr>
    </vt:vector>
  </TitlesOfParts>
  <LinksUpToDate>false</LinksUpToDate>
  <SharedDoc>false</SharedDoc>
  <HyperlinksChanged>false</HyperlinksChanged>
  <AppVersion>15.0035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 Elkins</dc:creator>
  <cp:lastModifiedBy>Microsoft Office User</cp:lastModifiedBy>
  <cp:revision>67</cp:revision>
  <dcterms:created xsi:type="dcterms:W3CDTF">2017-07-01T00:04:16Z</dcterms:created>
  <dcterms:modified xsi:type="dcterms:W3CDTF">2017-07-05T22:47:41Z</dcterms:modified>
</cp:coreProperties>
</file>