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7" r:id="rId2"/>
    <p:sldId id="258" r:id="rId3"/>
    <p:sldId id="262" r:id="rId4"/>
    <p:sldId id="259" r:id="rId5"/>
    <p:sldId id="264" r:id="rId6"/>
    <p:sldId id="281" r:id="rId7"/>
    <p:sldId id="282" r:id="rId8"/>
    <p:sldId id="273" r:id="rId9"/>
    <p:sldId id="274" r:id="rId10"/>
    <p:sldId id="260" r:id="rId11"/>
    <p:sldId id="283" r:id="rId12"/>
    <p:sldId id="284" r:id="rId13"/>
    <p:sldId id="285" r:id="rId14"/>
    <p:sldId id="268" r:id="rId15"/>
    <p:sldId id="279" r:id="rId16"/>
    <p:sldId id="269" r:id="rId17"/>
    <p:sldId id="280" r:id="rId18"/>
    <p:sldId id="270" r:id="rId19"/>
    <p:sldId id="271" r:id="rId20"/>
    <p:sldId id="275" r:id="rId21"/>
    <p:sldId id="277" r:id="rId22"/>
    <p:sldId id="278" r:id="rId23"/>
    <p:sldId id="256"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52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we put the findings section on another</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23</a:t>
            </a:fld>
            <a:endParaRPr lang="en-US"/>
          </a:p>
        </p:txBody>
      </p:sp>
    </p:spTree>
    <p:extLst>
      <p:ext uri="{BB962C8B-B14F-4D97-AF65-F5344CB8AC3E}">
        <p14:creationId xmlns:p14="http://schemas.microsoft.com/office/powerpoint/2010/main" val="219246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FD8FD3-6BC4-425F-891D-0741A439FEF5}" type="datetime1">
              <a:rPr lang="en-US" smtClean="0"/>
              <a:t>7/4/2017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768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4262635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8770539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0293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5067097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409536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8098679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E5C68-9EED-413E-B086-4145A393554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16279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95037-ADD3-4F59-BB44-F82689BBE7AE}"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72296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6174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6530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895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821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10735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810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9664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9269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1CFBDD-FC00-4979-962A-B16E941AAB17}" type="datetime1">
              <a:rPr lang="en-US" smtClean="0"/>
              <a:t>7/4/2017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27575788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3.png"/><Relationship Id="rId7"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35.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smtClean="0">
                <a:solidFill>
                  <a:schemeClr val="bg1"/>
                </a:solidFill>
              </a:rPr>
              <a:t>Case Study 08</a:t>
            </a:r>
            <a:br>
              <a:rPr lang="en-US" dirty="0" smtClean="0">
                <a:solidFill>
                  <a:schemeClr val="bg1"/>
                </a:solidFill>
              </a:rPr>
            </a:br>
            <a:r>
              <a:rPr lang="en-US" sz="4400" dirty="0" smtClean="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smtClean="0">
                <a:solidFill>
                  <a:schemeClr val="bg1"/>
                </a:solidFill>
              </a:rPr>
              <a:t>Matthew </a:t>
            </a:r>
            <a:r>
              <a:rPr lang="en-US" i="1" dirty="0" err="1" smtClean="0">
                <a:solidFill>
                  <a:schemeClr val="bg1"/>
                </a:solidFill>
              </a:rPr>
              <a:t>Baldree</a:t>
            </a:r>
            <a:r>
              <a:rPr lang="en-US" i="1" dirty="0" smtClean="0">
                <a:solidFill>
                  <a:schemeClr val="bg1"/>
                </a:solidFill>
              </a:rPr>
              <a:t>, Ben Brock, Tom Elkins, Austin Kelly</a:t>
            </a:r>
            <a:endParaRPr lang="en-US" i="1" dirty="0">
              <a:solidFill>
                <a:schemeClr val="bg1"/>
              </a:solidFill>
            </a:endParaRP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a:t>
            </a:r>
            <a:endParaRPr lang="en-US" dirty="0"/>
          </a:p>
        </p:txBody>
      </p:sp>
      <p:sp>
        <p:nvSpPr>
          <p:cNvPr id="3" name="Content Placeholder 2"/>
          <p:cNvSpPr>
            <a:spLocks noGrp="1"/>
          </p:cNvSpPr>
          <p:nvPr>
            <p:ph idx="1"/>
          </p:nvPr>
        </p:nvSpPr>
        <p:spPr/>
        <p:txBody>
          <a:bodyPr/>
          <a:lstStyle/>
          <a:p>
            <a:r>
              <a:rPr lang="en-US" dirty="0" smtClean="0"/>
              <a:t>Ben/Austin</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spTree>
    <p:extLst>
      <p:ext uri="{BB962C8B-B14F-4D97-AF65-F5344CB8AC3E}">
        <p14:creationId xmlns:p14="http://schemas.microsoft.com/office/powerpoint/2010/main" val="4270067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run times vary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160" y="1770185"/>
            <a:ext cx="5842127" cy="4021015"/>
          </a:xfrm>
        </p:spPr>
      </p:pic>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spTree>
    <p:extLst>
      <p:ext uri="{BB962C8B-B14F-4D97-AF65-F5344CB8AC3E}">
        <p14:creationId xmlns:p14="http://schemas.microsoft.com/office/powerpoint/2010/main" val="2807468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age distributions vary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53" y="2312815"/>
            <a:ext cx="5908431" cy="4066651"/>
          </a:xfrm>
        </p:spPr>
      </p:pic>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12816"/>
            <a:ext cx="5911961" cy="4069080"/>
          </a:xfrm>
          <a:prstGeom prst="rect">
            <a:avLst/>
          </a:prstGeom>
        </p:spPr>
      </p:pic>
    </p:spTree>
    <p:extLst>
      <p:ext uri="{BB962C8B-B14F-4D97-AF65-F5344CB8AC3E}">
        <p14:creationId xmlns:p14="http://schemas.microsoft.com/office/powerpoint/2010/main" val="1886516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race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258" y="1733075"/>
            <a:ext cx="6560308" cy="4515324"/>
          </a:xfrm>
        </p:spPr>
      </p:pic>
      <p:sp>
        <p:nvSpPr>
          <p:cNvPr id="4" name="Slide Number Placeholder 3"/>
          <p:cNvSpPr>
            <a:spLocks noGrp="1"/>
          </p:cNvSpPr>
          <p:nvPr>
            <p:ph type="sldNum" sz="quarter" idx="12"/>
          </p:nvPr>
        </p:nvSpPr>
        <p:spPr/>
        <p:txBody>
          <a:bodyPr/>
          <a:lstStyle/>
          <a:p>
            <a:fld id="{7B7DB76D-28D5-4DAC-900A-A1330999554A}" type="slidenum">
              <a:rPr lang="en-US" smtClean="0"/>
              <a:t>13</a:t>
            </a:fld>
            <a:endParaRPr lang="en-US"/>
          </a:p>
        </p:txBody>
      </p:sp>
    </p:spTree>
    <p:extLst>
      <p:ext uri="{BB962C8B-B14F-4D97-AF65-F5344CB8AC3E}">
        <p14:creationId xmlns:p14="http://schemas.microsoft.com/office/powerpoint/2010/main" val="3560575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Men’s Runner Results - Age</a:t>
            </a:r>
            <a:endParaRPr lang="en-US" dirty="0"/>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839788" y="2362994"/>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6729628" y="305426"/>
            <a:ext cx="3932237" cy="3811588"/>
          </a:xfrm>
        </p:spPr>
        <p:txBody>
          <a:bodyPr/>
          <a:lstStyle/>
          <a:p>
            <a:r>
              <a:rPr lang="en-US" dirty="0" smtClean="0"/>
              <a:t>Boxplots</a:t>
            </a:r>
          </a:p>
          <a:p>
            <a:r>
              <a:rPr lang="en-US" dirty="0" smtClean="0"/>
              <a:t>Histograms</a:t>
            </a:r>
          </a:p>
          <a:p>
            <a:r>
              <a:rPr lang="en-US" dirty="0" smtClean="0"/>
              <a:t>Density Plot</a:t>
            </a:r>
          </a:p>
          <a:p>
            <a:r>
              <a:rPr lang="en-US" dirty="0" smtClean="0"/>
              <a:t>QQ Plot</a:t>
            </a:r>
          </a:p>
        </p:txBody>
      </p:sp>
      <p:sp>
        <p:nvSpPr>
          <p:cNvPr id="4" name="Slide Number Placeholder 3"/>
          <p:cNvSpPr>
            <a:spLocks noGrp="1"/>
          </p:cNvSpPr>
          <p:nvPr>
            <p:ph type="sldNum" sz="quarter" idx="12"/>
          </p:nvPr>
        </p:nvSpPr>
        <p:spPr/>
        <p:txBody>
          <a:bodyPr/>
          <a:lstStyle/>
          <a:p>
            <a:fld id="{7B7DB76D-28D5-4DAC-900A-A1330999554A}" type="slidenum">
              <a:rPr lang="en-US" smtClean="0"/>
              <a:t>14</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921" y="2211220"/>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542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 Runner Results </a:t>
            </a:r>
            <a:r>
              <a:rPr lang="en-US" dirty="0" smtClean="0"/>
              <a:t>– Age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15</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23159"/>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364" y="2198299"/>
            <a:ext cx="4476471" cy="3650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26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a:t>
            </a:r>
            <a:r>
              <a:rPr lang="en-US" dirty="0"/>
              <a:t>Runner Results - </a:t>
            </a:r>
            <a:r>
              <a:rPr lang="en-US" dirty="0" smtClean="0"/>
              <a:t>Time</a:t>
            </a:r>
            <a:endParaRPr lang="en-US" dirty="0"/>
          </a:p>
        </p:txBody>
      </p:sp>
      <p:sp>
        <p:nvSpPr>
          <p:cNvPr id="4" name="Text Placeholder 3"/>
          <p:cNvSpPr>
            <a:spLocks noGrp="1"/>
          </p:cNvSpPr>
          <p:nvPr>
            <p:ph type="body" sz="half" idx="2"/>
          </p:nvPr>
        </p:nvSpPr>
        <p:spPr/>
        <p:txBody>
          <a:bodyPr/>
          <a:lstStyle/>
          <a:p>
            <a:r>
              <a:rPr lang="en-US" dirty="0" smtClean="0"/>
              <a:t>Boxplot by Year</a:t>
            </a:r>
          </a:p>
          <a:p>
            <a:r>
              <a:rPr lang="en-US" dirty="0" smtClean="0"/>
              <a:t>Boxplot by Age/Year</a:t>
            </a:r>
          </a:p>
          <a:p>
            <a:r>
              <a:rPr lang="en-US" dirty="0" smtClean="0"/>
              <a:t>Histogram</a:t>
            </a:r>
          </a:p>
          <a:p>
            <a:r>
              <a:rPr lang="en-US" dirty="0" smtClean="0"/>
              <a:t>Density plot</a:t>
            </a:r>
          </a:p>
          <a:p>
            <a:r>
              <a:rPr lang="en-US" dirty="0" smtClean="0"/>
              <a:t>QQ plot</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420" y="136264"/>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8420"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 Runner Results </a:t>
            </a:r>
            <a:r>
              <a:rPr lang="en-US" dirty="0" smtClean="0"/>
              <a:t>– Time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17</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479" r="3479"/>
          <a:stretch>
            <a:fillRect/>
          </a:stretch>
        </p:blipFill>
        <p:spPr bwMode="auto">
          <a:xfrm>
            <a:off x="4369013" y="2237355"/>
            <a:ext cx="3362670" cy="2850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26" y="2097088"/>
            <a:ext cx="3473823" cy="3131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49" y="2237354"/>
            <a:ext cx="3715620" cy="285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8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Runners Results</a:t>
            </a:r>
            <a:br>
              <a:rPr lang="en-US" dirty="0" smtClean="0"/>
            </a:br>
            <a:r>
              <a:rPr lang="en-US" dirty="0" smtClean="0"/>
              <a:t>Age versus Time and Age per Year</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XY Plot – Time versus Age by Year</a:t>
            </a:r>
          </a:p>
          <a:p>
            <a:r>
              <a:rPr lang="en-US" dirty="0" smtClean="0"/>
              <a:t>XY Plot – Time vs Age Regression by  Year</a:t>
            </a:r>
          </a:p>
          <a:p>
            <a:r>
              <a:rPr lang="en-US" dirty="0" smtClean="0"/>
              <a:t>XY Plot –  Time vs. </a:t>
            </a:r>
            <a:r>
              <a:rPr lang="en-US" dirty="0" err="1" smtClean="0"/>
              <a:t>Avg</a:t>
            </a:r>
            <a:r>
              <a:rPr lang="en-US" dirty="0" smtClean="0"/>
              <a:t> Time for </a:t>
            </a:r>
            <a:r>
              <a:rPr lang="en-US" dirty="0" err="1" smtClean="0"/>
              <a:t>Avg</a:t>
            </a:r>
            <a:r>
              <a:rPr lang="en-US" dirty="0" smtClean="0"/>
              <a:t> Age</a:t>
            </a:r>
          </a:p>
          <a:p>
            <a:r>
              <a:rPr lang="en-US" dirty="0" smtClean="0"/>
              <a:t>XY Plot – Age vs. </a:t>
            </a:r>
            <a:r>
              <a:rPr lang="en-US" dirty="0" err="1" smtClean="0"/>
              <a:t>Avg</a:t>
            </a:r>
            <a:r>
              <a:rPr lang="en-US" dirty="0" smtClean="0"/>
              <a:t> Age by Year</a:t>
            </a:r>
          </a:p>
          <a:p>
            <a:r>
              <a:rPr lang="en-US" dirty="0" smtClean="0"/>
              <a:t>XY Plot – Time vs. </a:t>
            </a:r>
            <a:r>
              <a:rPr lang="en-US" dirty="0" err="1" smtClean="0"/>
              <a:t>Avg</a:t>
            </a:r>
            <a:r>
              <a:rPr lang="en-US" dirty="0" smtClean="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18</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59" y="812708"/>
            <a:ext cx="313764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976" y="1030288"/>
            <a:ext cx="2994213" cy="228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29" y="3319369"/>
            <a:ext cx="3137648"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553" y="3319369"/>
            <a:ext cx="2886636"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692" y="3841376"/>
            <a:ext cx="4056249" cy="241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4744635" y="3399700"/>
            <a:ext cx="3179576" cy="222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r>
              <a:rPr lang="en-US" dirty="0" smtClean="0"/>
              <a:t>XY Plot – Time vs. </a:t>
            </a:r>
            <a:r>
              <a:rPr lang="en-US" dirty="0" err="1" smtClean="0"/>
              <a:t>Avg</a:t>
            </a:r>
            <a:r>
              <a:rPr lang="en-US" dirty="0" smtClean="0"/>
              <a:t> Time by Year for Age Group 40-49</a:t>
            </a:r>
          </a:p>
          <a:p>
            <a:r>
              <a:rPr lang="en-US" dirty="0" smtClean="0"/>
              <a:t>XY Plot – Time vs. Std. Dev Time vs </a:t>
            </a:r>
            <a:r>
              <a:rPr lang="en-US" dirty="0" err="1" smtClean="0"/>
              <a:t>Std</a:t>
            </a:r>
            <a:r>
              <a:rPr lang="en-US" dirty="0" smtClean="0"/>
              <a:t> Dev Age</a:t>
            </a:r>
          </a:p>
          <a:p>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470" y="3452183"/>
            <a:ext cx="2725271" cy="216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2005012"/>
            <a:ext cx="10515600" cy="4351338"/>
          </a:xfrm>
        </p:spPr>
        <p:txBody>
          <a:bodyPr/>
          <a:lstStyle/>
          <a:p>
            <a:r>
              <a:rPr lang="en-US" i="1" dirty="0" smtClean="0"/>
              <a:t>We will be analyzing data from the annual Washington D.C. Cherry Blossom Race; Years: 1999-2012. There is a noticeable difference of age distribution over the years along with average run times. We will use statistical methods to explore and examine the change of the runners over time to help determine significant events in the history of the race.</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314856" y="3651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the R code</a:t>
            </a:r>
            <a:endParaRPr lang="en-US" dirty="0"/>
          </a:p>
        </p:txBody>
      </p:sp>
      <p:sp>
        <p:nvSpPr>
          <p:cNvPr id="7" name="Content Placeholder 6"/>
          <p:cNvSpPr>
            <a:spLocks noGrp="1"/>
          </p:cNvSpPr>
          <p:nvPr>
            <p:ph idx="1"/>
          </p:nvPr>
        </p:nvSpPr>
        <p:spPr/>
        <p:txBody>
          <a:bodyPr>
            <a:normAutofit/>
          </a:bodyPr>
          <a:lstStyle/>
          <a:p>
            <a:r>
              <a:rPr lang="en-US" dirty="0" smtClean="0"/>
              <a:t>MANOVA is a Multivariate extension of ANOVA with the only difference being that in MANOVA there are Multiple Dependent Variables (DV).</a:t>
            </a:r>
          </a:p>
          <a:p>
            <a:r>
              <a:rPr lang="en-US" dirty="0" smtClean="0"/>
              <a:t>ANOVA  - 1 DV</a:t>
            </a:r>
          </a:p>
          <a:p>
            <a:r>
              <a:rPr lang="en-US" dirty="0" smtClean="0"/>
              <a:t>MANOVA – 2 or more DVs</a:t>
            </a:r>
          </a:p>
          <a:p>
            <a:r>
              <a:rPr lang="en-US" dirty="0"/>
              <a:t>Experimental designs in which researchers manipulate or control one or more IVs to determine the effect on one DV (ANOVA) or more DVs (MANOVA</a:t>
            </a:r>
            <a:r>
              <a:rPr lang="en-US" dirty="0" smtClean="0"/>
              <a:t>)</a:t>
            </a:r>
          </a:p>
        </p:txBody>
      </p:sp>
      <p:sp>
        <p:nvSpPr>
          <p:cNvPr id="5" name="Slide Number Placeholder 4"/>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03724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Excel</a:t>
            </a:r>
            <a:endParaRPr lang="en-US" dirty="0"/>
          </a:p>
        </p:txBody>
      </p:sp>
      <p:sp>
        <p:nvSpPr>
          <p:cNvPr id="2" name="Content Placeholder 1"/>
          <p:cNvSpPr>
            <a:spLocks noGrp="1"/>
          </p:cNvSpPr>
          <p:nvPr>
            <p:ph sz="half" idx="1"/>
          </p:nvPr>
        </p:nvSpPr>
        <p:spPr/>
        <p:txBody>
          <a:bodyPr/>
          <a:lstStyle/>
          <a:p>
            <a:r>
              <a:rPr lang="en-US" b="1" dirty="0" smtClean="0"/>
              <a:t>T-Test: (parametric) </a:t>
            </a:r>
            <a:r>
              <a:rPr lang="en-US" dirty="0" smtClean="0"/>
              <a:t>Used to compare two groups means</a:t>
            </a:r>
          </a:p>
          <a:p>
            <a:pPr lvl="1"/>
            <a:r>
              <a:rPr lang="en-US" dirty="0" smtClean="0"/>
              <a:t>Can only be used for two Age groups (not multiple)</a:t>
            </a:r>
          </a:p>
          <a:p>
            <a:pPr lvl="1"/>
            <a:r>
              <a:rPr lang="en-US" dirty="0" smtClean="0"/>
              <a:t>Assume the data to have a normal distribution (bell-shaped curve)</a:t>
            </a:r>
          </a:p>
          <a:p>
            <a:pPr lvl="1"/>
            <a:r>
              <a:rPr lang="en-US" dirty="0" smtClean="0"/>
              <a:t>Similar standard deviation</a:t>
            </a:r>
          </a:p>
          <a:p>
            <a:pPr lvl="1"/>
            <a:r>
              <a:rPr lang="en-US" dirty="0" smtClean="0"/>
              <a:t>Data must be measured values</a:t>
            </a:r>
            <a:endParaRPr lang="en-US" dirty="0"/>
          </a:p>
        </p:txBody>
      </p:sp>
      <p:sp>
        <p:nvSpPr>
          <p:cNvPr id="3" name="Content Placeholder 2"/>
          <p:cNvSpPr>
            <a:spLocks noGrp="1"/>
          </p:cNvSpPr>
          <p:nvPr>
            <p:ph sz="half" idx="2"/>
          </p:nvPr>
        </p:nvSpPr>
        <p:spPr/>
        <p:txBody>
          <a:bodyPr/>
          <a:lstStyle/>
          <a:p>
            <a:r>
              <a:rPr lang="en-US" b="1" dirty="0" smtClean="0"/>
              <a:t>Chi-Square Test: (non-parametric)</a:t>
            </a:r>
          </a:p>
          <a:p>
            <a:pPr lvl="1"/>
            <a:r>
              <a:rPr lang="en-US" dirty="0" smtClean="0"/>
              <a:t>Sample size must be more than 20</a:t>
            </a:r>
          </a:p>
          <a:p>
            <a:pPr lvl="1"/>
            <a:r>
              <a:rPr lang="en-US" dirty="0" smtClean="0"/>
              <a:t>Only be used to compare an experimental result w/a theoretical outcome</a:t>
            </a:r>
          </a:p>
          <a:p>
            <a:pPr lvl="1"/>
            <a:r>
              <a:rPr lang="en-US" dirty="0" smtClean="0"/>
              <a:t>Aims to test the null hypothesis of NO DIFFERENCE between data sets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206807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lstStyle/>
          <a:p>
            <a:r>
              <a:rPr lang="en-US" dirty="0" smtClean="0"/>
              <a:t>Models used</a:t>
            </a:r>
          </a:p>
          <a:p>
            <a:pPr lvl="1"/>
            <a:r>
              <a:rPr lang="en-US" dirty="0" smtClean="0"/>
              <a:t>T-Test</a:t>
            </a:r>
          </a:p>
          <a:p>
            <a:pPr lvl="2"/>
            <a:r>
              <a:rPr lang="en-US" dirty="0" smtClean="0"/>
              <a:t>2009 compared to 2010 age group means</a:t>
            </a:r>
          </a:p>
          <a:p>
            <a:pPr lvl="1"/>
            <a:r>
              <a:rPr lang="en-US" dirty="0" smtClean="0"/>
              <a:t>Chi-Square</a:t>
            </a:r>
          </a:p>
          <a:p>
            <a:pPr lvl="2"/>
            <a:r>
              <a:rPr lang="en-US" dirty="0" smtClean="0"/>
              <a:t>Compared two or more </a:t>
            </a:r>
            <a:r>
              <a:rPr lang="en-US" smtClean="0"/>
              <a:t>groups variances</a:t>
            </a:r>
            <a:endParaRPr lang="en-US" dirty="0"/>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2524" y="18089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22</a:t>
            </a:fld>
            <a:endParaRPr lang="en-US"/>
          </a:p>
        </p:txBody>
      </p:sp>
    </p:spTree>
    <p:extLst>
      <p:ext uri="{BB962C8B-B14F-4D97-AF65-F5344CB8AC3E}">
        <p14:creationId xmlns:p14="http://schemas.microsoft.com/office/powerpoint/2010/main" val="331772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804234" flipH="1">
            <a:off x="9621816" y="1035750"/>
            <a:ext cx="1992995" cy="100895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8880648" y="4809976"/>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smtClean="0"/>
              <a:t>Testing a claim of bias</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82314" y="259833"/>
            <a:ext cx="1791068" cy="369332"/>
          </a:xfrm>
          <a:prstGeom prst="rect">
            <a:avLst/>
          </a:prstGeom>
        </p:spPr>
        <p:txBody>
          <a:bodyPr wrap="none">
            <a:spAutoFit/>
          </a:bodyPr>
          <a:lstStyle/>
          <a:p>
            <a:r>
              <a:rPr lang="en-US" dirty="0" smtClean="0"/>
              <a:t>from </a:t>
            </a:r>
            <a:r>
              <a:rPr lang="en-US" dirty="0" smtClean="0">
                <a:hlinkClick r:id="rId6"/>
              </a:rPr>
              <a:t>Lottery FAQ</a:t>
            </a:r>
            <a:endParaRPr lang="en-US" dirty="0" smtClean="0"/>
          </a:p>
        </p:txBody>
      </p:sp>
      <mc:AlternateContent xmlns:mc="http://schemas.openxmlformats.org/markup-compatibility/2006" xmlns:a14="http://schemas.microsoft.com/office/drawing/2010/main">
        <mc:Choice Requires="a14">
          <p:sp>
            <p:nvSpPr>
              <p:cNvPr id="10" name="TextBox 9"/>
              <p:cNvSpPr txBox="1"/>
              <p:nvPr/>
            </p:nvSpPr>
            <p:spPr>
              <a:xfrm>
                <a:off x="8739238" y="2429733"/>
                <a:ext cx="3180914" cy="2246769"/>
              </a:xfrm>
              <a:prstGeom prst="rect">
                <a:avLst/>
              </a:prstGeom>
              <a:noFill/>
            </p:spPr>
            <p:txBody>
              <a:bodyPr wrap="square" rtlCol="0">
                <a:spAutoFit/>
              </a:bodyPr>
              <a:lstStyle/>
              <a:p>
                <a:r>
                  <a:rPr lang="en-US" sz="1400" b="1" dirty="0" smtClean="0">
                    <a:solidFill>
                      <a:schemeClr val="accent2"/>
                    </a:solidFill>
                  </a:rPr>
                  <a:t>Did lottery change results in 2010?</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times are the same pre/post lottery</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were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2009</a:t>
                </a:r>
                <a:r>
                  <a:rPr lang="en-US" sz="1400" dirty="0" smtClean="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2010</a:t>
                </a:r>
                <a:r>
                  <a:rPr lang="en-US" sz="1400" dirty="0" smtClean="0"/>
                  <a:t> = 89.1214, s</a:t>
                </a:r>
                <a:r>
                  <a:rPr lang="en-US" sz="1400" baseline="-25000" dirty="0" smtClean="0"/>
                  <a:t>2010 </a:t>
                </a:r>
                <a:r>
                  <a:rPr lang="en-US" sz="1400" dirty="0" smtClean="0"/>
                  <a:t>= 15.5223, n = 6907; </a:t>
                </a:r>
              </a:p>
              <a:p>
                <a:r>
                  <a:rPr lang="en-US" sz="1400" dirty="0" err="1" smtClean="0"/>
                  <a:t>T</a:t>
                </a:r>
                <a:r>
                  <a:rPr lang="en-US" sz="1400" baseline="-25000" dirty="0" err="1" smtClean="0"/>
                  <a:t>test</a:t>
                </a:r>
                <a:r>
                  <a:rPr lang="en-US" sz="1400" baseline="-25000" dirty="0" smtClean="0"/>
                  <a:t> </a:t>
                </a:r>
                <a:r>
                  <a:rPr lang="en-US" sz="1400" dirty="0" smtClean="0"/>
                  <a:t>= 3.002; Much greater than </a:t>
                </a:r>
                <a:r>
                  <a:rPr lang="en-US" sz="1400" dirty="0" err="1" smtClean="0"/>
                  <a:t>T</a:t>
                </a:r>
                <a:r>
                  <a:rPr lang="en-US" sz="1400" baseline="-25000" dirty="0" err="1" smtClean="0"/>
                  <a:t>critical</a:t>
                </a:r>
                <a:endParaRPr lang="en-US" sz="1400" baseline="-25000" dirty="0" smtClean="0"/>
              </a:p>
              <a:p>
                <a:r>
                  <a:rPr lang="en-US" sz="1400" dirty="0" smtClean="0"/>
                  <a:t>Reject H</a:t>
                </a:r>
                <a:r>
                  <a:rPr lang="en-US" sz="1400" baseline="-25000" dirty="0" smtClean="0"/>
                  <a:t>0</a:t>
                </a:r>
                <a:r>
                  <a:rPr lang="en-US" sz="1400" dirty="0" smtClean="0"/>
                  <a:t> – the run times </a:t>
                </a:r>
                <a:r>
                  <a:rPr lang="en-US" sz="1400" b="1" u="sng" dirty="0" smtClean="0"/>
                  <a:t>are</a:t>
                </a:r>
                <a:r>
                  <a:rPr lang="en-US" sz="1400" dirty="0" smtClean="0"/>
                  <a:t> different </a:t>
                </a:r>
              </a:p>
              <a:p>
                <a:pPr algn="r"/>
                <a:r>
                  <a:rPr lang="en-US" sz="1400" dirty="0" smtClean="0"/>
                  <a:t>(p-value 0.0044)</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739238" y="2429733"/>
                <a:ext cx="3180914" cy="2246769"/>
              </a:xfrm>
              <a:prstGeom prst="rect">
                <a:avLst/>
              </a:prstGeom>
              <a:blipFill rotWithShape="0">
                <a:blip r:embed="rId7"/>
                <a:stretch>
                  <a:fillRect l="-576" t="-543" r="-1919" b="-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94909" y="296219"/>
                <a:ext cx="3556679" cy="1815882"/>
              </a:xfrm>
              <a:prstGeom prst="rect">
                <a:avLst/>
              </a:prstGeom>
              <a:noFill/>
            </p:spPr>
            <p:txBody>
              <a:bodyPr wrap="none" rtlCol="0">
                <a:spAutoFit/>
              </a:bodyPr>
              <a:lstStyle/>
              <a:p>
                <a:r>
                  <a:rPr lang="en-US" sz="1400" b="1" dirty="0" smtClean="0">
                    <a:solidFill>
                      <a:srgbClr val="FF0000"/>
                    </a:solidFill>
                  </a:rPr>
                  <a:t>Was 2009 an anomaly compared to 2008?</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 for 2008 and 2009 are similar</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are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2008</a:t>
                </a:r>
                <a:r>
                  <a:rPr lang="en-US" sz="1400" dirty="0" smtClean="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2009</a:t>
                </a:r>
                <a:r>
                  <a:rPr lang="en-US" sz="1400" dirty="0" smtClean="0"/>
                  <a:t> = 88.5608, s</a:t>
                </a:r>
                <a:r>
                  <a:rPr lang="en-US" sz="1400" baseline="-25000" dirty="0" smtClean="0"/>
                  <a:t>2009 </a:t>
                </a:r>
                <a:r>
                  <a:rPr lang="en-US" sz="1400" dirty="0" smtClean="0"/>
                  <a:t>= 15.0897, n = 6649</a:t>
                </a:r>
              </a:p>
              <a:p>
                <a:r>
                  <a:rPr lang="en-US" sz="1400" dirty="0" err="1" smtClean="0"/>
                  <a:t>T</a:t>
                </a:r>
                <a:r>
                  <a:rPr lang="en-US" sz="1400" baseline="-25000" dirty="0" err="1" smtClean="0"/>
                  <a:t>test</a:t>
                </a:r>
                <a:r>
                  <a:rPr lang="en-US" sz="1400" dirty="0" smtClean="0"/>
                  <a:t> = 1.643; less than </a:t>
                </a:r>
                <a:r>
                  <a:rPr lang="en-US" sz="1400" dirty="0" err="1" smtClean="0"/>
                  <a:t>T</a:t>
                </a:r>
                <a:r>
                  <a:rPr lang="en-US" sz="1400" baseline="-25000" dirty="0" err="1" smtClean="0"/>
                  <a:t>critical</a:t>
                </a:r>
                <a:endParaRPr lang="en-US" sz="1400" dirty="0" smtClean="0"/>
              </a:p>
              <a:p>
                <a:r>
                  <a:rPr lang="en-US" sz="1400" dirty="0" smtClean="0"/>
                  <a:t>Fail to reject H</a:t>
                </a:r>
                <a:r>
                  <a:rPr lang="en-US" sz="1400" baseline="-25000" dirty="0" smtClean="0"/>
                  <a:t>0</a:t>
                </a:r>
                <a:r>
                  <a:rPr lang="en-US" sz="1400" dirty="0" smtClean="0"/>
                  <a:t> – 2008 and 2009 were similar</a:t>
                </a:r>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694909" y="296219"/>
                <a:ext cx="3556679" cy="1815882"/>
              </a:xfrm>
              <a:prstGeom prst="rect">
                <a:avLst/>
              </a:prstGeom>
              <a:blipFill rotWithShape="0">
                <a:blip r:embed="rId8"/>
                <a:stretch>
                  <a:fillRect l="-514" t="-673" b="-2694"/>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429186080"/>
              </p:ext>
            </p:extLst>
          </p:nvPr>
        </p:nvGraphicFramePr>
        <p:xfrm>
          <a:off x="1768134" y="3037702"/>
          <a:ext cx="2832303" cy="2895600"/>
        </p:xfrm>
        <a:graphic>
          <a:graphicData uri="http://schemas.openxmlformats.org/drawingml/2006/table">
            <a:tbl>
              <a:tblPr firstRow="1" bandRow="1">
                <a:tableStyleId>{5C22544A-7EE6-4342-B048-85BDC9FD1C3A}</a:tableStyleId>
              </a:tblPr>
              <a:tblGrid>
                <a:gridCol w="698703"/>
                <a:gridCol w="740182"/>
                <a:gridCol w="647453"/>
                <a:gridCol w="745965"/>
              </a:tblGrid>
              <a:tr h="260604">
                <a:tc>
                  <a:txBody>
                    <a:bodyPr/>
                    <a:lstStyle/>
                    <a:p>
                      <a:r>
                        <a:rPr lang="en-US" sz="1100" dirty="0" smtClean="0"/>
                        <a:t>Age Group</a:t>
                      </a:r>
                      <a:endParaRPr lang="en-US" sz="1100" dirty="0"/>
                    </a:p>
                  </a:txBody>
                  <a:tcPr/>
                </a:tc>
                <a:tc>
                  <a:txBody>
                    <a:bodyPr/>
                    <a:lstStyle/>
                    <a:p>
                      <a:r>
                        <a:rPr lang="en-US" sz="1100" dirty="0" smtClean="0"/>
                        <a:t>2009</a:t>
                      </a:r>
                      <a:endParaRPr lang="en-US" sz="1100" dirty="0"/>
                    </a:p>
                  </a:txBody>
                  <a:tcPr/>
                </a:tc>
                <a:tc>
                  <a:txBody>
                    <a:bodyPr/>
                    <a:lstStyle/>
                    <a:p>
                      <a:r>
                        <a:rPr lang="en-US" sz="1100" dirty="0" smtClean="0"/>
                        <a:t>2010</a:t>
                      </a:r>
                      <a:endParaRPr lang="en-US" sz="1100" dirty="0"/>
                    </a:p>
                  </a:txBody>
                  <a:tcPr/>
                </a:tc>
                <a:tc>
                  <a:txBody>
                    <a:bodyPr/>
                    <a:lstStyle/>
                    <a:p>
                      <a:r>
                        <a:rPr lang="en-US" sz="1100" dirty="0" smtClean="0"/>
                        <a:t>Row total</a:t>
                      </a:r>
                      <a:endParaRPr lang="en-US" sz="1100" dirty="0"/>
                    </a:p>
                  </a:txBody>
                  <a:tcPr/>
                </a:tc>
              </a:tr>
              <a:tr h="202158">
                <a:tc>
                  <a:txBody>
                    <a:bodyPr/>
                    <a:lstStyle/>
                    <a:p>
                      <a:r>
                        <a:rPr lang="en-US" sz="1100" dirty="0" smtClean="0"/>
                        <a:t>&lt;20</a:t>
                      </a:r>
                      <a:endParaRPr lang="en-US" sz="1100" dirty="0"/>
                    </a:p>
                  </a:txBody>
                  <a:tcPr/>
                </a:tc>
                <a:tc>
                  <a:txBody>
                    <a:bodyPr/>
                    <a:lstStyle/>
                    <a:p>
                      <a:r>
                        <a:rPr lang="en-US" sz="1100" dirty="0" smtClean="0"/>
                        <a:t>73</a:t>
                      </a:r>
                    </a:p>
                    <a:p>
                      <a:r>
                        <a:rPr lang="en-US" sz="1100" dirty="0" smtClean="0"/>
                        <a:t>86.53</a:t>
                      </a:r>
                      <a:endParaRPr lang="en-US" sz="1100" dirty="0"/>
                    </a:p>
                  </a:txBody>
                  <a:tcPr/>
                </a:tc>
                <a:tc>
                  <a:txBody>
                    <a:bodyPr/>
                    <a:lstStyle/>
                    <a:p>
                      <a:r>
                        <a:rPr lang="en-US" sz="1100" dirty="0" smtClean="0"/>
                        <a:t>111</a:t>
                      </a:r>
                    </a:p>
                    <a:p>
                      <a:r>
                        <a:rPr lang="en-US" sz="1100" dirty="0" smtClean="0"/>
                        <a:t>97.46</a:t>
                      </a:r>
                      <a:endParaRPr lang="en-US" sz="1100" dirty="0"/>
                    </a:p>
                  </a:txBody>
                  <a:tcPr/>
                </a:tc>
                <a:tc>
                  <a:txBody>
                    <a:bodyPr/>
                    <a:lstStyle/>
                    <a:p>
                      <a:r>
                        <a:rPr lang="en-US" sz="1100" dirty="0" smtClean="0"/>
                        <a:t>184</a:t>
                      </a:r>
                      <a:endParaRPr lang="en-US" sz="1100" dirty="0"/>
                    </a:p>
                  </a:txBody>
                  <a:tcPr/>
                </a:tc>
              </a:tr>
              <a:tr h="0">
                <a:tc>
                  <a:txBody>
                    <a:bodyPr/>
                    <a:lstStyle/>
                    <a:p>
                      <a:r>
                        <a:rPr lang="en-US" sz="1100" dirty="0" smtClean="0"/>
                        <a:t>&lt;40</a:t>
                      </a:r>
                      <a:endParaRPr lang="en-US" sz="1100" dirty="0"/>
                    </a:p>
                  </a:txBody>
                  <a:tcPr/>
                </a:tc>
                <a:tc>
                  <a:txBody>
                    <a:bodyPr/>
                    <a:lstStyle/>
                    <a:p>
                      <a:r>
                        <a:rPr lang="en-US" sz="1100" dirty="0" smtClean="0"/>
                        <a:t>3944</a:t>
                      </a:r>
                    </a:p>
                    <a:p>
                      <a:r>
                        <a:rPr lang="en-US" sz="1100" dirty="0" smtClean="0"/>
                        <a:t>3993.43</a:t>
                      </a:r>
                      <a:endParaRPr lang="en-US" sz="1100" dirty="0"/>
                    </a:p>
                  </a:txBody>
                  <a:tcPr/>
                </a:tc>
                <a:tc>
                  <a:txBody>
                    <a:bodyPr/>
                    <a:lstStyle/>
                    <a:p>
                      <a:r>
                        <a:rPr lang="en-US" sz="1100" dirty="0" smtClean="0"/>
                        <a:t>4547</a:t>
                      </a:r>
                    </a:p>
                    <a:p>
                      <a:r>
                        <a:rPr lang="en-US" sz="1100" dirty="0" smtClean="0"/>
                        <a:t>4497.57</a:t>
                      </a:r>
                      <a:endParaRPr lang="en-US" sz="1100" dirty="0"/>
                    </a:p>
                  </a:txBody>
                  <a:tcPr/>
                </a:tc>
                <a:tc>
                  <a:txBody>
                    <a:bodyPr/>
                    <a:lstStyle/>
                    <a:p>
                      <a:r>
                        <a:rPr lang="en-US" sz="1100" dirty="0" smtClean="0"/>
                        <a:t>8491</a:t>
                      </a:r>
                      <a:endParaRPr lang="en-US" sz="1100" dirty="0"/>
                    </a:p>
                  </a:txBody>
                  <a:tcPr/>
                </a:tc>
              </a:tr>
              <a:tr h="0">
                <a:tc>
                  <a:txBody>
                    <a:bodyPr/>
                    <a:lstStyle/>
                    <a:p>
                      <a:r>
                        <a:rPr lang="en-US" sz="1100" dirty="0" smtClean="0"/>
                        <a:t>&lt;60</a:t>
                      </a:r>
                      <a:endParaRPr lang="en-US" sz="1100" dirty="0"/>
                    </a:p>
                  </a:txBody>
                  <a:tcPr/>
                </a:tc>
                <a:tc>
                  <a:txBody>
                    <a:bodyPr/>
                    <a:lstStyle/>
                    <a:p>
                      <a:r>
                        <a:rPr lang="en-US" sz="1100" dirty="0" smtClean="0"/>
                        <a:t>1912</a:t>
                      </a:r>
                    </a:p>
                    <a:p>
                      <a:r>
                        <a:rPr lang="en-US" sz="1100" dirty="0" smtClean="0"/>
                        <a:t>1859.62</a:t>
                      </a:r>
                      <a:endParaRPr lang="en-US" sz="1100" dirty="0"/>
                    </a:p>
                  </a:txBody>
                  <a:tcPr/>
                </a:tc>
                <a:tc>
                  <a:txBody>
                    <a:bodyPr/>
                    <a:lstStyle/>
                    <a:p>
                      <a:r>
                        <a:rPr lang="en-US" sz="1100" dirty="0" smtClean="0"/>
                        <a:t>2042</a:t>
                      </a:r>
                    </a:p>
                    <a:p>
                      <a:r>
                        <a:rPr lang="en-US" sz="1100" dirty="0" smtClean="0"/>
                        <a:t>2094.38</a:t>
                      </a:r>
                      <a:endParaRPr lang="en-US" sz="1100" dirty="0"/>
                    </a:p>
                  </a:txBody>
                  <a:tcPr/>
                </a:tc>
                <a:tc>
                  <a:txBody>
                    <a:bodyPr/>
                    <a:lstStyle/>
                    <a:p>
                      <a:r>
                        <a:rPr lang="en-US" sz="1100" dirty="0" smtClean="0"/>
                        <a:t>3954</a:t>
                      </a:r>
                      <a:endParaRPr lang="en-US" sz="1100" dirty="0"/>
                    </a:p>
                  </a:txBody>
                  <a:tcPr/>
                </a:tc>
              </a:tr>
              <a:tr h="0">
                <a:tc>
                  <a:txBody>
                    <a:bodyPr/>
                    <a:lstStyle/>
                    <a:p>
                      <a:r>
                        <a:rPr lang="en-US" sz="1100" dirty="0" smtClean="0"/>
                        <a:t>&lt;80</a:t>
                      </a:r>
                      <a:endParaRPr lang="en-US" sz="1100" dirty="0"/>
                    </a:p>
                  </a:txBody>
                  <a:tcPr/>
                </a:tc>
                <a:tc>
                  <a:txBody>
                    <a:bodyPr/>
                    <a:lstStyle/>
                    <a:p>
                      <a:r>
                        <a:rPr lang="en-US" sz="1100" dirty="0" smtClean="0"/>
                        <a:t>202</a:t>
                      </a:r>
                    </a:p>
                    <a:p>
                      <a:r>
                        <a:rPr lang="en-US" sz="1100" dirty="0" smtClean="0"/>
                        <a:t>191.42</a:t>
                      </a:r>
                      <a:endParaRPr lang="en-US" sz="1100" dirty="0"/>
                    </a:p>
                  </a:txBody>
                  <a:tcPr/>
                </a:tc>
                <a:tc>
                  <a:txBody>
                    <a:bodyPr/>
                    <a:lstStyle/>
                    <a:p>
                      <a:r>
                        <a:rPr lang="en-US" sz="1100" dirty="0" smtClean="0"/>
                        <a:t>205</a:t>
                      </a:r>
                    </a:p>
                    <a:p>
                      <a:r>
                        <a:rPr lang="en-US" sz="1100" dirty="0" smtClean="0"/>
                        <a:t>215.58</a:t>
                      </a:r>
                      <a:endParaRPr lang="en-US" sz="1100" dirty="0"/>
                    </a:p>
                  </a:txBody>
                  <a:tcPr/>
                </a:tc>
                <a:tc>
                  <a:txBody>
                    <a:bodyPr/>
                    <a:lstStyle/>
                    <a:p>
                      <a:r>
                        <a:rPr lang="en-US" sz="1100" dirty="0" smtClean="0"/>
                        <a:t>407</a:t>
                      </a:r>
                      <a:endParaRPr lang="en-US" sz="1100" dirty="0"/>
                    </a:p>
                  </a:txBody>
                  <a:tcPr/>
                </a:tc>
              </a:tr>
              <a:tr h="370840">
                <a:tc>
                  <a:txBody>
                    <a:bodyPr/>
                    <a:lstStyle/>
                    <a:p>
                      <a:r>
                        <a:rPr lang="en-US" sz="1100" dirty="0" smtClean="0"/>
                        <a:t>Col totals</a:t>
                      </a:r>
                      <a:endParaRPr lang="en-US" sz="1100" dirty="0"/>
                    </a:p>
                  </a:txBody>
                  <a:tcPr/>
                </a:tc>
                <a:tc>
                  <a:txBody>
                    <a:bodyPr/>
                    <a:lstStyle/>
                    <a:p>
                      <a:r>
                        <a:rPr lang="en-US" sz="1100" dirty="0" smtClean="0"/>
                        <a:t>6131</a:t>
                      </a:r>
                      <a:endParaRPr lang="en-US" sz="1100" dirty="0"/>
                    </a:p>
                  </a:txBody>
                  <a:tcPr/>
                </a:tc>
                <a:tc>
                  <a:txBody>
                    <a:bodyPr/>
                    <a:lstStyle/>
                    <a:p>
                      <a:r>
                        <a:rPr lang="en-US" sz="1100" dirty="0" smtClean="0"/>
                        <a:t>6905</a:t>
                      </a:r>
                      <a:endParaRPr lang="en-US" sz="1100" dirty="0"/>
                    </a:p>
                  </a:txBody>
                  <a:tcPr/>
                </a:tc>
                <a:tc>
                  <a:txBody>
                    <a:bodyPr/>
                    <a:lstStyle/>
                    <a:p>
                      <a:r>
                        <a:rPr lang="en-US" sz="1100" dirty="0" smtClean="0"/>
                        <a:t>13036</a:t>
                      </a:r>
                      <a:endParaRPr lang="en-US" sz="1100" dirty="0"/>
                    </a:p>
                  </a:txBody>
                  <a:tcPr/>
                </a:tc>
              </a:tr>
            </a:tbl>
          </a:graphicData>
        </a:graphic>
      </p:graphicFrame>
      <p:sp>
        <p:nvSpPr>
          <p:cNvPr id="14" name="TextBox 13"/>
          <p:cNvSpPr txBox="1"/>
          <p:nvPr/>
        </p:nvSpPr>
        <p:spPr>
          <a:xfrm>
            <a:off x="1716006" y="5575694"/>
            <a:ext cx="3267894" cy="1169551"/>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Age groups were not affected</a:t>
            </a:r>
          </a:p>
          <a:p>
            <a:r>
              <a:rPr lang="en-US" sz="1400" dirty="0" smtClean="0"/>
              <a:t>H</a:t>
            </a:r>
            <a:r>
              <a:rPr lang="en-US" sz="1400" baseline="-25000" dirty="0" smtClean="0"/>
              <a:t>A</a:t>
            </a:r>
            <a:r>
              <a:rPr lang="en-US" sz="1400" dirty="0" smtClean="0"/>
              <a:t>: One or more age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7.815</a:t>
            </a:r>
          </a:p>
          <a:p>
            <a:r>
              <a:rPr lang="el-GR" sz="1400" dirty="0" smtClean="0"/>
              <a:t>χ</a:t>
            </a:r>
            <a:r>
              <a:rPr lang="en-US" sz="1400" baseline="30000" dirty="0" smtClean="0"/>
              <a:t>2</a:t>
            </a:r>
            <a:r>
              <a:rPr lang="en-US" sz="1400" baseline="-25000" dirty="0" smtClean="0"/>
              <a:t>test</a:t>
            </a:r>
            <a:r>
              <a:rPr lang="en-US" sz="1400" dirty="0" smtClean="0"/>
              <a:t> = 9.043: Greater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Reject H</a:t>
            </a:r>
            <a:r>
              <a:rPr lang="en-US" sz="1400" baseline="-25000" dirty="0" smtClean="0"/>
              <a:t>0</a:t>
            </a:r>
            <a:r>
              <a:rPr lang="en-US" sz="1400" dirty="0" smtClean="0"/>
              <a:t> – age groups were affected</a:t>
            </a:r>
            <a:endParaRPr lang="en-US" sz="1400" dirty="0"/>
          </a:p>
        </p:txBody>
      </p:sp>
      <p:sp>
        <p:nvSpPr>
          <p:cNvPr id="15" name="TextBox 14"/>
          <p:cNvSpPr txBox="1"/>
          <p:nvPr/>
        </p:nvSpPr>
        <p:spPr>
          <a:xfrm>
            <a:off x="2107528" y="2737286"/>
            <a:ext cx="1819409" cy="338554"/>
          </a:xfrm>
          <a:prstGeom prst="rect">
            <a:avLst/>
          </a:prstGeom>
          <a:noFill/>
        </p:spPr>
        <p:txBody>
          <a:bodyPr wrap="none" rtlCol="0">
            <a:spAutoFit/>
          </a:bodyPr>
          <a:lstStyle/>
          <a:p>
            <a:r>
              <a:rPr lang="en-US" sz="1600" b="1" dirty="0" smtClean="0">
                <a:solidFill>
                  <a:schemeClr val="accent5"/>
                </a:solidFill>
              </a:rPr>
              <a:t>Was it age-related?</a:t>
            </a:r>
            <a:endParaRPr lang="en-US" sz="1600" b="1" dirty="0">
              <a:solidFill>
                <a:schemeClr val="accent5"/>
              </a:solidFill>
            </a:endParaRPr>
          </a:p>
        </p:txBody>
      </p:sp>
      <p:sp>
        <p:nvSpPr>
          <p:cNvPr id="16" name="TextBox 15"/>
          <p:cNvSpPr txBox="1"/>
          <p:nvPr/>
        </p:nvSpPr>
        <p:spPr>
          <a:xfrm>
            <a:off x="5507850" y="2227981"/>
            <a:ext cx="2706959" cy="338554"/>
          </a:xfrm>
          <a:prstGeom prst="rect">
            <a:avLst/>
          </a:prstGeom>
          <a:noFill/>
        </p:spPr>
        <p:txBody>
          <a:bodyPr wrap="none" rtlCol="0">
            <a:spAutoFit/>
          </a:bodyPr>
          <a:lstStyle/>
          <a:p>
            <a:r>
              <a:rPr lang="en-US" sz="1600" b="1" dirty="0" smtClean="0">
                <a:solidFill>
                  <a:srgbClr val="00B050"/>
                </a:solidFill>
              </a:rPr>
              <a:t>Was it time/distance-related?</a:t>
            </a:r>
            <a:endParaRPr lang="en-US" sz="1600" b="1" dirty="0">
              <a:solidFill>
                <a:srgbClr val="00B05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257332030"/>
              </p:ext>
            </p:extLst>
          </p:nvPr>
        </p:nvGraphicFramePr>
        <p:xfrm>
          <a:off x="5376432" y="2505001"/>
          <a:ext cx="2778809" cy="2625956"/>
        </p:xfrm>
        <a:graphic>
          <a:graphicData uri="http://schemas.openxmlformats.org/drawingml/2006/table">
            <a:tbl>
              <a:tblPr firstRow="1" bandRow="1">
                <a:tableStyleId>{93296810-A885-4BE3-A3E7-6D5BEEA58F35}</a:tableStyleId>
              </a:tblPr>
              <a:tblGrid>
                <a:gridCol w="715694"/>
                <a:gridCol w="655955"/>
                <a:gridCol w="655955"/>
                <a:gridCol w="751205"/>
              </a:tblGrid>
              <a:tr h="228861">
                <a:tc>
                  <a:txBody>
                    <a:bodyPr/>
                    <a:lstStyle/>
                    <a:p>
                      <a:r>
                        <a:rPr lang="en-US" sz="1050" dirty="0" smtClean="0"/>
                        <a:t>Location</a:t>
                      </a:r>
                      <a:endParaRPr lang="en-US" sz="1050" dirty="0"/>
                    </a:p>
                  </a:txBody>
                  <a:tcPr/>
                </a:tc>
                <a:tc>
                  <a:txBody>
                    <a:bodyPr/>
                    <a:lstStyle/>
                    <a:p>
                      <a:r>
                        <a:rPr lang="en-US" sz="1050" dirty="0" smtClean="0"/>
                        <a:t>2009</a:t>
                      </a:r>
                      <a:endParaRPr lang="en-US" sz="1050" dirty="0"/>
                    </a:p>
                  </a:txBody>
                  <a:tcPr/>
                </a:tc>
                <a:tc>
                  <a:txBody>
                    <a:bodyPr/>
                    <a:lstStyle/>
                    <a:p>
                      <a:r>
                        <a:rPr lang="en-US" sz="1050" dirty="0" smtClean="0"/>
                        <a:t>2010</a:t>
                      </a:r>
                      <a:endParaRPr lang="en-US" sz="1050" dirty="0"/>
                    </a:p>
                  </a:txBody>
                  <a:tcPr/>
                </a:tc>
                <a:tc>
                  <a:txBody>
                    <a:bodyPr/>
                    <a:lstStyle/>
                    <a:p>
                      <a:r>
                        <a:rPr lang="en-US" sz="1050" dirty="0" smtClean="0"/>
                        <a:t>Row total</a:t>
                      </a:r>
                      <a:endParaRPr lang="en-US" sz="1050" dirty="0"/>
                    </a:p>
                  </a:txBody>
                  <a:tcPr/>
                </a:tc>
              </a:tr>
              <a:tr h="374499">
                <a:tc>
                  <a:txBody>
                    <a:bodyPr/>
                    <a:lstStyle/>
                    <a:p>
                      <a:r>
                        <a:rPr lang="en-US" sz="1050" dirty="0" smtClean="0"/>
                        <a:t>East Coast</a:t>
                      </a:r>
                      <a:endParaRPr lang="en-US" sz="1050" dirty="0"/>
                    </a:p>
                  </a:txBody>
                  <a:tcPr/>
                </a:tc>
                <a:tc>
                  <a:txBody>
                    <a:bodyPr/>
                    <a:lstStyle/>
                    <a:p>
                      <a:r>
                        <a:rPr lang="en-US" sz="1050" dirty="0" smtClean="0"/>
                        <a:t>6423</a:t>
                      </a:r>
                    </a:p>
                    <a:p>
                      <a:r>
                        <a:rPr lang="en-US" sz="1050" dirty="0" smtClean="0"/>
                        <a:t>6414.96</a:t>
                      </a:r>
                      <a:endParaRPr lang="en-US" sz="1050" dirty="0"/>
                    </a:p>
                  </a:txBody>
                  <a:tcPr/>
                </a:tc>
                <a:tc>
                  <a:txBody>
                    <a:bodyPr/>
                    <a:lstStyle/>
                    <a:p>
                      <a:r>
                        <a:rPr lang="en-US" sz="1050" dirty="0" smtClean="0"/>
                        <a:t>6657</a:t>
                      </a:r>
                    </a:p>
                    <a:p>
                      <a:r>
                        <a:rPr lang="en-US" sz="1050" dirty="0" smtClean="0"/>
                        <a:t>6665.04</a:t>
                      </a:r>
                      <a:endParaRPr lang="en-US" sz="1050" dirty="0"/>
                    </a:p>
                  </a:txBody>
                  <a:tcPr/>
                </a:tc>
                <a:tc>
                  <a:txBody>
                    <a:bodyPr/>
                    <a:lstStyle/>
                    <a:p>
                      <a:r>
                        <a:rPr lang="en-US" sz="1050" dirty="0" smtClean="0"/>
                        <a:t>13080</a:t>
                      </a:r>
                      <a:endParaRPr lang="en-US" sz="1050" dirty="0"/>
                    </a:p>
                  </a:txBody>
                  <a:tcPr/>
                </a:tc>
              </a:tr>
              <a:tr h="374499">
                <a:tc>
                  <a:txBody>
                    <a:bodyPr/>
                    <a:lstStyle/>
                    <a:p>
                      <a:r>
                        <a:rPr lang="en-US" sz="1050" dirty="0" smtClean="0"/>
                        <a:t>Central</a:t>
                      </a:r>
                      <a:endParaRPr lang="en-US" sz="1050" dirty="0"/>
                    </a:p>
                  </a:txBody>
                  <a:tcPr/>
                </a:tc>
                <a:tc>
                  <a:txBody>
                    <a:bodyPr/>
                    <a:lstStyle/>
                    <a:p>
                      <a:r>
                        <a:rPr lang="en-US" sz="1050" dirty="0" smtClean="0"/>
                        <a:t>131</a:t>
                      </a:r>
                    </a:p>
                    <a:p>
                      <a:r>
                        <a:rPr lang="en-US" sz="1050" dirty="0" smtClean="0"/>
                        <a:t>136.83</a:t>
                      </a:r>
                      <a:endParaRPr lang="en-US" sz="1050" dirty="0"/>
                    </a:p>
                  </a:txBody>
                  <a:tcPr/>
                </a:tc>
                <a:tc>
                  <a:txBody>
                    <a:bodyPr/>
                    <a:lstStyle/>
                    <a:p>
                      <a:r>
                        <a:rPr lang="en-US" sz="1050" dirty="0" smtClean="0"/>
                        <a:t>148</a:t>
                      </a:r>
                    </a:p>
                    <a:p>
                      <a:r>
                        <a:rPr lang="en-US" sz="1050" dirty="0" smtClean="0"/>
                        <a:t>142.17</a:t>
                      </a:r>
                      <a:endParaRPr lang="en-US" sz="1050" dirty="0"/>
                    </a:p>
                  </a:txBody>
                  <a:tcPr/>
                </a:tc>
                <a:tc>
                  <a:txBody>
                    <a:bodyPr/>
                    <a:lstStyle/>
                    <a:p>
                      <a:r>
                        <a:rPr lang="en-US" sz="1050" dirty="0" smtClean="0"/>
                        <a:t>279</a:t>
                      </a:r>
                      <a:endParaRPr lang="en-US" sz="1050" dirty="0"/>
                    </a:p>
                  </a:txBody>
                  <a:tcPr/>
                </a:tc>
              </a:tr>
              <a:tr h="374499">
                <a:tc>
                  <a:txBody>
                    <a:bodyPr/>
                    <a:lstStyle/>
                    <a:p>
                      <a:r>
                        <a:rPr lang="en-US" sz="1050" dirty="0" smtClean="0"/>
                        <a:t>Mountain</a:t>
                      </a:r>
                      <a:endParaRPr lang="en-US" sz="1050" dirty="0"/>
                    </a:p>
                  </a:txBody>
                  <a:tcPr/>
                </a:tc>
                <a:tc>
                  <a:txBody>
                    <a:bodyPr/>
                    <a:lstStyle/>
                    <a:p>
                      <a:r>
                        <a:rPr lang="en-US" sz="1050" dirty="0" smtClean="0"/>
                        <a:t>22</a:t>
                      </a:r>
                    </a:p>
                    <a:p>
                      <a:r>
                        <a:rPr lang="en-US" sz="1050" dirty="0" smtClean="0"/>
                        <a:t>21.58</a:t>
                      </a:r>
                      <a:endParaRPr lang="en-US" sz="1050" dirty="0"/>
                    </a:p>
                  </a:txBody>
                  <a:tcPr/>
                </a:tc>
                <a:tc>
                  <a:txBody>
                    <a:bodyPr/>
                    <a:lstStyle/>
                    <a:p>
                      <a:r>
                        <a:rPr lang="en-US" sz="1050" dirty="0" smtClean="0"/>
                        <a:t>22</a:t>
                      </a:r>
                    </a:p>
                    <a:p>
                      <a:r>
                        <a:rPr lang="en-US" sz="1050" dirty="0" smtClean="0"/>
                        <a:t>22.42</a:t>
                      </a:r>
                      <a:endParaRPr lang="en-US" sz="1050" dirty="0"/>
                    </a:p>
                  </a:txBody>
                  <a:tcPr/>
                </a:tc>
                <a:tc>
                  <a:txBody>
                    <a:bodyPr/>
                    <a:lstStyle/>
                    <a:p>
                      <a:r>
                        <a:rPr lang="en-US" sz="1050" dirty="0" smtClean="0"/>
                        <a:t>44</a:t>
                      </a:r>
                      <a:endParaRPr lang="en-US" sz="1050" dirty="0"/>
                    </a:p>
                  </a:txBody>
                  <a:tcPr/>
                </a:tc>
              </a:tr>
              <a:tr h="374499">
                <a:tc>
                  <a:txBody>
                    <a:bodyPr/>
                    <a:lstStyle/>
                    <a:p>
                      <a:r>
                        <a:rPr lang="en-US" sz="1050" dirty="0" smtClean="0"/>
                        <a:t>Pacific</a:t>
                      </a:r>
                      <a:endParaRPr lang="en-US" sz="1050" dirty="0"/>
                    </a:p>
                  </a:txBody>
                  <a:tcPr/>
                </a:tc>
                <a:tc>
                  <a:txBody>
                    <a:bodyPr/>
                    <a:lstStyle/>
                    <a:p>
                      <a:r>
                        <a:rPr lang="en-US" sz="1050" dirty="0" smtClean="0"/>
                        <a:t>50</a:t>
                      </a:r>
                    </a:p>
                    <a:p>
                      <a:r>
                        <a:rPr lang="en-US" sz="1050" dirty="0" smtClean="0"/>
                        <a:t>51.50</a:t>
                      </a:r>
                      <a:endParaRPr lang="en-US" sz="1050" dirty="0"/>
                    </a:p>
                  </a:txBody>
                  <a:tcPr/>
                </a:tc>
                <a:tc>
                  <a:txBody>
                    <a:bodyPr/>
                    <a:lstStyle/>
                    <a:p>
                      <a:r>
                        <a:rPr lang="en-US" sz="1050" dirty="0" smtClean="0"/>
                        <a:t>55</a:t>
                      </a:r>
                    </a:p>
                    <a:p>
                      <a:r>
                        <a:rPr lang="en-US" sz="1050" dirty="0" smtClean="0"/>
                        <a:t>53.50</a:t>
                      </a:r>
                      <a:endParaRPr lang="en-US" sz="1050" dirty="0"/>
                    </a:p>
                  </a:txBody>
                  <a:tcPr/>
                </a:tc>
                <a:tc>
                  <a:txBody>
                    <a:bodyPr/>
                    <a:lstStyle/>
                    <a:p>
                      <a:r>
                        <a:rPr lang="en-US" sz="1050" dirty="0" smtClean="0"/>
                        <a:t>105</a:t>
                      </a:r>
                      <a:endParaRPr lang="en-US" sz="1050" dirty="0"/>
                    </a:p>
                  </a:txBody>
                  <a:tcPr/>
                </a:tc>
              </a:tr>
              <a:tr h="374499">
                <a:tc>
                  <a:txBody>
                    <a:bodyPr/>
                    <a:lstStyle/>
                    <a:p>
                      <a:r>
                        <a:rPr lang="en-US" sz="1050" dirty="0" smtClean="0"/>
                        <a:t>Europe/</a:t>
                      </a:r>
                    </a:p>
                    <a:p>
                      <a:r>
                        <a:rPr lang="en-US" sz="1050" dirty="0" smtClean="0"/>
                        <a:t>Africa</a:t>
                      </a:r>
                      <a:endParaRPr lang="en-US" sz="1050" dirty="0"/>
                    </a:p>
                  </a:txBody>
                  <a:tcPr/>
                </a:tc>
                <a:tc>
                  <a:txBody>
                    <a:bodyPr/>
                    <a:lstStyle/>
                    <a:p>
                      <a:r>
                        <a:rPr lang="en-US" sz="1050" dirty="0" smtClean="0"/>
                        <a:t>18</a:t>
                      </a:r>
                    </a:p>
                    <a:p>
                      <a:r>
                        <a:rPr lang="en-US" sz="1050" dirty="0" smtClean="0"/>
                        <a:t>19.13</a:t>
                      </a:r>
                      <a:endParaRPr lang="en-US" sz="1050" dirty="0"/>
                    </a:p>
                  </a:txBody>
                  <a:tcPr/>
                </a:tc>
                <a:tc>
                  <a:txBody>
                    <a:bodyPr/>
                    <a:lstStyle/>
                    <a:p>
                      <a:r>
                        <a:rPr lang="en-US" sz="1050" dirty="0" smtClean="0"/>
                        <a:t>21</a:t>
                      </a:r>
                    </a:p>
                    <a:p>
                      <a:r>
                        <a:rPr lang="en-US" sz="1050" dirty="0" smtClean="0"/>
                        <a:t>19.87</a:t>
                      </a:r>
                      <a:endParaRPr lang="en-US" sz="1050" dirty="0"/>
                    </a:p>
                  </a:txBody>
                  <a:tcPr/>
                </a:tc>
                <a:tc>
                  <a:txBody>
                    <a:bodyPr/>
                    <a:lstStyle/>
                    <a:p>
                      <a:r>
                        <a:rPr lang="en-US" sz="1050" dirty="0" smtClean="0"/>
                        <a:t>39</a:t>
                      </a:r>
                      <a:endParaRPr lang="en-US" sz="1050" dirty="0"/>
                    </a:p>
                  </a:txBody>
                  <a:tcPr/>
                </a:tc>
              </a:tr>
              <a:tr h="317096">
                <a:tc>
                  <a:txBody>
                    <a:bodyPr/>
                    <a:lstStyle/>
                    <a:p>
                      <a:r>
                        <a:rPr lang="en-US" sz="1050" dirty="0" smtClean="0"/>
                        <a:t>Col totals</a:t>
                      </a:r>
                      <a:endParaRPr lang="en-US" sz="1050" dirty="0"/>
                    </a:p>
                  </a:txBody>
                  <a:tcPr/>
                </a:tc>
                <a:tc>
                  <a:txBody>
                    <a:bodyPr/>
                    <a:lstStyle/>
                    <a:p>
                      <a:r>
                        <a:rPr lang="en-US" sz="1050" dirty="0" smtClean="0"/>
                        <a:t>6644</a:t>
                      </a:r>
                      <a:endParaRPr lang="en-US" sz="1050" dirty="0"/>
                    </a:p>
                  </a:txBody>
                  <a:tcPr/>
                </a:tc>
                <a:tc>
                  <a:txBody>
                    <a:bodyPr/>
                    <a:lstStyle/>
                    <a:p>
                      <a:r>
                        <a:rPr lang="en-US" sz="1050" dirty="0" smtClean="0"/>
                        <a:t>6903</a:t>
                      </a:r>
                      <a:endParaRPr lang="en-US" sz="1050" dirty="0"/>
                    </a:p>
                  </a:txBody>
                  <a:tcPr/>
                </a:tc>
                <a:tc>
                  <a:txBody>
                    <a:bodyPr/>
                    <a:lstStyle/>
                    <a:p>
                      <a:r>
                        <a:rPr lang="en-US" sz="1050" dirty="0" smtClean="0"/>
                        <a:t>13547</a:t>
                      </a:r>
                      <a:endParaRPr lang="en-US" sz="1050" dirty="0"/>
                    </a:p>
                  </a:txBody>
                  <a:tcPr/>
                </a:tc>
              </a:tr>
            </a:tbl>
          </a:graphicData>
        </a:graphic>
      </p:graphicFrame>
      <p:sp>
        <p:nvSpPr>
          <p:cNvPr id="18" name="TextBox 17"/>
          <p:cNvSpPr txBox="1"/>
          <p:nvPr/>
        </p:nvSpPr>
        <p:spPr>
          <a:xfrm>
            <a:off x="5376432" y="5130957"/>
            <a:ext cx="3921599"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Geographically separated registrants were not affected</a:t>
            </a:r>
          </a:p>
          <a:p>
            <a:r>
              <a:rPr lang="en-US" sz="1400" dirty="0" smtClean="0"/>
              <a:t>H</a:t>
            </a:r>
            <a:r>
              <a:rPr lang="en-US" sz="1400" baseline="-25000" dirty="0" smtClean="0"/>
              <a:t>A</a:t>
            </a:r>
            <a:r>
              <a:rPr lang="en-US" sz="1400" dirty="0" smtClean="0"/>
              <a:t>: One or more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9.488</a:t>
            </a:r>
          </a:p>
          <a:p>
            <a:r>
              <a:rPr lang="el-GR" sz="1400" dirty="0" smtClean="0"/>
              <a:t>χ</a:t>
            </a:r>
            <a:r>
              <a:rPr lang="en-US" sz="1400" baseline="30000" dirty="0" smtClean="0"/>
              <a:t>2</a:t>
            </a:r>
            <a:r>
              <a:rPr lang="en-US" sz="1400" baseline="-25000" dirty="0" smtClean="0"/>
              <a:t>test</a:t>
            </a:r>
            <a:r>
              <a:rPr lang="en-US" sz="1400" dirty="0" smtClean="0"/>
              <a:t> = 0.7395: MUCH less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Fail to reject H</a:t>
            </a:r>
            <a:r>
              <a:rPr lang="en-US" sz="1400" baseline="-25000" dirty="0" smtClean="0"/>
              <a:t>0</a:t>
            </a:r>
            <a:r>
              <a:rPr lang="en-US" sz="1400" dirty="0" smtClean="0"/>
              <a:t> – not affected by time/distance</a:t>
            </a:r>
            <a:endParaRPr lang="en-US" sz="1400" dirty="0"/>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smtClean="0">
                <a:solidFill>
                  <a:schemeClr val="bg1"/>
                </a:solidFill>
              </a:rPr>
              <a:t>START</a:t>
            </a:r>
            <a:endParaRPr lang="en-US" dirty="0">
              <a:solidFill>
                <a:schemeClr val="bg1"/>
              </a:solidFill>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669128" flipH="1">
            <a:off x="4208116" y="4518522"/>
            <a:ext cx="1236241" cy="777241"/>
          </a:xfrm>
          <a:prstGeom prst="rect">
            <a:avLst/>
          </a:prstGeom>
        </p:spPr>
      </p:pic>
      <p:pic>
        <p:nvPicPr>
          <p:cNvPr id="28" name="Picture 27"/>
          <p:cNvPicPr>
            <a:picLocks noChangeAspect="1"/>
          </p:cNvPicPr>
          <p:nvPr/>
        </p:nvPicPr>
        <p:blipFill rotWithShape="1">
          <a:blip r:embed="rId10" cstate="print">
            <a:duotone>
              <a:schemeClr val="accent4">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78527" y="2085896"/>
            <a:ext cx="1680519" cy="2310714"/>
          </a:xfrm>
          <a:prstGeom prst="rect">
            <a:avLst/>
          </a:prstGeom>
        </p:spPr>
      </p:pic>
      <p:sp>
        <p:nvSpPr>
          <p:cNvPr id="29" name="Rectangle 28"/>
          <p:cNvSpPr/>
          <p:nvPr/>
        </p:nvSpPr>
        <p:spPr>
          <a:xfrm>
            <a:off x="6765837" y="1845276"/>
            <a:ext cx="3399655"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14486" y="4185407"/>
            <a:ext cx="3058417" cy="255373"/>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35049" y="4439193"/>
            <a:ext cx="1223854" cy="245547"/>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3539699" cy="25537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759046" y="6437962"/>
            <a:ext cx="2841391" cy="255373"/>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39079" y="3277015"/>
            <a:ext cx="1526332" cy="3416320"/>
          </a:xfrm>
          <a:prstGeom prst="rect">
            <a:avLst/>
          </a:prstGeom>
          <a:noFill/>
        </p:spPr>
        <p:txBody>
          <a:bodyPr wrap="square" rtlCol="0">
            <a:spAutoFit/>
          </a:bodyPr>
          <a:lstStyle/>
          <a:p>
            <a:r>
              <a:rPr lang="en-US" sz="1200" b="1" dirty="0" smtClean="0"/>
              <a:t>Findings</a:t>
            </a:r>
            <a:r>
              <a:rPr lang="en-US" sz="1200" dirty="0" smtClean="0"/>
              <a:t>:</a:t>
            </a:r>
          </a:p>
          <a:p>
            <a:r>
              <a:rPr lang="en-US" sz="1200" dirty="0" smtClean="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endParaRPr lang="en-US" sz="1200" dirty="0"/>
          </a:p>
        </p:txBody>
      </p:sp>
      <p:sp>
        <p:nvSpPr>
          <p:cNvPr id="2" name="Slide Number Placeholder 1"/>
          <p:cNvSpPr>
            <a:spLocks noGrp="1"/>
          </p:cNvSpPr>
          <p:nvPr>
            <p:ph type="sldNum" sz="quarter" idx="12"/>
          </p:nvPr>
        </p:nvSpPr>
        <p:spPr/>
        <p:txBody>
          <a:bodyPr/>
          <a:lstStyle/>
          <a:p>
            <a:fld id="{7B7DB76D-28D5-4DAC-900A-A1330999554A}" type="slidenum">
              <a:rPr lang="en-US" smtClean="0"/>
              <a:t>23</a:t>
            </a:fld>
            <a:endParaRPr lang="en-US"/>
          </a:p>
        </p:txBody>
      </p:sp>
    </p:spTree>
    <p:extLst>
      <p:ext uri="{BB962C8B-B14F-4D97-AF65-F5344CB8AC3E}">
        <p14:creationId xmlns:p14="http://schemas.microsoft.com/office/powerpoint/2010/main" val="4190035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Conclusion/Discussions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24</a:t>
            </a:fld>
            <a:endParaRPr lang="en-US"/>
          </a:p>
        </p:txBody>
      </p:sp>
    </p:spTree>
    <p:extLst>
      <p:ext uri="{BB962C8B-B14F-4D97-AF65-F5344CB8AC3E}">
        <p14:creationId xmlns:p14="http://schemas.microsoft.com/office/powerpoint/2010/main" val="721653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primary focus of this case study: </a:t>
            </a:r>
            <a:r>
              <a:rPr lang="en-US" i="1" dirty="0" smtClean="0"/>
              <a:t>“Getting the data into the right format.”</a:t>
            </a:r>
            <a:endParaRPr lang="en-US" dirty="0" smtClean="0"/>
          </a:p>
          <a:p>
            <a:r>
              <a:rPr lang="en-US" dirty="0" smtClean="0"/>
              <a:t>The results of each year of the race must be scraped from </a:t>
            </a:r>
            <a:r>
              <a:rPr lang="en-US" dirty="0" smtClean="0">
                <a:hlinkClick r:id="rId2"/>
              </a:rPr>
              <a:t>www.cherryblossom.org</a:t>
            </a:r>
            <a:r>
              <a:rPr lang="en-US" dirty="0" smtClean="0"/>
              <a:t> with multiple formats covering many years</a:t>
            </a:r>
          </a:p>
          <a:p>
            <a:r>
              <a:rPr lang="en-US" dirty="0" smtClean="0"/>
              <a:t>Runner-selection moved to a lottery system in 2009. The organization claims the introduction may have affected the geographic distribution of runners.</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Loading/Prep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4</a:t>
            </a:fld>
            <a:endParaRPr lang="en-US"/>
          </a:p>
        </p:txBody>
      </p:sp>
      <p:grpSp>
        <p:nvGrpSpPr>
          <p:cNvPr id="9" name="Group 8"/>
          <p:cNvGrpSpPr/>
          <p:nvPr/>
        </p:nvGrpSpPr>
        <p:grpSpPr>
          <a:xfrm>
            <a:off x="1141413" y="1714498"/>
            <a:ext cx="10515600" cy="4351338"/>
            <a:chOff x="1141413" y="1714498"/>
            <a:chExt cx="10515600" cy="4351338"/>
          </a:xfrm>
        </p:grpSpPr>
        <p:sp>
          <p:nvSpPr>
            <p:cNvPr id="5" name="Content Placeholder 2"/>
            <p:cNvSpPr txBox="1">
              <a:spLocks/>
            </p:cNvSpPr>
            <p:nvPr/>
          </p:nvSpPr>
          <p:spPr>
            <a:xfrm>
              <a:off x="1141413" y="17144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Data was loaded from Cherry Blossom and </a:t>
              </a:r>
              <a:r>
                <a:rPr lang="en-US" dirty="0" err="1" smtClean="0"/>
                <a:t>github</a:t>
              </a:r>
              <a:r>
                <a:rPr lang="en-US" dirty="0" smtClean="0"/>
                <a:t> sites.</a:t>
              </a:r>
            </a:p>
            <a:p>
              <a:pPr lvl="1"/>
              <a:r>
                <a:rPr lang="en-US" dirty="0" smtClean="0"/>
                <a:t>R data: 1999 and 2000 from </a:t>
              </a:r>
              <a:r>
                <a:rPr lang="en-US" dirty="0" err="1" smtClean="0"/>
                <a:t>dtkaplan</a:t>
              </a:r>
              <a:r>
                <a:rPr lang="en-US" dirty="0" smtClean="0"/>
                <a:t>/</a:t>
              </a:r>
              <a:r>
                <a:rPr lang="en-US" dirty="0" err="1" smtClean="0"/>
                <a:t>statisticalModeling</a:t>
              </a:r>
              <a:r>
                <a:rPr lang="en-US" dirty="0" smtClean="0"/>
                <a:t> site</a:t>
              </a:r>
            </a:p>
            <a:p>
              <a:pPr lvl="1"/>
              <a:r>
                <a:rPr lang="en-US" dirty="0" smtClean="0"/>
                <a:t>Web data: 2001 through 2012 from ”</a:t>
              </a:r>
              <a:r>
                <a:rPr lang="mr-IN" dirty="0" smtClean="0"/>
                <a:t>…</a:t>
              </a:r>
              <a:r>
                <a:rPr lang="en-US" dirty="0" smtClean="0"/>
                <a:t>/results/year/</a:t>
              </a:r>
              <a:r>
                <a:rPr lang="mr-IN" dirty="0" smtClean="0"/>
                <a:t>…</a:t>
              </a:r>
              <a:r>
                <a:rPr lang="en-US" dirty="0" smtClean="0"/>
                <a:t>” pages</a:t>
              </a:r>
            </a:p>
            <a:p>
              <a:pPr lvl="1"/>
              <a:endParaRPr lang="en-US" dirty="0" smtClean="0"/>
            </a:p>
            <a:p>
              <a:pPr lvl="1"/>
              <a:endParaRPr lang="en-US" dirty="0" smtClean="0"/>
            </a:p>
            <a:p>
              <a:r>
                <a:rPr lang="en-US" dirty="0" smtClean="0"/>
                <a:t>Data frames created from R and Web sites were merged into one data frame.</a:t>
              </a:r>
            </a:p>
            <a:p>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2842683" y="3260406"/>
              <a:ext cx="4254500" cy="571500"/>
            </a:xfrm>
            <a:prstGeom prst="rect">
              <a:avLst/>
            </a:prstGeom>
          </p:spPr>
        </p:pic>
        <p:pic>
          <p:nvPicPr>
            <p:cNvPr id="8" name="Picture 7"/>
            <p:cNvPicPr>
              <a:picLocks noChangeAspect="1"/>
            </p:cNvPicPr>
            <p:nvPr/>
          </p:nvPicPr>
          <p:blipFill>
            <a:blip r:embed="rId3"/>
            <a:stretch>
              <a:fillRect/>
            </a:stretch>
          </p:blipFill>
          <p:spPr>
            <a:xfrm>
              <a:off x="2588683" y="4926567"/>
              <a:ext cx="4508500" cy="1130300"/>
            </a:xfrm>
            <a:prstGeom prst="rect">
              <a:avLst/>
            </a:prstGeom>
          </p:spPr>
        </p:pic>
      </p:grpSp>
    </p:spTree>
    <p:extLst>
      <p:ext uri="{BB962C8B-B14F-4D97-AF65-F5344CB8AC3E}">
        <p14:creationId xmlns:p14="http://schemas.microsoft.com/office/powerpoint/2010/main" val="311716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 years 1999 and 2000</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
        <p:nvSpPr>
          <p:cNvPr id="6" name="Content Placeholder 2"/>
          <p:cNvSpPr>
            <a:spLocks noGrp="1"/>
          </p:cNvSpPr>
          <p:nvPr>
            <p:ph idx="1"/>
          </p:nvPr>
        </p:nvSpPr>
        <p:spPr>
          <a:xfrm>
            <a:off x="838200" y="1825625"/>
            <a:ext cx="10515599" cy="1685756"/>
          </a:xfrm>
        </p:spPr>
        <p:txBody>
          <a:bodyPr>
            <a:normAutofit fontScale="77500" lnSpcReduction="20000"/>
          </a:bodyPr>
          <a:lstStyle/>
          <a:p>
            <a:r>
              <a:rPr lang="en-US" dirty="0" smtClean="0"/>
              <a:t>Load </a:t>
            </a:r>
            <a:r>
              <a:rPr lang="en-US" dirty="0" err="1" smtClean="0"/>
              <a:t>devtools</a:t>
            </a:r>
            <a:r>
              <a:rPr lang="en-US" dirty="0" smtClean="0"/>
              <a:t> in order to load R library from </a:t>
            </a:r>
            <a:r>
              <a:rPr lang="en-US" dirty="0" err="1" smtClean="0"/>
              <a:t>github</a:t>
            </a:r>
            <a:r>
              <a:rPr lang="en-US" dirty="0" smtClean="0"/>
              <a:t>.</a:t>
            </a:r>
          </a:p>
          <a:p>
            <a:r>
              <a:rPr lang="en-US" dirty="0" smtClean="0"/>
              <a:t>Load data </a:t>
            </a:r>
            <a:r>
              <a:rPr lang="en-US" i="1" dirty="0" smtClean="0"/>
              <a:t>Runners </a:t>
            </a:r>
            <a:r>
              <a:rPr lang="en-US" dirty="0" smtClean="0"/>
              <a:t>and filter on years 1999 and 2000.</a:t>
            </a:r>
          </a:p>
          <a:p>
            <a:r>
              <a:rPr lang="en-US" dirty="0" smtClean="0"/>
              <a:t>Drop columns and appropriate data.</a:t>
            </a:r>
          </a:p>
          <a:p>
            <a:r>
              <a:rPr lang="en-US" dirty="0" smtClean="0"/>
              <a:t>Rename column.</a:t>
            </a:r>
          </a:p>
        </p:txBody>
      </p:sp>
      <p:pic>
        <p:nvPicPr>
          <p:cNvPr id="7" name="Picture 6"/>
          <p:cNvPicPr>
            <a:picLocks noChangeAspect="1"/>
          </p:cNvPicPr>
          <p:nvPr/>
        </p:nvPicPr>
        <p:blipFill>
          <a:blip r:embed="rId2"/>
          <a:stretch>
            <a:fillRect/>
          </a:stretch>
        </p:blipFill>
        <p:spPr>
          <a:xfrm>
            <a:off x="4038600" y="3265848"/>
            <a:ext cx="7484533" cy="2665581"/>
          </a:xfrm>
          <a:prstGeom prst="rect">
            <a:avLst/>
          </a:prstGeom>
        </p:spPr>
      </p:pic>
      <p:pic>
        <p:nvPicPr>
          <p:cNvPr id="8" name="Picture 7"/>
          <p:cNvPicPr>
            <a:picLocks noChangeAspect="1"/>
          </p:cNvPicPr>
          <p:nvPr/>
        </p:nvPicPr>
        <p:blipFill>
          <a:blip r:embed="rId3"/>
          <a:stretch>
            <a:fillRect/>
          </a:stretch>
        </p:blipFill>
        <p:spPr>
          <a:xfrm>
            <a:off x="0" y="4249388"/>
            <a:ext cx="3810000" cy="1257300"/>
          </a:xfrm>
          <a:prstGeom prst="rect">
            <a:avLst/>
          </a:prstGeom>
        </p:spPr>
      </p:pic>
    </p:spTree>
    <p:extLst>
      <p:ext uri="{BB962C8B-B14F-4D97-AF65-F5344CB8AC3E}">
        <p14:creationId xmlns:p14="http://schemas.microsoft.com/office/powerpoint/2010/main" val="25843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spTree>
    <p:extLst>
      <p:ext uri="{BB962C8B-B14F-4D97-AF65-F5344CB8AC3E}">
        <p14:creationId xmlns:p14="http://schemas.microsoft.com/office/powerpoint/2010/main" val="364383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612"/>
            <a:ext cx="9905998" cy="1478570"/>
          </a:xfrm>
        </p:spPr>
        <p:txBody>
          <a:bodyPr/>
          <a:lstStyle/>
          <a:p>
            <a:r>
              <a:rPr lang="en-US" dirty="0" smtClean="0"/>
              <a:t>Data Loading: 2001 </a:t>
            </a:r>
            <a:r>
              <a:rPr lang="mr-IN" dirty="0" smtClean="0"/>
              <a:t>–</a:t>
            </a:r>
            <a:r>
              <a:rPr lang="en-US" dirty="0" smtClean="0"/>
              <a:t> 2012 Years</a:t>
            </a:r>
            <a:endParaRPr lang="en-US" dirty="0"/>
          </a:p>
        </p:txBody>
      </p:sp>
      <p:sp>
        <p:nvSpPr>
          <p:cNvPr id="3" name="Content Placeholder 2"/>
          <p:cNvSpPr>
            <a:spLocks noGrp="1"/>
          </p:cNvSpPr>
          <p:nvPr>
            <p:ph idx="1"/>
          </p:nvPr>
        </p:nvSpPr>
        <p:spPr>
          <a:xfrm>
            <a:off x="868055" y="867202"/>
            <a:ext cx="10452712" cy="4400293"/>
          </a:xfrm>
        </p:spPr>
        <p:txBody>
          <a:bodyPr/>
          <a:lstStyle/>
          <a:p>
            <a:r>
              <a:rPr lang="en-US" dirty="0" smtClean="0"/>
              <a:t>Extract data from web pages into table with year heading</a:t>
            </a:r>
          </a:p>
          <a:p>
            <a:endParaRPr lang="en-US" dirty="0"/>
          </a:p>
          <a:p>
            <a:endParaRPr lang="en-US" dirty="0" smtClean="0"/>
          </a:p>
          <a:p>
            <a:r>
              <a:rPr lang="en-US" dirty="0" smtClean="0"/>
              <a:t>Extract variables from tables and create data frame per year</a:t>
            </a:r>
          </a:p>
          <a:p>
            <a:endParaRPr lang="en-US" dirty="0" smtClean="0"/>
          </a:p>
          <a:p>
            <a:endParaRPr lang="en-US" dirty="0" smtClean="0"/>
          </a:p>
          <a:p>
            <a:r>
              <a:rPr lang="en-US" dirty="0" smtClean="0"/>
              <a:t>Merge yearly data frame into one data frame</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pic>
        <p:nvPicPr>
          <p:cNvPr id="5" name="Picture 4"/>
          <p:cNvPicPr>
            <a:picLocks noChangeAspect="1"/>
          </p:cNvPicPr>
          <p:nvPr/>
        </p:nvPicPr>
        <p:blipFill>
          <a:blip r:embed="rId2"/>
          <a:stretch>
            <a:fillRect/>
          </a:stretch>
        </p:blipFill>
        <p:spPr>
          <a:xfrm>
            <a:off x="3079099" y="1445835"/>
            <a:ext cx="3600450" cy="1119973"/>
          </a:xfrm>
          <a:prstGeom prst="rect">
            <a:avLst/>
          </a:prstGeom>
        </p:spPr>
      </p:pic>
      <p:pic>
        <p:nvPicPr>
          <p:cNvPr id="6" name="Picture 5"/>
          <p:cNvPicPr>
            <a:picLocks noChangeAspect="1"/>
          </p:cNvPicPr>
          <p:nvPr/>
        </p:nvPicPr>
        <p:blipFill>
          <a:blip r:embed="rId3"/>
          <a:stretch>
            <a:fillRect/>
          </a:stretch>
        </p:blipFill>
        <p:spPr>
          <a:xfrm>
            <a:off x="2069533" y="3320776"/>
            <a:ext cx="6464300" cy="965200"/>
          </a:xfrm>
          <a:prstGeom prst="rect">
            <a:avLst/>
          </a:prstGeom>
        </p:spPr>
      </p:pic>
      <p:pic>
        <p:nvPicPr>
          <p:cNvPr id="7" name="Picture 6"/>
          <p:cNvPicPr>
            <a:picLocks noChangeAspect="1"/>
          </p:cNvPicPr>
          <p:nvPr/>
        </p:nvPicPr>
        <p:blipFill>
          <a:blip r:embed="rId4"/>
          <a:stretch>
            <a:fillRect/>
          </a:stretch>
        </p:blipFill>
        <p:spPr>
          <a:xfrm>
            <a:off x="1704900" y="5040945"/>
            <a:ext cx="7193567" cy="1707563"/>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solidFill>
                  <a:schemeClr val="tx2">
                    <a:tint val="100000"/>
                    <a:shade val="90000"/>
                    <a:satMod val="250000"/>
                    <a:alpha val="100000"/>
                  </a:schemeClr>
                </a:solidFill>
              </a:rPr>
              <a:t>What Do Data Scientists Do?</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8</a:t>
            </a:fld>
            <a:endParaRPr lang="en-US"/>
          </a:p>
        </p:txBody>
      </p:sp>
    </p:spTree>
    <p:extLst>
      <p:ext uri="{BB962C8B-B14F-4D97-AF65-F5344CB8AC3E}">
        <p14:creationId xmlns:p14="http://schemas.microsoft.com/office/powerpoint/2010/main" val="152042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Cleaning the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 Important  Features</a:t>
            </a:r>
          </a:p>
          <a:p>
            <a:pPr lvl="1"/>
            <a:r>
              <a:rPr lang="en-US" dirty="0" smtClean="0"/>
              <a:t>Age</a:t>
            </a:r>
          </a:p>
          <a:p>
            <a:pPr lvl="1"/>
            <a:r>
              <a:rPr lang="en-US" dirty="0" smtClean="0"/>
              <a:t>Time</a:t>
            </a:r>
          </a:p>
          <a:p>
            <a:pPr lvl="1"/>
            <a:r>
              <a:rPr lang="en-US" dirty="0" smtClean="0"/>
              <a:t>Year</a:t>
            </a:r>
          </a:p>
          <a:p>
            <a:r>
              <a:rPr lang="en-US" dirty="0" smtClean="0"/>
              <a:t>Investigate outliers </a:t>
            </a:r>
          </a:p>
          <a:p>
            <a:pPr lvl="1"/>
            <a:r>
              <a:rPr lang="en-US" dirty="0" smtClean="0"/>
              <a:t>Age</a:t>
            </a:r>
          </a:p>
          <a:p>
            <a:pPr lvl="1"/>
            <a:r>
              <a:rPr lang="en-US" dirty="0" smtClean="0"/>
              <a:t>Time</a:t>
            </a:r>
          </a:p>
          <a:p>
            <a:r>
              <a:rPr lang="en-US" dirty="0" smtClean="0"/>
              <a:t>Data Wrangling</a:t>
            </a:r>
          </a:p>
          <a:p>
            <a:pPr lvl="1"/>
            <a:r>
              <a:rPr lang="en-US" dirty="0" smtClean="0"/>
              <a:t>Age-Group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spTree>
    <p:extLst>
      <p:ext uri="{BB962C8B-B14F-4D97-AF65-F5344CB8AC3E}">
        <p14:creationId xmlns:p14="http://schemas.microsoft.com/office/powerpoint/2010/main" val="240536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475</TotalTime>
  <Words>951</Words>
  <Application>Microsoft Office PowerPoint</Application>
  <PresentationFormat>Widescreen</PresentationFormat>
  <Paragraphs>220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Mangal</vt:lpstr>
      <vt:lpstr>Trebuchet MS</vt:lpstr>
      <vt:lpstr>Tw Cen MT</vt:lpstr>
      <vt:lpstr>Circuit</vt:lpstr>
      <vt:lpstr>Case Study 08 Chapter 2, Question 10</vt:lpstr>
      <vt:lpstr>Abstract</vt:lpstr>
      <vt:lpstr>Background</vt:lpstr>
      <vt:lpstr>Data Loading/Prep</vt:lpstr>
      <vt:lpstr>Data loading: years 1999 and 2000</vt:lpstr>
      <vt:lpstr>PowerPoint Presentation</vt:lpstr>
      <vt:lpstr>Data Loading: 2001 – 2012 Years</vt:lpstr>
      <vt:lpstr>What Do Data Scientists Do?</vt:lpstr>
      <vt:lpstr>Processing and Cleaning the Data</vt:lpstr>
      <vt:lpstr>Exploratory</vt:lpstr>
      <vt:lpstr>How run times vary by year</vt:lpstr>
      <vt:lpstr>How age distributions vary by year</vt:lpstr>
      <vt:lpstr>Growth of race by year</vt:lpstr>
      <vt:lpstr>Men’s Runner Results - Age</vt:lpstr>
      <vt:lpstr>Men’s Runner Results – Age (continued)</vt:lpstr>
      <vt:lpstr>Men’s Runner Results - Time</vt:lpstr>
      <vt:lpstr>Men’s Runner Results – Time (continued)</vt:lpstr>
      <vt:lpstr>Men’s Runners Results Age versus Time and Age per Year</vt:lpstr>
      <vt:lpstr>More …..</vt:lpstr>
      <vt:lpstr>Models &amp; Algorithms  - used in the R code</vt:lpstr>
      <vt:lpstr>Models &amp; Algorithms  - used in Excel</vt:lpstr>
      <vt:lpstr>Models &amp; Algorithms  - used in Excel</vt:lpstr>
      <vt:lpstr>PowerPoint Presentation</vt:lpstr>
      <vt:lpstr>Conclusion/Discussions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40</cp:revision>
  <dcterms:created xsi:type="dcterms:W3CDTF">2017-07-01T00:04:16Z</dcterms:created>
  <dcterms:modified xsi:type="dcterms:W3CDTF">2017-07-04T20:59:45Z</dcterms:modified>
</cp:coreProperties>
</file>