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06/30/2017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6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06/30/2017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5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06/30/2017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5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06/30/2017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06/30/2017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1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06/30/2017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4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06/30/2017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06/30/2017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1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06/30/2017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7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06/30/2017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0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06/30/2017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0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84BDC-FBD1-4FF9-BFB2-F92C03FDCEF5}" type="datetimeFigureOut">
              <a:rPr lang="en-US" smtClean="0"/>
              <a:t>06/30/2017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7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://cherryblossom.org/include/10LotteryFAQs102209.pdf" TargetMode="External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04234" flipH="1">
            <a:off x="9621816" y="1035750"/>
            <a:ext cx="1992995" cy="1008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53" y="565974"/>
            <a:ext cx="4842324" cy="176978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42"/>
          <a:stretch/>
        </p:blipFill>
        <p:spPr>
          <a:xfrm rot="744444" flipH="1">
            <a:off x="8880648" y="4809976"/>
            <a:ext cx="2381250" cy="1575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473" y="97816"/>
            <a:ext cx="3356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Testing a claim of bias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155595" y="1331110"/>
            <a:ext cx="1712967" cy="34598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2252" y="1507974"/>
            <a:ext cx="2794531" cy="17912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82314" y="259833"/>
            <a:ext cx="1791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smtClean="0">
                <a:hlinkClick r:id="rId5"/>
              </a:rPr>
              <a:t>Lottery FAQ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739238" y="2429733"/>
                <a:ext cx="318091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2"/>
                    </a:solidFill>
                  </a:rPr>
                  <a:t>Did lottery change results in 2010?</a:t>
                </a:r>
              </a:p>
              <a:p>
                <a:r>
                  <a:rPr lang="en-US" sz="1400" dirty="0" smtClean="0"/>
                  <a:t>H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: </a:t>
                </a:r>
                <a:r>
                  <a:rPr lang="en-US" sz="1400" dirty="0" err="1" smtClean="0"/>
                  <a:t>Avg</a:t>
                </a:r>
                <a:r>
                  <a:rPr lang="en-US" sz="1400" dirty="0" smtClean="0"/>
                  <a:t> run times are the same pre/post lottery</a:t>
                </a:r>
              </a:p>
              <a:p>
                <a:r>
                  <a:rPr lang="en-US" sz="1400" dirty="0" smtClean="0"/>
                  <a:t>H</a:t>
                </a:r>
                <a:r>
                  <a:rPr lang="en-US" sz="1400" baseline="-25000" dirty="0" smtClean="0"/>
                  <a:t>A</a:t>
                </a:r>
                <a:r>
                  <a:rPr lang="en-US" sz="1400" dirty="0" smtClean="0"/>
                  <a:t>: </a:t>
                </a:r>
                <a:r>
                  <a:rPr lang="en-US" sz="1400" dirty="0" err="1" smtClean="0"/>
                  <a:t>Avg</a:t>
                </a:r>
                <a:r>
                  <a:rPr lang="en-US" sz="1400" dirty="0" smtClean="0"/>
                  <a:t> run times were different</a:t>
                </a:r>
              </a:p>
              <a:p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critical</a:t>
                </a:r>
                <a:r>
                  <a:rPr lang="en-US" sz="1400" baseline="-25000" dirty="0" smtClean="0"/>
                  <a:t>,</a:t>
                </a:r>
                <a:r>
                  <a:rPr lang="el-GR" sz="1400" baseline="-25000" dirty="0" smtClean="0"/>
                  <a:t>α</a:t>
                </a:r>
                <a:r>
                  <a:rPr lang="en-US" sz="1400" baseline="-25000" dirty="0" smtClean="0"/>
                  <a:t>=0.95</a:t>
                </a:r>
                <a:r>
                  <a:rPr lang="en-US" sz="1400" dirty="0" smtClean="0"/>
                  <a:t> = 1.645</a:t>
                </a:r>
              </a:p>
              <a:p>
                <a:r>
                  <a:rPr lang="el-GR" sz="1400" dirty="0" smtClean="0"/>
                  <a:t>μ</a:t>
                </a:r>
                <a:r>
                  <a:rPr lang="en-US" sz="1400" baseline="-25000" dirty="0" smtClean="0"/>
                  <a:t>2009</a:t>
                </a:r>
                <a:r>
                  <a:rPr lang="en-US" sz="1400" dirty="0" smtClean="0"/>
                  <a:t> = 88.5608;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400" baseline="-25000" dirty="0" smtClean="0"/>
                  <a:t>2010</a:t>
                </a:r>
                <a:r>
                  <a:rPr lang="en-US" sz="1400" dirty="0" smtClean="0"/>
                  <a:t> = 89.1214, s</a:t>
                </a:r>
                <a:r>
                  <a:rPr lang="en-US" sz="1400" baseline="-25000" dirty="0" smtClean="0"/>
                  <a:t>2010 </a:t>
                </a:r>
                <a:r>
                  <a:rPr lang="en-US" sz="1400" dirty="0" smtClean="0"/>
                  <a:t>= 15.5223, n = 6907; </a:t>
                </a:r>
              </a:p>
              <a:p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test</a:t>
                </a:r>
                <a:r>
                  <a:rPr lang="en-US" sz="1400" baseline="-25000" dirty="0" smtClean="0"/>
                  <a:t> </a:t>
                </a:r>
                <a:r>
                  <a:rPr lang="en-US" sz="1400" dirty="0" smtClean="0"/>
                  <a:t>= 3.002; Much greater than </a:t>
                </a:r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critical</a:t>
                </a:r>
                <a:endParaRPr lang="en-US" sz="1400" baseline="-25000" dirty="0" smtClean="0"/>
              </a:p>
              <a:p>
                <a:r>
                  <a:rPr lang="en-US" sz="1400" dirty="0" smtClean="0"/>
                  <a:t>Reject H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 – the run times </a:t>
                </a:r>
                <a:r>
                  <a:rPr lang="en-US" sz="1400" b="1" u="sng" dirty="0" smtClean="0"/>
                  <a:t>are</a:t>
                </a:r>
                <a:r>
                  <a:rPr lang="en-US" sz="1400" dirty="0" smtClean="0"/>
                  <a:t> different </a:t>
                </a:r>
              </a:p>
              <a:p>
                <a:pPr algn="r"/>
                <a:r>
                  <a:rPr lang="en-US" sz="1400" dirty="0" smtClean="0"/>
                  <a:t>(p-value 0.0044)</a:t>
                </a:r>
                <a:endParaRPr lang="en-US" sz="1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238" y="2429733"/>
                <a:ext cx="3180914" cy="2246769"/>
              </a:xfrm>
              <a:prstGeom prst="rect">
                <a:avLst/>
              </a:prstGeom>
              <a:blipFill rotWithShape="0">
                <a:blip r:embed="rId6"/>
                <a:stretch>
                  <a:fillRect l="-576" t="-543" r="-1919" b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694909" y="296219"/>
                <a:ext cx="3556679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Was 2009 an anomaly compared to 2008?</a:t>
                </a:r>
              </a:p>
              <a:p>
                <a:r>
                  <a:rPr lang="en-US" sz="1400" dirty="0" smtClean="0"/>
                  <a:t>H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: </a:t>
                </a:r>
                <a:r>
                  <a:rPr lang="en-US" sz="1400" dirty="0" err="1" smtClean="0"/>
                  <a:t>Avg</a:t>
                </a:r>
                <a:r>
                  <a:rPr lang="en-US" sz="1400" dirty="0" smtClean="0"/>
                  <a:t> run time for 2008 and 2009 are similar</a:t>
                </a:r>
              </a:p>
              <a:p>
                <a:r>
                  <a:rPr lang="en-US" sz="1400" dirty="0" smtClean="0"/>
                  <a:t>H</a:t>
                </a:r>
                <a:r>
                  <a:rPr lang="en-US" sz="1400" baseline="-25000" dirty="0" smtClean="0"/>
                  <a:t>A</a:t>
                </a:r>
                <a:r>
                  <a:rPr lang="en-US" sz="1400" dirty="0" smtClean="0"/>
                  <a:t>: </a:t>
                </a:r>
                <a:r>
                  <a:rPr lang="en-US" sz="1400" dirty="0" err="1" smtClean="0"/>
                  <a:t>Avg</a:t>
                </a:r>
                <a:r>
                  <a:rPr lang="en-US" sz="1400" dirty="0" smtClean="0"/>
                  <a:t> run times are different</a:t>
                </a:r>
              </a:p>
              <a:p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critical</a:t>
                </a:r>
                <a:r>
                  <a:rPr lang="en-US" sz="1400" baseline="-25000" dirty="0" smtClean="0"/>
                  <a:t>,</a:t>
                </a:r>
                <a:r>
                  <a:rPr lang="el-GR" sz="1400" baseline="-25000" dirty="0" smtClean="0"/>
                  <a:t>α</a:t>
                </a:r>
                <a:r>
                  <a:rPr lang="en-US" sz="1400" baseline="-25000" dirty="0" smtClean="0"/>
                  <a:t>=0.95</a:t>
                </a:r>
                <a:r>
                  <a:rPr lang="en-US" sz="1400" dirty="0" smtClean="0"/>
                  <a:t> = 1.645</a:t>
                </a:r>
              </a:p>
              <a:p>
                <a:r>
                  <a:rPr lang="el-GR" sz="1400" dirty="0" smtClean="0"/>
                  <a:t>μ</a:t>
                </a:r>
                <a:r>
                  <a:rPr lang="en-US" sz="1400" baseline="-25000" dirty="0" smtClean="0"/>
                  <a:t>2008</a:t>
                </a:r>
                <a:r>
                  <a:rPr lang="en-US" sz="1400" dirty="0" smtClean="0"/>
                  <a:t> = 88.2567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400" baseline="-25000" dirty="0" smtClean="0"/>
                  <a:t>2009</a:t>
                </a:r>
                <a:r>
                  <a:rPr lang="en-US" sz="1400" dirty="0" smtClean="0"/>
                  <a:t> = 88.5608, s</a:t>
                </a:r>
                <a:r>
                  <a:rPr lang="en-US" sz="1400" baseline="-25000" dirty="0" smtClean="0"/>
                  <a:t>2009 </a:t>
                </a:r>
                <a:r>
                  <a:rPr lang="en-US" sz="1400" dirty="0" smtClean="0"/>
                  <a:t>= 15.0897, n = 6649</a:t>
                </a:r>
              </a:p>
              <a:p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test</a:t>
                </a:r>
                <a:r>
                  <a:rPr lang="en-US" sz="1400" dirty="0" smtClean="0"/>
                  <a:t> = 1.643; less than </a:t>
                </a:r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critical</a:t>
                </a:r>
                <a:endParaRPr lang="en-US" sz="1400" dirty="0" smtClean="0"/>
              </a:p>
              <a:p>
                <a:r>
                  <a:rPr lang="en-US" sz="1400" dirty="0" smtClean="0"/>
                  <a:t>Fail to reject H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 – 2008 and 2009 were similar</a:t>
                </a:r>
                <a:endParaRPr lang="en-US" sz="1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909" y="296219"/>
                <a:ext cx="3556679" cy="1815882"/>
              </a:xfrm>
              <a:prstGeom prst="rect">
                <a:avLst/>
              </a:prstGeom>
              <a:blipFill rotWithShape="0">
                <a:blip r:embed="rId7"/>
                <a:stretch>
                  <a:fillRect l="-514" t="-673" b="-2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86080"/>
              </p:ext>
            </p:extLst>
          </p:nvPr>
        </p:nvGraphicFramePr>
        <p:xfrm>
          <a:off x="1768134" y="3037702"/>
          <a:ext cx="283230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703"/>
                <a:gridCol w="740182"/>
                <a:gridCol w="647453"/>
                <a:gridCol w="745965"/>
              </a:tblGrid>
              <a:tr h="26060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Age Group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2009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Row total</a:t>
                      </a:r>
                      <a:endParaRPr lang="en-US" sz="1100" dirty="0"/>
                    </a:p>
                  </a:txBody>
                  <a:tcPr/>
                </a:tc>
              </a:tr>
              <a:tr h="20215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&lt;20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73</a:t>
                      </a:r>
                    </a:p>
                    <a:p>
                      <a:r>
                        <a:rPr lang="en-US" sz="1100" dirty="0" smtClean="0"/>
                        <a:t>86.53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111</a:t>
                      </a:r>
                    </a:p>
                    <a:p>
                      <a:r>
                        <a:rPr lang="en-US" sz="1100" dirty="0" smtClean="0"/>
                        <a:t>97.46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184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&lt;40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3944</a:t>
                      </a:r>
                    </a:p>
                    <a:p>
                      <a:r>
                        <a:rPr lang="en-US" sz="1100" dirty="0" smtClean="0"/>
                        <a:t>3993.43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4547</a:t>
                      </a:r>
                    </a:p>
                    <a:p>
                      <a:r>
                        <a:rPr lang="en-US" sz="1100" dirty="0" smtClean="0"/>
                        <a:t>4497.57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8491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&lt;60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1912</a:t>
                      </a:r>
                    </a:p>
                    <a:p>
                      <a:r>
                        <a:rPr lang="en-US" sz="1100" dirty="0" smtClean="0"/>
                        <a:t>1859.62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2042</a:t>
                      </a:r>
                    </a:p>
                    <a:p>
                      <a:r>
                        <a:rPr lang="en-US" sz="1100" dirty="0" smtClean="0"/>
                        <a:t>2094.38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3954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&lt;80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202</a:t>
                      </a:r>
                    </a:p>
                    <a:p>
                      <a:r>
                        <a:rPr lang="en-US" sz="1100" dirty="0" smtClean="0"/>
                        <a:t>191.42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205</a:t>
                      </a:r>
                    </a:p>
                    <a:p>
                      <a:r>
                        <a:rPr lang="en-US" sz="1100" dirty="0" smtClean="0"/>
                        <a:t>215.58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407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Col totals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6131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6905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13036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16006" y="5575694"/>
            <a:ext cx="32678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: Age groups were not affected</a:t>
            </a:r>
          </a:p>
          <a:p>
            <a:r>
              <a:rPr lang="en-US" sz="1400" dirty="0" smtClean="0"/>
              <a:t>H</a:t>
            </a:r>
            <a:r>
              <a:rPr lang="en-US" sz="1400" baseline="-25000" dirty="0" smtClean="0"/>
              <a:t>A</a:t>
            </a:r>
            <a:r>
              <a:rPr lang="en-US" sz="1400" dirty="0" smtClean="0"/>
              <a:t>: One or more age groups were affected</a:t>
            </a:r>
          </a:p>
          <a:p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critical,</a:t>
            </a:r>
            <a:r>
              <a:rPr lang="el-GR" sz="1400" baseline="-25000" dirty="0" smtClean="0"/>
              <a:t>α</a:t>
            </a:r>
            <a:r>
              <a:rPr lang="en-US" sz="1400" baseline="-25000" dirty="0" smtClean="0"/>
              <a:t>=0.95</a:t>
            </a:r>
            <a:r>
              <a:rPr lang="en-US" sz="1400" dirty="0" smtClean="0"/>
              <a:t> </a:t>
            </a:r>
            <a:r>
              <a:rPr lang="en-US" sz="1400" dirty="0" smtClean="0"/>
              <a:t>= 7.815</a:t>
            </a:r>
          </a:p>
          <a:p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test</a:t>
            </a:r>
            <a:r>
              <a:rPr lang="en-US" sz="1400" dirty="0" smtClean="0"/>
              <a:t> </a:t>
            </a:r>
            <a:r>
              <a:rPr lang="en-US" sz="1400" dirty="0" smtClean="0"/>
              <a:t>= 9.043: Greater than </a:t>
            </a:r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critical</a:t>
            </a:r>
            <a:endParaRPr lang="en-US" sz="1400" dirty="0" smtClean="0"/>
          </a:p>
          <a:p>
            <a:r>
              <a:rPr lang="en-US" sz="1400" dirty="0" smtClean="0"/>
              <a:t>Reject H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 – age groups were affected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07528" y="2737286"/>
            <a:ext cx="181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5"/>
                </a:solidFill>
              </a:rPr>
              <a:t>Was it age-related?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7850" y="2227981"/>
            <a:ext cx="2706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Was it time/distance-related?</a:t>
            </a:r>
            <a:endParaRPr lang="en-US" sz="1600" b="1" dirty="0">
              <a:solidFill>
                <a:srgbClr val="00B05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332030"/>
              </p:ext>
            </p:extLst>
          </p:nvPr>
        </p:nvGraphicFramePr>
        <p:xfrm>
          <a:off x="5376432" y="2505001"/>
          <a:ext cx="2778809" cy="26259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5694"/>
                <a:gridCol w="655955"/>
                <a:gridCol w="655955"/>
                <a:gridCol w="751205"/>
              </a:tblGrid>
              <a:tr h="228861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Location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2009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2010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Row total</a:t>
                      </a:r>
                      <a:endParaRPr lang="en-US" sz="1050" dirty="0"/>
                    </a:p>
                  </a:txBody>
                  <a:tcPr/>
                </a:tc>
              </a:tr>
              <a:tr h="37449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East Coast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6423</a:t>
                      </a:r>
                    </a:p>
                    <a:p>
                      <a:r>
                        <a:rPr lang="en-US" sz="1050" dirty="0" smtClean="0"/>
                        <a:t>6414.96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6657</a:t>
                      </a:r>
                    </a:p>
                    <a:p>
                      <a:r>
                        <a:rPr lang="en-US" sz="1050" dirty="0" smtClean="0"/>
                        <a:t>6665.04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13080</a:t>
                      </a:r>
                      <a:endParaRPr lang="en-US" sz="1050" dirty="0"/>
                    </a:p>
                  </a:txBody>
                  <a:tcPr/>
                </a:tc>
              </a:tr>
              <a:tr h="37449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Central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131</a:t>
                      </a:r>
                    </a:p>
                    <a:p>
                      <a:r>
                        <a:rPr lang="en-US" sz="1050" dirty="0" smtClean="0"/>
                        <a:t>136.83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148</a:t>
                      </a:r>
                    </a:p>
                    <a:p>
                      <a:r>
                        <a:rPr lang="en-US" sz="1050" dirty="0" smtClean="0"/>
                        <a:t>142.17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279</a:t>
                      </a:r>
                      <a:endParaRPr lang="en-US" sz="1050" dirty="0"/>
                    </a:p>
                  </a:txBody>
                  <a:tcPr/>
                </a:tc>
              </a:tr>
              <a:tr h="37449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Mountain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22</a:t>
                      </a:r>
                    </a:p>
                    <a:p>
                      <a:r>
                        <a:rPr lang="en-US" sz="1050" dirty="0" smtClean="0"/>
                        <a:t>21.58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22</a:t>
                      </a:r>
                    </a:p>
                    <a:p>
                      <a:r>
                        <a:rPr lang="en-US" sz="1050" dirty="0" smtClean="0"/>
                        <a:t>22.42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44</a:t>
                      </a:r>
                      <a:endParaRPr lang="en-US" sz="1050" dirty="0"/>
                    </a:p>
                  </a:txBody>
                  <a:tcPr/>
                </a:tc>
              </a:tr>
              <a:tr h="37449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Pacific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50</a:t>
                      </a:r>
                    </a:p>
                    <a:p>
                      <a:r>
                        <a:rPr lang="en-US" sz="1050" dirty="0" smtClean="0"/>
                        <a:t>51.50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55</a:t>
                      </a:r>
                    </a:p>
                    <a:p>
                      <a:r>
                        <a:rPr lang="en-US" sz="1050" dirty="0" smtClean="0"/>
                        <a:t>53.50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105</a:t>
                      </a:r>
                      <a:endParaRPr lang="en-US" sz="1050" dirty="0"/>
                    </a:p>
                  </a:txBody>
                  <a:tcPr/>
                </a:tc>
              </a:tr>
              <a:tr h="37449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Europe/</a:t>
                      </a:r>
                    </a:p>
                    <a:p>
                      <a:r>
                        <a:rPr lang="en-US" sz="1050" dirty="0" smtClean="0"/>
                        <a:t>Africa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18</a:t>
                      </a:r>
                    </a:p>
                    <a:p>
                      <a:r>
                        <a:rPr lang="en-US" sz="1050" dirty="0" smtClean="0"/>
                        <a:t>19.13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21</a:t>
                      </a:r>
                    </a:p>
                    <a:p>
                      <a:r>
                        <a:rPr lang="en-US" sz="1050" dirty="0" smtClean="0"/>
                        <a:t>19.87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39</a:t>
                      </a:r>
                      <a:endParaRPr lang="en-US" sz="1050" dirty="0"/>
                    </a:p>
                  </a:txBody>
                  <a:tcPr/>
                </a:tc>
              </a:tr>
              <a:tr h="317096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Col totals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6644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6903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13547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376432" y="5130957"/>
            <a:ext cx="3921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: Geographically separated registrants were not affected</a:t>
            </a:r>
          </a:p>
          <a:p>
            <a:r>
              <a:rPr lang="en-US" sz="1400" dirty="0" smtClean="0"/>
              <a:t>H</a:t>
            </a:r>
            <a:r>
              <a:rPr lang="en-US" sz="1400" baseline="-25000" dirty="0" smtClean="0"/>
              <a:t>A</a:t>
            </a:r>
            <a:r>
              <a:rPr lang="en-US" sz="1400" dirty="0" smtClean="0"/>
              <a:t>: One or more groups were affected</a:t>
            </a:r>
          </a:p>
          <a:p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critical,</a:t>
            </a:r>
            <a:r>
              <a:rPr lang="el-GR" sz="1400" baseline="-25000" dirty="0" smtClean="0"/>
              <a:t>α</a:t>
            </a:r>
            <a:r>
              <a:rPr lang="en-US" sz="1400" baseline="-25000" dirty="0" smtClean="0"/>
              <a:t>=0.95</a:t>
            </a:r>
            <a:r>
              <a:rPr lang="en-US" sz="1400" dirty="0" smtClean="0"/>
              <a:t> = 9.488</a:t>
            </a:r>
          </a:p>
          <a:p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test</a:t>
            </a:r>
            <a:r>
              <a:rPr lang="en-US" sz="1400" dirty="0" smtClean="0"/>
              <a:t> = 0.7395: MUCH less than </a:t>
            </a:r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critical</a:t>
            </a:r>
            <a:endParaRPr lang="en-US" sz="1400" dirty="0" smtClean="0"/>
          </a:p>
          <a:p>
            <a:r>
              <a:rPr lang="en-US" sz="1400" dirty="0" smtClean="0"/>
              <a:t>Fail to reject H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 – </a:t>
            </a:r>
            <a:r>
              <a:rPr lang="en-US" sz="1400" dirty="0" smtClean="0"/>
              <a:t>not affected by </a:t>
            </a:r>
            <a:r>
              <a:rPr lang="en-US" sz="1400" dirty="0" smtClean="0"/>
              <a:t>time/distance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 rot="3780356">
            <a:off x="4973985" y="977047"/>
            <a:ext cx="75110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7569">
            <a:off x="5425823" y="333215"/>
            <a:ext cx="1236241" cy="7772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9128" flipH="1">
            <a:off x="4208116" y="4518522"/>
            <a:ext cx="1236241" cy="77724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485" b="97515" l="24956" r="75133">
                        <a14:foregroundMark x1="29034" y1="43697" x2="29433" y2="43576"/>
                        <a14:foregroundMark x1="61436" y1="39152" x2="61436" y2="391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45" r="25587"/>
          <a:stretch/>
        </p:blipFill>
        <p:spPr>
          <a:xfrm>
            <a:off x="78527" y="2085896"/>
            <a:ext cx="1680519" cy="231071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765837" y="1845276"/>
            <a:ext cx="3399655" cy="25537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814486" y="4185407"/>
            <a:ext cx="3058417" cy="255373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635049" y="4439193"/>
            <a:ext cx="1223854" cy="245547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14831" y="6230999"/>
            <a:ext cx="3539699" cy="255373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59046" y="6437962"/>
            <a:ext cx="2841391" cy="255373"/>
          </a:xfrm>
          <a:prstGeom prst="rect">
            <a:avLst/>
          </a:prstGeom>
          <a:solidFill>
            <a:schemeClr val="accent5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39079" y="3277015"/>
            <a:ext cx="15263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Findings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The introduction of the lottery system had an impact on the registration process, which had an impact on the average run times compared to 2008/2009; however, it may not have been as surmised by the organizers: composition of geographically separated registrants did not change, but distribution in age group did.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003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305</Words>
  <Application>Microsoft Office PowerPoint</Application>
  <PresentationFormat>Widescreen</PresentationFormat>
  <Paragraphs>105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Elkins</dc:creator>
  <cp:lastModifiedBy>Thomas Elkins</cp:lastModifiedBy>
  <cp:revision>11</cp:revision>
  <dcterms:created xsi:type="dcterms:W3CDTF">2017-07-01T00:04:16Z</dcterms:created>
  <dcterms:modified xsi:type="dcterms:W3CDTF">2017-07-01T01:55:04Z</dcterms:modified>
</cp:coreProperties>
</file>