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7" r:id="rId2"/>
    <p:sldId id="258" r:id="rId3"/>
    <p:sldId id="262" r:id="rId4"/>
    <p:sldId id="259" r:id="rId5"/>
    <p:sldId id="264" r:id="rId6"/>
    <p:sldId id="273" r:id="rId7"/>
    <p:sldId id="274" r:id="rId8"/>
    <p:sldId id="260" r:id="rId9"/>
    <p:sldId id="268" r:id="rId10"/>
    <p:sldId id="279" r:id="rId11"/>
    <p:sldId id="269" r:id="rId12"/>
    <p:sldId id="280" r:id="rId13"/>
    <p:sldId id="270" r:id="rId14"/>
    <p:sldId id="271" r:id="rId15"/>
    <p:sldId id="275" r:id="rId16"/>
    <p:sldId id="277" r:id="rId17"/>
    <p:sldId id="278" r:id="rId18"/>
    <p:sldId id="256"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18</a:t>
            </a:fld>
            <a:endParaRPr lang="en-US"/>
          </a:p>
        </p:txBody>
      </p:sp>
    </p:spTree>
    <p:extLst>
      <p:ext uri="{BB962C8B-B14F-4D97-AF65-F5344CB8AC3E}">
        <p14:creationId xmlns:p14="http://schemas.microsoft.com/office/powerpoint/2010/main" val="219246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768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4262635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8770539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029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506709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409536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CFBDD-FC00-4979-962A-B16E941AAB17}"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8098679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16279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72296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26174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653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895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6821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1073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966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9269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2757578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a:t>
            </a:r>
            <a:r>
              <a:rPr lang="en-US" i="1" dirty="0" err="1" smtClean="0">
                <a:solidFill>
                  <a:schemeClr val="bg1"/>
                </a:solidFill>
              </a:rPr>
              <a:t>Baldree</a:t>
            </a:r>
            <a:r>
              <a:rPr lang="en-US" i="1" dirty="0" smtClean="0">
                <a:solidFill>
                  <a:schemeClr val="bg1"/>
                </a:solidFill>
              </a:rPr>
              <a:t>,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Age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23159"/>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364" y="2198299"/>
            <a:ext cx="4476471" cy="3650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26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a:t>
            </a:r>
            <a:r>
              <a:rPr lang="en-US" dirty="0"/>
              <a:t>Runner Results - </a:t>
            </a:r>
            <a:r>
              <a:rPr lang="en-US" dirty="0" smtClean="0"/>
              <a:t>Time</a:t>
            </a:r>
            <a:endParaRPr lang="en-US" dirty="0"/>
          </a:p>
        </p:txBody>
      </p:sp>
      <p:sp>
        <p:nvSpPr>
          <p:cNvPr id="4" name="Text Placeholder 3"/>
          <p:cNvSpPr>
            <a:spLocks noGrp="1"/>
          </p:cNvSpPr>
          <p:nvPr>
            <p:ph type="body" sz="half" idx="2"/>
          </p:nvPr>
        </p:nvSpPr>
        <p:spPr/>
        <p:txBody>
          <a:bodyPr/>
          <a:lstStyle/>
          <a:p>
            <a:r>
              <a:rPr lang="en-US" dirty="0" smtClean="0"/>
              <a:t>Boxplot by Year</a:t>
            </a:r>
          </a:p>
          <a:p>
            <a:r>
              <a:rPr lang="en-US" dirty="0" smtClean="0"/>
              <a:t>Boxplot by Age/Year</a:t>
            </a:r>
          </a:p>
          <a:p>
            <a:r>
              <a:rPr lang="en-US" dirty="0" smtClean="0"/>
              <a:t>Histogram</a:t>
            </a:r>
          </a:p>
          <a:p>
            <a:r>
              <a:rPr lang="en-US" dirty="0" smtClean="0"/>
              <a:t>Density plot</a:t>
            </a:r>
          </a:p>
          <a:p>
            <a:r>
              <a:rPr lang="en-US" dirty="0" smtClean="0"/>
              <a:t>QQ plot</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0" y="136264"/>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420"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Runner Results </a:t>
            </a:r>
            <a:r>
              <a:rPr lang="en-US" dirty="0" smtClean="0"/>
              <a:t>– Time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4369013" y="2237355"/>
            <a:ext cx="3362670" cy="285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26" y="2097088"/>
            <a:ext cx="3473823" cy="313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49" y="2237354"/>
            <a:ext cx="3715620" cy="285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Men’s Runners Results</a:t>
            </a:r>
            <a:br>
              <a:rPr lang="en-US" dirty="0" smtClean="0"/>
            </a:br>
            <a:r>
              <a:rPr lang="en-US" dirty="0" smtClean="0"/>
              <a:t>Age versus Time and Age per Year</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XY Plot – Time versus Age by Year</a:t>
            </a:r>
          </a:p>
          <a:p>
            <a:r>
              <a:rPr lang="en-US" dirty="0" smtClean="0"/>
              <a:t>XY Plot – Time vs Age Regression by  Year</a:t>
            </a:r>
          </a:p>
          <a:p>
            <a:r>
              <a:rPr lang="en-US" dirty="0" smtClean="0"/>
              <a:t>XY Plot –  Time vs. </a:t>
            </a:r>
            <a:r>
              <a:rPr lang="en-US" dirty="0" err="1" smtClean="0"/>
              <a:t>Avg</a:t>
            </a:r>
            <a:r>
              <a:rPr lang="en-US" dirty="0" smtClean="0"/>
              <a:t> Time for </a:t>
            </a:r>
            <a:r>
              <a:rPr lang="en-US" dirty="0" err="1" smtClean="0"/>
              <a:t>Avg</a:t>
            </a:r>
            <a:r>
              <a:rPr lang="en-US" dirty="0" smtClean="0"/>
              <a:t> Age</a:t>
            </a:r>
          </a:p>
          <a:p>
            <a:r>
              <a:rPr lang="en-US" dirty="0" smtClean="0"/>
              <a:t>XY Plot – Age vs. </a:t>
            </a:r>
            <a:r>
              <a:rPr lang="en-US" dirty="0" err="1" smtClean="0"/>
              <a:t>Avg</a:t>
            </a:r>
            <a:r>
              <a:rPr lang="en-US" dirty="0" smtClean="0"/>
              <a:t> Age by Year</a:t>
            </a:r>
          </a:p>
          <a:p>
            <a:r>
              <a:rPr lang="en-US" dirty="0" smtClean="0"/>
              <a:t>XY Plot – Time vs. </a:t>
            </a:r>
            <a:r>
              <a:rPr lang="en-US" dirty="0" err="1" smtClean="0"/>
              <a:t>Avg</a:t>
            </a:r>
            <a:r>
              <a:rPr lang="en-US"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13</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59" y="812708"/>
            <a:ext cx="313764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976" y="1030288"/>
            <a:ext cx="2994213" cy="228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9" y="3319369"/>
            <a:ext cx="3137648"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553" y="3319369"/>
            <a:ext cx="2886636" cy="256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92" y="3841376"/>
            <a:ext cx="4056249" cy="241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4744635" y="3399700"/>
            <a:ext cx="3179576" cy="222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smtClean="0"/>
              <a:t>XY Plot – Time vs. </a:t>
            </a:r>
            <a:r>
              <a:rPr lang="en-US" dirty="0" err="1" smtClean="0"/>
              <a:t>Avg</a:t>
            </a:r>
            <a:r>
              <a:rPr lang="en-US" dirty="0" smtClean="0"/>
              <a:t> Time by Year for Age Group 40-49</a:t>
            </a:r>
          </a:p>
          <a:p>
            <a:r>
              <a:rPr lang="en-US" dirty="0" smtClean="0"/>
              <a:t>XY Plot – Time vs. Std. Dev Time vs </a:t>
            </a:r>
            <a:r>
              <a:rPr lang="en-US" dirty="0" err="1" smtClean="0"/>
              <a:t>Std</a:t>
            </a:r>
            <a:r>
              <a:rPr lang="en-US" dirty="0" smtClean="0"/>
              <a:t> Dev Age</a:t>
            </a:r>
          </a:p>
          <a:p>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70" y="3452183"/>
            <a:ext cx="2725271" cy="21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a:t>
            </a:r>
            <a:r>
              <a:rPr lang="en-US" dirty="0" smtClean="0"/>
              <a:t>Variables (DV).</a:t>
            </a:r>
            <a:endParaRPr lang="en-US" dirty="0" smtClean="0"/>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15</a:t>
            </a:fld>
            <a:endParaRPr lang="en-US"/>
          </a:p>
        </p:txBody>
      </p:sp>
    </p:spTree>
    <p:extLst>
      <p:ext uri="{BB962C8B-B14F-4D97-AF65-F5344CB8AC3E}">
        <p14:creationId xmlns:p14="http://schemas.microsoft.com/office/powerpoint/2010/main" val="403724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p:txBody>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p:txBody>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16</a:t>
            </a:fld>
            <a:endParaRPr lang="en-US"/>
          </a:p>
        </p:txBody>
      </p:sp>
    </p:spTree>
    <p:extLst>
      <p:ext uri="{BB962C8B-B14F-4D97-AF65-F5344CB8AC3E}">
        <p14:creationId xmlns:p14="http://schemas.microsoft.com/office/powerpoint/2010/main" val="206807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lstStyle/>
          <a:p>
            <a:r>
              <a:rPr lang="en-US" dirty="0" smtClean="0"/>
              <a:t>Models used</a:t>
            </a:r>
          </a:p>
          <a:p>
            <a:pPr lvl="1"/>
            <a:r>
              <a:rPr lang="en-US" dirty="0" smtClean="0"/>
              <a:t>T-Test</a:t>
            </a:r>
          </a:p>
          <a:p>
            <a:pPr lvl="2"/>
            <a:r>
              <a:rPr lang="en-US" dirty="0" smtClean="0"/>
              <a:t>2009 compared to 2010 age group means</a:t>
            </a:r>
          </a:p>
          <a:p>
            <a:pPr lvl="1"/>
            <a:r>
              <a:rPr lang="en-US" dirty="0" smtClean="0"/>
              <a:t>Chi-Square</a:t>
            </a:r>
          </a:p>
          <a:p>
            <a:pPr lvl="2"/>
            <a:r>
              <a:rPr lang="en-US" dirty="0" smtClean="0"/>
              <a:t>Compared two or more </a:t>
            </a:r>
            <a:r>
              <a:rPr lang="en-US" smtClean="0"/>
              <a:t>groups variances</a:t>
            </a:r>
            <a:endParaRPr lang="en-US"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2524" y="18089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04234" flipH="1">
            <a:off x="9621816" y="1035750"/>
            <a:ext cx="1992995" cy="100895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8880648" y="4809976"/>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2314" y="259833"/>
            <a:ext cx="1791068" cy="369332"/>
          </a:xfrm>
          <a:prstGeom prst="rect">
            <a:avLst/>
          </a:prstGeom>
        </p:spPr>
        <p:txBody>
          <a:bodyPr wrap="none">
            <a:spAutoFit/>
          </a:bodyPr>
          <a:lstStyle/>
          <a:p>
            <a:r>
              <a:rPr lang="en-US" dirty="0" smtClean="0"/>
              <a:t>from </a:t>
            </a:r>
            <a:r>
              <a:rPr lang="en-US" dirty="0" smtClean="0">
                <a:hlinkClick r:id="rId6"/>
              </a:rPr>
              <a:t>Lottery FAQ</a:t>
            </a:r>
            <a:endParaRPr lang="en-US" dirty="0" smtClean="0"/>
          </a:p>
        </p:txBody>
      </p:sp>
      <mc:AlternateContent xmlns:mc="http://schemas.openxmlformats.org/markup-compatibility/2006" xmlns:a14="http://schemas.microsoft.com/office/drawing/2010/main">
        <mc:Choice Requires="a14">
          <p:sp>
            <p:nvSpPr>
              <p:cNvPr id="10" name="TextBox 9"/>
              <p:cNvSpPr txBox="1"/>
              <p:nvPr/>
            </p:nvSpPr>
            <p:spPr>
              <a:xfrm>
                <a:off x="8739238" y="2429733"/>
                <a:ext cx="3180914" cy="2246769"/>
              </a:xfrm>
              <a:prstGeom prst="rect">
                <a:avLst/>
              </a:prstGeom>
              <a:noFill/>
            </p:spPr>
            <p:txBody>
              <a:bodyPr wrap="square" rtlCol="0">
                <a:spAutoFit/>
              </a:bodyPr>
              <a:lstStyle/>
              <a:p>
                <a:r>
                  <a:rPr lang="en-US" sz="1400" b="1" dirty="0" smtClean="0">
                    <a:solidFill>
                      <a:schemeClr val="accent2"/>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u="sng" dirty="0" smtClean="0"/>
                  <a:t>are</a:t>
                </a:r>
                <a:r>
                  <a:rPr lang="en-US" sz="1400" dirty="0" smtClean="0"/>
                  <a:t> different </a:t>
                </a:r>
              </a:p>
              <a:p>
                <a:pPr algn="r"/>
                <a:r>
                  <a:rPr lang="en-US" sz="1400" dirty="0" smtClean="0"/>
                  <a:t>(p-value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8" y="2429733"/>
                <a:ext cx="3180914" cy="2246769"/>
              </a:xfrm>
              <a:prstGeom prst="rect">
                <a:avLst/>
              </a:prstGeom>
              <a:blipFill rotWithShape="0">
                <a:blip r:embed="rId7"/>
                <a:stretch>
                  <a:fillRect l="-576" t="-543" r="-1919" b="-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94909" y="296219"/>
                <a:ext cx="355667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=0.95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similar</a:t>
                </a:r>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694909" y="296219"/>
                <a:ext cx="3556679" cy="1815882"/>
              </a:xfrm>
              <a:prstGeom prst="rect">
                <a:avLst/>
              </a:prstGeom>
              <a:blipFill rotWithShape="0">
                <a:blip r:embed="rId8"/>
                <a:stretch>
                  <a:fillRect l="-514" t="-673" b="-2694"/>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429186080"/>
              </p:ext>
            </p:extLst>
          </p:nvPr>
        </p:nvGraphicFramePr>
        <p:xfrm>
          <a:off x="1768134" y="3037702"/>
          <a:ext cx="2832303" cy="2895600"/>
        </p:xfrm>
        <a:graphic>
          <a:graphicData uri="http://schemas.openxmlformats.org/drawingml/2006/table">
            <a:tbl>
              <a:tblPr firstRow="1" bandRow="1">
                <a:tableStyleId>{5C22544A-7EE6-4342-B048-85BDC9FD1C3A}</a:tableStyleId>
              </a:tblPr>
              <a:tblGrid>
                <a:gridCol w="698703"/>
                <a:gridCol w="740182"/>
                <a:gridCol w="647453"/>
                <a:gridCol w="7459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716006" y="5575694"/>
            <a:ext cx="3267894" cy="1169551"/>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were affected</a:t>
            </a:r>
            <a:endParaRPr lang="en-US" sz="1400" dirty="0"/>
          </a:p>
        </p:txBody>
      </p:sp>
      <p:sp>
        <p:nvSpPr>
          <p:cNvPr id="15" name="TextBox 14"/>
          <p:cNvSpPr txBox="1"/>
          <p:nvPr/>
        </p:nvSpPr>
        <p:spPr>
          <a:xfrm>
            <a:off x="2107528" y="2737286"/>
            <a:ext cx="1819409" cy="338554"/>
          </a:xfrm>
          <a:prstGeom prst="rect">
            <a:avLst/>
          </a:prstGeom>
          <a:noFill/>
        </p:spPr>
        <p:txBody>
          <a:bodyPr wrap="none" rtlCol="0">
            <a:spAutoFit/>
          </a:bodyPr>
          <a:lstStyle/>
          <a:p>
            <a:r>
              <a:rPr lang="en-US" sz="1600" b="1" dirty="0" smtClean="0">
                <a:solidFill>
                  <a:schemeClr val="accent5"/>
                </a:solidFill>
              </a:rPr>
              <a:t>Was it age-related?</a:t>
            </a:r>
            <a:endParaRPr lang="en-US" sz="1600" b="1" dirty="0">
              <a:solidFill>
                <a:schemeClr val="accent5"/>
              </a:solidFill>
            </a:endParaRPr>
          </a:p>
        </p:txBody>
      </p:sp>
      <p:sp>
        <p:nvSpPr>
          <p:cNvPr id="16" name="TextBox 15"/>
          <p:cNvSpPr txBox="1"/>
          <p:nvPr/>
        </p:nvSpPr>
        <p:spPr>
          <a:xfrm>
            <a:off x="5507850" y="2227981"/>
            <a:ext cx="2706959" cy="338554"/>
          </a:xfrm>
          <a:prstGeom prst="rect">
            <a:avLst/>
          </a:prstGeom>
          <a:noFill/>
        </p:spPr>
        <p:txBody>
          <a:bodyPr wrap="none" rtlCol="0">
            <a:spAutoFit/>
          </a:bodyPr>
          <a:lstStyle/>
          <a:p>
            <a:r>
              <a:rPr lang="en-US" sz="1600" b="1" dirty="0" smtClean="0">
                <a:solidFill>
                  <a:srgbClr val="00B050"/>
                </a:solidFill>
              </a:rPr>
              <a:t>Was it time/distance-related?</a:t>
            </a:r>
            <a:endParaRPr lang="en-US" sz="1600" b="1"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57332030"/>
              </p:ext>
            </p:extLst>
          </p:nvPr>
        </p:nvGraphicFramePr>
        <p:xfrm>
          <a:off x="5376432" y="2505001"/>
          <a:ext cx="2778809" cy="2625956"/>
        </p:xfrm>
        <a:graphic>
          <a:graphicData uri="http://schemas.openxmlformats.org/drawingml/2006/table">
            <a:tbl>
              <a:tblPr firstRow="1" bandRow="1">
                <a:tableStyleId>{93296810-A885-4BE3-A3E7-6D5BEEA58F35}</a:tableStyleId>
              </a:tblPr>
              <a:tblGrid>
                <a:gridCol w="715694"/>
                <a:gridCol w="655955"/>
                <a:gridCol w="655955"/>
                <a:gridCol w="751205"/>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376432" y="5130957"/>
            <a:ext cx="3921599"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=0.95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not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669128" flipH="1">
            <a:off x="4208116" y="4518522"/>
            <a:ext cx="1236241" cy="777241"/>
          </a:xfrm>
          <a:prstGeom prst="rect">
            <a:avLst/>
          </a:prstGeom>
        </p:spPr>
      </p:pic>
      <p:pic>
        <p:nvPicPr>
          <p:cNvPr id="28" name="Picture 27"/>
          <p:cNvPicPr>
            <a:picLocks noChangeAspect="1"/>
          </p:cNvPicPr>
          <p:nvPr/>
        </p:nvPicPr>
        <p:blipFill rotWithShape="1">
          <a:blip r:embed="rId10" cstate="print">
            <a:duotone>
              <a:schemeClr val="accent4">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78527" y="2085896"/>
            <a:ext cx="1680519" cy="2310714"/>
          </a:xfrm>
          <a:prstGeom prst="rect">
            <a:avLst/>
          </a:prstGeom>
        </p:spPr>
      </p:pic>
      <p:sp>
        <p:nvSpPr>
          <p:cNvPr id="29" name="Rectangle 28"/>
          <p:cNvSpPr/>
          <p:nvPr/>
        </p:nvSpPr>
        <p:spPr>
          <a:xfrm>
            <a:off x="6765837" y="1845276"/>
            <a:ext cx="3399655"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14486" y="4185407"/>
            <a:ext cx="3058417" cy="255373"/>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35049" y="4439193"/>
            <a:ext cx="1223854" cy="245547"/>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3539699" cy="25537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759046" y="6437962"/>
            <a:ext cx="2841391" cy="255373"/>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39079" y="3277015"/>
            <a:ext cx="1526332" cy="3416320"/>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18</a:t>
            </a:fld>
            <a:endParaRPr lang="en-US"/>
          </a:p>
        </p:txBody>
      </p:sp>
    </p:spTree>
    <p:extLst>
      <p:ext uri="{BB962C8B-B14F-4D97-AF65-F5344CB8AC3E}">
        <p14:creationId xmlns:p14="http://schemas.microsoft.com/office/powerpoint/2010/main" val="419003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19</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005012"/>
            <a:ext cx="10515600" cy="4351338"/>
          </a:xfrm>
        </p:spPr>
        <p:txBody>
          <a:bodyPr/>
          <a:lstStyle/>
          <a:p>
            <a:r>
              <a:rPr lang="en-US" i="1" dirty="0" smtClean="0"/>
              <a:t>We will be analyzing data from the annual Washington D.C. Cherry Blossom Race; Years: 1999-2012. There is a noticeable difference of age distribution over the years along with average run times. We will use statistical methods to explore and examine the change of the runners over time to help determine significant events in the history of the race.</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314856" y="3651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primary focus of this case study: </a:t>
            </a:r>
            <a:r>
              <a:rPr lang="en-US" i="1" dirty="0" smtClean="0"/>
              <a:t>“Getting the data into the right </a:t>
            </a:r>
            <a:r>
              <a:rPr lang="en-US" i="1" dirty="0" smtClean="0"/>
              <a:t>format.”</a:t>
            </a:r>
            <a:endParaRPr lang="en-US" dirty="0" smtClean="0"/>
          </a:p>
          <a:p>
            <a:r>
              <a:rPr lang="en-US" dirty="0" smtClean="0"/>
              <a:t>The results of each year of the race must be scraped from </a:t>
            </a:r>
            <a:r>
              <a:rPr lang="en-US" dirty="0" smtClean="0">
                <a:hlinkClick r:id="rId2"/>
              </a:rPr>
              <a:t>www.cherryblossom.org</a:t>
            </a:r>
            <a:r>
              <a:rPr lang="en-US" dirty="0" smtClean="0"/>
              <a:t> with multiple formats </a:t>
            </a:r>
            <a:r>
              <a:rPr lang="en-US" dirty="0" smtClean="0"/>
              <a:t>covering </a:t>
            </a:r>
            <a:r>
              <a:rPr lang="en-US" dirty="0" smtClean="0"/>
              <a:t>many </a:t>
            </a:r>
            <a:r>
              <a:rPr lang="en-US" dirty="0" smtClean="0"/>
              <a:t>years</a:t>
            </a:r>
          </a:p>
          <a:p>
            <a:r>
              <a:rPr lang="en-US" dirty="0" smtClean="0"/>
              <a:t>Runner-selection moved to a lottery system in 2009. The organization claims the introduction may have affected the geographic distribution of runners.</a:t>
            </a:r>
            <a:endParaRPr lang="en-US" dirty="0" smtClean="0"/>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3" name="Content Placeholder 2"/>
          <p:cNvSpPr>
            <a:spLocks noGrp="1"/>
          </p:cNvSpPr>
          <p:nvPr>
            <p:ph idx="1"/>
          </p:nvPr>
        </p:nvSpPr>
        <p:spPr/>
        <p:txBody>
          <a:bodyPr/>
          <a:lstStyle/>
          <a:p>
            <a:r>
              <a:rPr lang="en-US" dirty="0" smtClean="0"/>
              <a:t>Matt</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4</a:t>
            </a:fld>
            <a:endParaRPr lang="en-US"/>
          </a:p>
        </p:txBody>
      </p: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t>
            </a:r>
            <a:endParaRPr lang="en-US" dirty="0"/>
          </a:p>
        </p:txBody>
      </p:sp>
      <p:sp>
        <p:nvSpPr>
          <p:cNvPr id="3" name="Content Placeholder 2"/>
          <p:cNvSpPr>
            <a:spLocks noGrp="1"/>
          </p:cNvSpPr>
          <p:nvPr>
            <p:ph idx="1"/>
          </p:nvPr>
        </p:nvSpPr>
        <p:spPr/>
        <p:txBody>
          <a:bodyPr/>
          <a:lstStyle/>
          <a:p>
            <a:r>
              <a:rPr lang="en-US" dirty="0" smtClean="0"/>
              <a:t>Matt</a:t>
            </a:r>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solidFill>
                  <a:schemeClr val="tx2">
                    <a:tint val="100000"/>
                    <a:shade val="90000"/>
                    <a:satMod val="250000"/>
                    <a:alpha val="100000"/>
                  </a:schemeClr>
                </a:solidFill>
              </a:rPr>
              <a:t>What Do Data Scientists Do?</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6</a:t>
            </a:fld>
            <a:endParaRPr lang="en-US"/>
          </a:p>
        </p:txBody>
      </p:sp>
    </p:spTree>
    <p:extLst>
      <p:ext uri="{BB962C8B-B14F-4D97-AF65-F5344CB8AC3E}">
        <p14:creationId xmlns:p14="http://schemas.microsoft.com/office/powerpoint/2010/main" val="152042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spTree>
    <p:extLst>
      <p:ext uri="{BB962C8B-B14F-4D97-AF65-F5344CB8AC3E}">
        <p14:creationId xmlns:p14="http://schemas.microsoft.com/office/powerpoint/2010/main" val="240536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a:t>
            </a:r>
            <a:endParaRPr lang="en-US" dirty="0"/>
          </a:p>
        </p:txBody>
      </p:sp>
      <p:sp>
        <p:nvSpPr>
          <p:cNvPr id="3" name="Content Placeholder 2"/>
          <p:cNvSpPr>
            <a:spLocks noGrp="1"/>
          </p:cNvSpPr>
          <p:nvPr>
            <p:ph idx="1"/>
          </p:nvPr>
        </p:nvSpPr>
        <p:spPr/>
        <p:txBody>
          <a:bodyPr/>
          <a:lstStyle/>
          <a:p>
            <a:r>
              <a:rPr lang="en-US" dirty="0" smtClean="0"/>
              <a:t>Ben/Austin</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spTree>
    <p:extLst>
      <p:ext uri="{BB962C8B-B14F-4D97-AF65-F5344CB8AC3E}">
        <p14:creationId xmlns:p14="http://schemas.microsoft.com/office/powerpoint/2010/main" val="427006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Men’s Runner Results - Age</a:t>
            </a:r>
            <a:endParaRPr lang="en-US" dirty="0"/>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839788" y="2362994"/>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6729628" y="305426"/>
            <a:ext cx="3932237" cy="3811588"/>
          </a:xfrm>
        </p:spPr>
        <p:txBody>
          <a:bodyPr/>
          <a:lstStyle/>
          <a:p>
            <a:r>
              <a:rPr lang="en-US" dirty="0" smtClean="0"/>
              <a:t>Boxplots</a:t>
            </a:r>
          </a:p>
          <a:p>
            <a:r>
              <a:rPr lang="en-US" dirty="0" smtClean="0"/>
              <a:t>Histograms</a:t>
            </a:r>
          </a:p>
          <a:p>
            <a:r>
              <a:rPr lang="en-US" dirty="0" smtClean="0"/>
              <a:t>Density Plot</a:t>
            </a:r>
          </a:p>
          <a:p>
            <a:r>
              <a:rPr lang="en-US" dirty="0" smtClean="0"/>
              <a:t>QQ Plot</a:t>
            </a:r>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921" y="2211220"/>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373</TotalTime>
  <Words>811</Words>
  <Application>Microsoft Office PowerPoint</Application>
  <PresentationFormat>Widescreen</PresentationFormat>
  <Paragraphs>195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Trebuchet MS</vt:lpstr>
      <vt:lpstr>Tw Cen MT</vt:lpstr>
      <vt:lpstr>Circuit</vt:lpstr>
      <vt:lpstr>Case Study 08 Chapter 2, Question 10</vt:lpstr>
      <vt:lpstr>Abstract</vt:lpstr>
      <vt:lpstr>Background</vt:lpstr>
      <vt:lpstr>Data Loading/Prep</vt:lpstr>
      <vt:lpstr>Data Prep</vt:lpstr>
      <vt:lpstr>What Do Data Scientists Do?</vt:lpstr>
      <vt:lpstr>Processing and Cleaning the Data</vt:lpstr>
      <vt:lpstr>Exploratory</vt:lpstr>
      <vt:lpstr>Men’s Runner Results - Age</vt:lpstr>
      <vt:lpstr>Men’s Runner Results – Age (continued)</vt:lpstr>
      <vt:lpstr>Men’s Runner Results - Time</vt:lpstr>
      <vt:lpstr>Men’s Runner Results – Time (continued)</vt:lpstr>
      <vt:lpstr>Men’s Runners Results Age versus Time and Age per Year</vt:lpstr>
      <vt:lpstr>More …..</vt:lpstr>
      <vt:lpstr>Models &amp; Algorithms  - used in the R code</vt:lpstr>
      <vt:lpstr>Models &amp; Algorithms  - used in Excel</vt:lpstr>
      <vt:lpstr>Models &amp; Algorithms  - used in Excel</vt:lpstr>
      <vt:lpstr>PowerPoint Presentation</vt:lpstr>
      <vt:lpstr>Conclusion/Discussions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38</cp:revision>
  <dcterms:created xsi:type="dcterms:W3CDTF">2017-07-01T00:04:16Z</dcterms:created>
  <dcterms:modified xsi:type="dcterms:W3CDTF">2017-07-04T18:09:50Z</dcterms:modified>
</cp:coreProperties>
</file>