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2" r:id="rId4"/>
    <p:sldId id="259" r:id="rId5"/>
    <p:sldId id="279" r:id="rId6"/>
    <p:sldId id="280" r:id="rId7"/>
    <p:sldId id="273" r:id="rId8"/>
    <p:sldId id="274" r:id="rId9"/>
    <p:sldId id="260" r:id="rId10"/>
    <p:sldId id="268" r:id="rId11"/>
    <p:sldId id="269" r:id="rId12"/>
    <p:sldId id="270" r:id="rId13"/>
    <p:sldId id="271" r:id="rId14"/>
    <p:sldId id="275" r:id="rId15"/>
    <p:sldId id="277" r:id="rId16"/>
    <p:sldId id="278" r:id="rId17"/>
    <p:sldId id="256" r:id="rId18"/>
    <p:sldId id="26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6CB1D-A3B7-434B-ABB5-99D9CB0EF729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425B-2894-4318-AA7F-42BC2313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8FD3-6BC4-425F-891D-0741A439FEF5}" type="datetime1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C68-9EED-413E-B086-4145A3935548}" type="datetime1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5037-ADD3-4F59-BB44-F82689BBE7AE}" type="datetime1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BDF8-5683-484F-8DBC-E9A1DA889130}" type="datetime1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F6-A32E-467C-A154-8BAEC0788F1F}" type="datetime1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E2-A66E-4CEA-BAB6-29487134D526}" type="datetime1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24CE-E8D1-46CA-9144-2068016453D9}" type="datetime1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CF9F-D515-4605-8464-4C06C1DFB243}" type="datetime1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B92B-7D36-4A45-A718-E0E1FC80AFD2}" type="datetime1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D5C0-512F-45C2-ACB2-607A00A4510C}" type="datetime1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5F23-E154-4B47-A9F9-89A52AA15E6B}" type="datetime1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FBDD-FC00-4979-962A-B16E941AAB17}" type="datetime1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hyperlink" Target="http://cherryblossom.org/include/10LotteryFAQs102209.pdf" TargetMode="External"/><Relationship Id="rId6" Type="http://schemas.openxmlformats.org/officeDocument/2006/relationships/image" Target="../media/image40.png"/><Relationship Id="rId7" Type="http://schemas.openxmlformats.org/officeDocument/2006/relationships/image" Target="../media/image50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erryblosso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MSDS 7333: Case Study 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Summer 2017: </a:t>
            </a:r>
            <a:r>
              <a:rPr lang="en-US" dirty="0" smtClean="0"/>
              <a:t>Matt Baldree, </a:t>
            </a:r>
            <a:r>
              <a:rPr lang="en-US" dirty="0" smtClean="0"/>
              <a:t>Ben Brock, </a:t>
            </a:r>
            <a:r>
              <a:rPr lang="en-US" dirty="0" smtClean="0"/>
              <a:t>Tom Elkins, </a:t>
            </a:r>
            <a:r>
              <a:rPr lang="en-US" dirty="0" smtClean="0"/>
              <a:t>Austin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1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Runner Results - 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5183188" y="1344708"/>
            <a:ext cx="3512577" cy="22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</a:p>
          <a:p>
            <a:r>
              <a:rPr lang="en-US" dirty="0" smtClean="0"/>
              <a:t>Histograms</a:t>
            </a:r>
          </a:p>
          <a:p>
            <a:r>
              <a:rPr lang="en-US" dirty="0" smtClean="0"/>
              <a:t>Density Plot</a:t>
            </a:r>
          </a:p>
          <a:p>
            <a:r>
              <a:rPr lang="en-US" dirty="0" smtClean="0"/>
              <a:t>QQ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19" y="3609695"/>
            <a:ext cx="3496234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53" y="1293720"/>
            <a:ext cx="2886634" cy="23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41" y="3412472"/>
            <a:ext cx="2960967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5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</a:t>
            </a:r>
            <a:r>
              <a:rPr lang="en-US" dirty="0"/>
              <a:t>Runner Results -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Boxplot by Year</a:t>
            </a:r>
          </a:p>
          <a:p>
            <a:r>
              <a:rPr lang="en-US" dirty="0" smtClean="0"/>
              <a:t>Boxplot by Age/Year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Density plot</a:t>
            </a:r>
          </a:p>
          <a:p>
            <a:r>
              <a:rPr lang="en-US" dirty="0" smtClean="0"/>
              <a:t>QQ plot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57" y="968189"/>
            <a:ext cx="3119719" cy="254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7" y="968190"/>
            <a:ext cx="2959147" cy="234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5481919" y="3514165"/>
            <a:ext cx="2855258" cy="242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7" y="3058506"/>
            <a:ext cx="2832847" cy="25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5" y="3693457"/>
            <a:ext cx="3281082" cy="213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9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Runners Results</a:t>
            </a:r>
            <a:br>
              <a:rPr lang="en-US" dirty="0" smtClean="0"/>
            </a:br>
            <a:r>
              <a:rPr lang="en-US" dirty="0" smtClean="0"/>
              <a:t>Age versus Time and Age per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XY Plot – Time versus Age by Year</a:t>
            </a:r>
          </a:p>
          <a:p>
            <a:r>
              <a:rPr lang="en-US" dirty="0" smtClean="0"/>
              <a:t>XY Plot – Time vs Age Regression by  Year</a:t>
            </a:r>
          </a:p>
          <a:p>
            <a:r>
              <a:rPr lang="en-US" dirty="0" smtClean="0"/>
              <a:t>XY Plot –  Time vs. </a:t>
            </a:r>
            <a:r>
              <a:rPr lang="en-US" dirty="0" err="1" smtClean="0"/>
              <a:t>Avg</a:t>
            </a:r>
            <a:r>
              <a:rPr lang="en-US" dirty="0" smtClean="0"/>
              <a:t> Time for </a:t>
            </a:r>
            <a:r>
              <a:rPr lang="en-US" dirty="0" err="1" smtClean="0"/>
              <a:t>Avg</a:t>
            </a:r>
            <a:r>
              <a:rPr lang="en-US" dirty="0" smtClean="0"/>
              <a:t> Age</a:t>
            </a:r>
          </a:p>
          <a:p>
            <a:r>
              <a:rPr lang="en-US" dirty="0" smtClean="0"/>
              <a:t>XY Plot – Age vs. </a:t>
            </a:r>
            <a:r>
              <a:rPr lang="en-US" dirty="0" err="1" smtClean="0"/>
              <a:t>Avg</a:t>
            </a:r>
            <a:r>
              <a:rPr lang="en-US" dirty="0" smtClean="0"/>
              <a:t> Age by Year</a:t>
            </a:r>
          </a:p>
          <a:p>
            <a:r>
              <a:rPr lang="en-US" dirty="0" smtClean="0"/>
              <a:t>XY Plot – Time vs. </a:t>
            </a:r>
            <a:r>
              <a:rPr lang="en-US" dirty="0" err="1" smtClean="0"/>
              <a:t>Avg</a:t>
            </a:r>
            <a:r>
              <a:rPr lang="en-US" dirty="0" smtClean="0"/>
              <a:t> Time by Year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40" y="920284"/>
            <a:ext cx="3137647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8" y="920284"/>
            <a:ext cx="2994213" cy="22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41" y="3209365"/>
            <a:ext cx="3137648" cy="256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65" y="3209365"/>
            <a:ext cx="2886636" cy="256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2" y="3841376"/>
            <a:ext cx="4056249" cy="241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17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…..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XY Plot – Time vs. </a:t>
            </a:r>
            <a:r>
              <a:rPr lang="en-US" dirty="0" err="1" smtClean="0"/>
              <a:t>Avg</a:t>
            </a:r>
            <a:r>
              <a:rPr lang="en-US" dirty="0" smtClean="0"/>
              <a:t> Time by Year for Age Group 40-49</a:t>
            </a:r>
          </a:p>
          <a:p>
            <a:r>
              <a:rPr lang="en-US" dirty="0" smtClean="0"/>
              <a:t>XY Plot – Time vs. Std. Dev Time vs </a:t>
            </a:r>
            <a:r>
              <a:rPr lang="en-US" dirty="0" err="1" smtClean="0"/>
              <a:t>Std</a:t>
            </a:r>
            <a:r>
              <a:rPr lang="en-US" dirty="0" smtClean="0"/>
              <a:t> Dev Age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0" y="1039908"/>
            <a:ext cx="2725271" cy="216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8175812" y="987425"/>
            <a:ext cx="3179576" cy="22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12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&amp; Algorithms  - used in the R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MANOVA is a Multivariate extension of ANOVA with the only difference being that in MANOVA there are Multiple Dependent Variable.</a:t>
            </a:r>
          </a:p>
          <a:p>
            <a:r>
              <a:rPr lang="en-US" dirty="0" smtClean="0"/>
              <a:t>ANOVA  - 1 DV</a:t>
            </a:r>
          </a:p>
          <a:p>
            <a:r>
              <a:rPr lang="en-US" dirty="0" smtClean="0"/>
              <a:t>MANOVA – 2 or more DVs</a:t>
            </a:r>
          </a:p>
          <a:p>
            <a:r>
              <a:rPr lang="en-US" dirty="0"/>
              <a:t>Experimental designs in which researchers manipulate or control one or more IVs to determine the effect on one DV (ANOVA) or more DVs (MANOVA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&amp; Algorithms  - used in Excel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T-Test: (parametric) </a:t>
            </a:r>
            <a:r>
              <a:rPr lang="en-US" dirty="0" smtClean="0"/>
              <a:t>Used to compare two groups means</a:t>
            </a:r>
          </a:p>
          <a:p>
            <a:pPr lvl="1"/>
            <a:r>
              <a:rPr lang="en-US" dirty="0" smtClean="0"/>
              <a:t>Can only be used for two Age groups (not multiple)</a:t>
            </a:r>
          </a:p>
          <a:p>
            <a:pPr lvl="1"/>
            <a:r>
              <a:rPr lang="en-US" dirty="0" smtClean="0"/>
              <a:t>Assume the data to have a normal distribution (bell-shaped curve)</a:t>
            </a:r>
          </a:p>
          <a:p>
            <a:pPr lvl="1"/>
            <a:r>
              <a:rPr lang="en-US" dirty="0" smtClean="0"/>
              <a:t>Similar standard deviation</a:t>
            </a:r>
          </a:p>
          <a:p>
            <a:pPr lvl="1"/>
            <a:r>
              <a:rPr lang="en-US" dirty="0" smtClean="0"/>
              <a:t>Data must be measured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Chi-Square Test: (non-parametric)</a:t>
            </a:r>
          </a:p>
          <a:p>
            <a:pPr lvl="1"/>
            <a:r>
              <a:rPr lang="en-US" dirty="0" smtClean="0"/>
              <a:t>Sample size must be more than 20</a:t>
            </a:r>
          </a:p>
          <a:p>
            <a:pPr lvl="1"/>
            <a:r>
              <a:rPr lang="en-US" dirty="0" smtClean="0"/>
              <a:t>Only be used to compare an experimental result w/a theoretical outcome</a:t>
            </a:r>
          </a:p>
          <a:p>
            <a:pPr lvl="1"/>
            <a:r>
              <a:rPr lang="en-US" dirty="0" smtClean="0"/>
              <a:t>Aims to test the null hypothesis of NO DIFFERENCE between data 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Algorithms  - used in Excel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</a:p>
          <a:p>
            <a:pPr lvl="1"/>
            <a:r>
              <a:rPr lang="en-US" dirty="0" smtClean="0"/>
              <a:t>T-Test</a:t>
            </a:r>
          </a:p>
          <a:p>
            <a:pPr lvl="2"/>
            <a:r>
              <a:rPr lang="en-US" dirty="0" smtClean="0"/>
              <a:t>2009 compared to 2010 age group means</a:t>
            </a:r>
          </a:p>
          <a:p>
            <a:pPr lvl="1"/>
            <a:r>
              <a:rPr lang="en-US" dirty="0" smtClean="0"/>
              <a:t>Chi-Square</a:t>
            </a:r>
          </a:p>
          <a:p>
            <a:pPr lvl="2"/>
            <a:r>
              <a:rPr lang="en-US" dirty="0" smtClean="0"/>
              <a:t>Compared two or more </a:t>
            </a:r>
            <a:r>
              <a:rPr lang="en-US" smtClean="0"/>
              <a:t>groups variances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24" y="1808922"/>
            <a:ext cx="4738206" cy="421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234" flipH="1">
            <a:off x="9621816" y="1035750"/>
            <a:ext cx="1992995" cy="100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3" y="565974"/>
            <a:ext cx="4842324" cy="17697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2"/>
          <a:stretch/>
        </p:blipFill>
        <p:spPr>
          <a:xfrm rot="744444" flipH="1">
            <a:off x="8880648" y="4809976"/>
            <a:ext cx="2381250" cy="1575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473" y="97816"/>
            <a:ext cx="335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 a claim of bias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155595" y="1331110"/>
            <a:ext cx="1712967" cy="3459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2252" y="1507974"/>
            <a:ext cx="2794531" cy="17912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2314" y="259833"/>
            <a:ext cx="179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5"/>
              </a:rPr>
              <a:t>Lottery FAQ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</a:rPr>
                  <a:t>Did lottery change results in 2010?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the same pre/post lottery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were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2010</a:t>
                </a:r>
                <a:r>
                  <a:rPr lang="en-US" sz="1400" dirty="0" smtClean="0"/>
                  <a:t> = 89.1214, s</a:t>
                </a:r>
                <a:r>
                  <a:rPr lang="en-US" sz="1400" baseline="-25000" dirty="0" smtClean="0"/>
                  <a:t>2010 </a:t>
                </a:r>
                <a:r>
                  <a:rPr lang="en-US" sz="1400" dirty="0" smtClean="0"/>
                  <a:t>= 15.5223, n = 6907; 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baseline="-25000" dirty="0" smtClean="0"/>
                  <a:t> </a:t>
                </a:r>
                <a:r>
                  <a:rPr lang="en-US" sz="1400" dirty="0" smtClean="0"/>
                  <a:t>= 3.002; Much greater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baseline="-25000" dirty="0" smtClean="0"/>
              </a:p>
              <a:p>
                <a:r>
                  <a:rPr lang="en-US" sz="1400" dirty="0" smtClean="0"/>
                  <a:t>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the run times </a:t>
                </a:r>
                <a:r>
                  <a:rPr lang="en-US" sz="1400" b="1" u="sng" dirty="0" smtClean="0"/>
                  <a:t>are</a:t>
                </a:r>
                <a:r>
                  <a:rPr lang="en-US" sz="1400" dirty="0" smtClean="0"/>
                  <a:t> different </a:t>
                </a:r>
              </a:p>
              <a:p>
                <a:pPr algn="r"/>
                <a:r>
                  <a:rPr lang="en-US" sz="1400" dirty="0" smtClean="0"/>
                  <a:t>(p-value 0.0044)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blipFill rotWithShape="0">
                <a:blip r:embed="rId6"/>
                <a:stretch>
                  <a:fillRect l="-576" t="-543" r="-1919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Was 2009 an anomaly compared to 2008?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 for 2008 and 2009 are similar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2008</a:t>
                </a:r>
                <a:r>
                  <a:rPr lang="en-US" sz="1400" dirty="0" smtClean="0"/>
                  <a:t> = 88.2567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88.5608, s</a:t>
                </a:r>
                <a:r>
                  <a:rPr lang="en-US" sz="1400" baseline="-25000" dirty="0" smtClean="0"/>
                  <a:t>2009 </a:t>
                </a:r>
                <a:r>
                  <a:rPr lang="en-US" sz="1400" dirty="0" smtClean="0"/>
                  <a:t>= 15.0897, n = 6649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dirty="0" smtClean="0"/>
                  <a:t> = 1.643; less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dirty="0" smtClean="0"/>
              </a:p>
              <a:p>
                <a:r>
                  <a:rPr lang="en-US" sz="1400" dirty="0" smtClean="0"/>
                  <a:t>Fail to 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2008 and 2009 were similar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blipFill rotWithShape="0">
                <a:blip r:embed="rId7"/>
                <a:stretch>
                  <a:fillRect l="-514" t="-673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86080"/>
              </p:ext>
            </p:extLst>
          </p:nvPr>
        </p:nvGraphicFramePr>
        <p:xfrm>
          <a:off x="1768134" y="3037702"/>
          <a:ext cx="28323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03"/>
                <a:gridCol w="740182"/>
                <a:gridCol w="647453"/>
                <a:gridCol w="745965"/>
              </a:tblGrid>
              <a:tr h="2606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Row total</a:t>
                      </a:r>
                      <a:endParaRPr lang="en-US" sz="1100" dirty="0"/>
                    </a:p>
                  </a:txBody>
                  <a:tcPr/>
                </a:tc>
              </a:tr>
              <a:tr h="2021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73</a:t>
                      </a:r>
                    </a:p>
                    <a:p>
                      <a:r>
                        <a:rPr lang="en-US" sz="1100" dirty="0" smtClean="0"/>
                        <a:t>86.53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111</a:t>
                      </a:r>
                    </a:p>
                    <a:p>
                      <a:r>
                        <a:rPr lang="en-US" sz="1100" dirty="0" smtClean="0"/>
                        <a:t>97.46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3944</a:t>
                      </a:r>
                    </a:p>
                    <a:p>
                      <a:r>
                        <a:rPr lang="en-US" sz="1100" dirty="0" smtClean="0"/>
                        <a:t>3993.43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4547</a:t>
                      </a:r>
                    </a:p>
                    <a:p>
                      <a:r>
                        <a:rPr lang="en-US" sz="1100" dirty="0" smtClean="0"/>
                        <a:t>4497.57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8491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1912</a:t>
                      </a:r>
                    </a:p>
                    <a:p>
                      <a:r>
                        <a:rPr lang="en-US" sz="1100" dirty="0" smtClean="0"/>
                        <a:t>1859.62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2042</a:t>
                      </a:r>
                    </a:p>
                    <a:p>
                      <a:r>
                        <a:rPr lang="en-US" sz="1100" dirty="0" smtClean="0"/>
                        <a:t>2094.38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3954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</a:t>
                      </a:r>
                    </a:p>
                    <a:p>
                      <a:r>
                        <a:rPr lang="en-US" sz="1100" dirty="0" smtClean="0"/>
                        <a:t>191.42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205</a:t>
                      </a:r>
                    </a:p>
                    <a:p>
                      <a:r>
                        <a:rPr lang="en-US" sz="1100" dirty="0" smtClean="0"/>
                        <a:t>215.58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407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 totals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6131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6905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13036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16006" y="5575694"/>
            <a:ext cx="3267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Age groups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age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7.815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9.043: Greater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age groups were affected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7528" y="2737286"/>
            <a:ext cx="181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Was it age-related?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850" y="2227981"/>
            <a:ext cx="2706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Was it time/distance-related?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32030"/>
              </p:ext>
            </p:extLst>
          </p:nvPr>
        </p:nvGraphicFramePr>
        <p:xfrm>
          <a:off x="5376432" y="2505001"/>
          <a:ext cx="2778809" cy="2625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5694"/>
                <a:gridCol w="655955"/>
                <a:gridCol w="655955"/>
                <a:gridCol w="751205"/>
              </a:tblGrid>
              <a:tr h="22886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Location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2009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Row total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East Coast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6423</a:t>
                      </a:r>
                    </a:p>
                    <a:p>
                      <a:r>
                        <a:rPr lang="en-US" sz="1050" dirty="0" smtClean="0"/>
                        <a:t>6414.96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6657</a:t>
                      </a:r>
                    </a:p>
                    <a:p>
                      <a:r>
                        <a:rPr lang="en-US" sz="1050" dirty="0" smtClean="0"/>
                        <a:t>6665.04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13080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Central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131</a:t>
                      </a:r>
                    </a:p>
                    <a:p>
                      <a:r>
                        <a:rPr lang="en-US" sz="1050" dirty="0" smtClean="0"/>
                        <a:t>136.83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148</a:t>
                      </a:r>
                    </a:p>
                    <a:p>
                      <a:r>
                        <a:rPr lang="en-US" sz="1050" dirty="0" smtClean="0"/>
                        <a:t>142.17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279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Mountain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21.58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22.42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Pacific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</a:t>
                      </a:r>
                    </a:p>
                    <a:p>
                      <a:r>
                        <a:rPr lang="en-US" sz="1050" dirty="0" smtClean="0"/>
                        <a:t>51.50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55</a:t>
                      </a:r>
                    </a:p>
                    <a:p>
                      <a:r>
                        <a:rPr lang="en-US" sz="1050" dirty="0" smtClean="0"/>
                        <a:t>53.50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105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Europe/</a:t>
                      </a:r>
                    </a:p>
                    <a:p>
                      <a:r>
                        <a:rPr lang="en-US" sz="1050" dirty="0" smtClean="0"/>
                        <a:t>Africa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</a:p>
                    <a:p>
                      <a:r>
                        <a:rPr lang="en-US" sz="1050" dirty="0" smtClean="0"/>
                        <a:t>19.13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21</a:t>
                      </a:r>
                    </a:p>
                    <a:p>
                      <a:r>
                        <a:rPr lang="en-US" sz="1050" dirty="0" smtClean="0"/>
                        <a:t>19.87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39</a:t>
                      </a:r>
                      <a:endParaRPr lang="en-US" sz="1050" dirty="0"/>
                    </a:p>
                  </a:txBody>
                  <a:tcPr/>
                </a:tc>
              </a:tr>
              <a:tr h="3170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 totals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6903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13547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76432" y="5130957"/>
            <a:ext cx="3921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Geographically separated registrants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9.488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0.7395: MUCH less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Fail to 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not affected by time/distance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3780356">
            <a:off x="4973985" y="977047"/>
            <a:ext cx="75110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569">
            <a:off x="5425823" y="333215"/>
            <a:ext cx="1236241" cy="7772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128" flipH="1">
            <a:off x="4208116" y="4518522"/>
            <a:ext cx="1236241" cy="7772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85" b="97515" l="24956" r="75133">
                        <a14:foregroundMark x1="29034" y1="43697" x2="29433" y2="43576"/>
                        <a14:foregroundMark x1="61436" y1="39152" x2="61436" y2="3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45" r="25587"/>
          <a:stretch/>
        </p:blipFill>
        <p:spPr>
          <a:xfrm>
            <a:off x="78527" y="2085896"/>
            <a:ext cx="1680519" cy="231071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65837" y="1845276"/>
            <a:ext cx="3399655" cy="2553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14486" y="4185407"/>
            <a:ext cx="3058417" cy="255373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35049" y="4439193"/>
            <a:ext cx="1223854" cy="245547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14831" y="6230999"/>
            <a:ext cx="3539699" cy="25537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9046" y="6437962"/>
            <a:ext cx="2841391" cy="255373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9079" y="3277015"/>
            <a:ext cx="152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Findings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The introduction of the lottery system had an impact on the registration process, which had an impact on the average run times compared to 2008/2009; however, it may not have been as surmised by the organizers: composition of geographically separated registrants did not change, but distribution in age group did.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Nolan, Deborah; Lang, Duncan Temple; Data Science in R: A Case Studies Approach to Computational Reasoning and Problem Solving; 2015.</a:t>
            </a:r>
          </a:p>
          <a:p>
            <a:r>
              <a:rPr lang="en-US" dirty="0"/>
              <a:t>Cherry Blossom Race; </a:t>
            </a:r>
            <a:r>
              <a:rPr lang="en-US" dirty="0">
                <a:hlinkClick r:id="rId2"/>
              </a:rPr>
              <a:t>http://www.cherryblossom.org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dirty="0" smtClean="0"/>
              <a:t>R Code to explore and analyze data; MSDS7333-Case08-Master.R</a:t>
            </a:r>
          </a:p>
          <a:p>
            <a:r>
              <a:rPr lang="en-US" dirty="0" smtClean="0"/>
              <a:t>R Code to load data and create data frame; MSDS7333-Case08-DataLoad.R</a:t>
            </a:r>
          </a:p>
          <a:p>
            <a:r>
              <a:rPr lang="en-US" dirty="0" smtClean="0"/>
              <a:t>R Code with supporting functions; MSDS7333-Case08-fx.R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Loading/Prep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loaded from Cherry Blossom and </a:t>
            </a:r>
            <a:r>
              <a:rPr lang="en-US" dirty="0" err="1" smtClean="0"/>
              <a:t>github</a:t>
            </a:r>
            <a:r>
              <a:rPr lang="en-US" dirty="0" smtClean="0"/>
              <a:t> sites.</a:t>
            </a:r>
          </a:p>
          <a:p>
            <a:pPr lvl="1"/>
            <a:r>
              <a:rPr lang="en-US" dirty="0" smtClean="0"/>
              <a:t>R data: 1999 and 2000 from </a:t>
            </a:r>
            <a:r>
              <a:rPr lang="en-US" dirty="0" err="1" smtClean="0"/>
              <a:t>dtkaplan</a:t>
            </a:r>
            <a:r>
              <a:rPr lang="en-US" dirty="0" smtClean="0"/>
              <a:t>/</a:t>
            </a:r>
            <a:r>
              <a:rPr lang="en-US" dirty="0" err="1" smtClean="0"/>
              <a:t>statisticalModeling</a:t>
            </a:r>
            <a:r>
              <a:rPr lang="en-US" dirty="0" smtClean="0"/>
              <a:t> site</a:t>
            </a:r>
          </a:p>
          <a:p>
            <a:pPr lvl="1"/>
            <a:r>
              <a:rPr lang="en-US" dirty="0" smtClean="0"/>
              <a:t>Web data: 2001 through 2012 from ”</a:t>
            </a:r>
            <a:r>
              <a:rPr lang="mr-IN" dirty="0" smtClean="0"/>
              <a:t>…</a:t>
            </a:r>
            <a:r>
              <a:rPr lang="en-US" dirty="0" smtClean="0"/>
              <a:t>/results/year/</a:t>
            </a:r>
            <a:r>
              <a:rPr lang="mr-IN" dirty="0" smtClean="0"/>
              <a:t>…</a:t>
            </a:r>
            <a:r>
              <a:rPr lang="en-US" dirty="0" smtClean="0"/>
              <a:t>” pages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Data frames created from R and Web sites were merged into one data frame.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83" y="3260406"/>
            <a:ext cx="42545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83" y="4926567"/>
            <a:ext cx="4508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Loading: 1999 and 2000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16857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devtools</a:t>
            </a:r>
            <a:r>
              <a:rPr lang="en-US" dirty="0" smtClean="0"/>
              <a:t> in order to load R library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 data </a:t>
            </a:r>
            <a:r>
              <a:rPr lang="en-US" i="1" dirty="0" smtClean="0"/>
              <a:t>Runners </a:t>
            </a:r>
            <a:r>
              <a:rPr lang="en-US" dirty="0" smtClean="0"/>
              <a:t>and filter on years 1999 and 2000.</a:t>
            </a:r>
          </a:p>
          <a:p>
            <a:r>
              <a:rPr lang="en-US" dirty="0" smtClean="0"/>
              <a:t>Drop columns and appropriate data.</a:t>
            </a:r>
          </a:p>
          <a:p>
            <a:r>
              <a:rPr lang="en-US" dirty="0" smtClean="0"/>
              <a:t>Rename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265848"/>
            <a:ext cx="7484533" cy="2665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9388"/>
            <a:ext cx="3810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Loading: 2001 </a:t>
            </a:r>
            <a:r>
              <a:rPr lang="mr-IN" dirty="0" smtClean="0"/>
              <a:t>–</a:t>
            </a:r>
            <a:r>
              <a:rPr lang="en-US" dirty="0" smtClean="0"/>
              <a:t> 2012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4644496"/>
          </a:xfrm>
        </p:spPr>
        <p:txBody>
          <a:bodyPr/>
          <a:lstStyle/>
          <a:p>
            <a:r>
              <a:rPr lang="en-US" dirty="0" smtClean="0"/>
              <a:t>Extract data from web pages into table with year heading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Extract variables from tables and create data frame per year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Merge yearly data frame into one data frame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84" y="1947376"/>
            <a:ext cx="3600450" cy="111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324" y="3509982"/>
            <a:ext cx="6464300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00" y="5040945"/>
            <a:ext cx="7193567" cy="17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What Do Data Scientists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DFCDF-66AA-4743-8F02-BF6E2855116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2" y="1577788"/>
            <a:ext cx="10936941" cy="455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and 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Important  Features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Year</a:t>
            </a:r>
          </a:p>
          <a:p>
            <a:r>
              <a:rPr lang="en-US" dirty="0" smtClean="0"/>
              <a:t>Investigate outliers 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Data Wrangling</a:t>
            </a:r>
          </a:p>
          <a:p>
            <a:pPr lvl="1"/>
            <a:r>
              <a:rPr lang="en-US" dirty="0" smtClean="0"/>
              <a:t>Age-Group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Ben/Austin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914</Words>
  <Application>Microsoft Macintosh PowerPoint</Application>
  <PresentationFormat>Widescreen</PresentationFormat>
  <Paragraphs>212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Arial</vt:lpstr>
      <vt:lpstr>Office Theme</vt:lpstr>
      <vt:lpstr>MSDS 7333: Case Study 08</vt:lpstr>
      <vt:lpstr>Abstract</vt:lpstr>
      <vt:lpstr>Background</vt:lpstr>
      <vt:lpstr>Data Loading/Prep</vt:lpstr>
      <vt:lpstr>Data Loading: 1999 and 2000 Years</vt:lpstr>
      <vt:lpstr>Data Loading: 2001 – 2012 Years</vt:lpstr>
      <vt:lpstr>What Do Data Scientists Do?</vt:lpstr>
      <vt:lpstr>Processing and Cleaning the Data</vt:lpstr>
      <vt:lpstr>Exploratory</vt:lpstr>
      <vt:lpstr>Men’s Runner Results - Age</vt:lpstr>
      <vt:lpstr>Men’s Runner Results - Time</vt:lpstr>
      <vt:lpstr>Men’s Runners Results Age versus Time and Age per Year</vt:lpstr>
      <vt:lpstr>More …..</vt:lpstr>
      <vt:lpstr>Models &amp; Algorithms  - used in the R code</vt:lpstr>
      <vt:lpstr>Models &amp; Algorithms  - used in Excel</vt:lpstr>
      <vt:lpstr>Models &amp; Algorithms  - used in Excel</vt:lpstr>
      <vt:lpstr>PowerPoint Presentation</vt:lpstr>
      <vt:lpstr>Conclusion/Discussions</vt:lpstr>
      <vt:lpstr>References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Elkins</dc:creator>
  <cp:lastModifiedBy>Microsoft Office User</cp:lastModifiedBy>
  <cp:revision>41</cp:revision>
  <dcterms:created xsi:type="dcterms:W3CDTF">2017-07-01T00:04:16Z</dcterms:created>
  <dcterms:modified xsi:type="dcterms:W3CDTF">2017-07-04T18:15:57Z</dcterms:modified>
</cp:coreProperties>
</file>