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4" r:id="rId6"/>
    <p:sldId id="263" r:id="rId7"/>
    <p:sldId id="260" r:id="rId8"/>
    <p:sldId id="25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cherryblossom.org/include/10LotteryFAQs102209.pdf" TargetMode="External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Loading/Prep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Ben/Austin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6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234" flipH="1">
            <a:off x="9621816" y="1035750"/>
            <a:ext cx="1992995" cy="100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3" y="565974"/>
            <a:ext cx="4842324" cy="1769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"/>
          <a:stretch/>
        </p:blipFill>
        <p:spPr>
          <a:xfrm rot="744444" flipH="1">
            <a:off x="8880648" y="4809976"/>
            <a:ext cx="2381250" cy="157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73" y="97816"/>
            <a:ext cx="335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a claim of bias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55595" y="1331110"/>
            <a:ext cx="1712967" cy="3459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252" y="1507974"/>
            <a:ext cx="2794531" cy="17912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2314" y="259833"/>
            <a:ext cx="179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5"/>
              </a:rPr>
              <a:t>Lottery FAQ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</a:rPr>
                  <a:t>Did lottery change results in 2010?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the same pre/post lottery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were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2010</a:t>
                </a:r>
                <a:r>
                  <a:rPr lang="en-US" sz="1400" dirty="0" smtClean="0"/>
                  <a:t> = 89.1214, s</a:t>
                </a:r>
                <a:r>
                  <a:rPr lang="en-US" sz="1400" baseline="-25000" dirty="0" smtClean="0"/>
                  <a:t>2010 </a:t>
                </a:r>
                <a:r>
                  <a:rPr lang="en-US" sz="1400" dirty="0" smtClean="0"/>
                  <a:t>= 15.5223, n = 6907; 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baseline="-25000" dirty="0" smtClean="0"/>
                  <a:t> </a:t>
                </a:r>
                <a:r>
                  <a:rPr lang="en-US" sz="1400" dirty="0" smtClean="0"/>
                  <a:t>= 3.002; Much greater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baseline="-25000" dirty="0" smtClean="0"/>
              </a:p>
              <a:p>
                <a:r>
                  <a:rPr lang="en-US" sz="1400" dirty="0" smtClean="0"/>
                  <a:t>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the run times </a:t>
                </a:r>
                <a:r>
                  <a:rPr lang="en-US" sz="1400" b="1" u="sng" dirty="0" smtClean="0"/>
                  <a:t>are</a:t>
                </a:r>
                <a:r>
                  <a:rPr lang="en-US" sz="1400" dirty="0" smtClean="0"/>
                  <a:t> different </a:t>
                </a:r>
              </a:p>
              <a:p>
                <a:pPr algn="r"/>
                <a:r>
                  <a:rPr lang="en-US" sz="1400" dirty="0" smtClean="0"/>
                  <a:t>(p-value 0.0044)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576" t="-543" r="-1919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Was 2009 an anomaly compared to 2008?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 for 2008 and 2009 are similar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2008</a:t>
                </a:r>
                <a:r>
                  <a:rPr lang="en-US" sz="1400" dirty="0" smtClean="0"/>
                  <a:t> = 88.2567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88.5608, s</a:t>
                </a:r>
                <a:r>
                  <a:rPr lang="en-US" sz="1400" baseline="-25000" dirty="0" smtClean="0"/>
                  <a:t>2009 </a:t>
                </a:r>
                <a:r>
                  <a:rPr lang="en-US" sz="1400" dirty="0" smtClean="0"/>
                  <a:t>= 15.0897, n = 6649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dirty="0" smtClean="0"/>
                  <a:t> = 1.643; less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dirty="0" smtClean="0"/>
              </a:p>
              <a:p>
                <a:r>
                  <a:rPr lang="en-US" sz="1400" dirty="0" smtClean="0"/>
                  <a:t>Fail to 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2008 and 2009 were similar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514" t="-67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86080"/>
              </p:ext>
            </p:extLst>
          </p:nvPr>
        </p:nvGraphicFramePr>
        <p:xfrm>
          <a:off x="1768134" y="3037702"/>
          <a:ext cx="2832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3"/>
                <a:gridCol w="740182"/>
                <a:gridCol w="647453"/>
                <a:gridCol w="745965"/>
              </a:tblGrid>
              <a:tr h="260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total</a:t>
                      </a:r>
                      <a:endParaRPr lang="en-US" sz="1100" dirty="0"/>
                    </a:p>
                  </a:txBody>
                  <a:tcPr/>
                </a:tc>
              </a:tr>
              <a:tr h="2021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</a:t>
                      </a:r>
                    </a:p>
                    <a:p>
                      <a:r>
                        <a:rPr lang="en-US" sz="1100" dirty="0" smtClean="0"/>
                        <a:t>86.53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111</a:t>
                      </a:r>
                    </a:p>
                    <a:p>
                      <a:r>
                        <a:rPr lang="en-US" sz="1100" dirty="0" smtClean="0"/>
                        <a:t>97.46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3944</a:t>
                      </a:r>
                    </a:p>
                    <a:p>
                      <a:r>
                        <a:rPr lang="en-US" sz="1100" dirty="0" smtClean="0"/>
                        <a:t>3993.43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4547</a:t>
                      </a:r>
                    </a:p>
                    <a:p>
                      <a:r>
                        <a:rPr lang="en-US" sz="1100" dirty="0" smtClean="0"/>
                        <a:t>4497.57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8491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1912</a:t>
                      </a:r>
                    </a:p>
                    <a:p>
                      <a:r>
                        <a:rPr lang="en-US" sz="1100" dirty="0" smtClean="0"/>
                        <a:t>1859.62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2042</a:t>
                      </a:r>
                    </a:p>
                    <a:p>
                      <a:r>
                        <a:rPr lang="en-US" sz="1100" dirty="0" smtClean="0"/>
                        <a:t>2094.38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3954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</a:t>
                      </a:r>
                    </a:p>
                    <a:p>
                      <a:r>
                        <a:rPr lang="en-US" sz="1100" dirty="0" smtClean="0"/>
                        <a:t>191.42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205</a:t>
                      </a:r>
                    </a:p>
                    <a:p>
                      <a:r>
                        <a:rPr lang="en-US" sz="1100" dirty="0" smtClean="0"/>
                        <a:t>215.58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407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totals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6131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16006" y="5575694"/>
            <a:ext cx="3267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Age groups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age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7.815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9.043: Greater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age groups were affected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7528" y="2737286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Was it age-related?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850" y="2227981"/>
            <a:ext cx="270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Was it time/distance-related?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2030"/>
              </p:ext>
            </p:extLst>
          </p:nvPr>
        </p:nvGraphicFramePr>
        <p:xfrm>
          <a:off x="5376432" y="2505001"/>
          <a:ext cx="2778809" cy="2625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94"/>
                <a:gridCol w="655955"/>
                <a:gridCol w="655955"/>
                <a:gridCol w="751205"/>
              </a:tblGrid>
              <a:tr h="2288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Location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Row total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East Coast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6423</a:t>
                      </a:r>
                    </a:p>
                    <a:p>
                      <a:r>
                        <a:rPr lang="en-US" sz="1050" dirty="0" smtClean="0"/>
                        <a:t>6414.96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6657</a:t>
                      </a:r>
                    </a:p>
                    <a:p>
                      <a:r>
                        <a:rPr lang="en-US" sz="1050" dirty="0" smtClean="0"/>
                        <a:t>6665.04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13080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Central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</a:p>
                    <a:p>
                      <a:r>
                        <a:rPr lang="en-US" sz="1050" dirty="0" smtClean="0"/>
                        <a:t>136.83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148</a:t>
                      </a:r>
                    </a:p>
                    <a:p>
                      <a:r>
                        <a:rPr lang="en-US" sz="1050" dirty="0" smtClean="0"/>
                        <a:t>142.17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279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Mountain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21.58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22.42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Pacific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</a:t>
                      </a:r>
                    </a:p>
                    <a:p>
                      <a:r>
                        <a:rPr lang="en-US" sz="1050" dirty="0" smtClean="0"/>
                        <a:t>51.50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55</a:t>
                      </a:r>
                    </a:p>
                    <a:p>
                      <a:r>
                        <a:rPr lang="en-US" sz="1050" dirty="0" smtClean="0"/>
                        <a:t>53.50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105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Europe/</a:t>
                      </a:r>
                    </a:p>
                    <a:p>
                      <a:r>
                        <a:rPr lang="en-US" sz="1050" dirty="0" smtClean="0"/>
                        <a:t>Africa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</a:p>
                    <a:p>
                      <a:r>
                        <a:rPr lang="en-US" sz="1050" dirty="0" smtClean="0"/>
                        <a:t>19.13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</a:p>
                    <a:p>
                      <a:r>
                        <a:rPr lang="en-US" sz="1050" dirty="0" smtClean="0"/>
                        <a:t>19.87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39</a:t>
                      </a:r>
                      <a:endParaRPr lang="en-US" sz="1050" dirty="0"/>
                    </a:p>
                  </a:txBody>
                  <a:tcPr/>
                </a:tc>
              </a:tr>
              <a:tr h="3170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totals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6903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13547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76432" y="5130957"/>
            <a:ext cx="392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Geographically separated registrants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9.488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0.7395: MUCH less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Fail to 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not affected by time/distance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3780356">
            <a:off x="4973985" y="977047"/>
            <a:ext cx="7511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569">
            <a:off x="5425823" y="333215"/>
            <a:ext cx="1236241" cy="777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128" flipH="1">
            <a:off x="4208116" y="4518522"/>
            <a:ext cx="1236241" cy="7772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85" b="97515" l="24956" r="75133">
                        <a14:foregroundMark x1="29034" y1="43697" x2="29433" y2="43576"/>
                        <a14:foregroundMark x1="61436" y1="39152" x2="61436" y2="3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5" r="25587"/>
          <a:stretch/>
        </p:blipFill>
        <p:spPr>
          <a:xfrm>
            <a:off x="78527" y="2085896"/>
            <a:ext cx="1680519" cy="2310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65837" y="1845276"/>
            <a:ext cx="3399655" cy="2553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14486" y="4185407"/>
            <a:ext cx="3058417" cy="255373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35049" y="4439193"/>
            <a:ext cx="1223854" cy="24554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4831" y="6230999"/>
            <a:ext cx="3539699" cy="25537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9046" y="6437962"/>
            <a:ext cx="2841391" cy="255373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9079" y="3277015"/>
            <a:ext cx="152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Findings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The introduction of the lottery system had an impact on the registration process, which had an impact on the average run times compared to 2008/2009; however, it may not have been as surmised by the organizers: composition of geographically separated registrants did not change, but distribution in age group did.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03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5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322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Title</vt:lpstr>
      <vt:lpstr>Abstract</vt:lpstr>
      <vt:lpstr>Background</vt:lpstr>
      <vt:lpstr>Data Loading/Prep</vt:lpstr>
      <vt:lpstr>Data Prep</vt:lpstr>
      <vt:lpstr>Methods</vt:lpstr>
      <vt:lpstr>Exploratory</vt:lpstr>
      <vt:lpstr>PowerPoint Presentation</vt:lpstr>
      <vt:lpstr>Conclusion/Discussions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AustinElyse Kelly</cp:lastModifiedBy>
  <cp:revision>13</cp:revision>
  <dcterms:created xsi:type="dcterms:W3CDTF">2017-07-01T00:04:16Z</dcterms:created>
  <dcterms:modified xsi:type="dcterms:W3CDTF">2017-07-04T00:35:58Z</dcterms:modified>
</cp:coreProperties>
</file>