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0AD6-512E-400B-891F-2556F7EDCC1F}" type="datetimeFigureOut">
              <a:rPr lang="en-US" smtClean="0"/>
              <a:t>08/08/2017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6857-CCA8-4E8E-8F04-7034868A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utility</a:t>
            </a:r>
          </a:p>
          <a:p>
            <a:pPr lvl="1"/>
            <a:r>
              <a:rPr lang="en-US" dirty="0" smtClean="0"/>
              <a:t>Reads each file and builds basic stats on the fly</a:t>
            </a:r>
          </a:p>
          <a:p>
            <a:pPr lvl="2"/>
            <a:r>
              <a:rPr lang="en-US" dirty="0" smtClean="0"/>
              <a:t>Counts, Min, Max, Sum, Sum of Squares</a:t>
            </a:r>
          </a:p>
          <a:p>
            <a:pPr lvl="2"/>
            <a:r>
              <a:rPr lang="en-US" dirty="0" smtClean="0"/>
              <a:t>From this we can calculate Mean, Variance, </a:t>
            </a:r>
            <a:r>
              <a:rPr lang="en-US" dirty="0" err="1" smtClean="0"/>
              <a:t>Std</a:t>
            </a:r>
            <a:r>
              <a:rPr lang="en-US" dirty="0" smtClean="0"/>
              <a:t> Deviation, </a:t>
            </a:r>
            <a:r>
              <a:rPr lang="en-US" dirty="0" err="1" smtClean="0"/>
              <a:t>Std</a:t>
            </a:r>
            <a:r>
              <a:rPr lang="en-US" dirty="0" smtClean="0"/>
              <a:t> Error, and Confidence intervals for the mean.</a:t>
            </a:r>
          </a:p>
          <a:p>
            <a:pPr lvl="1"/>
            <a:r>
              <a:rPr lang="en-US" dirty="0" smtClean="0"/>
              <a:t>Builds a complex JSON object dynamically</a:t>
            </a:r>
          </a:p>
          <a:p>
            <a:pPr lvl="2"/>
            <a:r>
              <a:rPr lang="en-US" dirty="0" smtClean="0"/>
              <a:t>Calculates groups by Year, Year/Month, Year/Month/Day, Year/Month/Weekday, Year/Day, Year/Weekday, Year/Week, Year/Week/Weekday, Month, Month/Day, Month/Weekday, Week, Week/Weekday, Weekday, Weekday/Hour, Day (of year), Day (of month), Hour</a:t>
            </a:r>
          </a:p>
          <a:p>
            <a:pPr lvl="2"/>
            <a:r>
              <a:rPr lang="en-US" dirty="0" smtClean="0"/>
              <a:t>Does NOT group by route because there are a ton of individual routes to track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7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 – Departure Delay vs. Day of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Flight.byDay.total.departureDelay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but because there are millions of points, the CI are smaller than the dots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 winter holiday period has the greatest departure delays, as does the peak of summer</a:t>
            </a:r>
          </a:p>
          <a:p>
            <a:pPr lvl="1"/>
            <a:r>
              <a:rPr lang="en-US" dirty="0" smtClean="0"/>
              <a:t>Fall is a good time of year to travel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605" y="1825625"/>
            <a:ext cx="4342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7C – Arrival Delay vs. Day of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Flight.byDate.total.arrivalDelay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but because there are millions of points, the CI are smaller than the dots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 start and end of the months have lower delays.</a:t>
            </a:r>
          </a:p>
          <a:p>
            <a:pPr lvl="1"/>
            <a:r>
              <a:rPr lang="en-US" dirty="0" smtClean="0"/>
              <a:t>Delays increase as the month progresses, peaking at the third week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048" y="1825625"/>
            <a:ext cx="4359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7D – Departure Delay vs. Day of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Flight.byDate.total.departureDelay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but because there are millions of points, the CI are smaller than the dots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 end of the first week of the month appears to have lower departure delays.</a:t>
            </a:r>
          </a:p>
          <a:p>
            <a:pPr lvl="1"/>
            <a:r>
              <a:rPr lang="en-US" dirty="0" smtClean="0"/>
              <a:t>Delays increase as the month progresses, peaking at the third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558" y="1825625"/>
            <a:ext cx="4376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7E – Arrival Delay vs. Day of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Flight.byWeekday.total.arrivalDelay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but because there are millions of points, the CI are smaller than the dots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Saturday has the lowest mean arrival delay (just over 4 minutes)</a:t>
            </a:r>
          </a:p>
          <a:p>
            <a:pPr lvl="1"/>
            <a:r>
              <a:rPr lang="en-US" dirty="0" smtClean="0"/>
              <a:t>Delays increase as the week progresses</a:t>
            </a:r>
          </a:p>
          <a:p>
            <a:pPr lvl="2"/>
            <a:r>
              <a:rPr lang="en-US" dirty="0" smtClean="0"/>
              <a:t>Friday has the worst average (over 9 minutes)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129" y="1825625"/>
            <a:ext cx="4325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1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7F – Departure Delay vs. Day of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Flight.byWeekday.total.departureDelay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but because there are millions of points, the CI are smaller than the dots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Tuesday has the lowest mean departure delay (about 6.5 minutes), with Saturday close behind</a:t>
            </a:r>
          </a:p>
          <a:p>
            <a:pPr lvl="1"/>
            <a:r>
              <a:rPr lang="en-US" dirty="0" smtClean="0"/>
              <a:t>Delays increase as the week progresses</a:t>
            </a:r>
          </a:p>
          <a:p>
            <a:pPr lvl="2"/>
            <a:r>
              <a:rPr lang="en-US" dirty="0" smtClean="0"/>
              <a:t>Friday has the worst average (almost 10 minutes)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104" y="1825625"/>
            <a:ext cx="43257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7G – Arrival Delay vs. Hour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Flight.byHour.total.arrivalDelay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and can be seen on some of the points</a:t>
            </a:r>
          </a:p>
          <a:p>
            <a:pPr lvl="2"/>
            <a:r>
              <a:rPr lang="en-US" dirty="0" smtClean="0"/>
              <a:t>The large CI at 24 is due to the fact that a few midnight arrival times were reported as hour 24 instead of hour 00.  Low count = large CI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7AM had the least average arrival delay (about 1 minute)</a:t>
            </a:r>
          </a:p>
          <a:p>
            <a:pPr lvl="1"/>
            <a:r>
              <a:rPr lang="en-US" dirty="0" smtClean="0"/>
              <a:t>8PM had the worst average (almost 12 minutes)</a:t>
            </a:r>
          </a:p>
          <a:p>
            <a:pPr lvl="1"/>
            <a:r>
              <a:rPr lang="en-US" dirty="0" smtClean="0"/>
              <a:t>Delays are high for night arrivals and “red-eyes”, drop for the morning commuters, and steadily increase as the day progresses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7H – Departure Delay vs. Hour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Flight.byHour.total.departureDelay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and can be seen on some of the points</a:t>
            </a:r>
          </a:p>
          <a:p>
            <a:pPr lvl="2"/>
            <a:r>
              <a:rPr lang="en-US" dirty="0" smtClean="0"/>
              <a:t>The large CI at 24 is due to the fact that a few midnight departure times were reported as hour 24 instead of hour 00.  Low count = large CI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7AM had the least average departure delay (about 2 minutes)</a:t>
            </a:r>
          </a:p>
          <a:p>
            <a:pPr lvl="1"/>
            <a:r>
              <a:rPr lang="en-US" dirty="0" smtClean="0"/>
              <a:t>10PM had the consistently worst average (around 13 minutes)</a:t>
            </a:r>
          </a:p>
          <a:p>
            <a:pPr lvl="1"/>
            <a:r>
              <a:rPr lang="en-US" dirty="0" smtClean="0"/>
              <a:t>Delays are high for night departures and “red-eyes”, drop for the morning commuters, and steadily increase as the day progresses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605" y="1825625"/>
            <a:ext cx="4342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#8 – Which is the best day of the week to fly?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Flight.byWeekday.total.numLateArrive</a:t>
            </a:r>
            <a:r>
              <a:rPr lang="en-US" dirty="0" smtClean="0"/>
              <a:t> / </a:t>
            </a:r>
            <a:r>
              <a:rPr lang="en-US" dirty="0" err="1" smtClean="0"/>
              <a:t>Flight.byWeekday.total.flights</a:t>
            </a:r>
            <a:endParaRPr lang="en-US" dirty="0" smtClean="0"/>
          </a:p>
          <a:p>
            <a:pPr lvl="1"/>
            <a:r>
              <a:rPr lang="en-US" dirty="0" err="1" smtClean="0"/>
              <a:t>Flight.byWeekday.total.numEarlyArrive</a:t>
            </a:r>
            <a:r>
              <a:rPr lang="en-US" dirty="0" smtClean="0"/>
              <a:t> / </a:t>
            </a:r>
            <a:r>
              <a:rPr lang="en-US" dirty="0" err="1" smtClean="0"/>
              <a:t>Flight.byWeekday.total.flights</a:t>
            </a:r>
            <a:endParaRPr lang="en-US" dirty="0" smtClean="0"/>
          </a:p>
          <a:p>
            <a:pPr lvl="1"/>
            <a:r>
              <a:rPr lang="en-US" dirty="0" err="1" smtClean="0"/>
              <a:t>Flight.byWeekday.total.flights</a:t>
            </a:r>
            <a:r>
              <a:rPr lang="en-US" dirty="0" smtClean="0"/>
              <a:t> – </a:t>
            </a:r>
            <a:r>
              <a:rPr lang="en-US" dirty="0" err="1" smtClean="0"/>
              <a:t>Flight.byWeekday.total.numEarlyArrive</a:t>
            </a:r>
            <a:r>
              <a:rPr lang="en-US" dirty="0" smtClean="0"/>
              <a:t> – </a:t>
            </a:r>
            <a:r>
              <a:rPr lang="en-US" dirty="0" err="1" smtClean="0"/>
              <a:t>Flight.byWeekday.total.numLateArrive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Saturday had the least percentage of late arrivals (41.7%) and the most early arrivals (52.3%)</a:t>
            </a:r>
          </a:p>
          <a:p>
            <a:pPr lvl="1"/>
            <a:r>
              <a:rPr lang="en-US" dirty="0" smtClean="0"/>
              <a:t>Friday had the highest percentage of late arrivals (51.3%) and lowest percentage of early arrivals (42.4%)</a:t>
            </a:r>
          </a:p>
          <a:p>
            <a:pPr lvl="1"/>
            <a:r>
              <a:rPr lang="en-US" dirty="0" smtClean="0"/>
              <a:t>Tuesdays had the highest percentage of on-time arrivals (6.7%)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7337" y="1825625"/>
            <a:ext cx="4131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#9 – Which is the best day of the month to fly?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Flight.byDate.total.numLateArrive</a:t>
            </a:r>
            <a:r>
              <a:rPr lang="en-US" dirty="0" smtClean="0"/>
              <a:t> / </a:t>
            </a:r>
            <a:r>
              <a:rPr lang="en-US" dirty="0" err="1" smtClean="0"/>
              <a:t>Flight.byDate.total.flights</a:t>
            </a:r>
            <a:endParaRPr lang="en-US" dirty="0" smtClean="0"/>
          </a:p>
          <a:p>
            <a:pPr lvl="1"/>
            <a:r>
              <a:rPr lang="en-US" dirty="0" err="1" smtClean="0"/>
              <a:t>Flight.byDate.total.numEarlyArrive</a:t>
            </a:r>
            <a:r>
              <a:rPr lang="en-US" dirty="0" smtClean="0"/>
              <a:t> / </a:t>
            </a:r>
            <a:r>
              <a:rPr lang="en-US" dirty="0" err="1" smtClean="0"/>
              <a:t>Flight.byDate.total.flights</a:t>
            </a:r>
            <a:endParaRPr lang="en-US" dirty="0" smtClean="0"/>
          </a:p>
          <a:p>
            <a:pPr lvl="1"/>
            <a:r>
              <a:rPr lang="en-US" dirty="0" err="1" smtClean="0"/>
              <a:t>Flight.byDate.total.flights</a:t>
            </a:r>
            <a:r>
              <a:rPr lang="en-US" dirty="0" smtClean="0"/>
              <a:t> – </a:t>
            </a:r>
            <a:r>
              <a:rPr lang="en-US" dirty="0" err="1" smtClean="0"/>
              <a:t>Flight.byDate.total.numEarlyArrive</a:t>
            </a:r>
            <a:r>
              <a:rPr lang="en-US" dirty="0" smtClean="0"/>
              <a:t> – </a:t>
            </a:r>
            <a:r>
              <a:rPr lang="en-US" dirty="0" err="1" smtClean="0"/>
              <a:t>Flight.byDate.total.numLateArrive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 31</a:t>
            </a:r>
            <a:r>
              <a:rPr lang="en-US" baseline="30000" dirty="0" smtClean="0"/>
              <a:t>st</a:t>
            </a:r>
            <a:r>
              <a:rPr lang="en-US" dirty="0" smtClean="0"/>
              <a:t> of the month had the lowest percentage of late arrivals (44.8%) and highest percentage of early arrivals (49%)</a:t>
            </a:r>
          </a:p>
          <a:p>
            <a:pPr lvl="1"/>
            <a:r>
              <a:rPr lang="en-US" dirty="0" smtClean="0"/>
              <a:t>The 13</a:t>
            </a:r>
            <a:r>
              <a:rPr lang="en-US" baseline="30000" dirty="0" smtClean="0"/>
              <a:t>th</a:t>
            </a:r>
            <a:r>
              <a:rPr lang="en-US" dirty="0" smtClean="0"/>
              <a:t> of the month had the highest percentage of on-time arrivals (6.9%)</a:t>
            </a:r>
          </a:p>
          <a:p>
            <a:pPr lvl="1"/>
            <a:r>
              <a:rPr lang="en-US" dirty="0" smtClean="0"/>
              <a:t>The 22</a:t>
            </a:r>
            <a:r>
              <a:rPr lang="en-US" baseline="30000" dirty="0" smtClean="0"/>
              <a:t>nd</a:t>
            </a:r>
            <a:r>
              <a:rPr lang="en-US" dirty="0" smtClean="0"/>
              <a:t> of the month had the highest percentage of late arrivals (49.1%)</a:t>
            </a:r>
          </a:p>
          <a:p>
            <a:pPr lvl="1"/>
            <a:r>
              <a:rPr lang="en-US" dirty="0" smtClean="0"/>
              <a:t>On-time arrivals are fairly consistent across the month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5481" y="1825625"/>
            <a:ext cx="4155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– Are flights given more time to reach their destination in later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question could be looked at in different ways.  Here, we look at it two ways:</a:t>
            </a:r>
          </a:p>
          <a:p>
            <a:pPr lvl="1"/>
            <a:r>
              <a:rPr lang="en-US" dirty="0" smtClean="0"/>
              <a:t>10A – Scheduled flight duration with respect to distance travelled  If this ratio increases over the years, then that is an indication that the scheduled time increased for the same distance</a:t>
            </a:r>
          </a:p>
          <a:p>
            <a:pPr lvl="1"/>
            <a:r>
              <a:rPr lang="en-US" dirty="0" smtClean="0"/>
              <a:t>10B – Years may be too coarse, so we do the same per month and year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50574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Stats object: count, min, max, sum, sum of squares</a:t>
            </a:r>
          </a:p>
          <a:p>
            <a:pPr lvl="1"/>
            <a:r>
              <a:rPr lang="en-US" dirty="0" err="1" smtClean="0"/>
              <a:t>FltStats</a:t>
            </a:r>
            <a:r>
              <a:rPr lang="en-US" dirty="0" smtClean="0"/>
              <a:t> object: label, flights, </a:t>
            </a:r>
            <a:r>
              <a:rPr lang="en-US" dirty="0" err="1" smtClean="0"/>
              <a:t>numTailNA</a:t>
            </a:r>
            <a:r>
              <a:rPr lang="en-US" dirty="0" smtClean="0"/>
              <a:t>, </a:t>
            </a:r>
            <a:r>
              <a:rPr lang="en-US" dirty="0" err="1" smtClean="0"/>
              <a:t>actualElapsed</a:t>
            </a:r>
            <a:r>
              <a:rPr lang="en-US" dirty="0" smtClean="0"/>
              <a:t> (stats), </a:t>
            </a:r>
            <a:r>
              <a:rPr lang="en-US" dirty="0" err="1" smtClean="0"/>
              <a:t>arrivalDelay</a:t>
            </a:r>
            <a:r>
              <a:rPr lang="en-US" dirty="0" smtClean="0"/>
              <a:t> (stats), </a:t>
            </a:r>
            <a:r>
              <a:rPr lang="en-US" dirty="0" err="1" smtClean="0"/>
              <a:t>departureDelay</a:t>
            </a:r>
            <a:r>
              <a:rPr lang="en-US" dirty="0" smtClean="0"/>
              <a:t> (stats), distance (stats), </a:t>
            </a:r>
            <a:r>
              <a:rPr lang="en-US" dirty="0" err="1" smtClean="0"/>
              <a:t>schedDuration</a:t>
            </a:r>
            <a:r>
              <a:rPr lang="en-US" dirty="0" smtClean="0"/>
              <a:t> (stats), </a:t>
            </a:r>
            <a:r>
              <a:rPr lang="en-US" dirty="0" err="1" smtClean="0"/>
              <a:t>numCancelled</a:t>
            </a:r>
            <a:r>
              <a:rPr lang="en-US" dirty="0" smtClean="0"/>
              <a:t>, </a:t>
            </a:r>
            <a:r>
              <a:rPr lang="en-US" dirty="0" err="1" smtClean="0"/>
              <a:t>numDiverted</a:t>
            </a:r>
            <a:r>
              <a:rPr lang="en-US" dirty="0" smtClean="0"/>
              <a:t>, </a:t>
            </a:r>
            <a:r>
              <a:rPr lang="en-US" dirty="0" err="1" smtClean="0"/>
              <a:t>carrierDelay</a:t>
            </a:r>
            <a:r>
              <a:rPr lang="en-US" dirty="0"/>
              <a:t> </a:t>
            </a:r>
            <a:r>
              <a:rPr lang="en-US" dirty="0" smtClean="0"/>
              <a:t>(stats), </a:t>
            </a:r>
            <a:r>
              <a:rPr lang="en-US" dirty="0" err="1" smtClean="0"/>
              <a:t>weatherDelay</a:t>
            </a:r>
            <a:r>
              <a:rPr lang="en-US" dirty="0" smtClean="0"/>
              <a:t> (stats), </a:t>
            </a:r>
            <a:r>
              <a:rPr lang="en-US" dirty="0" err="1" smtClean="0"/>
              <a:t>NASDelay</a:t>
            </a:r>
            <a:r>
              <a:rPr lang="en-US" dirty="0" smtClean="0"/>
              <a:t> (stats), </a:t>
            </a:r>
            <a:r>
              <a:rPr lang="en-US" dirty="0" err="1" smtClean="0"/>
              <a:t>securityDelay</a:t>
            </a:r>
            <a:r>
              <a:rPr lang="en-US" dirty="0" smtClean="0"/>
              <a:t> (stats), </a:t>
            </a:r>
            <a:r>
              <a:rPr lang="en-US" dirty="0" err="1" smtClean="0"/>
              <a:t>lateAC</a:t>
            </a:r>
            <a:r>
              <a:rPr lang="en-US" dirty="0" smtClean="0"/>
              <a:t> (stats), </a:t>
            </a:r>
            <a:r>
              <a:rPr lang="en-US" dirty="0" err="1" smtClean="0"/>
              <a:t>numLateTakeoff</a:t>
            </a:r>
            <a:r>
              <a:rPr lang="en-US" dirty="0" smtClean="0"/>
              <a:t>, </a:t>
            </a:r>
            <a:r>
              <a:rPr lang="en-US" dirty="0" err="1" smtClean="0"/>
              <a:t>numLateArrive</a:t>
            </a:r>
            <a:r>
              <a:rPr lang="en-US" dirty="0" smtClean="0"/>
              <a:t>, </a:t>
            </a:r>
            <a:r>
              <a:rPr lang="en-US" dirty="0" err="1" smtClean="0"/>
              <a:t>numEarlyTakeoff</a:t>
            </a:r>
            <a:r>
              <a:rPr lang="en-US" dirty="0" smtClean="0"/>
              <a:t>, </a:t>
            </a:r>
            <a:r>
              <a:rPr lang="en-US" dirty="0" err="1" smtClean="0"/>
              <a:t>numEarlyArrive</a:t>
            </a:r>
            <a:endParaRPr lang="en-US" dirty="0" smtClean="0"/>
          </a:p>
          <a:p>
            <a:pPr lvl="2"/>
            <a:r>
              <a:rPr lang="en-US" dirty="0" smtClean="0"/>
              <a:t>Those fields marked “(stats)” are Stats objects, so they build those basic statistics automatically</a:t>
            </a:r>
          </a:p>
          <a:p>
            <a:pPr lvl="1"/>
            <a:r>
              <a:rPr lang="en-US" dirty="0" err="1" smtClean="0"/>
              <a:t>FltRec</a:t>
            </a:r>
            <a:r>
              <a:rPr lang="en-US" dirty="0" smtClean="0"/>
              <a:t> object: Maps the fields from the data file to an object, plus performs conversions and adds fields.</a:t>
            </a:r>
          </a:p>
          <a:p>
            <a:pPr lvl="2"/>
            <a:r>
              <a:rPr lang="en-US" dirty="0" smtClean="0"/>
              <a:t>HHMM converted to hours-only and total minutes, NA converted to 0</a:t>
            </a:r>
          </a:p>
          <a:p>
            <a:pPr lvl="2"/>
            <a:r>
              <a:rPr lang="en-US" dirty="0" smtClean="0"/>
              <a:t>Week of the year is calculated, as is day of the year, so we can use those for statistics and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10A – Ratio of scheduled duration / distance per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Flight.byYear.total.schedDuration</a:t>
            </a:r>
            <a:r>
              <a:rPr lang="en-US" dirty="0" smtClean="0"/>
              <a:t>) / Mean(</a:t>
            </a:r>
            <a:r>
              <a:rPr lang="en-US" dirty="0" err="1" smtClean="0"/>
              <a:t>Flight.byYear.total.distance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It appears that may have been the case in the late 80s, but has been fairly consistent since.</a:t>
            </a:r>
          </a:p>
          <a:p>
            <a:pPr lvl="1"/>
            <a:r>
              <a:rPr lang="en-US" dirty="0" smtClean="0"/>
              <a:t>There are large numbers of years with no data for this field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597" y="1825625"/>
            <a:ext cx="4342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2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10B – Ratio of scheduled duration / distance per Month and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Flight.byYear</a:t>
            </a:r>
            <a:r>
              <a:rPr lang="en-US" dirty="0" smtClean="0"/>
              <a:t>[year].</a:t>
            </a:r>
            <a:r>
              <a:rPr lang="en-US" dirty="0" err="1" smtClean="0"/>
              <a:t>byMonth</a:t>
            </a:r>
            <a:r>
              <a:rPr lang="en-US" dirty="0" smtClean="0"/>
              <a:t>[month].</a:t>
            </a:r>
            <a:r>
              <a:rPr lang="en-US" dirty="0" err="1" smtClean="0"/>
              <a:t>total.schedDuration</a:t>
            </a:r>
            <a:r>
              <a:rPr lang="en-US" dirty="0" smtClean="0"/>
              <a:t>) / Mean(</a:t>
            </a:r>
            <a:r>
              <a:rPr lang="en-US" dirty="0" err="1" smtClean="0"/>
              <a:t>Flight.byYear</a:t>
            </a:r>
            <a:r>
              <a:rPr lang="en-US" dirty="0" smtClean="0"/>
              <a:t>[year].</a:t>
            </a:r>
            <a:r>
              <a:rPr lang="en-US" dirty="0" err="1" smtClean="0"/>
              <a:t>byMonth</a:t>
            </a:r>
            <a:r>
              <a:rPr lang="en-US" dirty="0" smtClean="0"/>
              <a:t>[month].</a:t>
            </a:r>
            <a:r>
              <a:rPr lang="en-US" dirty="0" err="1" smtClean="0"/>
              <a:t>total.distance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It appears there was a large change in 1989-1990, but only in the winter months (Nov-Feb).</a:t>
            </a:r>
          </a:p>
          <a:p>
            <a:pPr lvl="1"/>
            <a:r>
              <a:rPr lang="en-US" dirty="0" smtClean="0"/>
              <a:t>There are large numbers of years with no data for this field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5880" y="1825625"/>
            <a:ext cx="4334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 – How much does weather delay contribute to arrival delay?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weather delay is interesting, there are several other factors that are included in the data set, so we look at this question two ways:</a:t>
            </a:r>
          </a:p>
          <a:p>
            <a:pPr lvl="1"/>
            <a:r>
              <a:rPr lang="en-US" dirty="0" smtClean="0"/>
              <a:t>14A – Percentage of weather delay to total arrival delay – per month</a:t>
            </a:r>
          </a:p>
          <a:p>
            <a:pPr lvl="1"/>
            <a:r>
              <a:rPr lang="en-US" dirty="0" smtClean="0"/>
              <a:t>14B – Contribution of all delay-related fields to total arrival delay – per month</a:t>
            </a:r>
          </a:p>
        </p:txBody>
      </p:sp>
    </p:spTree>
    <p:extLst>
      <p:ext uri="{BB962C8B-B14F-4D97-AF65-F5344CB8AC3E}">
        <p14:creationId xmlns:p14="http://schemas.microsoft.com/office/powerpoint/2010/main" val="240858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14A – Percentage of total arrival delay attributed to weather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Flight.byMonth.total.weatherDelay.sum</a:t>
            </a:r>
            <a:r>
              <a:rPr lang="en-US" dirty="0" smtClean="0"/>
              <a:t>) / </a:t>
            </a:r>
            <a:r>
              <a:rPr lang="en-US" dirty="0" err="1" smtClean="0"/>
              <a:t>Flight.byMonth.total.arrivalDelay.sum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Overall, weather accounts for only about 3% of the total arrival delay</a:t>
            </a:r>
          </a:p>
          <a:p>
            <a:pPr lvl="1"/>
            <a:r>
              <a:rPr lang="en-US" dirty="0" smtClean="0"/>
              <a:t>September has the highest percentage (over 4%)</a:t>
            </a:r>
          </a:p>
          <a:p>
            <a:pPr lvl="1"/>
            <a:r>
              <a:rPr lang="en-US" dirty="0" smtClean="0"/>
              <a:t>March and April have the lowest percentage (about 2.5%)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589" y="1825625"/>
            <a:ext cx="4342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14B – Percentage of total arrival delay attributed to various delay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Flight.byMonth.total.weatherDelay.sum</a:t>
            </a:r>
            <a:r>
              <a:rPr lang="en-US" dirty="0" smtClean="0"/>
              <a:t>) / </a:t>
            </a:r>
            <a:r>
              <a:rPr lang="en-US" dirty="0" err="1" smtClean="0"/>
              <a:t>Flight.byMonth.total.arrivalDelay.sum</a:t>
            </a:r>
            <a:endParaRPr lang="en-US" dirty="0" smtClean="0"/>
          </a:p>
          <a:p>
            <a:pPr lvl="1"/>
            <a:r>
              <a:rPr lang="en-US" dirty="0" smtClean="0"/>
              <a:t>Similar for .</a:t>
            </a:r>
            <a:r>
              <a:rPr lang="en-US" dirty="0" err="1" smtClean="0"/>
              <a:t>carrierDelay</a:t>
            </a:r>
            <a:r>
              <a:rPr lang="en-US" dirty="0" smtClean="0"/>
              <a:t>, .</a:t>
            </a:r>
            <a:r>
              <a:rPr lang="en-US" dirty="0" err="1" smtClean="0"/>
              <a:t>NASdelay</a:t>
            </a:r>
            <a:r>
              <a:rPr lang="en-US" dirty="0" smtClean="0"/>
              <a:t>, .</a:t>
            </a:r>
            <a:r>
              <a:rPr lang="en-US" dirty="0" err="1" smtClean="0"/>
              <a:t>securityDelay</a:t>
            </a:r>
            <a:r>
              <a:rPr lang="en-US" dirty="0" smtClean="0"/>
              <a:t>, .</a:t>
            </a:r>
            <a:r>
              <a:rPr lang="en-US" dirty="0" err="1" smtClean="0"/>
              <a:t>lateAC</a:t>
            </a:r>
            <a:r>
              <a:rPr lang="en-US" dirty="0" smtClean="0"/>
              <a:t>, and then the remainder that was unaccounted for.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In addition to increased weather delays in September, Carrier delays, NAS delays, and Late aircraft all increase in September.</a:t>
            </a:r>
          </a:p>
          <a:p>
            <a:pPr lvl="1"/>
            <a:r>
              <a:rPr lang="en-US" dirty="0" smtClean="0"/>
              <a:t>Security delays contribute just a fraction of a percent </a:t>
            </a:r>
            <a:r>
              <a:rPr lang="en-US" smtClean="0"/>
              <a:t>to delays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3661" y="1825625"/>
            <a:ext cx="4138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arrival and departure delays by 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Flight.byCarrier.total.arrivalDelay</a:t>
            </a:r>
            <a:r>
              <a:rPr lang="en-US" dirty="0" smtClean="0"/>
              <a:t>)	</a:t>
            </a:r>
            <a:r>
              <a:rPr lang="en-US" dirty="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Flight.byCarrier.total.departureDelay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[yellow]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Hawaiian Airlines (HA) had mean delays below 0!</a:t>
            </a:r>
          </a:p>
          <a:p>
            <a:pPr lvl="1"/>
            <a:r>
              <a:rPr lang="en-US" dirty="0" smtClean="0"/>
              <a:t>Aloha Airlines (AQ) had mean delays of between 1-2 minutes</a:t>
            </a:r>
          </a:p>
          <a:p>
            <a:pPr lvl="1"/>
            <a:r>
              <a:rPr lang="en-US" dirty="0" smtClean="0"/>
              <a:t>Mean arrival delay for all carriers was 7.6 minutes</a:t>
            </a:r>
          </a:p>
          <a:p>
            <a:pPr lvl="1"/>
            <a:r>
              <a:rPr lang="en-US" dirty="0" smtClean="0"/>
              <a:t>Mean departure delay for all carriers was 10.45 minutes</a:t>
            </a:r>
          </a:p>
          <a:p>
            <a:pPr lvl="1"/>
            <a:r>
              <a:rPr lang="en-US" dirty="0" smtClean="0"/>
              <a:t>Longest average departure delay was Eastern Airlines (EA) (over 35 minutes)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2498"/>
            <a:ext cx="5181600" cy="40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Cancellations and diverts by 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Flight.byCarrier.total.numCancelled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dirty="0" err="1" smtClean="0"/>
              <a:t>Flight.byCarrier.total.numDiverted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[yellow]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Huge range in values. Had to use a logarithmic scale in the Y-axis</a:t>
            </a:r>
          </a:p>
          <a:p>
            <a:pPr lvl="1"/>
            <a:r>
              <a:rPr lang="en-US" dirty="0" smtClean="0"/>
              <a:t>Aloha Airlines (AQ) had the least number of diverts (around 40), with American (AA) having the most (over 40,000)</a:t>
            </a:r>
          </a:p>
          <a:p>
            <a:pPr lvl="1"/>
            <a:r>
              <a:rPr lang="en-US" dirty="0" smtClean="0"/>
              <a:t>Pacific Southwest Airlines (PS) had the least number of cancellations (1151), with United Airlines (UA) having the most (nearly 300,000)</a:t>
            </a:r>
          </a:p>
          <a:p>
            <a:pPr lvl="1"/>
            <a:r>
              <a:rPr lang="en-US" dirty="0" smtClean="0"/>
              <a:t>Average number of diverts is just below </a:t>
            </a:r>
            <a:r>
              <a:rPr lang="en-US" dirty="0" smtClean="0"/>
              <a:t>10,000</a:t>
            </a:r>
            <a:endParaRPr lang="en-US" dirty="0" smtClean="0"/>
          </a:p>
          <a:p>
            <a:pPr lvl="1"/>
            <a:r>
              <a:rPr lang="en-US" dirty="0" smtClean="0"/>
              <a:t>Average number of cancellations is over 90,000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855"/>
            <a:ext cx="5181600" cy="40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delays by 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Flight.byCarrier.total.numLateArrive</a:t>
            </a:r>
            <a:r>
              <a:rPr lang="en-US" dirty="0" smtClean="0"/>
              <a:t> / </a:t>
            </a:r>
            <a:r>
              <a:rPr lang="en-US" dirty="0" err="1" smtClean="0"/>
              <a:t>Flight.byCarrier.total.flights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dirty="0" err="1" smtClean="0"/>
              <a:t>Flight.byCarrier.total.numEarlyArrive</a:t>
            </a:r>
            <a:r>
              <a:rPr lang="en-US" dirty="0" smtClean="0"/>
              <a:t> / </a:t>
            </a:r>
            <a:r>
              <a:rPr lang="en-US" dirty="0" err="1" smtClean="0"/>
              <a:t>Flight.byCarrier.total.flights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[green]</a:t>
            </a:r>
          </a:p>
          <a:p>
            <a:pPr lvl="1"/>
            <a:r>
              <a:rPr lang="en-US" dirty="0" smtClean="0"/>
              <a:t>On-time flights </a:t>
            </a:r>
            <a:r>
              <a:rPr lang="en-US" dirty="0" smtClean="0">
                <a:solidFill>
                  <a:srgbClr val="00B0F0"/>
                </a:solidFill>
              </a:rPr>
              <a:t>[cyan]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We see Hawaiian Airlines with only 24.9% late arrivals, and 70.4% early arrivals</a:t>
            </a:r>
          </a:p>
          <a:p>
            <a:pPr lvl="1"/>
            <a:r>
              <a:rPr lang="en-US" dirty="0" smtClean="0"/>
              <a:t>Piedmont Aviation (PI) had the most late arrivals (66.8%)</a:t>
            </a:r>
          </a:p>
          <a:p>
            <a:pPr lvl="1"/>
            <a:r>
              <a:rPr lang="en-US" dirty="0" smtClean="0"/>
              <a:t>Midway Airlines (ML(1)) had the best on-time record 12.7% and fairly evenly split late and early arrivals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02903"/>
            <a:ext cx="5181600" cy="39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48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 delays by carrier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Flight.byCarrier.total.numLateDepart</a:t>
            </a:r>
            <a:r>
              <a:rPr lang="en-US" dirty="0" smtClean="0"/>
              <a:t>/ </a:t>
            </a:r>
            <a:r>
              <a:rPr lang="en-US" dirty="0" err="1" smtClean="0"/>
              <a:t>Flight.byCarrier.total.flights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[red]</a:t>
            </a:r>
          </a:p>
          <a:p>
            <a:pPr lvl="1"/>
            <a:r>
              <a:rPr lang="en-US" dirty="0" err="1" smtClean="0"/>
              <a:t>Flight.byCarrier.total.numEarlyDepart</a:t>
            </a:r>
            <a:r>
              <a:rPr lang="en-US" dirty="0" smtClean="0"/>
              <a:t> / </a:t>
            </a:r>
            <a:r>
              <a:rPr lang="en-US" dirty="0" err="1" smtClean="0"/>
              <a:t>Flight.byCarrier.total.flights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[green]</a:t>
            </a:r>
          </a:p>
          <a:p>
            <a:pPr lvl="1"/>
            <a:r>
              <a:rPr lang="en-US" dirty="0" smtClean="0"/>
              <a:t>On-time departures </a:t>
            </a:r>
            <a:r>
              <a:rPr lang="en-US" dirty="0" smtClean="0">
                <a:solidFill>
                  <a:srgbClr val="00B0F0"/>
                </a:solidFill>
              </a:rPr>
              <a:t>[cyan]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We see Hawaiian Airlines with only 17.4% late departures, and 77.7% early departures</a:t>
            </a:r>
          </a:p>
          <a:p>
            <a:pPr lvl="1"/>
            <a:r>
              <a:rPr lang="en-US" dirty="0" smtClean="0"/>
              <a:t>Midway Airlines (ML(1)) and Eastern Airlines had the best on-time departure records (76.2% and 76.5%, respectively)</a:t>
            </a:r>
          </a:p>
          <a:p>
            <a:pPr lvl="1"/>
            <a:r>
              <a:rPr lang="en-US" dirty="0" smtClean="0"/>
              <a:t>Piedmont Aviation (PI) had the most late departures (63.9%), which may have contributed to their late </a:t>
            </a:r>
            <a:r>
              <a:rPr lang="en-US" smtClean="0"/>
              <a:t>arrival numbers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0558"/>
            <a:ext cx="5181600" cy="40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gives us a multi-root hierarchical tree of nested basic stats from which we can query and build visualizations</a:t>
            </a:r>
          </a:p>
          <a:p>
            <a:r>
              <a:rPr lang="en-US" dirty="0" smtClean="0"/>
              <a:t>The code saves this big hierarchical structure as a JSON file so it can be loaded instead of re-processing the raw data files again.</a:t>
            </a:r>
          </a:p>
          <a:p>
            <a:r>
              <a:rPr lang="en-US" dirty="0" smtClean="0"/>
              <a:t>The main root node of the tree we’ll call “Flight”</a:t>
            </a:r>
          </a:p>
          <a:p>
            <a:r>
              <a:rPr lang="en-US" dirty="0" smtClean="0"/>
              <a:t>The code read all 22 files and 123 million+ records in just over 4 hours on my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#3 – How many flights per day of week?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Flight.byWeekday.total.flights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Saturdays had the least # of flights at 15,915,382</a:t>
            </a:r>
          </a:p>
          <a:p>
            <a:pPr lvl="1"/>
            <a:r>
              <a:rPr lang="en-US" dirty="0" smtClean="0"/>
              <a:t>Mondays had the most at 18,136,111</a:t>
            </a:r>
          </a:p>
          <a:p>
            <a:pPr lvl="1"/>
            <a:r>
              <a:rPr lang="en-US" dirty="0" smtClean="0"/>
              <a:t>Sum of all counts = 123,534,969</a:t>
            </a:r>
          </a:p>
          <a:p>
            <a:pPr lvl="2"/>
            <a:r>
              <a:rPr lang="en-US" dirty="0" smtClean="0"/>
              <a:t>Which matches the total record count for all 22 files</a:t>
            </a:r>
          </a:p>
          <a:p>
            <a:pPr lvl="2"/>
            <a:r>
              <a:rPr lang="en-US" dirty="0" smtClean="0"/>
              <a:t>So we know the object does contain info for all the records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605" y="1825625"/>
            <a:ext cx="4342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6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#4 – For each year, how many flights per day of week?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Flight.byYear</a:t>
            </a:r>
            <a:r>
              <a:rPr lang="en-US" dirty="0" smtClean="0"/>
              <a:t>[year].</a:t>
            </a:r>
            <a:r>
              <a:rPr lang="en-US" dirty="0" err="1" smtClean="0"/>
              <a:t>byWeekday</a:t>
            </a:r>
            <a:r>
              <a:rPr lang="en-US" dirty="0" smtClean="0"/>
              <a:t>[weekday].</a:t>
            </a:r>
            <a:r>
              <a:rPr lang="en-US" dirty="0" err="1" smtClean="0"/>
              <a:t>total.flights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1987 contained data for only Oct-Dec, so that’s why the numbers are so low.</a:t>
            </a:r>
          </a:p>
          <a:p>
            <a:pPr lvl="1"/>
            <a:r>
              <a:rPr lang="en-US" dirty="0" smtClean="0"/>
              <a:t>We see the count increasing as the years increase</a:t>
            </a:r>
          </a:p>
          <a:p>
            <a:pPr lvl="1"/>
            <a:r>
              <a:rPr lang="en-US" dirty="0" smtClean="0"/>
              <a:t>We see the low numbers for Saturday</a:t>
            </a:r>
          </a:p>
          <a:p>
            <a:pPr lvl="1"/>
            <a:r>
              <a:rPr lang="en-US" dirty="0" smtClean="0"/>
              <a:t>We also see 2002 was drastically different due to 9/11</a:t>
            </a:r>
          </a:p>
          <a:p>
            <a:pPr lvl="1"/>
            <a:r>
              <a:rPr lang="en-US" dirty="0" smtClean="0"/>
              <a:t>2007 had the most flights, with Mondays topping the counts</a:t>
            </a:r>
          </a:p>
          <a:p>
            <a:pPr lvl="1"/>
            <a:r>
              <a:rPr lang="en-US" dirty="0" smtClean="0"/>
              <a:t>2008 dropped due to the economic decline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597" y="1825625"/>
            <a:ext cx="4342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4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#5 – For each year, how many tail numbers are “NA”?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Flight.byYear.total.numTailNA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Low count in 1987 because the file only covered Oct-Dec</a:t>
            </a:r>
          </a:p>
          <a:p>
            <a:pPr lvl="1"/>
            <a:r>
              <a:rPr lang="en-US" dirty="0" smtClean="0"/>
              <a:t>All tail numbers reported from 1995 on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5830" y="1825625"/>
            <a:ext cx="4334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#6 – Which year had the greatest proportion of late flights?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Flight.byYear.total.numLateArrive</a:t>
            </a:r>
            <a:r>
              <a:rPr lang="en-US" dirty="0" smtClean="0"/>
              <a:t> / </a:t>
            </a:r>
            <a:r>
              <a:rPr lang="en-US" dirty="0" err="1" smtClean="0"/>
              <a:t>Flight.byYear.total.flights</a:t>
            </a:r>
            <a:endParaRPr lang="en-US" dirty="0" smtClean="0"/>
          </a:p>
          <a:p>
            <a:pPr lvl="1"/>
            <a:r>
              <a:rPr lang="en-US" dirty="0" err="1" smtClean="0"/>
              <a:t>Flight.byYear.total.numEarlyArrive</a:t>
            </a:r>
            <a:r>
              <a:rPr lang="en-US" dirty="0" smtClean="0"/>
              <a:t> / </a:t>
            </a:r>
            <a:r>
              <a:rPr lang="en-US" dirty="0" err="1" smtClean="0"/>
              <a:t>Flight.byYear.total.flights</a:t>
            </a:r>
            <a:endParaRPr lang="en-US" dirty="0" smtClean="0"/>
          </a:p>
          <a:p>
            <a:pPr lvl="1"/>
            <a:r>
              <a:rPr lang="en-US" dirty="0" err="1" smtClean="0"/>
              <a:t>Flight.byYear.total.flights</a:t>
            </a:r>
            <a:r>
              <a:rPr lang="en-US" dirty="0" smtClean="0"/>
              <a:t> – </a:t>
            </a:r>
            <a:r>
              <a:rPr lang="en-US" dirty="0" err="1" smtClean="0"/>
              <a:t>Flight.byYear.total.numEarlyArrive</a:t>
            </a:r>
            <a:r>
              <a:rPr lang="en-US" dirty="0" smtClean="0"/>
              <a:t> – </a:t>
            </a:r>
            <a:r>
              <a:rPr lang="en-US" dirty="0" err="1" smtClean="0"/>
              <a:t>Flight.byYear.total.numLateArrive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Even though 1987 only covered Oct-Dec, it had the greatest proportion of late flights than all other years (61.6%)</a:t>
            </a:r>
          </a:p>
          <a:p>
            <a:pPr lvl="1"/>
            <a:r>
              <a:rPr lang="en-US" dirty="0" smtClean="0"/>
              <a:t>2003 had the smallest proportion of late flights (37.6%) and the greatest proportion of early arrivals (55.5%)</a:t>
            </a:r>
          </a:p>
          <a:p>
            <a:pPr lvl="1"/>
            <a:r>
              <a:rPr lang="en-US" dirty="0" smtClean="0"/>
              <a:t>2001 had the greatest proportion of on-time flights (8%)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9587" y="1825625"/>
            <a:ext cx="4186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8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 7 is vaguely worded, and can be interpreted a number of ways</a:t>
            </a:r>
          </a:p>
          <a:p>
            <a:pPr lvl="1"/>
            <a:r>
              <a:rPr lang="en-US" dirty="0" smtClean="0"/>
              <a:t>Since we have the data to support it, let’s look at it in a variety of ways</a:t>
            </a:r>
          </a:p>
          <a:p>
            <a:r>
              <a:rPr lang="en-US" dirty="0" smtClean="0"/>
              <a:t>7A – Arrival delay versus day of year</a:t>
            </a:r>
          </a:p>
          <a:p>
            <a:r>
              <a:rPr lang="en-US" dirty="0" smtClean="0"/>
              <a:t>7B – Departure delay versus day of year</a:t>
            </a:r>
          </a:p>
          <a:p>
            <a:r>
              <a:rPr lang="en-US" dirty="0" smtClean="0"/>
              <a:t>7C – Arrival delay versus day of month</a:t>
            </a:r>
          </a:p>
          <a:p>
            <a:r>
              <a:rPr lang="en-US" dirty="0" smtClean="0"/>
              <a:t>7D – Departure delay versus day of month</a:t>
            </a:r>
          </a:p>
          <a:p>
            <a:r>
              <a:rPr lang="en-US" dirty="0" smtClean="0"/>
              <a:t>7E – Arrival delay versus day of week</a:t>
            </a:r>
          </a:p>
          <a:p>
            <a:r>
              <a:rPr lang="en-US" dirty="0" smtClean="0"/>
              <a:t>7F – Departure delay versus day of week</a:t>
            </a:r>
          </a:p>
          <a:p>
            <a:r>
              <a:rPr lang="en-US" dirty="0" smtClean="0"/>
              <a:t>7G – Arrival delay versus hour of day</a:t>
            </a:r>
          </a:p>
          <a:p>
            <a:r>
              <a:rPr lang="en-US" dirty="0" smtClean="0"/>
              <a:t>7H – Departure delay versus hour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9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 – Arrival Delay vs. Day of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Mean(</a:t>
            </a:r>
            <a:r>
              <a:rPr lang="en-US" dirty="0" err="1" smtClean="0"/>
              <a:t>Flight.byDay.total.arrivalDelay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Confidence intervals are plotted as well, but because there are millions of points, the CI are smaller than the dots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The winter holiday period has the greatest arrival delays, as does the peak of summer</a:t>
            </a:r>
          </a:p>
          <a:p>
            <a:pPr lvl="1"/>
            <a:r>
              <a:rPr lang="en-US" dirty="0" smtClean="0"/>
              <a:t>Fall is a good time of year to travel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065" y="1825625"/>
            <a:ext cx="4359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1902</Words>
  <Application>Microsoft Office PowerPoint</Application>
  <PresentationFormat>Widescreen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Question #3 – How many flights per day of week?</vt:lpstr>
      <vt:lpstr>Question #4 – For each year, how many flights per day of week?</vt:lpstr>
      <vt:lpstr>Question #5 – For each year, how many tail numbers are “NA”?</vt:lpstr>
      <vt:lpstr>Question #6 – Which year had the greatest proportion of late flights?</vt:lpstr>
      <vt:lpstr>Question 7</vt:lpstr>
      <vt:lpstr>7A – Arrival Delay vs. Day of Year</vt:lpstr>
      <vt:lpstr>7B – Departure Delay vs. Day of Year</vt:lpstr>
      <vt:lpstr>7C – Arrival Delay vs. Day of Month</vt:lpstr>
      <vt:lpstr>7D – Departure Delay vs. Day of Month</vt:lpstr>
      <vt:lpstr>7E – Arrival Delay vs. Day of Week</vt:lpstr>
      <vt:lpstr>7F – Departure Delay vs. Day of Week</vt:lpstr>
      <vt:lpstr>7G – Arrival Delay vs. Hour of Day</vt:lpstr>
      <vt:lpstr>7H – Departure Delay vs. Hour of Day</vt:lpstr>
      <vt:lpstr>Question #8 – Which is the best day of the week to fly?</vt:lpstr>
      <vt:lpstr>Question #9 – Which is the best day of the month to fly?</vt:lpstr>
      <vt:lpstr>Question 10 – Are flights given more time to reach their destination in later years</vt:lpstr>
      <vt:lpstr>10A – Ratio of scheduled duration / distance per year</vt:lpstr>
      <vt:lpstr>10B – Ratio of scheduled duration / distance per Month and Year</vt:lpstr>
      <vt:lpstr>Question 14 – How much does weather delay contribute to arrival delay?</vt:lpstr>
      <vt:lpstr>14A – Percentage of total arrival delay attributed to weather delay</vt:lpstr>
      <vt:lpstr>14B – Percentage of total arrival delay attributed to various delay categories</vt:lpstr>
      <vt:lpstr>Average arrival and departure delays by carrier</vt:lpstr>
      <vt:lpstr># Cancellations and diverts by carrier</vt:lpstr>
      <vt:lpstr>Arrival delays by carrier</vt:lpstr>
      <vt:lpstr>Departure delays by carrier</vt:lpstr>
    </vt:vector>
  </TitlesOfParts>
  <Company>Mercury Solutions,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Thomas Elkins</cp:lastModifiedBy>
  <cp:revision>13</cp:revision>
  <dcterms:created xsi:type="dcterms:W3CDTF">2017-08-07T21:55:45Z</dcterms:created>
  <dcterms:modified xsi:type="dcterms:W3CDTF">2017-08-09T02:33:49Z</dcterms:modified>
</cp:coreProperties>
</file>