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43"/>
  </p:notesMasterIdLst>
  <p:handoutMasterIdLst>
    <p:handoutMasterId r:id="rId44"/>
  </p:handoutMasterIdLst>
  <p:sldIdLst>
    <p:sldId id="281" r:id="rId3"/>
    <p:sldId id="340" r:id="rId4"/>
    <p:sldId id="342" r:id="rId5"/>
    <p:sldId id="341" r:id="rId6"/>
    <p:sldId id="343" r:id="rId7"/>
    <p:sldId id="367" r:id="rId8"/>
    <p:sldId id="344" r:id="rId9"/>
    <p:sldId id="345" r:id="rId10"/>
    <p:sldId id="346" r:id="rId11"/>
    <p:sldId id="368" r:id="rId12"/>
    <p:sldId id="352" r:id="rId13"/>
    <p:sldId id="353" r:id="rId14"/>
    <p:sldId id="369" r:id="rId15"/>
    <p:sldId id="374" r:id="rId16"/>
    <p:sldId id="347" r:id="rId17"/>
    <p:sldId id="350" r:id="rId18"/>
    <p:sldId id="351" r:id="rId19"/>
    <p:sldId id="354" r:id="rId20"/>
    <p:sldId id="348" r:id="rId21"/>
    <p:sldId id="355" r:id="rId22"/>
    <p:sldId id="356" r:id="rId23"/>
    <p:sldId id="358" r:id="rId24"/>
    <p:sldId id="359" r:id="rId25"/>
    <p:sldId id="361" r:id="rId26"/>
    <p:sldId id="360" r:id="rId27"/>
    <p:sldId id="362" r:id="rId28"/>
    <p:sldId id="363" r:id="rId29"/>
    <p:sldId id="349" r:id="rId30"/>
    <p:sldId id="364" r:id="rId31"/>
    <p:sldId id="376" r:id="rId32"/>
    <p:sldId id="377" r:id="rId33"/>
    <p:sldId id="357" r:id="rId34"/>
    <p:sldId id="365" r:id="rId35"/>
    <p:sldId id="366" r:id="rId36"/>
    <p:sldId id="379" r:id="rId37"/>
    <p:sldId id="378" r:id="rId38"/>
    <p:sldId id="370" r:id="rId39"/>
    <p:sldId id="375" r:id="rId40"/>
    <p:sldId id="371" r:id="rId41"/>
    <p:sldId id="372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57" autoAdjust="0"/>
  </p:normalViewPr>
  <p:slideViewPr>
    <p:cSldViewPr>
      <p:cViewPr varScale="1">
        <p:scale>
          <a:sx n="84" d="100"/>
          <a:sy n="84" d="100"/>
        </p:scale>
        <p:origin x="10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315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7472B-3024-4455-8E27-0F44E833723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5337A-5F32-4D32-9AF8-DB5828AC3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73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FDB99-D82A-4916-8E9F-C75C4FDDE11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04212-64F7-4993-8959-8DEAFB6D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7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4212-64F7-4993-8959-8DEAFB6D6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8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2209800"/>
            <a:ext cx="7772400" cy="914400"/>
          </a:xfrm>
          <a:prstGeom prst="rect">
            <a:avLst/>
          </a:prstGeom>
          <a:solidFill>
            <a:srgbClr val="EDDFBC"/>
          </a:solidFill>
          <a:ln>
            <a:solidFill>
              <a:srgbClr val="C869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6251" name="Picture 10" descr="LU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5540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52" name="Title Placeholder 1"/>
          <p:cNvSpPr>
            <a:spLocks noGrp="1"/>
          </p:cNvSpPr>
          <p:nvPr>
            <p:ph type="ctrTitle"/>
          </p:nvPr>
        </p:nvSpPr>
        <p:spPr>
          <a:xfrm>
            <a:off x="1371600" y="2209800"/>
            <a:ext cx="7086600" cy="914400"/>
          </a:xfrm>
        </p:spPr>
        <p:txBody>
          <a:bodyPr/>
          <a:lstStyle>
            <a:lvl1pPr>
              <a:defRPr smtClean="0">
                <a:latin typeface="Calibri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66253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 smtClean="0">
                <a:latin typeface="Calibri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66260" name="Rectangle 2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266261" name="Rectangle 21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8E17D-C22A-4D03-A164-1EC756D5F6A9}" type="datetime1">
              <a:rPr lang="en-US" smtClean="0"/>
              <a:t>3/21/2016</a:t>
            </a:fld>
            <a:endParaRPr lang="en-US"/>
          </a:p>
        </p:txBody>
      </p:sp>
      <p:sp>
        <p:nvSpPr>
          <p:cNvPr id="266262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9BEC2-77FA-44E9-B92B-BA8D31EE21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964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2711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19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1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EDD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LU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" y="55563"/>
            <a:ext cx="5540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28575">
            <a:solidFill>
              <a:srgbClr val="C869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838200"/>
          </a:xfrm>
          <a:noFill/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8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6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5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359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9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81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0" y="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553200"/>
            <a:ext cx="7010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/>
            </a:lvl1pPr>
          </a:lstStyle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fld id="{88581888-792A-4618-ACE4-56B1B9362910}" type="datetime1">
              <a:rPr lang="en-US" smtClean="0"/>
              <a:t>3/21/2016</a:t>
            </a:fld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952FC29-2515-416C-B7DF-BFBF6047EA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fs409/golang-webapp-tutoria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App Design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Mike Spear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Science and Engineering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Lehigh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F81CFF4-B63D-4EE4-BE32-2A8993F91F2A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Guide To My Demo App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My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register using their Google ID</a:t>
            </a:r>
          </a:p>
          <a:p>
            <a:pPr lvl="1"/>
            <a:r>
              <a:rPr lang="en-US" dirty="0" smtClean="0"/>
              <a:t>E.g., Lehigh email address</a:t>
            </a:r>
          </a:p>
          <a:p>
            <a:pPr lvl="1"/>
            <a:endParaRPr lang="en-US" dirty="0"/>
          </a:p>
          <a:p>
            <a:r>
              <a:rPr lang="en-US" dirty="0" smtClean="0"/>
              <a:t>Administrator “activates” account</a:t>
            </a:r>
          </a:p>
          <a:p>
            <a:pPr lvl="1"/>
            <a:r>
              <a:rPr lang="en-US" dirty="0" smtClean="0"/>
              <a:t>You may not want this, but it’s easy to disable</a:t>
            </a:r>
          </a:p>
          <a:p>
            <a:pPr lvl="1"/>
            <a:endParaRPr lang="en-US" dirty="0"/>
          </a:p>
          <a:p>
            <a:r>
              <a:rPr lang="en-US" dirty="0" smtClean="0"/>
              <a:t>All logged in users can simultaneously edit a really dull web page</a:t>
            </a:r>
          </a:p>
          <a:p>
            <a:pPr lvl="1"/>
            <a:r>
              <a:rPr lang="en-US" dirty="0" smtClean="0"/>
              <a:t>Just a list of words and numbers</a:t>
            </a:r>
          </a:p>
          <a:p>
            <a:pPr lvl="1"/>
            <a:r>
              <a:rPr lang="en-US" dirty="0" smtClean="0"/>
              <a:t>Then again, what is the web, but a bunch of words and numbers?</a:t>
            </a:r>
          </a:p>
          <a:p>
            <a:pPr lvl="1"/>
            <a:r>
              <a:rPr lang="en-US" dirty="0" smtClean="0"/>
              <a:t>And if my app was too flashy, you’d feel less creative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and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layer uses an open-source database</a:t>
            </a:r>
          </a:p>
          <a:p>
            <a:pPr lvl="1"/>
            <a:r>
              <a:rPr lang="en-US" dirty="0" smtClean="0"/>
              <a:t>MongoDB or MySQL</a:t>
            </a:r>
          </a:p>
          <a:p>
            <a:pPr lvl="1"/>
            <a:r>
              <a:rPr lang="en-US" dirty="0" smtClean="0"/>
              <a:t>Only consists of two simple tables, no relations</a:t>
            </a:r>
          </a:p>
          <a:p>
            <a:pPr lvl="1"/>
            <a:endParaRPr lang="en-US" dirty="0"/>
          </a:p>
          <a:p>
            <a:r>
              <a:rPr lang="en-US" dirty="0" smtClean="0"/>
              <a:t>Logic layer is written in Go</a:t>
            </a:r>
          </a:p>
          <a:p>
            <a:pPr lvl="1"/>
            <a:r>
              <a:rPr lang="en-US" dirty="0" smtClean="0"/>
              <a:t>Use whatever you like, though I suggest Go or Node.js</a:t>
            </a:r>
          </a:p>
          <a:p>
            <a:pPr lvl="1"/>
            <a:r>
              <a:rPr lang="en-US" dirty="0" smtClean="0"/>
              <a:t>Communicates with Google to authenticate users</a:t>
            </a:r>
          </a:p>
          <a:p>
            <a:pPr lvl="1"/>
            <a:r>
              <a:rPr lang="en-US" dirty="0" smtClean="0"/>
              <a:t>Validates &amp; formats data, sends data between layers</a:t>
            </a:r>
          </a:p>
          <a:p>
            <a:pPr lvl="1"/>
            <a:endParaRPr lang="en-US" dirty="0"/>
          </a:p>
          <a:p>
            <a:r>
              <a:rPr lang="en-US" dirty="0" smtClean="0"/>
              <a:t>Interface layer is HTML, JavaScript, and CSS</a:t>
            </a:r>
          </a:p>
          <a:p>
            <a:pPr lvl="1"/>
            <a:r>
              <a:rPr lang="en-US" dirty="0" smtClean="0"/>
              <a:t>Bootstrap, jQuery, Handlebars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Fewer lines than Java, faster than Node.js, easier than C++</a:t>
            </a:r>
          </a:p>
          <a:p>
            <a:pPr lvl="1"/>
            <a:endParaRPr lang="en-US" dirty="0"/>
          </a:p>
          <a:p>
            <a:r>
              <a:rPr lang="en-US" dirty="0" smtClean="0"/>
              <a:t>Not really that hard to learn</a:t>
            </a:r>
          </a:p>
          <a:p>
            <a:pPr lvl="1"/>
            <a:endParaRPr lang="en-US" dirty="0"/>
          </a:p>
          <a:p>
            <a:r>
              <a:rPr lang="en-US" dirty="0" smtClean="0"/>
              <a:t>Reasonably good documentation</a:t>
            </a:r>
          </a:p>
          <a:p>
            <a:pPr lvl="1"/>
            <a:endParaRPr lang="en-US" dirty="0"/>
          </a:p>
          <a:p>
            <a:r>
              <a:rPr lang="en-US" dirty="0" smtClean="0"/>
              <a:t>Good support on </a:t>
            </a:r>
            <a:r>
              <a:rPr lang="en-US" dirty="0" err="1" smtClean="0"/>
              <a:t>BlueMix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If you want to rewrite my code in Node.js or Java, please create a pull request!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Frameworks?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wanted to see the guts of how things work</a:t>
            </a:r>
          </a:p>
          <a:p>
            <a:pPr lvl="1"/>
            <a:r>
              <a:rPr lang="en-US" dirty="0" smtClean="0"/>
              <a:t>Gorilla, Martini, etc. could have saved some effort</a:t>
            </a:r>
          </a:p>
          <a:p>
            <a:pPr lvl="1"/>
            <a:r>
              <a:rPr lang="en-US" dirty="0" smtClean="0"/>
              <a:t>Framework-free wasn’t really that much 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 didn’t want to lock you in to my choice of framework</a:t>
            </a:r>
          </a:p>
          <a:p>
            <a:pPr lvl="1"/>
            <a:r>
              <a:rPr lang="en-US" dirty="0" smtClean="0"/>
              <a:t>These things can rise and fall quickly</a:t>
            </a:r>
          </a:p>
          <a:p>
            <a:pPr lvl="1"/>
            <a:r>
              <a:rPr lang="en-US" dirty="0" smtClean="0"/>
              <a:t>You can add the framework of your choice to your app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Data Layer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or MySQL?  You Pick!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sample code has two folders, depending on which route you choose</a:t>
            </a:r>
          </a:p>
          <a:p>
            <a:pPr lvl="1"/>
            <a:r>
              <a:rPr lang="en-US" dirty="0" smtClean="0"/>
              <a:t>MongoDB version has latest updates to interface layer</a:t>
            </a:r>
          </a:p>
          <a:p>
            <a:pPr lvl="1"/>
            <a:r>
              <a:rPr lang="en-US" dirty="0" smtClean="0"/>
              <a:t>MongoDB version is more compatible with </a:t>
            </a:r>
            <a:r>
              <a:rPr lang="en-US" dirty="0" err="1" smtClean="0"/>
              <a:t>BlueMix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 this tutorial, they are equivalent</a:t>
            </a:r>
          </a:p>
          <a:p>
            <a:pPr lvl="1"/>
            <a:r>
              <a:rPr lang="en-US" dirty="0" smtClean="0"/>
              <a:t>No nuanced relationships among data</a:t>
            </a:r>
          </a:p>
          <a:p>
            <a:pPr lvl="1"/>
            <a:r>
              <a:rPr lang="en-US" dirty="0" smtClean="0"/>
              <a:t>In real apps, MySQL makes bidirectional (many-to-many) relations easier</a:t>
            </a:r>
          </a:p>
          <a:p>
            <a:pPr lvl="1"/>
            <a:r>
              <a:rPr lang="en-US" dirty="0" smtClean="0"/>
              <a:t>My advice: go with MongoDB unless you absolutely need a relational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2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table like an array </a:t>
            </a:r>
            <a:r>
              <a:rPr lang="en-US" dirty="0" smtClean="0"/>
              <a:t>of objects</a:t>
            </a:r>
            <a:endParaRPr lang="en-US" dirty="0"/>
          </a:p>
          <a:p>
            <a:pPr lvl="1"/>
            <a:r>
              <a:rPr lang="en-US" dirty="0"/>
              <a:t>Each row is </a:t>
            </a:r>
            <a:r>
              <a:rPr lang="en-US" dirty="0" smtClean="0"/>
              <a:t>an object</a:t>
            </a:r>
            <a:endParaRPr lang="en-US" dirty="0"/>
          </a:p>
          <a:p>
            <a:pPr lvl="1"/>
            <a:r>
              <a:rPr lang="en-US" dirty="0"/>
              <a:t>Each column is a field in the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Objects don’t have methods (i.e., C </a:t>
            </a:r>
            <a:r>
              <a:rPr lang="en-US" dirty="0" err="1" smtClean="0"/>
              <a:t>structs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will get most of this data from Google</a:t>
            </a:r>
          </a:p>
          <a:p>
            <a:pPr lvl="1"/>
            <a:r>
              <a:rPr lang="en-US" dirty="0"/>
              <a:t>ID </a:t>
            </a:r>
            <a:r>
              <a:rPr lang="en-US" dirty="0" smtClean="0"/>
              <a:t>		– </a:t>
            </a:r>
            <a:r>
              <a:rPr lang="en-US" dirty="0"/>
              <a:t>a unique identifier for each user</a:t>
            </a:r>
          </a:p>
          <a:p>
            <a:pPr lvl="1"/>
            <a:r>
              <a:rPr lang="en-US" dirty="0"/>
              <a:t>State </a:t>
            </a:r>
            <a:r>
              <a:rPr lang="en-US" dirty="0" smtClean="0"/>
              <a:t>		– </a:t>
            </a:r>
            <a:r>
              <a:rPr lang="en-US" dirty="0"/>
              <a:t>0 for registered, 1 for activated</a:t>
            </a:r>
          </a:p>
          <a:p>
            <a:pPr lvl="1"/>
            <a:r>
              <a:rPr lang="en-US" dirty="0"/>
              <a:t>Google ID </a:t>
            </a:r>
            <a:r>
              <a:rPr lang="en-US" dirty="0" smtClean="0"/>
              <a:t>	– </a:t>
            </a:r>
            <a:r>
              <a:rPr lang="en-US" dirty="0"/>
              <a:t>Google’s version of ID</a:t>
            </a:r>
          </a:p>
          <a:p>
            <a:pPr lvl="1"/>
            <a:r>
              <a:rPr lang="en-US" dirty="0"/>
              <a:t>Name </a:t>
            </a:r>
            <a:r>
              <a:rPr lang="en-US" dirty="0" smtClean="0"/>
              <a:t>		– </a:t>
            </a:r>
            <a:r>
              <a:rPr lang="en-US" dirty="0"/>
              <a:t>The name of the user</a:t>
            </a:r>
          </a:p>
          <a:p>
            <a:pPr lvl="1"/>
            <a:r>
              <a:rPr lang="en-US" dirty="0"/>
              <a:t>Email </a:t>
            </a:r>
            <a:r>
              <a:rPr lang="en-US" dirty="0" smtClean="0"/>
              <a:t>		– </a:t>
            </a:r>
            <a:r>
              <a:rPr lang="en-US" dirty="0"/>
              <a:t>The user’s email address</a:t>
            </a:r>
          </a:p>
          <a:p>
            <a:pPr lvl="1"/>
            <a:r>
              <a:rPr lang="en-US" dirty="0"/>
              <a:t>Create Date </a:t>
            </a:r>
            <a:r>
              <a:rPr lang="en-US" dirty="0" smtClean="0"/>
              <a:t>	– </a:t>
            </a:r>
            <a:r>
              <a:rPr lang="en-US" dirty="0"/>
              <a:t>Date when </a:t>
            </a:r>
            <a:r>
              <a:rPr lang="en-US" dirty="0" smtClean="0"/>
              <a:t>user registered with app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15200" y="914400"/>
            <a:ext cx="17526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State</a:t>
            </a:r>
            <a:br>
              <a:rPr lang="en-US" dirty="0" smtClean="0"/>
            </a:br>
            <a:r>
              <a:rPr lang="en-US" dirty="0" smtClean="0"/>
              <a:t>Google ID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Create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shows how to deal with different</a:t>
            </a:r>
            <a:br>
              <a:rPr lang="en-US" dirty="0"/>
            </a:br>
            <a:r>
              <a:rPr lang="en-US" dirty="0"/>
              <a:t>data types</a:t>
            </a:r>
          </a:p>
          <a:p>
            <a:pPr lvl="1"/>
            <a:r>
              <a:rPr lang="en-US" dirty="0" smtClean="0"/>
              <a:t>Two text fields (bounded and unbounded)</a:t>
            </a:r>
          </a:p>
          <a:p>
            <a:pPr lvl="1"/>
            <a:r>
              <a:rPr lang="en-US" dirty="0" smtClean="0"/>
              <a:t>Integer and float fields</a:t>
            </a:r>
          </a:p>
          <a:p>
            <a:pPr lvl="1"/>
            <a:r>
              <a:rPr lang="en-US" dirty="0" smtClean="0"/>
              <a:t>A float field that can be null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Note: some of these types are not interesting in MongoDB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Big take-away: null values are annoying</a:t>
            </a:r>
          </a:p>
          <a:p>
            <a:pPr lvl="1"/>
            <a:r>
              <a:rPr lang="en-US" dirty="0" smtClean="0"/>
              <a:t>Try to design app so every row is complete!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15200" y="914400"/>
            <a:ext cx="17526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Small Note</a:t>
            </a:r>
            <a:br>
              <a:rPr lang="en-US" dirty="0" smtClean="0"/>
            </a:br>
            <a:r>
              <a:rPr lang="en-US" dirty="0" smtClean="0"/>
              <a:t>Big Note</a:t>
            </a:r>
          </a:p>
          <a:p>
            <a:r>
              <a:rPr lang="en-US" dirty="0" smtClean="0"/>
              <a:t>Favorite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Favorite Float</a:t>
            </a:r>
          </a:p>
          <a:p>
            <a:r>
              <a:rPr lang="en-US" dirty="0" smtClean="0"/>
              <a:t>Tricky Float</a:t>
            </a:r>
          </a:p>
          <a:p>
            <a:r>
              <a:rPr lang="en-US" dirty="0" smtClean="0"/>
              <a:t>Create Date</a:t>
            </a:r>
          </a:p>
        </p:txBody>
      </p:sp>
    </p:spTree>
    <p:extLst>
      <p:ext uri="{BB962C8B-B14F-4D97-AF65-F5344CB8AC3E}">
        <p14:creationId xmlns:p14="http://schemas.microsoft.com/office/powerpoint/2010/main" val="18499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Logic Layer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got a hackathon coming up</a:t>
            </a:r>
          </a:p>
          <a:p>
            <a:pPr lvl="1"/>
            <a:r>
              <a:rPr lang="en-US" dirty="0" smtClean="0"/>
              <a:t>March 31</a:t>
            </a:r>
            <a:r>
              <a:rPr lang="en-US" baseline="30000" dirty="0" smtClean="0"/>
              <a:t>st</a:t>
            </a:r>
            <a:r>
              <a:rPr lang="en-US" dirty="0" smtClean="0"/>
              <a:t> and April 1</a:t>
            </a:r>
            <a:r>
              <a:rPr lang="en-US" baseline="30000" dirty="0" smtClean="0"/>
              <a:t>st</a:t>
            </a:r>
            <a:r>
              <a:rPr lang="en-US" dirty="0" smtClean="0"/>
              <a:t>, at Mountaintop Campus</a:t>
            </a:r>
            <a:endParaRPr lang="en-US" baseline="30000" dirty="0" smtClean="0"/>
          </a:p>
          <a:p>
            <a:pPr lvl="1"/>
            <a:r>
              <a:rPr lang="en-US" dirty="0" smtClean="0"/>
              <a:t>You’re encouraged to skip class to participate</a:t>
            </a:r>
          </a:p>
          <a:p>
            <a:pPr lvl="1"/>
            <a:r>
              <a:rPr lang="en-US" dirty="0" smtClean="0"/>
              <a:t>No, this isn’t an April Fools’ Day joke</a:t>
            </a:r>
          </a:p>
          <a:p>
            <a:pPr lvl="1"/>
            <a:endParaRPr lang="en-US" dirty="0"/>
          </a:p>
          <a:p>
            <a:r>
              <a:rPr lang="en-US" dirty="0" smtClean="0"/>
              <a:t>IBM is our main hackathon sponsor</a:t>
            </a:r>
          </a:p>
          <a:p>
            <a:pPr lvl="1"/>
            <a:r>
              <a:rPr lang="en-US" dirty="0" err="1" smtClean="0"/>
              <a:t>BlueMix</a:t>
            </a:r>
            <a:r>
              <a:rPr lang="en-US" dirty="0" smtClean="0"/>
              <a:t> is very much like Amazon Web Services</a:t>
            </a:r>
          </a:p>
          <a:p>
            <a:pPr lvl="1"/>
            <a:endParaRPr lang="en-US" dirty="0"/>
          </a:p>
          <a:p>
            <a:r>
              <a:rPr lang="en-US" dirty="0" smtClean="0"/>
              <a:t>Hackathon at same time as </a:t>
            </a:r>
            <a:r>
              <a:rPr lang="en-US" dirty="0" err="1" smtClean="0"/>
              <a:t>DataX</a:t>
            </a:r>
            <a:r>
              <a:rPr lang="en-US" dirty="0" smtClean="0"/>
              <a:t> Symposium</a:t>
            </a:r>
          </a:p>
          <a:p>
            <a:pPr lvl="1"/>
            <a:r>
              <a:rPr lang="en-US" dirty="0" smtClean="0"/>
              <a:t>Great opportunity to get eyes on your app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has four “verbs” for describing interactions with data</a:t>
            </a:r>
          </a:p>
          <a:p>
            <a:pPr lvl="1"/>
            <a:r>
              <a:rPr lang="en-US" dirty="0" smtClean="0"/>
              <a:t>POST		CREATE</a:t>
            </a:r>
            <a:r>
              <a:rPr lang="en-US" dirty="0"/>
              <a:t> </a:t>
            </a:r>
            <a:r>
              <a:rPr lang="en-US" dirty="0" smtClean="0"/>
              <a:t>a new row of data</a:t>
            </a:r>
          </a:p>
          <a:p>
            <a:pPr lvl="1"/>
            <a:r>
              <a:rPr lang="en-US" dirty="0" smtClean="0"/>
              <a:t>GET		READ some rows of data</a:t>
            </a:r>
          </a:p>
          <a:p>
            <a:pPr lvl="1"/>
            <a:r>
              <a:rPr lang="en-US" dirty="0" smtClean="0"/>
              <a:t>PUT		UPDATE a row of data</a:t>
            </a:r>
          </a:p>
          <a:p>
            <a:pPr lvl="1"/>
            <a:r>
              <a:rPr lang="en-US" dirty="0" smtClean="0"/>
              <a:t>DELETE	DELETE a row of data</a:t>
            </a:r>
          </a:p>
          <a:p>
            <a:pPr lvl="1"/>
            <a:endParaRPr lang="en-US" dirty="0"/>
          </a:p>
          <a:p>
            <a:r>
              <a:rPr lang="en-US" dirty="0" smtClean="0"/>
              <a:t>GET is also how we request files</a:t>
            </a:r>
          </a:p>
          <a:p>
            <a:pPr lvl="1"/>
            <a:endParaRPr lang="en-US" dirty="0"/>
          </a:p>
          <a:p>
            <a:r>
              <a:rPr lang="en-US" dirty="0" smtClean="0"/>
              <a:t>Interface layer uses HTTP verbs to manipulate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51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user and every data row has a unique ID</a:t>
            </a:r>
          </a:p>
          <a:p>
            <a:pPr lvl="1"/>
            <a:r>
              <a:rPr lang="en-US" dirty="0" smtClean="0"/>
              <a:t>E.g., http://myserver/users/&lt;&lt;ID&gt;&gt; is an easy way to identify a user</a:t>
            </a:r>
          </a:p>
          <a:p>
            <a:pPr lvl="2"/>
            <a:r>
              <a:rPr lang="en-US" dirty="0" smtClean="0"/>
              <a:t>GET, PUT, DELETE by ID via this route</a:t>
            </a:r>
          </a:p>
          <a:p>
            <a:pPr lvl="2"/>
            <a:r>
              <a:rPr lang="en-US" dirty="0" smtClean="0"/>
              <a:t>POST to /users/ to add a user</a:t>
            </a:r>
          </a:p>
          <a:p>
            <a:pPr lvl="2"/>
            <a:r>
              <a:rPr lang="en-US" dirty="0" smtClean="0"/>
              <a:t>GET from /users/ to retrieve all users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a “RESTful” interface</a:t>
            </a:r>
          </a:p>
          <a:p>
            <a:pPr lvl="1"/>
            <a:r>
              <a:rPr lang="en-US" dirty="0" smtClean="0"/>
              <a:t>We don’t need to strictly follow the REST pattern, but in general, it’s a </a:t>
            </a:r>
            <a:r>
              <a:rPr lang="en-US" dirty="0" smtClean="0"/>
              <a:t>good starting point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23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‘Tis</a:t>
            </a:r>
            <a:r>
              <a:rPr lang="en-US" dirty="0" smtClean="0"/>
              <a:t> painful to embed lots of HTML in your code</a:t>
            </a:r>
          </a:p>
          <a:p>
            <a:pPr lvl="1"/>
            <a:r>
              <a:rPr lang="en-US" dirty="0" smtClean="0"/>
              <a:t>Solution: use a template: generate data, merge into template</a:t>
            </a:r>
          </a:p>
          <a:p>
            <a:pPr lvl="2"/>
            <a:r>
              <a:rPr lang="en-US" dirty="0" err="1" smtClean="0"/>
              <a:t>hi.tpl</a:t>
            </a:r>
            <a:r>
              <a:rPr lang="en-US" dirty="0" smtClean="0"/>
              <a:t>: &lt;b&gt;Hello {{name}}&lt;/b&gt;</a:t>
            </a:r>
          </a:p>
          <a:p>
            <a:pPr lvl="2"/>
            <a:r>
              <a:rPr lang="en-US" dirty="0" smtClean="0"/>
              <a:t>t, _= </a:t>
            </a:r>
            <a:r>
              <a:rPr lang="en-US" dirty="0" err="1"/>
              <a:t>template.ParseFiles</a:t>
            </a:r>
            <a:r>
              <a:rPr lang="en-US" dirty="0"/>
              <a:t>("</a:t>
            </a:r>
            <a:r>
              <a:rPr lang="en-US" dirty="0" smtClean="0"/>
              <a:t>templates/</a:t>
            </a:r>
            <a:r>
              <a:rPr lang="en-US" dirty="0" err="1" smtClean="0"/>
              <a:t>hi.tpl</a:t>
            </a:r>
            <a:r>
              <a:rPr lang="en-US" dirty="0" smtClean="0"/>
              <a:t>")</a:t>
            </a:r>
          </a:p>
          <a:p>
            <a:pPr lvl="2"/>
            <a:r>
              <a:rPr lang="en-US" dirty="0" err="1" smtClean="0"/>
              <a:t>t.Execute</a:t>
            </a:r>
            <a:r>
              <a:rPr lang="en-US" dirty="0" smtClean="0"/>
              <a:t>(</a:t>
            </a:r>
            <a:r>
              <a:rPr lang="en-US" dirty="0" err="1" smtClean="0"/>
              <a:t>outputStream</a:t>
            </a:r>
            <a:r>
              <a:rPr lang="en-US" dirty="0" smtClean="0"/>
              <a:t>, “Larry”)</a:t>
            </a:r>
          </a:p>
          <a:p>
            <a:pPr lvl="2"/>
            <a:endParaRPr lang="en-US" dirty="0"/>
          </a:p>
          <a:p>
            <a:r>
              <a:rPr lang="en-US" dirty="0" smtClean="0"/>
              <a:t>We can template at the logic and presentation layers</a:t>
            </a:r>
          </a:p>
          <a:p>
            <a:pPr lvl="1"/>
            <a:r>
              <a:rPr lang="en-US" dirty="0" smtClean="0"/>
              <a:t>At this layer: two templates, for “logged in” and “logged out” views of the app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77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with 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set up your app with Google Developer Console first!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OAuth is a delicate dance</a:t>
            </a:r>
          </a:p>
          <a:p>
            <a:pPr lvl="1"/>
            <a:r>
              <a:rPr lang="en-US" dirty="0" smtClean="0"/>
              <a:t>User clicks login button</a:t>
            </a:r>
          </a:p>
          <a:p>
            <a:pPr lvl="1"/>
            <a:r>
              <a:rPr lang="en-US" dirty="0" smtClean="0"/>
              <a:t>Web server redirects to Google, sends some data</a:t>
            </a:r>
          </a:p>
          <a:p>
            <a:pPr lvl="1"/>
            <a:r>
              <a:rPr lang="en-US" dirty="0" smtClean="0"/>
              <a:t>Google asks user for information</a:t>
            </a:r>
          </a:p>
          <a:p>
            <a:pPr lvl="1"/>
            <a:r>
              <a:rPr lang="en-US" dirty="0" smtClean="0"/>
              <a:t>Google redirects to the location you indicated</a:t>
            </a:r>
          </a:p>
          <a:p>
            <a:pPr lvl="1"/>
            <a:r>
              <a:rPr lang="en-US" dirty="0" smtClean="0"/>
              <a:t>Web server parses “code” from redirect</a:t>
            </a:r>
          </a:p>
          <a:p>
            <a:pPr lvl="1"/>
            <a:r>
              <a:rPr lang="en-US" dirty="0" smtClean="0"/>
              <a:t>Web server sends “code” to Google, gets “token”</a:t>
            </a:r>
          </a:p>
          <a:p>
            <a:pPr lvl="1"/>
            <a:r>
              <a:rPr lang="en-US" dirty="0" smtClean="0"/>
              <a:t>Web server sends token and request to Google, gets data (e.g., your username and email, or your emails)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2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with 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complicated</a:t>
            </a:r>
          </a:p>
          <a:p>
            <a:pPr lvl="1"/>
            <a:endParaRPr lang="en-US" dirty="0"/>
          </a:p>
          <a:p>
            <a:r>
              <a:rPr lang="en-US" dirty="0" smtClean="0"/>
              <a:t>But you can use my code as-is</a:t>
            </a:r>
          </a:p>
          <a:p>
            <a:pPr lvl="1"/>
            <a:endParaRPr lang="en-US" dirty="0"/>
          </a:p>
          <a:p>
            <a:r>
              <a:rPr lang="en-US" dirty="0" smtClean="0"/>
              <a:t>Only caveat: I use cookies to save the login token</a:t>
            </a:r>
          </a:p>
          <a:p>
            <a:pPr lvl="1"/>
            <a:r>
              <a:rPr lang="en-US" dirty="0" smtClean="0"/>
              <a:t>If you make a Cordova app, you’ll need to use a query string instead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75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“Right Way” is to have one server with routes, and another server for the pages comprising the web app</a:t>
            </a:r>
          </a:p>
          <a:p>
            <a:pPr lvl="1"/>
            <a:r>
              <a:rPr lang="en-US" dirty="0" smtClean="0"/>
              <a:t>Mobile app would only communicate with route server</a:t>
            </a:r>
          </a:p>
          <a:p>
            <a:pPr lvl="1"/>
            <a:r>
              <a:rPr lang="en-US" dirty="0" smtClean="0"/>
              <a:t>Web server would communicate with route server</a:t>
            </a:r>
          </a:p>
          <a:p>
            <a:pPr lvl="1"/>
            <a:endParaRPr lang="en-US" dirty="0"/>
          </a:p>
          <a:p>
            <a:r>
              <a:rPr lang="en-US" dirty="0" smtClean="0"/>
              <a:t>In my code, one server does both</a:t>
            </a:r>
          </a:p>
          <a:p>
            <a:pPr lvl="1"/>
            <a:r>
              <a:rPr lang="en-US" dirty="0" smtClean="0"/>
              <a:t>/data/ routes for REST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auth</a:t>
            </a:r>
            <a:r>
              <a:rPr lang="en-US" dirty="0" smtClean="0"/>
              <a:t>/, /register/, /login/, /logout/ for authentication</a:t>
            </a:r>
          </a:p>
          <a:p>
            <a:pPr lvl="1"/>
            <a:r>
              <a:rPr lang="en-US" dirty="0" smtClean="0"/>
              <a:t>/public/ and /private/ for files</a:t>
            </a:r>
          </a:p>
          <a:p>
            <a:pPr lvl="1"/>
            <a:r>
              <a:rPr lang="en-US" dirty="0" smtClean="0"/>
              <a:t>/app/ and / are generated via templates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88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communication between logic and data layers is in </a:t>
            </a:r>
            <a:r>
              <a:rPr lang="en-US" dirty="0" smtClean="0"/>
              <a:t>formats </a:t>
            </a:r>
            <a:r>
              <a:rPr lang="en-US" dirty="0" smtClean="0"/>
              <a:t>dictated by </a:t>
            </a:r>
            <a:r>
              <a:rPr lang="en-US" dirty="0" smtClean="0"/>
              <a:t>data </a:t>
            </a:r>
            <a:r>
              <a:rPr lang="en-US" dirty="0" smtClean="0"/>
              <a:t>layer</a:t>
            </a:r>
          </a:p>
          <a:p>
            <a:pPr lvl="1"/>
            <a:endParaRPr lang="en-US" dirty="0"/>
          </a:p>
          <a:p>
            <a:r>
              <a:rPr lang="en-US" dirty="0" smtClean="0"/>
              <a:t>All non-file communication between logic and interface layers is JSON</a:t>
            </a:r>
          </a:p>
          <a:p>
            <a:pPr lvl="1"/>
            <a:r>
              <a:rPr lang="en-US" dirty="0" smtClean="0"/>
              <a:t>Easy to understand, easy to parse</a:t>
            </a:r>
          </a:p>
          <a:p>
            <a:pPr lvl="1"/>
            <a:endParaRPr lang="en-US" dirty="0"/>
          </a:p>
          <a:p>
            <a:r>
              <a:rPr lang="en-US" dirty="0" smtClean="0"/>
              <a:t>Exception: “flash” messages via cookies</a:t>
            </a:r>
          </a:p>
          <a:p>
            <a:pPr lvl="1"/>
            <a:r>
              <a:rPr lang="en-US" dirty="0" smtClean="0"/>
              <a:t>Ex. “pop up” on main page for login failure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3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 Layer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905</a:t>
            </a:r>
            <a:r>
              <a:rPr lang="en-US" dirty="0" smtClean="0"/>
              <a:t> </a:t>
            </a:r>
            <a:r>
              <a:rPr lang="en-US" dirty="0"/>
              <a:t>lines total... Know it before you show up!</a:t>
            </a:r>
          </a:p>
          <a:p>
            <a:pPr lvl="1"/>
            <a:r>
              <a:rPr lang="en-US" dirty="0" err="1" smtClean="0"/>
              <a:t>auth.go</a:t>
            </a:r>
            <a:r>
              <a:rPr lang="en-US" dirty="0" smtClean="0"/>
              <a:t> – tricky OAuth stuff (222 lines)</a:t>
            </a:r>
          </a:p>
          <a:p>
            <a:pPr lvl="1"/>
            <a:r>
              <a:rPr lang="en-US" dirty="0" err="1" smtClean="0"/>
              <a:t>authroutes.go</a:t>
            </a:r>
            <a:r>
              <a:rPr lang="en-US" dirty="0" smtClean="0"/>
              <a:t> – routing for OAuth (</a:t>
            </a:r>
            <a:r>
              <a:rPr lang="en-US" dirty="0" smtClean="0"/>
              <a:t>67 </a:t>
            </a:r>
            <a:r>
              <a:rPr lang="en-US" dirty="0" smtClean="0"/>
              <a:t>lines)</a:t>
            </a:r>
          </a:p>
          <a:p>
            <a:pPr lvl="1"/>
            <a:r>
              <a:rPr lang="en-US" dirty="0" err="1" smtClean="0"/>
              <a:t>config.go</a:t>
            </a:r>
            <a:r>
              <a:rPr lang="en-US" dirty="0" smtClean="0"/>
              <a:t> – loads app </a:t>
            </a:r>
            <a:r>
              <a:rPr lang="en-US" dirty="0" err="1" smtClean="0"/>
              <a:t>config</a:t>
            </a:r>
            <a:r>
              <a:rPr lang="en-US" dirty="0" smtClean="0"/>
              <a:t> from JSON file (76 lines)</a:t>
            </a:r>
          </a:p>
          <a:p>
            <a:pPr lvl="1"/>
            <a:r>
              <a:rPr lang="en-US" dirty="0" err="1" smtClean="0"/>
              <a:t>dataroutes.go</a:t>
            </a:r>
            <a:r>
              <a:rPr lang="en-US" dirty="0" smtClean="0"/>
              <a:t> – routing for /data/ (</a:t>
            </a:r>
            <a:r>
              <a:rPr lang="en-US" dirty="0" smtClean="0"/>
              <a:t>144 </a:t>
            </a:r>
            <a:r>
              <a:rPr lang="en-US" dirty="0" smtClean="0"/>
              <a:t>lines)</a:t>
            </a:r>
          </a:p>
          <a:p>
            <a:pPr lvl="1"/>
            <a:r>
              <a:rPr lang="en-US" dirty="0" err="1" smtClean="0"/>
              <a:t>db.go</a:t>
            </a:r>
            <a:r>
              <a:rPr lang="en-US" dirty="0" smtClean="0"/>
              <a:t> – all interaction with the database (</a:t>
            </a:r>
            <a:r>
              <a:rPr lang="en-US" dirty="0" smtClean="0"/>
              <a:t>171 </a:t>
            </a:r>
            <a:r>
              <a:rPr lang="en-US" dirty="0" smtClean="0"/>
              <a:t>lines)</a:t>
            </a:r>
          </a:p>
          <a:p>
            <a:pPr lvl="1"/>
            <a:r>
              <a:rPr lang="en-US" dirty="0" err="1" smtClean="0"/>
              <a:t>fileroutes.go</a:t>
            </a:r>
            <a:r>
              <a:rPr lang="en-US" dirty="0" smtClean="0"/>
              <a:t> – serve public and private files (</a:t>
            </a:r>
            <a:r>
              <a:rPr lang="en-US" dirty="0" smtClean="0"/>
              <a:t>53 </a:t>
            </a:r>
            <a:r>
              <a:rPr lang="en-US" dirty="0" smtClean="0"/>
              <a:t>lines)</a:t>
            </a:r>
          </a:p>
          <a:p>
            <a:pPr lvl="1"/>
            <a:r>
              <a:rPr lang="en-US" dirty="0" err="1" smtClean="0"/>
              <a:t>main.go</a:t>
            </a:r>
            <a:r>
              <a:rPr lang="en-US" dirty="0" smtClean="0"/>
              <a:t> – launch and configure server (</a:t>
            </a:r>
            <a:r>
              <a:rPr lang="en-US" dirty="0" smtClean="0"/>
              <a:t>55 </a:t>
            </a:r>
            <a:r>
              <a:rPr lang="en-US" dirty="0" smtClean="0"/>
              <a:t>lines)</a:t>
            </a:r>
          </a:p>
          <a:p>
            <a:pPr lvl="1"/>
            <a:r>
              <a:rPr lang="en-US" dirty="0" err="1" smtClean="0"/>
              <a:t>router.go</a:t>
            </a:r>
            <a:r>
              <a:rPr lang="en-US" dirty="0" smtClean="0"/>
              <a:t> – helper code (</a:t>
            </a:r>
            <a:r>
              <a:rPr lang="en-US" dirty="0" smtClean="0"/>
              <a:t>43 </a:t>
            </a:r>
            <a:r>
              <a:rPr lang="en-US" dirty="0" smtClean="0"/>
              <a:t>lines)</a:t>
            </a:r>
          </a:p>
          <a:p>
            <a:pPr lvl="1"/>
            <a:r>
              <a:rPr lang="en-US" dirty="0" err="1" smtClean="0"/>
              <a:t>tplroutes.go</a:t>
            </a:r>
            <a:r>
              <a:rPr lang="en-US" dirty="0" smtClean="0"/>
              <a:t> – all templating code (74 lines)</a:t>
            </a:r>
          </a:p>
          <a:p>
            <a:pPr lvl="1"/>
            <a:endParaRPr lang="en-US" dirty="0"/>
          </a:p>
          <a:p>
            <a:r>
              <a:rPr lang="en-US" dirty="0" smtClean="0"/>
              <a:t>Note: counts include comments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440574D-AAEC-4ED9-8573-4CFAEFD01C79}" type="datetime1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A25C-8E08-43E1-BDD5-143B51EBE5E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91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Interface Layer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88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I Stink at 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UI is just vanilla Bootstrap</a:t>
            </a:r>
          </a:p>
          <a:p>
            <a:pPr lvl="1"/>
            <a:r>
              <a:rPr lang="en-US" dirty="0" smtClean="0"/>
              <a:t>And I regenerate the whole </a:t>
            </a:r>
            <a:r>
              <a:rPr lang="en-US" dirty="0" smtClean="0"/>
              <a:t>table on </a:t>
            </a:r>
            <a:r>
              <a:rPr lang="en-US" dirty="0" smtClean="0"/>
              <a:t>data updates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Only a few “very standard” libraries</a:t>
            </a:r>
          </a:p>
          <a:p>
            <a:pPr lvl="1"/>
            <a:r>
              <a:rPr lang="en-US" dirty="0" smtClean="0"/>
              <a:t>jQuery for DOM manipulation, Bootstrap for responsive design, and Handlebars for templating</a:t>
            </a:r>
          </a:p>
          <a:p>
            <a:pPr lvl="1"/>
            <a:endParaRPr lang="en-US" dirty="0"/>
          </a:p>
          <a:p>
            <a:r>
              <a:rPr lang="en-US" dirty="0" smtClean="0"/>
              <a:t>Ugly web pages, beautiful software engineering</a:t>
            </a:r>
          </a:p>
          <a:p>
            <a:pPr lvl="1"/>
            <a:r>
              <a:rPr lang="en-US" dirty="0" smtClean="0"/>
              <a:t>If you work the way I work, it will save you time</a:t>
            </a:r>
          </a:p>
          <a:p>
            <a:pPr lvl="1"/>
            <a:r>
              <a:rPr lang="en-US" dirty="0" smtClean="0"/>
              <a:t>And it will make it easier to work in a team</a:t>
            </a:r>
          </a:p>
          <a:p>
            <a:pPr lvl="1"/>
            <a:r>
              <a:rPr lang="en-US" dirty="0" smtClean="0"/>
              <a:t>E.g., you will be able to avoid collisions in names of </a:t>
            </a:r>
            <a:r>
              <a:rPr lang="en-US" dirty="0" err="1" smtClean="0"/>
              <a:t>css</a:t>
            </a:r>
            <a:r>
              <a:rPr lang="en-US" dirty="0" smtClean="0"/>
              <a:t> classes used only by jQuery selectors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Hackathon Thrust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Fintech</a:t>
            </a:r>
          </a:p>
          <a:p>
            <a:pPr lvl="1"/>
            <a:endParaRPr lang="en-US" dirty="0"/>
          </a:p>
          <a:p>
            <a:r>
              <a:rPr lang="en-US" dirty="0" err="1" smtClean="0"/>
              <a:t>IoT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Social/Mobile Apps </a:t>
            </a:r>
            <a:r>
              <a:rPr lang="en-US" dirty="0" smtClean="0">
                <a:sym typeface="Wingdings" panose="05000000000000000000" pitchFamily="2" charset="2"/>
              </a:rPr>
              <a:t> Today’s Focus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3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“Web Components”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think of the app as having a few global objects that comprise its user interface</a:t>
            </a:r>
          </a:p>
          <a:p>
            <a:pPr lvl="1"/>
            <a:r>
              <a:rPr lang="en-US" dirty="0" err="1" smtClean="0"/>
              <a:t>Navbar</a:t>
            </a:r>
            <a:r>
              <a:rPr lang="en-US" dirty="0" smtClean="0"/>
              <a:t>, modals for adding/editing data, and the table of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component should be self-contained</a:t>
            </a:r>
          </a:p>
          <a:p>
            <a:pPr lvl="1"/>
            <a:r>
              <a:rPr lang="en-US" dirty="0" smtClean="0"/>
              <a:t>Code (JavaScript), structure (HTML/handlebar template), appearance (CSS)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my code, each component has 3 files corresponding to these three parts</a:t>
            </a:r>
          </a:p>
          <a:p>
            <a:pPr lvl="1"/>
            <a:r>
              <a:rPr lang="en-US" dirty="0" smtClean="0"/>
              <a:t>Even if one file (.</a:t>
            </a:r>
            <a:r>
              <a:rPr lang="en-US" dirty="0" err="1" smtClean="0"/>
              <a:t>css</a:t>
            </a:r>
            <a:r>
              <a:rPr lang="en-US" dirty="0" smtClean="0"/>
              <a:t>) is empty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35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“Web Components”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Careful </a:t>
            </a:r>
            <a:r>
              <a:rPr lang="en-US" dirty="0" err="1"/>
              <a:t>namespacing</a:t>
            </a:r>
            <a:endParaRPr lang="en-US" dirty="0"/>
          </a:p>
          <a:p>
            <a:pPr lvl="1"/>
            <a:r>
              <a:rPr lang="en-US" dirty="0"/>
              <a:t>Component </a:t>
            </a:r>
            <a:r>
              <a:rPr lang="en-US" dirty="0" err="1"/>
              <a:t>abc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abc</a:t>
            </a:r>
            <a:r>
              <a:rPr lang="en-US" dirty="0">
                <a:sym typeface="Wingdings" panose="05000000000000000000" pitchFamily="2" charset="2"/>
              </a:rPr>
              <a:t> object in JavaScript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 err="1">
                <a:sym typeface="Wingdings" panose="05000000000000000000" pitchFamily="2" charset="2"/>
              </a:rPr>
              <a:t>abc</a:t>
            </a:r>
            <a:r>
              <a:rPr lang="en-US" dirty="0">
                <a:sym typeface="Wingdings" panose="05000000000000000000" pitchFamily="2" charset="2"/>
              </a:rPr>
              <a:t>-” prefix on all HTML ids and CSS </a:t>
            </a:r>
            <a:r>
              <a:rPr lang="en-US" dirty="0" smtClean="0">
                <a:sym typeface="Wingdings" panose="05000000000000000000" pitchFamily="2" charset="2"/>
              </a:rPr>
              <a:t>classes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Easy collaboration: work on different files</a:t>
            </a:r>
          </a:p>
          <a:p>
            <a:r>
              <a:rPr lang="en-US" dirty="0" smtClean="0"/>
              <a:t>Easy development</a:t>
            </a:r>
          </a:p>
          <a:p>
            <a:pPr lvl="1"/>
            <a:r>
              <a:rPr lang="en-US" dirty="0" smtClean="0"/>
              <a:t>Reloading go templates requires server restart... Reloading a web component only takes a page refresh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You can make it more efficient later</a:t>
            </a:r>
          </a:p>
          <a:p>
            <a:pPr lvl="1"/>
            <a:r>
              <a:rPr lang="en-US" dirty="0" smtClean="0"/>
              <a:t>After the hackathon, before you launch </a:t>
            </a:r>
            <a:r>
              <a:rPr lang="en-US" dirty="0" smtClean="0"/>
              <a:t>your </a:t>
            </a:r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3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Admin Layer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76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Fourth Layer?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Insane to build a web interface when CLI will do</a:t>
            </a:r>
          </a:p>
          <a:p>
            <a:pPr lvl="1"/>
            <a:r>
              <a:rPr lang="en-US" dirty="0" smtClean="0"/>
              <a:t>Especially for a hackathon</a:t>
            </a:r>
          </a:p>
          <a:p>
            <a:pPr lvl="1"/>
            <a:r>
              <a:rPr lang="en-US" dirty="0" smtClean="0"/>
              <a:t>NB: I’m not 100% sure this is true when using </a:t>
            </a:r>
            <a:r>
              <a:rPr lang="en-US" dirty="0" err="1" smtClean="0"/>
              <a:t>BlueMix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Very helpful features</a:t>
            </a:r>
            <a:endParaRPr lang="en-US" dirty="0"/>
          </a:p>
          <a:p>
            <a:pPr lvl="1"/>
            <a:r>
              <a:rPr lang="en-US" dirty="0" smtClean="0"/>
              <a:t>Quickly erase and re-create the whole database</a:t>
            </a:r>
          </a:p>
          <a:p>
            <a:pPr lvl="1"/>
            <a:r>
              <a:rPr lang="en-US" dirty="0" smtClean="0"/>
              <a:t>Load a table with data from a csv file</a:t>
            </a:r>
          </a:p>
          <a:p>
            <a:pPr lvl="1"/>
            <a:r>
              <a:rPr lang="en-US" dirty="0" smtClean="0"/>
              <a:t>Run a quick query to fix something in the database</a:t>
            </a:r>
          </a:p>
          <a:p>
            <a:pPr lvl="1"/>
            <a:r>
              <a:rPr lang="en-US" dirty="0" smtClean="0"/>
              <a:t>List new users and activate them</a:t>
            </a:r>
          </a:p>
          <a:p>
            <a:pPr lvl="2"/>
            <a:r>
              <a:rPr lang="en-US" dirty="0" smtClean="0"/>
              <a:t>If you choose to have two-step activation</a:t>
            </a:r>
          </a:p>
          <a:p>
            <a:pPr lvl="1"/>
            <a:r>
              <a:rPr lang="en-US" dirty="0" smtClean="0"/>
              <a:t>309</a:t>
            </a:r>
            <a:r>
              <a:rPr lang="en-US" dirty="0" smtClean="0"/>
              <a:t> </a:t>
            </a:r>
            <a:r>
              <a:rPr lang="en-US" dirty="0" smtClean="0"/>
              <a:t>lines of </a:t>
            </a:r>
            <a:r>
              <a:rPr lang="en-US" dirty="0" smtClean="0"/>
              <a:t>(commented)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17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1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your Favorite App Architected?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an app you love</a:t>
            </a:r>
          </a:p>
          <a:p>
            <a:pPr lvl="1"/>
            <a:r>
              <a:rPr lang="en-US" dirty="0" smtClean="0"/>
              <a:t>Uber?</a:t>
            </a:r>
          </a:p>
          <a:p>
            <a:pPr lvl="1"/>
            <a:r>
              <a:rPr lang="en-US" dirty="0" smtClean="0"/>
              <a:t>Twitter?</a:t>
            </a:r>
          </a:p>
          <a:p>
            <a:pPr lvl="1"/>
            <a:r>
              <a:rPr lang="en-US" dirty="0" smtClean="0"/>
              <a:t>Early versions of Facebook?</a:t>
            </a:r>
          </a:p>
          <a:p>
            <a:pPr lvl="1"/>
            <a:r>
              <a:rPr lang="en-US" dirty="0" err="1" smtClean="0"/>
              <a:t>SnapChat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Can you convince yourself that it’s just:</a:t>
            </a:r>
          </a:p>
          <a:p>
            <a:pPr lvl="1"/>
            <a:r>
              <a:rPr lang="en-US" dirty="0" smtClean="0"/>
              <a:t>A bunch of tables of data </a:t>
            </a:r>
          </a:p>
          <a:p>
            <a:pPr lvl="1"/>
            <a:r>
              <a:rPr lang="en-US" dirty="0" smtClean="0"/>
              <a:t>With a slick UI</a:t>
            </a:r>
          </a:p>
          <a:p>
            <a:pPr lvl="1"/>
            <a:r>
              <a:rPr lang="en-US" dirty="0" smtClean="0"/>
              <a:t>And maybe some way to upload photos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45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26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and Run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comments are a good guide</a:t>
            </a:r>
          </a:p>
          <a:p>
            <a:pPr lvl="1"/>
            <a:r>
              <a:rPr lang="en-US" dirty="0" smtClean="0"/>
              <a:t>Probably best to read admin code first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 is a bit annoying w.r.t. building</a:t>
            </a:r>
          </a:p>
          <a:p>
            <a:pPr lvl="1"/>
            <a:r>
              <a:rPr lang="en-US" dirty="0" smtClean="0"/>
              <a:t>Build via CLI on Linux/Mac; via </a:t>
            </a:r>
            <a:r>
              <a:rPr lang="en-US" dirty="0" err="1" smtClean="0"/>
              <a:t>Git</a:t>
            </a:r>
            <a:r>
              <a:rPr lang="en-US" dirty="0" smtClean="0"/>
              <a:t> Bash on Windows</a:t>
            </a:r>
          </a:p>
          <a:p>
            <a:pPr lvl="1"/>
            <a:r>
              <a:rPr lang="en-US" dirty="0" smtClean="0"/>
              <a:t>Source the setenv.sh script to set GOPATH</a:t>
            </a:r>
          </a:p>
          <a:p>
            <a:pPr lvl="1"/>
            <a:r>
              <a:rPr lang="en-US" dirty="0" smtClean="0"/>
              <a:t>Then go build </a:t>
            </a:r>
            <a:r>
              <a:rPr lang="en-US" dirty="0" err="1" smtClean="0"/>
              <a:t>webapp</a:t>
            </a:r>
            <a:r>
              <a:rPr lang="en-US" dirty="0" smtClean="0"/>
              <a:t>; go build admin</a:t>
            </a:r>
          </a:p>
          <a:p>
            <a:pPr lvl="1"/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mongodb</a:t>
            </a:r>
            <a:r>
              <a:rPr lang="en-US" dirty="0" smtClean="0"/>
              <a:t> on your machine</a:t>
            </a:r>
          </a:p>
          <a:p>
            <a:pPr lvl="1"/>
            <a:r>
              <a:rPr lang="en-US" dirty="0" smtClean="0"/>
              <a:t>Don’t install as service.  Just start from CLI:</a:t>
            </a:r>
          </a:p>
          <a:p>
            <a:pPr lvl="2"/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; </a:t>
            </a:r>
            <a:r>
              <a:rPr lang="en-US" dirty="0" err="1" smtClean="0"/>
              <a:t>mongod</a:t>
            </a:r>
            <a:r>
              <a:rPr lang="en-US" dirty="0" smtClean="0"/>
              <a:t> –</a:t>
            </a:r>
            <a:r>
              <a:rPr lang="en-US" dirty="0" err="1" smtClean="0"/>
              <a:t>dbpath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83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with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want to understand how it works</a:t>
            </a:r>
          </a:p>
          <a:p>
            <a:pPr lvl="1"/>
            <a:r>
              <a:rPr lang="en-US" dirty="0" smtClean="0"/>
              <a:t>Break it, then repair via “</a:t>
            </a:r>
            <a:r>
              <a:rPr lang="en-US" dirty="0" err="1" smtClean="0"/>
              <a:t>git</a:t>
            </a:r>
            <a:r>
              <a:rPr lang="en-US" dirty="0" smtClean="0"/>
              <a:t> checkout --”</a:t>
            </a:r>
          </a:p>
          <a:p>
            <a:pPr lvl="1"/>
            <a:endParaRPr lang="en-US" dirty="0"/>
          </a:p>
          <a:p>
            <a:r>
              <a:rPr lang="en-US" dirty="0" smtClean="0"/>
              <a:t>It has some issues</a:t>
            </a:r>
          </a:p>
          <a:p>
            <a:pPr lvl="1"/>
            <a:r>
              <a:rPr lang="en-US" dirty="0" smtClean="0"/>
              <a:t>I don’t validate my inputs well</a:t>
            </a:r>
          </a:p>
          <a:p>
            <a:pPr lvl="1"/>
            <a:r>
              <a:rPr lang="en-US" dirty="0" smtClean="0"/>
              <a:t>Possible atomicity bug in user registration</a:t>
            </a:r>
          </a:p>
          <a:p>
            <a:pPr lvl="1"/>
            <a:r>
              <a:rPr lang="en-US" dirty="0" smtClean="0"/>
              <a:t>Don’t launch a company without a thorough code review of your app!</a:t>
            </a:r>
          </a:p>
          <a:p>
            <a:pPr lvl="1"/>
            <a:endParaRPr lang="en-US" dirty="0"/>
          </a:p>
          <a:p>
            <a:r>
              <a:rPr lang="en-US" dirty="0" smtClean="0"/>
              <a:t>Google developer console can be confusing</a:t>
            </a:r>
          </a:p>
          <a:p>
            <a:pPr lvl="1"/>
            <a:r>
              <a:rPr lang="en-US" dirty="0" smtClean="0"/>
              <a:t>Don’t waste time at Hackathon dealing with it... Set it up now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4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</a:t>
            </a:r>
            <a:r>
              <a:rPr lang="en-US" dirty="0" err="1" smtClean="0"/>
              <a:t>BlueMix</a:t>
            </a:r>
            <a:r>
              <a:rPr lang="en-US" dirty="0" smtClean="0"/>
              <a:t> Account!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need it to start learning (see last slide)</a:t>
            </a:r>
          </a:p>
          <a:p>
            <a:r>
              <a:rPr lang="en-US" dirty="0" smtClean="0"/>
              <a:t>But you want to know how to launch apps before the hackathon starts</a:t>
            </a:r>
          </a:p>
          <a:p>
            <a:pPr lvl="1"/>
            <a:r>
              <a:rPr lang="en-US" dirty="0" smtClean="0"/>
              <a:t>Not covered in this tutorial... There are some subtleties</a:t>
            </a:r>
          </a:p>
          <a:p>
            <a:pPr lvl="1"/>
            <a:endParaRPr lang="en-US" dirty="0"/>
          </a:p>
          <a:p>
            <a:r>
              <a:rPr lang="en-US" dirty="0" smtClean="0"/>
              <a:t>Start learning asap, ask questions</a:t>
            </a:r>
          </a:p>
          <a:p>
            <a:pPr lvl="1"/>
            <a:r>
              <a:rPr lang="en-US" dirty="0" smtClean="0"/>
              <a:t>I’m always happy to help with Go stuff over email</a:t>
            </a:r>
          </a:p>
          <a:p>
            <a:pPr lvl="1"/>
            <a:endParaRPr lang="en-US" dirty="0"/>
          </a:p>
          <a:p>
            <a:r>
              <a:rPr lang="en-US" dirty="0" smtClean="0"/>
              <a:t>Have some app ideas before the hackathon</a:t>
            </a:r>
          </a:p>
          <a:p>
            <a:pPr lvl="1"/>
            <a:r>
              <a:rPr lang="en-US" dirty="0" smtClean="0"/>
              <a:t>My starter code == level playing field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Succeed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shouldn’t really start before the hackathon</a:t>
            </a:r>
          </a:p>
          <a:p>
            <a:pPr lvl="1"/>
            <a:r>
              <a:rPr lang="en-US" dirty="0" smtClean="0"/>
              <a:t>But you should be prepared to hit the ground running</a:t>
            </a:r>
          </a:p>
          <a:p>
            <a:pPr lvl="1"/>
            <a:endParaRPr lang="en-US" dirty="0"/>
          </a:p>
          <a:p>
            <a:r>
              <a:rPr lang="en-US" dirty="0" smtClean="0"/>
              <a:t>If you don’t know *what* you’ll make, that’s fine</a:t>
            </a:r>
          </a:p>
          <a:p>
            <a:pPr lvl="1"/>
            <a:r>
              <a:rPr lang="en-US" dirty="0" smtClean="0"/>
              <a:t>But you need to know *how* to make whatever it is that you’ll make</a:t>
            </a:r>
          </a:p>
          <a:p>
            <a:pPr lvl="1"/>
            <a:endParaRPr lang="en-US" dirty="0"/>
          </a:p>
          <a:p>
            <a:r>
              <a:rPr lang="en-US" dirty="0" smtClean="0"/>
              <a:t>And if you’ve got a generic open-source framework ready to go, that’s great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github.com/mfs409/golang-webapp-tutorial</a:t>
            </a:r>
            <a:endParaRPr lang="en-US" dirty="0"/>
          </a:p>
          <a:p>
            <a:pPr marL="457200" lvl="1" indent="0" algn="ctr">
              <a:buNone/>
            </a:pPr>
            <a:r>
              <a:rPr lang="en-US" sz="4400" dirty="0" smtClean="0">
                <a:sym typeface="Wingdings" panose="05000000000000000000" pitchFamily="2" charset="2"/>
              </a:rPr>
              <a:t>    </a:t>
            </a:r>
            <a:endParaRPr lang="en-US" sz="4400" dirty="0"/>
          </a:p>
          <a:p>
            <a:pPr marL="457200" lvl="1" indent="0" algn="ctr">
              <a:buNone/>
            </a:pP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get started, you’ll realize it’s not too hard</a:t>
            </a:r>
          </a:p>
          <a:p>
            <a:pPr lvl="1"/>
            <a:r>
              <a:rPr lang="en-US" dirty="0" smtClean="0"/>
              <a:t>And you’ll think of your favorite sites and apps in a totally different way</a:t>
            </a:r>
          </a:p>
          <a:p>
            <a:pPr lvl="1"/>
            <a:endParaRPr lang="en-US" dirty="0"/>
          </a:p>
          <a:p>
            <a:r>
              <a:rPr lang="en-US" dirty="0" smtClean="0"/>
              <a:t>Best case: you do something awesome at the hackathon, and you get a job or internship</a:t>
            </a:r>
          </a:p>
          <a:p>
            <a:pPr lvl="1"/>
            <a:endParaRPr lang="en-US" dirty="0"/>
          </a:p>
          <a:p>
            <a:r>
              <a:rPr lang="en-US" dirty="0" smtClean="0"/>
              <a:t>Worst case: free food, skip class, meet people, try new things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!=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make sense of the code I provided?</a:t>
            </a:r>
          </a:p>
          <a:p>
            <a:pPr lvl="1"/>
            <a:r>
              <a:rPr lang="en-US" dirty="0" smtClean="0"/>
              <a:t>It has a lot of comments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1"/>
            <a:r>
              <a:rPr lang="en-US" dirty="0" smtClean="0"/>
              <a:t>But it’s not necessarily stuff you’ve seen before</a:t>
            </a:r>
          </a:p>
          <a:p>
            <a:pPr lvl="1"/>
            <a:endParaRPr lang="en-US" dirty="0"/>
          </a:p>
          <a:p>
            <a:r>
              <a:rPr lang="en-US" dirty="0" smtClean="0"/>
              <a:t>What goes into making an app, anyway?</a:t>
            </a:r>
          </a:p>
          <a:p>
            <a:pPr lvl="1"/>
            <a:endParaRPr lang="en-US" dirty="0"/>
          </a:p>
          <a:p>
            <a:r>
              <a:rPr lang="en-US" dirty="0" smtClean="0"/>
              <a:t>You can’t learn this “overnight”</a:t>
            </a:r>
          </a:p>
          <a:p>
            <a:pPr lvl="1"/>
            <a:r>
              <a:rPr lang="en-US" dirty="0" smtClean="0"/>
              <a:t>And this hackathon is really just over one night...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Architecting an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of three layers</a:t>
            </a:r>
          </a:p>
          <a:p>
            <a:pPr lvl="1"/>
            <a:r>
              <a:rPr lang="en-US" dirty="0" smtClean="0"/>
              <a:t>Storage layer</a:t>
            </a:r>
          </a:p>
          <a:p>
            <a:pPr lvl="2"/>
            <a:r>
              <a:rPr lang="en-US" dirty="0" smtClean="0"/>
              <a:t>Where you store your data</a:t>
            </a:r>
          </a:p>
          <a:p>
            <a:pPr lvl="2"/>
            <a:r>
              <a:rPr lang="en-US" dirty="0" smtClean="0"/>
              <a:t>Could be smart (MySQL) or fast (MongoDB)</a:t>
            </a:r>
          </a:p>
          <a:p>
            <a:pPr lvl="2"/>
            <a:r>
              <a:rPr lang="en-US" dirty="0" err="1" smtClean="0"/>
              <a:t>BlueMix</a:t>
            </a:r>
            <a:r>
              <a:rPr lang="en-US" dirty="0" smtClean="0"/>
              <a:t> favors MongoDB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Interface layer</a:t>
            </a:r>
          </a:p>
          <a:p>
            <a:pPr lvl="2"/>
            <a:r>
              <a:rPr lang="en-US" dirty="0" smtClean="0"/>
              <a:t>What the user sees</a:t>
            </a:r>
          </a:p>
          <a:p>
            <a:pPr lvl="2"/>
            <a:r>
              <a:rPr lang="en-US" dirty="0" smtClean="0"/>
              <a:t>Can have multiple interfaces (web, mobile, ...)</a:t>
            </a:r>
          </a:p>
          <a:p>
            <a:pPr lvl="2"/>
            <a:r>
              <a:rPr lang="en-US" dirty="0" smtClean="0"/>
              <a:t>My advice: go with responsive web design</a:t>
            </a:r>
          </a:p>
          <a:p>
            <a:pPr lvl="3"/>
            <a:r>
              <a:rPr lang="en-US" dirty="0" smtClean="0"/>
              <a:t>Can always wrap with Cordova to get an “app”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Architecting an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of three layers</a:t>
            </a:r>
          </a:p>
          <a:p>
            <a:pPr lvl="1"/>
            <a:r>
              <a:rPr lang="en-US" dirty="0" smtClean="0"/>
              <a:t>Storage layer</a:t>
            </a:r>
          </a:p>
          <a:p>
            <a:pPr lvl="1"/>
            <a:r>
              <a:rPr lang="en-US" dirty="0" smtClean="0"/>
              <a:t>Interface layer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Logic layer</a:t>
            </a:r>
          </a:p>
          <a:p>
            <a:pPr lvl="2"/>
            <a:r>
              <a:rPr lang="en-US" dirty="0" smtClean="0"/>
              <a:t>Sits between storage and interface layers</a:t>
            </a:r>
          </a:p>
          <a:p>
            <a:pPr lvl="2"/>
            <a:r>
              <a:rPr lang="en-US" dirty="0" smtClean="0"/>
              <a:t>Manages authentication</a:t>
            </a:r>
          </a:p>
          <a:p>
            <a:pPr lvl="2"/>
            <a:r>
              <a:rPr lang="en-US" dirty="0" smtClean="0"/>
              <a:t>Manipulates data in nuanced ways before sending to interface layer</a:t>
            </a:r>
          </a:p>
          <a:p>
            <a:pPr lvl="2"/>
            <a:r>
              <a:rPr lang="en-US" dirty="0" smtClean="0"/>
              <a:t>Validates data before sending to storage layer</a:t>
            </a:r>
          </a:p>
          <a:p>
            <a:pPr lvl="2"/>
            <a:r>
              <a:rPr lang="en-US" dirty="0" smtClean="0"/>
              <a:t>Interacts with other services</a:t>
            </a:r>
          </a:p>
          <a:p>
            <a:pPr lvl="3"/>
            <a:r>
              <a:rPr lang="en-US" dirty="0"/>
              <a:t>In our case, Google’s OAuth 2.0 </a:t>
            </a:r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Three Layers?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want to put proprietary information in the interface layer</a:t>
            </a:r>
          </a:p>
          <a:p>
            <a:pPr lvl="1"/>
            <a:r>
              <a:rPr lang="en-US" dirty="0" smtClean="0"/>
              <a:t>Anyone can dissect that code!</a:t>
            </a:r>
          </a:p>
          <a:p>
            <a:pPr lvl="1"/>
            <a:endParaRPr lang="en-US" dirty="0"/>
          </a:p>
          <a:p>
            <a:r>
              <a:rPr lang="en-US" dirty="0" smtClean="0"/>
              <a:t>You don’t want the interface layer hitting the storage layer directly</a:t>
            </a:r>
          </a:p>
          <a:p>
            <a:pPr lvl="1"/>
            <a:r>
              <a:rPr lang="en-US" dirty="0"/>
              <a:t>Performance will </a:t>
            </a:r>
            <a:r>
              <a:rPr lang="en-US" dirty="0" smtClean="0"/>
              <a:t>suffer</a:t>
            </a:r>
          </a:p>
          <a:p>
            <a:pPr lvl="1"/>
            <a:r>
              <a:rPr lang="en-US" dirty="0" smtClean="0"/>
              <a:t>Doesn’t make sense to create millions of DB accounts</a:t>
            </a:r>
          </a:p>
          <a:p>
            <a:pPr lvl="1"/>
            <a:endParaRPr lang="en-US" dirty="0"/>
          </a:p>
          <a:p>
            <a:r>
              <a:rPr lang="en-US" dirty="0" smtClean="0"/>
              <a:t>Some web services and APIs shouldn’t be accessed by client, can’t be accessed by DB</a:t>
            </a:r>
          </a:p>
          <a:p>
            <a:pPr lvl="1"/>
            <a:r>
              <a:rPr lang="en-US" dirty="0" smtClean="0"/>
              <a:t>E.g., Watson, analytics,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App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40574D-AAEC-4ED9-8573-4CFAEFD01C7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A25C-8E08-43E1-BDD5-143B51EBE5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spaa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spaa2012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944</TotalTime>
  <Words>2213</Words>
  <Application>Microsoft Office PowerPoint</Application>
  <PresentationFormat>On-screen Show (4:3)</PresentationFormat>
  <Paragraphs>456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Wingdings</vt:lpstr>
      <vt:lpstr>3_spaa2012</vt:lpstr>
      <vt:lpstr>Default Design</vt:lpstr>
      <vt:lpstr>Introduction to App Design</vt:lpstr>
      <vt:lpstr>Context</vt:lpstr>
      <vt:lpstr>Hackathon Thrust Areas</vt:lpstr>
      <vt:lpstr>How to Succeed</vt:lpstr>
      <vt:lpstr>Code != Knowledge</vt:lpstr>
      <vt:lpstr>Application Architecture</vt:lpstr>
      <vt:lpstr>Architecting an App</vt:lpstr>
      <vt:lpstr>Architecting an App</vt:lpstr>
      <vt:lpstr>Why Three Layers?</vt:lpstr>
      <vt:lpstr>A Guide To My Demo App</vt:lpstr>
      <vt:lpstr>Features of My App</vt:lpstr>
      <vt:lpstr>Components and Languages</vt:lpstr>
      <vt:lpstr>Why Go?</vt:lpstr>
      <vt:lpstr>No Frameworks?</vt:lpstr>
      <vt:lpstr>The Data Layer</vt:lpstr>
      <vt:lpstr>MongoDB or MySQL?  You Pick!</vt:lpstr>
      <vt:lpstr>User Table</vt:lpstr>
      <vt:lpstr>Data Table</vt:lpstr>
      <vt:lpstr>The Logic Layer</vt:lpstr>
      <vt:lpstr>HTTP Verbs</vt:lpstr>
      <vt:lpstr>HTTP Routes</vt:lpstr>
      <vt:lpstr>Templates</vt:lpstr>
      <vt:lpstr>Authentication with OAuth</vt:lpstr>
      <vt:lpstr>Authentication with OAuth</vt:lpstr>
      <vt:lpstr>Routing</vt:lpstr>
      <vt:lpstr>Data Exchange</vt:lpstr>
      <vt:lpstr>Logic Layer Components</vt:lpstr>
      <vt:lpstr>The Interface Layer</vt:lpstr>
      <vt:lpstr>Warning: I Stink at Front End</vt:lpstr>
      <vt:lpstr>“Web Components”</vt:lpstr>
      <vt:lpstr>“Web Components”</vt:lpstr>
      <vt:lpstr>The Admin Layer</vt:lpstr>
      <vt:lpstr>Why a Fourth Layer?</vt:lpstr>
      <vt:lpstr>Exercise</vt:lpstr>
      <vt:lpstr>How is your Favorite App Architected?</vt:lpstr>
      <vt:lpstr>Suggestions</vt:lpstr>
      <vt:lpstr>Read and Run the Code</vt:lpstr>
      <vt:lpstr>Play with the Code</vt:lpstr>
      <vt:lpstr>Get a BlueMix Account!</vt:lpstr>
      <vt:lpstr>Have Fun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Rules</dc:title>
  <dc:creator>spear</dc:creator>
  <cp:lastModifiedBy>Michael Spear</cp:lastModifiedBy>
  <cp:revision>89</cp:revision>
  <dcterms:created xsi:type="dcterms:W3CDTF">2013-01-09T03:55:32Z</dcterms:created>
  <dcterms:modified xsi:type="dcterms:W3CDTF">2016-03-22T03:24:02Z</dcterms:modified>
</cp:coreProperties>
</file>