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69" r:id="rId4"/>
    <p:sldId id="268" r:id="rId5"/>
    <p:sldId id="26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2244" y="-6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E3388-57A0-4A7B-8C2F-BBC6454AB971}" type="datetimeFigureOut">
              <a:rPr lang="en-US" smtClean="0"/>
              <a:pPr/>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A90E7-5791-452F-A3AD-81F1095203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E3388-57A0-4A7B-8C2F-BBC6454AB971}" type="datetimeFigureOut">
              <a:rPr lang="en-US" smtClean="0"/>
              <a:pPr/>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A90E7-5791-452F-A3AD-81F1095203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E3388-57A0-4A7B-8C2F-BBC6454AB971}" type="datetimeFigureOut">
              <a:rPr lang="en-US" smtClean="0"/>
              <a:pPr/>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A90E7-5791-452F-A3AD-81F1095203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E3388-57A0-4A7B-8C2F-BBC6454AB971}" type="datetimeFigureOut">
              <a:rPr lang="en-US" smtClean="0"/>
              <a:pPr/>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A90E7-5791-452F-A3AD-81F1095203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E3388-57A0-4A7B-8C2F-BBC6454AB971}" type="datetimeFigureOut">
              <a:rPr lang="en-US" smtClean="0"/>
              <a:pPr/>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A90E7-5791-452F-A3AD-81F1095203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E3388-57A0-4A7B-8C2F-BBC6454AB971}" type="datetimeFigureOut">
              <a:rPr lang="en-US" smtClean="0"/>
              <a:pPr/>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A90E7-5791-452F-A3AD-81F1095203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E3388-57A0-4A7B-8C2F-BBC6454AB971}" type="datetimeFigureOut">
              <a:rPr lang="en-US" smtClean="0"/>
              <a:pPr/>
              <a:t>3/28/2016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4A90E7-5791-452F-A3AD-81F1095203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E3388-57A0-4A7B-8C2F-BBC6454AB971}" type="datetimeFigureOut">
              <a:rPr lang="en-US" smtClean="0"/>
              <a:pPr/>
              <a:t>3/28/2016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4A90E7-5791-452F-A3AD-81F1095203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E3388-57A0-4A7B-8C2F-BBC6454AB971}" type="datetimeFigureOut">
              <a:rPr lang="en-US" smtClean="0"/>
              <a:pPr/>
              <a:t>3/28/2016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4A90E7-5791-452F-A3AD-81F1095203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E3388-57A0-4A7B-8C2F-BBC6454AB971}" type="datetimeFigureOut">
              <a:rPr lang="en-US" smtClean="0"/>
              <a:pPr/>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A90E7-5791-452F-A3AD-81F1095203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E3388-57A0-4A7B-8C2F-BBC6454AB971}" type="datetimeFigureOut">
              <a:rPr lang="en-US" smtClean="0"/>
              <a:pPr/>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A90E7-5791-452F-A3AD-81F1095203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E3388-57A0-4A7B-8C2F-BBC6454AB971}" type="datetimeFigureOut">
              <a:rPr lang="en-US" smtClean="0"/>
              <a:pPr/>
              <a:t>3/28/2016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A90E7-5791-452F-A3AD-81F1095203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eikon.thomsonreuters.com/logi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api.thomsonreuters.com/eikon/v1/timeseries?X-TR-API-APP-ID=YOURAPIKEY"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mers1.views.cp.thomsonreuters.com/Apps/DataItemBrowser/"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dev.api.thomsonreuters.com/eikon/v1/timeseries?X-TR-API-APP-ID=YOURAPIKEY"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homson Reuters logo"/>
          <p:cNvPicPr>
            <a:picLocks noChangeAspect="1" noChangeArrowheads="1"/>
          </p:cNvPicPr>
          <p:nvPr/>
        </p:nvPicPr>
        <p:blipFill>
          <a:blip r:embed="rId2" cstate="print"/>
          <a:srcRect/>
          <a:stretch>
            <a:fillRect/>
          </a:stretch>
        </p:blipFill>
        <p:spPr bwMode="auto">
          <a:xfrm>
            <a:off x="611560" y="188640"/>
            <a:ext cx="7776864" cy="1537289"/>
          </a:xfrm>
          <a:prstGeom prst="rect">
            <a:avLst/>
          </a:prstGeom>
          <a:noFill/>
        </p:spPr>
      </p:pic>
      <p:sp>
        <p:nvSpPr>
          <p:cNvPr id="4" name="Title 1"/>
          <p:cNvSpPr>
            <a:spLocks noGrp="1"/>
          </p:cNvSpPr>
          <p:nvPr>
            <p:ph type="title"/>
          </p:nvPr>
        </p:nvSpPr>
        <p:spPr>
          <a:xfrm>
            <a:off x="395536" y="2060848"/>
            <a:ext cx="8229600" cy="4320480"/>
          </a:xfrm>
          <a:ln>
            <a:solidFill>
              <a:schemeClr val="accent6"/>
            </a:solidFill>
          </a:ln>
        </p:spPr>
        <p:txBody>
          <a:bodyPr>
            <a:normAutofit fontScale="90000"/>
          </a:bodyPr>
          <a:lstStyle/>
          <a:p>
            <a:r>
              <a:rPr lang="en-GB" sz="3600" b="1" dirty="0" smtClean="0">
                <a:solidFill>
                  <a:schemeClr val="tx1">
                    <a:lumMod val="65000"/>
                    <a:lumOff val="35000"/>
                  </a:schemeClr>
                </a:solidFill>
              </a:rPr>
              <a:t>Thomson Reuters is proud to be your partner at the </a:t>
            </a:r>
            <a:r>
              <a:rPr lang="en-GB" sz="3600" b="1" dirty="0" err="1" smtClean="0">
                <a:solidFill>
                  <a:schemeClr val="tx1">
                    <a:lumMod val="65000"/>
                    <a:lumOff val="35000"/>
                  </a:schemeClr>
                </a:solidFill>
              </a:rPr>
              <a:t>LehighHacks</a:t>
            </a:r>
            <a:r>
              <a:rPr lang="en-GB" sz="3600" b="1" dirty="0" smtClean="0">
                <a:solidFill>
                  <a:schemeClr val="tx1">
                    <a:lumMod val="65000"/>
                    <a:lumOff val="35000"/>
                  </a:schemeClr>
                </a:solidFill>
              </a:rPr>
              <a:t>.</a:t>
            </a:r>
            <a:br>
              <a:rPr lang="en-GB" sz="3600" b="1" dirty="0" smtClean="0">
                <a:solidFill>
                  <a:schemeClr val="tx1">
                    <a:lumMod val="65000"/>
                    <a:lumOff val="35000"/>
                  </a:schemeClr>
                </a:solidFill>
              </a:rPr>
            </a:br>
            <a:r>
              <a:rPr lang="en-GB" sz="3600" b="1" dirty="0" smtClean="0">
                <a:solidFill>
                  <a:schemeClr val="tx1">
                    <a:lumMod val="65000"/>
                    <a:lumOff val="35000"/>
                  </a:schemeClr>
                </a:solidFill>
              </a:rPr>
              <a:t/>
            </a:r>
            <a:br>
              <a:rPr lang="en-GB" sz="3600" b="1" dirty="0" smtClean="0">
                <a:solidFill>
                  <a:schemeClr val="tx1">
                    <a:lumMod val="65000"/>
                    <a:lumOff val="35000"/>
                  </a:schemeClr>
                </a:solidFill>
              </a:rPr>
            </a:br>
            <a:r>
              <a:rPr lang="en-GB" sz="3600" b="1" dirty="0" smtClean="0">
                <a:solidFill>
                  <a:schemeClr val="tx1">
                    <a:lumMod val="65000"/>
                    <a:lumOff val="35000"/>
                  </a:schemeClr>
                </a:solidFill>
              </a:rPr>
              <a:t>Here’s what you need to know to be able to use Thomson Reuters data and API in your project.</a:t>
            </a:r>
            <a:br>
              <a:rPr lang="en-GB" sz="3600" b="1" dirty="0" smtClean="0">
                <a:solidFill>
                  <a:schemeClr val="tx1">
                    <a:lumMod val="65000"/>
                    <a:lumOff val="35000"/>
                  </a:schemeClr>
                </a:solidFill>
              </a:rPr>
            </a:br>
            <a:r>
              <a:rPr lang="en-GB" sz="3600" b="1" dirty="0" smtClean="0">
                <a:solidFill>
                  <a:schemeClr val="tx1">
                    <a:lumMod val="65000"/>
                    <a:lumOff val="35000"/>
                  </a:schemeClr>
                </a:solidFill>
              </a:rPr>
              <a:t/>
            </a:r>
            <a:br>
              <a:rPr lang="en-GB" sz="3600" b="1" dirty="0" smtClean="0">
                <a:solidFill>
                  <a:schemeClr val="tx1">
                    <a:lumMod val="65000"/>
                    <a:lumOff val="35000"/>
                  </a:schemeClr>
                </a:solidFill>
              </a:rPr>
            </a:br>
            <a:r>
              <a:rPr lang="en-GB" sz="3600" b="1" dirty="0" smtClean="0">
                <a:solidFill>
                  <a:schemeClr val="tx1">
                    <a:lumMod val="65000"/>
                    <a:lumOff val="35000"/>
                  </a:schemeClr>
                </a:solidFill>
              </a:rPr>
              <a:t>Good luck!!!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51520" y="1939025"/>
            <a:ext cx="8640960" cy="4687721"/>
          </a:xfrm>
          <a:prstGeom prst="rect">
            <a:avLst/>
          </a:prstGeom>
          <a:noFill/>
          <a:ln w="9525">
            <a:noFill/>
            <a:miter lim="800000"/>
            <a:headEnd/>
            <a:tailEnd/>
          </a:ln>
        </p:spPr>
      </p:pic>
      <p:pic>
        <p:nvPicPr>
          <p:cNvPr id="7" name="Picture 2" descr="Thomson Reuters logo"/>
          <p:cNvPicPr>
            <a:picLocks noChangeAspect="1" noChangeArrowheads="1"/>
          </p:cNvPicPr>
          <p:nvPr/>
        </p:nvPicPr>
        <p:blipFill>
          <a:blip r:embed="rId3" cstate="print"/>
          <a:srcRect/>
          <a:stretch>
            <a:fillRect/>
          </a:stretch>
        </p:blipFill>
        <p:spPr bwMode="auto">
          <a:xfrm>
            <a:off x="611560" y="188640"/>
            <a:ext cx="7776864" cy="1537289"/>
          </a:xfrm>
          <a:prstGeom prst="rect">
            <a:avLst/>
          </a:prstGeom>
          <a:noFill/>
        </p:spPr>
      </p:pic>
      <p:sp>
        <p:nvSpPr>
          <p:cNvPr id="4" name="TextBox 3"/>
          <p:cNvSpPr txBox="1"/>
          <p:nvPr/>
        </p:nvSpPr>
        <p:spPr>
          <a:xfrm>
            <a:off x="3131840" y="1484784"/>
            <a:ext cx="5760640" cy="276999"/>
          </a:xfrm>
          <a:prstGeom prst="rect">
            <a:avLst/>
          </a:prstGeom>
          <a:noFill/>
          <a:ln>
            <a:solidFill>
              <a:srgbClr val="00B050"/>
            </a:solidFill>
          </a:ln>
        </p:spPr>
        <p:txBody>
          <a:bodyPr wrap="square" rtlCol="0">
            <a:spAutoFit/>
          </a:bodyPr>
          <a:lstStyle/>
          <a:p>
            <a:r>
              <a:rPr lang="en-GB" sz="1200" dirty="0" smtClean="0">
                <a:hlinkClick r:id="rId4"/>
              </a:rPr>
              <a:t>http://eikon.thomsonreuters.com/login</a:t>
            </a:r>
            <a:endParaRPr 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76064"/>
          </a:xfrm>
          <a:ln>
            <a:solidFill>
              <a:schemeClr val="accent6"/>
            </a:solidFill>
          </a:ln>
        </p:spPr>
        <p:txBody>
          <a:bodyPr>
            <a:normAutofit fontScale="90000"/>
          </a:bodyPr>
          <a:lstStyle/>
          <a:p>
            <a:r>
              <a:rPr lang="en-GB" sz="3600" b="1" dirty="0" err="1" smtClean="0">
                <a:solidFill>
                  <a:schemeClr val="accent6"/>
                </a:solidFill>
              </a:rPr>
              <a:t>Timeseries</a:t>
            </a:r>
            <a:r>
              <a:rPr lang="en-GB" sz="3600" b="1" dirty="0" smtClean="0">
                <a:solidFill>
                  <a:schemeClr val="accent6"/>
                </a:solidFill>
              </a:rPr>
              <a:t> Web Service API</a:t>
            </a:r>
          </a:p>
        </p:txBody>
      </p:sp>
      <p:pic>
        <p:nvPicPr>
          <p:cNvPr id="2053" name="Picture 5"/>
          <p:cNvPicPr>
            <a:picLocks noChangeAspect="1" noChangeArrowheads="1"/>
          </p:cNvPicPr>
          <p:nvPr/>
        </p:nvPicPr>
        <p:blipFill>
          <a:blip r:embed="rId2" cstate="print"/>
          <a:srcRect/>
          <a:stretch>
            <a:fillRect/>
          </a:stretch>
        </p:blipFill>
        <p:spPr bwMode="auto">
          <a:xfrm>
            <a:off x="7020272" y="6165304"/>
            <a:ext cx="1895475" cy="504825"/>
          </a:xfrm>
          <a:prstGeom prst="rect">
            <a:avLst/>
          </a:prstGeom>
          <a:noFill/>
          <a:ln w="9525">
            <a:noFill/>
            <a:miter lim="800000"/>
            <a:headEnd/>
            <a:tailEnd/>
          </a:ln>
        </p:spPr>
      </p:pic>
      <p:sp>
        <p:nvSpPr>
          <p:cNvPr id="15" name="TextBox 14"/>
          <p:cNvSpPr txBox="1"/>
          <p:nvPr/>
        </p:nvSpPr>
        <p:spPr>
          <a:xfrm>
            <a:off x="395536" y="980727"/>
            <a:ext cx="8595360" cy="5212080"/>
          </a:xfrm>
          <a:prstGeom prst="rect">
            <a:avLst/>
          </a:prstGeom>
          <a:noFill/>
          <a:ln w="28575">
            <a:noFill/>
          </a:ln>
        </p:spPr>
        <p:txBody>
          <a:bodyPr wrap="square" rtlCol="0">
            <a:spAutoFit/>
          </a:bodyPr>
          <a:lstStyle/>
          <a:p>
            <a:endParaRPr lang="en-GB" sz="1200" dirty="0" smtClean="0">
              <a:solidFill>
                <a:schemeClr val="accent6"/>
              </a:solidFill>
            </a:endParaRPr>
          </a:p>
          <a:p>
            <a:r>
              <a:rPr lang="en-GB" sz="1200" b="1" dirty="0" smtClean="0">
                <a:solidFill>
                  <a:schemeClr val="accent6"/>
                </a:solidFill>
              </a:rPr>
              <a:t>Content : </a:t>
            </a:r>
          </a:p>
          <a:p>
            <a:r>
              <a:rPr lang="en-GB" sz="1200" b="1" dirty="0" smtClean="0">
                <a:solidFill>
                  <a:srgbClr val="00B0F0"/>
                </a:solidFill>
              </a:rPr>
              <a:t>Intraday</a:t>
            </a:r>
            <a:r>
              <a:rPr lang="en-GB" sz="1200" b="1" dirty="0" smtClean="0">
                <a:solidFill>
                  <a:schemeClr val="accent6"/>
                </a:solidFill>
              </a:rPr>
              <a:t> and </a:t>
            </a:r>
            <a:r>
              <a:rPr lang="en-GB" sz="1200" b="1" dirty="0" err="1" smtClean="0">
                <a:solidFill>
                  <a:srgbClr val="00B050"/>
                </a:solidFill>
              </a:rPr>
              <a:t>Interday</a:t>
            </a:r>
            <a:r>
              <a:rPr lang="en-GB" sz="1200" b="1" dirty="0" smtClean="0">
                <a:solidFill>
                  <a:schemeClr val="accent6"/>
                </a:solidFill>
              </a:rPr>
              <a:t> Price Series Histories </a:t>
            </a:r>
          </a:p>
          <a:p>
            <a:endParaRPr lang="en-GB" sz="1200" dirty="0" smtClean="0">
              <a:solidFill>
                <a:schemeClr val="accent6"/>
              </a:solidFill>
            </a:endParaRPr>
          </a:p>
          <a:p>
            <a:r>
              <a:rPr lang="en-GB" sz="1200" dirty="0" smtClean="0">
                <a:solidFill>
                  <a:schemeClr val="accent6"/>
                </a:solidFill>
              </a:rPr>
              <a:t>You Define : </a:t>
            </a:r>
          </a:p>
          <a:p>
            <a:pPr marL="228600" indent="-228600">
              <a:buAutoNum type="alphaLcParenR"/>
            </a:pPr>
            <a:r>
              <a:rPr lang="en-GB" sz="1200" dirty="0" smtClean="0">
                <a:solidFill>
                  <a:schemeClr val="accent6"/>
                </a:solidFill>
              </a:rPr>
              <a:t>Which Instruments </a:t>
            </a:r>
            <a:r>
              <a:rPr lang="en-GB" sz="1200" dirty="0" smtClean="0">
                <a:solidFill>
                  <a:schemeClr val="accent6"/>
                </a:solidFill>
                <a:sym typeface="Wingdings" pitchFamily="2" charset="2"/>
              </a:rPr>
              <a:t> RIC Concept</a:t>
            </a:r>
          </a:p>
          <a:p>
            <a:pPr marL="228600" indent="-228600">
              <a:buAutoNum type="alphaLcParenR"/>
            </a:pPr>
            <a:r>
              <a:rPr lang="en-GB" sz="1200" dirty="0" smtClean="0">
                <a:solidFill>
                  <a:schemeClr val="accent6"/>
                </a:solidFill>
                <a:sym typeface="Wingdings" pitchFamily="2" charset="2"/>
              </a:rPr>
              <a:t>Which date range  Start date in the format (YYYY-MM-</a:t>
            </a:r>
            <a:r>
              <a:rPr lang="en-GB" sz="1200" dirty="0" err="1" smtClean="0">
                <a:solidFill>
                  <a:schemeClr val="accent6"/>
                </a:solidFill>
                <a:sym typeface="Wingdings" pitchFamily="2" charset="2"/>
              </a:rPr>
              <a:t>DDTHH:mm:ssZ</a:t>
            </a:r>
            <a:r>
              <a:rPr lang="en-GB" sz="1200" dirty="0" smtClean="0">
                <a:solidFill>
                  <a:schemeClr val="accent6"/>
                </a:solidFill>
                <a:sym typeface="Wingdings" pitchFamily="2" charset="2"/>
              </a:rPr>
              <a:t>)</a:t>
            </a:r>
          </a:p>
          <a:p>
            <a:pPr marL="1600200" lvl="3" indent="-228600"/>
            <a:r>
              <a:rPr lang="en-GB" sz="1200" dirty="0" smtClean="0">
                <a:solidFill>
                  <a:schemeClr val="accent6"/>
                </a:solidFill>
                <a:sym typeface="Wingdings" pitchFamily="2" charset="2"/>
              </a:rPr>
              <a:t>      End date in the format  (YYYY-MM-</a:t>
            </a:r>
            <a:r>
              <a:rPr lang="en-GB" sz="1200" dirty="0" err="1" smtClean="0">
                <a:solidFill>
                  <a:schemeClr val="accent6"/>
                </a:solidFill>
                <a:sym typeface="Wingdings" pitchFamily="2" charset="2"/>
              </a:rPr>
              <a:t>DDTHH:mm:ssZ</a:t>
            </a:r>
            <a:r>
              <a:rPr lang="en-GB" sz="1200" dirty="0" smtClean="0">
                <a:solidFill>
                  <a:schemeClr val="accent6"/>
                </a:solidFill>
                <a:sym typeface="Wingdings" pitchFamily="2" charset="2"/>
              </a:rPr>
              <a:t>)</a:t>
            </a:r>
            <a:endParaRPr lang="en-GB" sz="1200" dirty="0" smtClean="0">
              <a:solidFill>
                <a:schemeClr val="accent6"/>
              </a:solidFill>
            </a:endParaRPr>
          </a:p>
          <a:p>
            <a:pPr marL="228600" indent="-228600">
              <a:buAutoNum type="alphaLcParenR" startAt="3"/>
            </a:pPr>
            <a:r>
              <a:rPr lang="en-GB" sz="1200" dirty="0" smtClean="0">
                <a:solidFill>
                  <a:schemeClr val="accent6"/>
                </a:solidFill>
              </a:rPr>
              <a:t>Which Interval </a:t>
            </a:r>
            <a:r>
              <a:rPr lang="en-GB" sz="1200" dirty="0" smtClean="0">
                <a:solidFill>
                  <a:schemeClr val="accent6"/>
                </a:solidFill>
                <a:sym typeface="Wingdings" pitchFamily="2" charset="2"/>
              </a:rPr>
              <a:t> ”</a:t>
            </a:r>
            <a:r>
              <a:rPr lang="en-GB" sz="1200" dirty="0" smtClean="0">
                <a:solidFill>
                  <a:srgbClr val="00B0F0"/>
                </a:solidFill>
                <a:sym typeface="Wingdings" pitchFamily="2" charset="2"/>
              </a:rPr>
              <a:t>Tick</a:t>
            </a:r>
            <a:r>
              <a:rPr lang="en-GB" sz="1200" dirty="0" smtClean="0">
                <a:solidFill>
                  <a:schemeClr val="accent6"/>
                </a:solidFill>
                <a:sym typeface="Wingdings" pitchFamily="2" charset="2"/>
              </a:rPr>
              <a:t>, ”</a:t>
            </a:r>
            <a:r>
              <a:rPr lang="en-GB" sz="1200" dirty="0" smtClean="0">
                <a:solidFill>
                  <a:srgbClr val="00B0F0"/>
                </a:solidFill>
                <a:sym typeface="Wingdings" pitchFamily="2" charset="2"/>
              </a:rPr>
              <a:t>Minute</a:t>
            </a:r>
            <a:r>
              <a:rPr lang="en-GB" sz="1200" dirty="0" smtClean="0">
                <a:solidFill>
                  <a:schemeClr val="accent6"/>
                </a:solidFill>
                <a:sym typeface="Wingdings" pitchFamily="2" charset="2"/>
              </a:rPr>
              <a:t>”, “</a:t>
            </a:r>
            <a:r>
              <a:rPr lang="en-GB" sz="1200" dirty="0" smtClean="0">
                <a:solidFill>
                  <a:srgbClr val="00B0F0"/>
                </a:solidFill>
                <a:sym typeface="Wingdings" pitchFamily="2" charset="2"/>
              </a:rPr>
              <a:t>Hour</a:t>
            </a:r>
            <a:r>
              <a:rPr lang="en-GB" sz="1200" dirty="0" smtClean="0">
                <a:solidFill>
                  <a:schemeClr val="accent6"/>
                </a:solidFill>
                <a:sym typeface="Wingdings" pitchFamily="2" charset="2"/>
              </a:rPr>
              <a:t>”, “</a:t>
            </a:r>
            <a:r>
              <a:rPr lang="en-GB" sz="1200" dirty="0" smtClean="0">
                <a:solidFill>
                  <a:srgbClr val="00B050"/>
                </a:solidFill>
                <a:sym typeface="Wingdings" pitchFamily="2" charset="2"/>
              </a:rPr>
              <a:t>Daily</a:t>
            </a:r>
            <a:r>
              <a:rPr lang="en-GB" sz="1200" dirty="0" smtClean="0">
                <a:solidFill>
                  <a:schemeClr val="accent6"/>
                </a:solidFill>
                <a:sym typeface="Wingdings" pitchFamily="2" charset="2"/>
              </a:rPr>
              <a:t>”, “</a:t>
            </a:r>
            <a:r>
              <a:rPr lang="en-GB" sz="1200" dirty="0" smtClean="0">
                <a:solidFill>
                  <a:srgbClr val="00B050"/>
                </a:solidFill>
                <a:sym typeface="Wingdings" pitchFamily="2" charset="2"/>
              </a:rPr>
              <a:t>Weekly</a:t>
            </a:r>
            <a:r>
              <a:rPr lang="en-GB" sz="1200" dirty="0" smtClean="0">
                <a:solidFill>
                  <a:schemeClr val="accent6"/>
                </a:solidFill>
                <a:sym typeface="Wingdings" pitchFamily="2" charset="2"/>
              </a:rPr>
              <a:t>”, “</a:t>
            </a:r>
            <a:r>
              <a:rPr lang="en-GB" sz="1200" dirty="0" smtClean="0">
                <a:solidFill>
                  <a:srgbClr val="00B050"/>
                </a:solidFill>
                <a:sym typeface="Wingdings" pitchFamily="2" charset="2"/>
              </a:rPr>
              <a:t>Monthly</a:t>
            </a:r>
            <a:r>
              <a:rPr lang="en-GB" sz="1200" dirty="0" smtClean="0">
                <a:solidFill>
                  <a:schemeClr val="accent6"/>
                </a:solidFill>
                <a:sym typeface="Wingdings" pitchFamily="2" charset="2"/>
              </a:rPr>
              <a:t>”</a:t>
            </a:r>
            <a:br>
              <a:rPr lang="en-GB" sz="1200" dirty="0" smtClean="0">
                <a:solidFill>
                  <a:schemeClr val="accent6"/>
                </a:solidFill>
                <a:sym typeface="Wingdings" pitchFamily="2" charset="2"/>
              </a:rPr>
            </a:br>
            <a:r>
              <a:rPr lang="en-GB" sz="1200" dirty="0" smtClean="0">
                <a:solidFill>
                  <a:schemeClr val="accent6"/>
                </a:solidFill>
                <a:sym typeface="Wingdings" pitchFamily="2" charset="2"/>
              </a:rPr>
              <a:t> or ” </a:t>
            </a:r>
            <a:r>
              <a:rPr lang="en-GB" sz="1200" dirty="0" smtClean="0">
                <a:solidFill>
                  <a:srgbClr val="00B050"/>
                </a:solidFill>
                <a:sym typeface="Wingdings" pitchFamily="2" charset="2"/>
              </a:rPr>
              <a:t>Quarterly</a:t>
            </a:r>
            <a:r>
              <a:rPr lang="en-GB" sz="1200" dirty="0" smtClean="0">
                <a:solidFill>
                  <a:schemeClr val="accent6"/>
                </a:solidFill>
                <a:sym typeface="Wingdings" pitchFamily="2" charset="2"/>
              </a:rPr>
              <a:t>”</a:t>
            </a:r>
          </a:p>
          <a:p>
            <a:pPr marL="228600" indent="-228600">
              <a:buAutoNum type="alphaLcParenR" startAt="4"/>
            </a:pPr>
            <a:r>
              <a:rPr lang="en-GB" sz="1200" dirty="0" smtClean="0">
                <a:solidFill>
                  <a:schemeClr val="accent6"/>
                </a:solidFill>
              </a:rPr>
              <a:t>Fields  is a string array that </a:t>
            </a:r>
            <a:r>
              <a:rPr lang="en-GB" sz="1200" dirty="0" smtClean="0">
                <a:solidFill>
                  <a:schemeClr val="accent6"/>
                </a:solidFill>
                <a:sym typeface="Wingdings" pitchFamily="2" charset="2"/>
              </a:rPr>
              <a:t>must include “TIMESTAMP,” and then either </a:t>
            </a:r>
            <a:br>
              <a:rPr lang="en-GB" sz="1200" dirty="0" smtClean="0">
                <a:solidFill>
                  <a:schemeClr val="accent6"/>
                </a:solidFill>
                <a:sym typeface="Wingdings" pitchFamily="2" charset="2"/>
              </a:rPr>
            </a:br>
            <a:r>
              <a:rPr lang="en-GB" sz="1200" dirty="0" smtClean="0">
                <a:solidFill>
                  <a:schemeClr val="accent6"/>
                </a:solidFill>
              </a:rPr>
              <a:t>“OPEN”, “HIGH”, “LOW”,  “CLOSE” and optionally “VOLUME”, or “VALUE”.</a:t>
            </a:r>
          </a:p>
          <a:p>
            <a:pPr marL="228600" indent="-228600">
              <a:buAutoNum type="alphaLcParenR" startAt="4"/>
            </a:pPr>
            <a:endParaRPr lang="en-GB" sz="1200" dirty="0" smtClean="0">
              <a:solidFill>
                <a:schemeClr val="accent6"/>
              </a:solidFill>
            </a:endParaRPr>
          </a:p>
          <a:p>
            <a:pPr marL="228600" indent="-228600"/>
            <a:r>
              <a:rPr lang="en-GB" sz="1200" dirty="0" smtClean="0">
                <a:solidFill>
                  <a:schemeClr val="accent6"/>
                </a:solidFill>
              </a:rPr>
              <a:t>       </a:t>
            </a:r>
          </a:p>
          <a:p>
            <a:pPr marL="228600" indent="-228600"/>
            <a:endParaRPr lang="en-GB" sz="1200" dirty="0" smtClean="0">
              <a:solidFill>
                <a:schemeClr val="accent6"/>
              </a:solidFill>
            </a:endParaRPr>
          </a:p>
          <a:p>
            <a:pPr marL="228600" indent="-228600">
              <a:buAutoNum type="alphaLcParenR" startAt="4"/>
            </a:pPr>
            <a:endParaRPr lang="en-GB" sz="1200" dirty="0" smtClean="0">
              <a:solidFill>
                <a:schemeClr val="accent6"/>
              </a:solidFill>
            </a:endParaRPr>
          </a:p>
          <a:p>
            <a:pPr marL="228600" indent="-228600">
              <a:buAutoNum type="alphaLcParenR" startAt="4"/>
            </a:pPr>
            <a:endParaRPr lang="en-GB" sz="1200" dirty="0" smtClean="0">
              <a:solidFill>
                <a:schemeClr val="accent6"/>
              </a:solidFill>
            </a:endParaRPr>
          </a:p>
          <a:p>
            <a:pPr marL="228600" indent="-228600"/>
            <a:endParaRPr lang="en-GB" sz="1200" dirty="0" smtClean="0">
              <a:solidFill>
                <a:schemeClr val="accent6"/>
              </a:solidFill>
            </a:endParaRPr>
          </a:p>
          <a:p>
            <a:pPr marL="228600" indent="-228600"/>
            <a:endParaRPr lang="en-GB" sz="1200" dirty="0" smtClean="0">
              <a:solidFill>
                <a:schemeClr val="accent6"/>
              </a:solidFill>
            </a:endParaRPr>
          </a:p>
          <a:p>
            <a:pPr marL="228600" indent="-228600"/>
            <a:endParaRPr lang="en-GB" sz="1200" dirty="0">
              <a:solidFill>
                <a:schemeClr val="accent6"/>
              </a:solidFill>
            </a:endParaRPr>
          </a:p>
          <a:p>
            <a:endParaRPr lang="en-GB" sz="1200" dirty="0" smtClean="0">
              <a:solidFill>
                <a:schemeClr val="accent6"/>
              </a:solidFill>
            </a:endParaRPr>
          </a:p>
          <a:p>
            <a:endParaRPr lang="en-GB" sz="1200" dirty="0">
              <a:solidFill>
                <a:schemeClr val="accent6"/>
              </a:solidFill>
            </a:endParaRPr>
          </a:p>
          <a:p>
            <a:endParaRPr lang="en-GB" sz="1200" dirty="0" smtClean="0">
              <a:solidFill>
                <a:schemeClr val="accent6"/>
              </a:solidFill>
            </a:endParaRPr>
          </a:p>
          <a:p>
            <a:endParaRPr lang="en-GB" sz="1200" dirty="0">
              <a:solidFill>
                <a:schemeClr val="accent6"/>
              </a:solidFill>
            </a:endParaRPr>
          </a:p>
          <a:p>
            <a:endParaRPr lang="en-GB" sz="1200" dirty="0" smtClean="0">
              <a:solidFill>
                <a:schemeClr val="accent6"/>
              </a:solidFill>
            </a:endParaRPr>
          </a:p>
          <a:p>
            <a:endParaRPr lang="en-US" sz="1200" dirty="0">
              <a:solidFill>
                <a:schemeClr val="accent6"/>
              </a:solidFill>
            </a:endParaRPr>
          </a:p>
        </p:txBody>
      </p:sp>
      <p:sp>
        <p:nvSpPr>
          <p:cNvPr id="22" name="TextBox 21"/>
          <p:cNvSpPr txBox="1"/>
          <p:nvPr/>
        </p:nvSpPr>
        <p:spPr>
          <a:xfrm>
            <a:off x="539552" y="4221088"/>
            <a:ext cx="4104456" cy="1569660"/>
          </a:xfrm>
          <a:prstGeom prst="rect">
            <a:avLst/>
          </a:prstGeom>
          <a:noFill/>
          <a:ln>
            <a:solidFill>
              <a:srgbClr val="00B050"/>
            </a:solidFill>
          </a:ln>
        </p:spPr>
        <p:txBody>
          <a:bodyPr wrap="square" rtlCol="0">
            <a:spAutoFit/>
          </a:bodyPr>
          <a:lstStyle/>
          <a:p>
            <a:r>
              <a:rPr lang="en-GB" sz="1200" dirty="0" smtClean="0"/>
              <a:t>{</a:t>
            </a:r>
          </a:p>
          <a:p>
            <a:r>
              <a:rPr lang="en-GB" sz="1200" dirty="0" smtClean="0"/>
              <a:t>     "</a:t>
            </a:r>
            <a:r>
              <a:rPr lang="en-GB" sz="1200" dirty="0" err="1" smtClean="0"/>
              <a:t>rics</a:t>
            </a:r>
            <a:r>
              <a:rPr lang="en-GB" sz="1200" dirty="0" smtClean="0"/>
              <a:t>": ["IBM.N"],</a:t>
            </a:r>
          </a:p>
          <a:p>
            <a:r>
              <a:rPr lang="en-GB" sz="1200" dirty="0" smtClean="0"/>
              <a:t>     "interval": "hour",</a:t>
            </a:r>
          </a:p>
          <a:p>
            <a:r>
              <a:rPr lang="en-GB" sz="1200" dirty="0" smtClean="0"/>
              <a:t>     "</a:t>
            </a:r>
            <a:r>
              <a:rPr lang="en-GB" sz="1200" dirty="0" err="1" smtClean="0"/>
              <a:t>startdate</a:t>
            </a:r>
            <a:r>
              <a:rPr lang="en-GB" sz="1200" dirty="0" smtClean="0"/>
              <a:t>": "2015-12-01T00:00:00Z",</a:t>
            </a:r>
          </a:p>
          <a:p>
            <a:r>
              <a:rPr lang="en-GB" sz="1200" dirty="0" smtClean="0"/>
              <a:t>     "</a:t>
            </a:r>
            <a:r>
              <a:rPr lang="en-GB" sz="1200" dirty="0" err="1" smtClean="0"/>
              <a:t>enddate</a:t>
            </a:r>
            <a:r>
              <a:rPr lang="en-GB" sz="1200" dirty="0" smtClean="0"/>
              <a:t>": "2015-12-07T23:59:59Z",</a:t>
            </a:r>
          </a:p>
          <a:p>
            <a:r>
              <a:rPr lang="en-GB" sz="1200" dirty="0" smtClean="0"/>
              <a:t>     "fields":  </a:t>
            </a:r>
          </a:p>
          <a:p>
            <a:r>
              <a:rPr lang="en-GB" sz="1200" dirty="0" smtClean="0"/>
              <a:t>       ["TIMESTAMP","OPEN","HIGH","LOW","CLOSE","VOLUME"]</a:t>
            </a:r>
          </a:p>
          <a:p>
            <a:r>
              <a:rPr lang="en-GB" sz="1200" dirty="0" smtClean="0"/>
              <a:t>}</a:t>
            </a:r>
            <a:endParaRPr lang="en-US" sz="1200" dirty="0"/>
          </a:p>
        </p:txBody>
      </p:sp>
      <p:sp>
        <p:nvSpPr>
          <p:cNvPr id="24" name="Down Arrow 23"/>
          <p:cNvSpPr/>
          <p:nvPr/>
        </p:nvSpPr>
        <p:spPr>
          <a:xfrm>
            <a:off x="2915816" y="3717032"/>
            <a:ext cx="216024" cy="504056"/>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99592" y="3429000"/>
            <a:ext cx="2376264" cy="276999"/>
          </a:xfrm>
          <a:prstGeom prst="rect">
            <a:avLst/>
          </a:prstGeom>
          <a:noFill/>
          <a:ln>
            <a:solidFill>
              <a:srgbClr val="00B050"/>
            </a:solidFill>
          </a:ln>
        </p:spPr>
        <p:txBody>
          <a:bodyPr wrap="square" rtlCol="0">
            <a:spAutoFit/>
          </a:bodyPr>
          <a:lstStyle/>
          <a:p>
            <a:r>
              <a:rPr lang="en-GB" sz="1200" dirty="0" smtClean="0"/>
              <a:t>1) Create well formed JSON Query</a:t>
            </a:r>
            <a:endParaRPr lang="en-US" sz="1200" dirty="0"/>
          </a:p>
        </p:txBody>
      </p:sp>
      <p:sp>
        <p:nvSpPr>
          <p:cNvPr id="27" name="TextBox 26"/>
          <p:cNvSpPr txBox="1"/>
          <p:nvPr/>
        </p:nvSpPr>
        <p:spPr>
          <a:xfrm>
            <a:off x="3131840" y="1052736"/>
            <a:ext cx="5760640" cy="276999"/>
          </a:xfrm>
          <a:prstGeom prst="rect">
            <a:avLst/>
          </a:prstGeom>
          <a:noFill/>
          <a:ln>
            <a:solidFill>
              <a:srgbClr val="00B050"/>
            </a:solidFill>
          </a:ln>
        </p:spPr>
        <p:txBody>
          <a:bodyPr wrap="square" rtlCol="0">
            <a:spAutoFit/>
          </a:bodyPr>
          <a:lstStyle/>
          <a:p>
            <a:r>
              <a:rPr lang="en-GB" sz="1200" dirty="0" smtClean="0">
                <a:hlinkClick r:id="rId3"/>
              </a:rPr>
              <a:t>https://dev.api.thomsonreuters.com/eikon/v1/timeseries?X-TR-API-APP-ID=YOURAPIKEY</a:t>
            </a:r>
            <a:r>
              <a:rPr lang="en-GB" sz="1200" dirty="0" smtClean="0"/>
              <a:t> </a:t>
            </a:r>
            <a:endParaRPr lang="en-US" sz="1200" dirty="0"/>
          </a:p>
        </p:txBody>
      </p:sp>
      <p:cxnSp>
        <p:nvCxnSpPr>
          <p:cNvPr id="29" name="Elbow Connector 28"/>
          <p:cNvCxnSpPr/>
          <p:nvPr/>
        </p:nvCxnSpPr>
        <p:spPr>
          <a:xfrm rot="5400000" flipH="1" flipV="1">
            <a:off x="3671900" y="2240868"/>
            <a:ext cx="2592288" cy="1368152"/>
          </a:xfrm>
          <a:prstGeom prst="bentConnector3">
            <a:avLst>
              <a:gd name="adj1" fmla="val 27441"/>
            </a:avLst>
          </a:prstGeom>
          <a:ln w="635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88024" y="3645024"/>
            <a:ext cx="864096" cy="646331"/>
          </a:xfrm>
          <a:prstGeom prst="rect">
            <a:avLst/>
          </a:prstGeom>
          <a:noFill/>
          <a:ln>
            <a:solidFill>
              <a:srgbClr val="00B050"/>
            </a:solidFill>
          </a:ln>
        </p:spPr>
        <p:txBody>
          <a:bodyPr wrap="square" rtlCol="0">
            <a:spAutoFit/>
          </a:bodyPr>
          <a:lstStyle/>
          <a:p>
            <a:r>
              <a:rPr lang="en-GB" sz="1200" dirty="0" smtClean="0"/>
              <a:t>2) POST to </a:t>
            </a:r>
            <a:r>
              <a:rPr lang="en-GB" sz="1200" dirty="0" err="1" smtClean="0"/>
              <a:t>timeseries</a:t>
            </a:r>
            <a:r>
              <a:rPr lang="en-GB" sz="1200" dirty="0" smtClean="0"/>
              <a:t> ENDPOINT</a:t>
            </a:r>
            <a:endParaRPr lang="en-US" sz="1200" dirty="0"/>
          </a:p>
        </p:txBody>
      </p:sp>
      <p:sp>
        <p:nvSpPr>
          <p:cNvPr id="32" name="TextBox 31"/>
          <p:cNvSpPr txBox="1"/>
          <p:nvPr/>
        </p:nvSpPr>
        <p:spPr>
          <a:xfrm>
            <a:off x="6084168" y="2132856"/>
            <a:ext cx="2628800" cy="3970318"/>
          </a:xfrm>
          <a:prstGeom prst="rect">
            <a:avLst/>
          </a:prstGeom>
          <a:noFill/>
          <a:ln>
            <a:solidFill>
              <a:srgbClr val="00B050"/>
            </a:solidFill>
          </a:ln>
        </p:spPr>
        <p:txBody>
          <a:bodyPr wrap="square" rtlCol="0">
            <a:spAutoFit/>
          </a:bodyPr>
          <a:lstStyle/>
          <a:p>
            <a:r>
              <a:rPr lang="en-US" sz="1200" dirty="0" smtClean="0"/>
              <a:t>{</a:t>
            </a:r>
          </a:p>
          <a:p>
            <a:r>
              <a:rPr lang="en-US" sz="1200" dirty="0" smtClean="0"/>
              <a:t>    "</a:t>
            </a:r>
            <a:r>
              <a:rPr lang="en-US" sz="1200" dirty="0" err="1" smtClean="0"/>
              <a:t>timeseriesData</a:t>
            </a:r>
            <a:r>
              <a:rPr lang="en-US" sz="1200" dirty="0" smtClean="0"/>
              <a:t>": [</a:t>
            </a:r>
          </a:p>
          <a:p>
            <a:r>
              <a:rPr lang="en-US" sz="1200" dirty="0" smtClean="0"/>
              <a:t>        {</a:t>
            </a:r>
          </a:p>
          <a:p>
            <a:r>
              <a:rPr lang="en-US" sz="1200" dirty="0" smtClean="0"/>
              <a:t>            "</a:t>
            </a:r>
            <a:r>
              <a:rPr lang="en-US" sz="1200" dirty="0" err="1" smtClean="0"/>
              <a:t>ric</a:t>
            </a:r>
            <a:r>
              <a:rPr lang="en-US" sz="1200" dirty="0" smtClean="0"/>
              <a:t>": "IBM.N",</a:t>
            </a:r>
          </a:p>
          <a:p>
            <a:r>
              <a:rPr lang="en-US" sz="1200" dirty="0" smtClean="0"/>
              <a:t>            "</a:t>
            </a:r>
            <a:r>
              <a:rPr lang="en-US" sz="1200" dirty="0" err="1" smtClean="0"/>
              <a:t>dataPoints</a:t>
            </a:r>
            <a:r>
              <a:rPr lang="en-US" sz="1200" dirty="0" smtClean="0"/>
              <a:t>": [</a:t>
            </a:r>
          </a:p>
          <a:p>
            <a:r>
              <a:rPr lang="en-US" sz="1200" dirty="0" smtClean="0"/>
              <a:t>                [</a:t>
            </a:r>
          </a:p>
          <a:p>
            <a:r>
              <a:rPr lang="en-US" sz="1200" dirty="0" smtClean="0"/>
              <a:t>                    "2015-12-01T15:00:00Z",</a:t>
            </a:r>
          </a:p>
          <a:p>
            <a:r>
              <a:rPr lang="en-US" sz="1200" dirty="0" smtClean="0"/>
              <a:t>                    139.68,</a:t>
            </a:r>
          </a:p>
          <a:p>
            <a:r>
              <a:rPr lang="en-US" sz="1200" dirty="0" smtClean="0"/>
              <a:t>                    141.09,</a:t>
            </a:r>
          </a:p>
          <a:p>
            <a:r>
              <a:rPr lang="en-US" sz="1200" dirty="0" smtClean="0"/>
              <a:t>                    139.65,</a:t>
            </a:r>
          </a:p>
          <a:p>
            <a:r>
              <a:rPr lang="en-US" sz="1200" dirty="0" smtClean="0"/>
              <a:t>                    140.71,</a:t>
            </a:r>
          </a:p>
          <a:p>
            <a:r>
              <a:rPr lang="en-US" sz="1200" dirty="0" smtClean="0"/>
              <a:t>                    162258</a:t>
            </a:r>
          </a:p>
          <a:p>
            <a:r>
              <a:rPr lang="en-US" sz="1200" dirty="0" smtClean="0"/>
              <a:t>                ],</a:t>
            </a:r>
          </a:p>
          <a:p>
            <a:r>
              <a:rPr lang="en-US" sz="1200" dirty="0" smtClean="0"/>
              <a:t>                [</a:t>
            </a:r>
          </a:p>
          <a:p>
            <a:r>
              <a:rPr lang="en-US" sz="1200" dirty="0" smtClean="0"/>
              <a:t>                    "2015-12-01T16:00:00Z",</a:t>
            </a:r>
          </a:p>
          <a:p>
            <a:r>
              <a:rPr lang="en-US" sz="1200" dirty="0" smtClean="0"/>
              <a:t>                    140.73,</a:t>
            </a:r>
          </a:p>
          <a:p>
            <a:r>
              <a:rPr lang="en-US" sz="1200" dirty="0" smtClean="0"/>
              <a:t>                    140.76,</a:t>
            </a:r>
          </a:p>
          <a:p>
            <a:r>
              <a:rPr lang="en-US" sz="1200" dirty="0" smtClean="0"/>
              <a:t>                    139.65,</a:t>
            </a:r>
          </a:p>
          <a:p>
            <a:r>
              <a:rPr lang="en-US" sz="1200" dirty="0" smtClean="0"/>
              <a:t>                    140,</a:t>
            </a:r>
          </a:p>
          <a:p>
            <a:r>
              <a:rPr lang="en-US" sz="1200" dirty="0" smtClean="0"/>
              <a:t>                    83568</a:t>
            </a:r>
          </a:p>
          <a:p>
            <a:r>
              <a:rPr lang="en-US" sz="1200" dirty="0" smtClean="0"/>
              <a:t>                ],                                            +++</a:t>
            </a:r>
            <a:endParaRPr lang="en-US" sz="1200" dirty="0"/>
          </a:p>
        </p:txBody>
      </p:sp>
      <p:cxnSp>
        <p:nvCxnSpPr>
          <p:cNvPr id="35" name="Straight Arrow Connector 34"/>
          <p:cNvCxnSpPr/>
          <p:nvPr/>
        </p:nvCxnSpPr>
        <p:spPr>
          <a:xfrm>
            <a:off x="6444208" y="1628800"/>
            <a:ext cx="0" cy="504056"/>
          </a:xfrm>
          <a:prstGeom prst="straightConnector1">
            <a:avLst/>
          </a:prstGeom>
          <a:ln w="635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804248" y="1628800"/>
            <a:ext cx="1872208" cy="276999"/>
          </a:xfrm>
          <a:prstGeom prst="rect">
            <a:avLst/>
          </a:prstGeom>
          <a:noFill/>
          <a:ln>
            <a:solidFill>
              <a:srgbClr val="00B050"/>
            </a:solidFill>
          </a:ln>
        </p:spPr>
        <p:txBody>
          <a:bodyPr wrap="square" rtlCol="0">
            <a:spAutoFit/>
          </a:bodyPr>
          <a:lstStyle/>
          <a:p>
            <a:r>
              <a:rPr lang="en-GB" sz="1200" dirty="0" smtClean="0"/>
              <a:t>3) API returns JSON results</a:t>
            </a:r>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76064"/>
          </a:xfrm>
          <a:ln>
            <a:solidFill>
              <a:schemeClr val="accent6"/>
            </a:solidFill>
          </a:ln>
        </p:spPr>
        <p:txBody>
          <a:bodyPr>
            <a:normAutofit fontScale="90000"/>
          </a:bodyPr>
          <a:lstStyle/>
          <a:p>
            <a:r>
              <a:rPr lang="en-GB" sz="3200" b="1" dirty="0" err="1" smtClean="0">
                <a:solidFill>
                  <a:schemeClr val="accent6"/>
                </a:solidFill>
              </a:rPr>
              <a:t>DataGrid</a:t>
            </a:r>
            <a:r>
              <a:rPr lang="en-GB" sz="3200" b="1" dirty="0" smtClean="0">
                <a:solidFill>
                  <a:schemeClr val="accent6"/>
                </a:solidFill>
              </a:rPr>
              <a:t> Web Service API</a:t>
            </a:r>
            <a:endParaRPr lang="en-US" sz="3600" b="1" dirty="0">
              <a:solidFill>
                <a:schemeClr val="accent6"/>
              </a:solidFill>
            </a:endParaRPr>
          </a:p>
        </p:txBody>
      </p:sp>
      <p:pic>
        <p:nvPicPr>
          <p:cNvPr id="2053" name="Picture 5"/>
          <p:cNvPicPr>
            <a:picLocks noChangeAspect="1" noChangeArrowheads="1"/>
          </p:cNvPicPr>
          <p:nvPr/>
        </p:nvPicPr>
        <p:blipFill>
          <a:blip r:embed="rId2" cstate="print"/>
          <a:srcRect/>
          <a:stretch>
            <a:fillRect/>
          </a:stretch>
        </p:blipFill>
        <p:spPr bwMode="auto">
          <a:xfrm>
            <a:off x="7020272" y="6165304"/>
            <a:ext cx="1895475" cy="504825"/>
          </a:xfrm>
          <a:prstGeom prst="rect">
            <a:avLst/>
          </a:prstGeom>
          <a:noFill/>
          <a:ln w="9525">
            <a:noFill/>
            <a:miter lim="800000"/>
            <a:headEnd/>
            <a:tailEnd/>
          </a:ln>
        </p:spPr>
      </p:pic>
      <p:sp>
        <p:nvSpPr>
          <p:cNvPr id="17" name="Down Arrow 16"/>
          <p:cNvSpPr/>
          <p:nvPr/>
        </p:nvSpPr>
        <p:spPr>
          <a:xfrm>
            <a:off x="6516216" y="2852936"/>
            <a:ext cx="504056" cy="792088"/>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67544" y="2852936"/>
            <a:ext cx="2088232" cy="461665"/>
          </a:xfrm>
          <a:prstGeom prst="rect">
            <a:avLst/>
          </a:prstGeom>
          <a:noFill/>
          <a:ln w="28575">
            <a:solidFill>
              <a:schemeClr val="accent6"/>
            </a:solidFill>
          </a:ln>
        </p:spPr>
        <p:txBody>
          <a:bodyPr wrap="square" rtlCol="0">
            <a:spAutoFit/>
          </a:bodyPr>
          <a:lstStyle/>
          <a:p>
            <a:r>
              <a:rPr lang="en-GB" sz="1200" b="1" dirty="0" smtClean="0">
                <a:solidFill>
                  <a:schemeClr val="accent6"/>
                </a:solidFill>
              </a:rPr>
              <a:t>More fields, more parameters </a:t>
            </a:r>
            <a:r>
              <a:rPr lang="en-GB" sz="1200" b="1" dirty="0" smtClean="0">
                <a:solidFill>
                  <a:schemeClr val="accent6"/>
                </a:solidFill>
                <a:sym typeface="Wingdings" pitchFamily="2" charset="2"/>
              </a:rPr>
              <a:t> Increased complexity </a:t>
            </a:r>
            <a:endParaRPr lang="en-US" sz="1200" b="1" dirty="0">
              <a:solidFill>
                <a:schemeClr val="accent6"/>
              </a:solidFill>
            </a:endParaRPr>
          </a:p>
        </p:txBody>
      </p:sp>
      <p:sp>
        <p:nvSpPr>
          <p:cNvPr id="14" name="TextBox 13"/>
          <p:cNvSpPr txBox="1"/>
          <p:nvPr/>
        </p:nvSpPr>
        <p:spPr>
          <a:xfrm>
            <a:off x="3419872" y="980728"/>
            <a:ext cx="4896544" cy="276999"/>
          </a:xfrm>
          <a:prstGeom prst="rect">
            <a:avLst/>
          </a:prstGeom>
          <a:noFill/>
          <a:ln>
            <a:solidFill>
              <a:srgbClr val="00B050"/>
            </a:solidFill>
          </a:ln>
        </p:spPr>
        <p:txBody>
          <a:bodyPr wrap="square" rtlCol="0">
            <a:spAutoFit/>
          </a:bodyPr>
          <a:lstStyle/>
          <a:p>
            <a:r>
              <a:rPr lang="en-GB" sz="1200" dirty="0" smtClean="0">
                <a:hlinkClick r:id="rId3"/>
              </a:rPr>
              <a:t>https://amers1.views.cp.thomsonreuters.com/Apps/DataItemBrowser/ </a:t>
            </a:r>
            <a:endParaRPr lang="en-US" sz="1200" dirty="0"/>
          </a:p>
        </p:txBody>
      </p:sp>
      <p:sp>
        <p:nvSpPr>
          <p:cNvPr id="15" name="Rectangle 14"/>
          <p:cNvSpPr/>
          <p:nvPr/>
        </p:nvSpPr>
        <p:spPr>
          <a:xfrm>
            <a:off x="395536" y="980728"/>
            <a:ext cx="3456384" cy="2123658"/>
          </a:xfrm>
          <a:prstGeom prst="rect">
            <a:avLst/>
          </a:prstGeom>
        </p:spPr>
        <p:txBody>
          <a:bodyPr wrap="square">
            <a:spAutoFit/>
          </a:bodyPr>
          <a:lstStyle/>
          <a:p>
            <a:r>
              <a:rPr lang="en-GB" sz="1200" b="1" dirty="0" smtClean="0">
                <a:solidFill>
                  <a:schemeClr val="accent6"/>
                </a:solidFill>
              </a:rPr>
              <a:t>Content :</a:t>
            </a:r>
          </a:p>
          <a:p>
            <a:r>
              <a:rPr lang="en-GB" sz="1200" dirty="0" smtClean="0">
                <a:solidFill>
                  <a:schemeClr val="accent6"/>
                </a:solidFill>
              </a:rPr>
              <a:t>Income Statements (313 Items), </a:t>
            </a:r>
          </a:p>
          <a:p>
            <a:r>
              <a:rPr lang="en-GB" sz="1200" dirty="0" smtClean="0">
                <a:solidFill>
                  <a:schemeClr val="accent6"/>
                </a:solidFill>
              </a:rPr>
              <a:t>Balance Sheet (342 Items) ++</a:t>
            </a:r>
          </a:p>
          <a:p>
            <a:r>
              <a:rPr lang="en-GB" sz="1200" dirty="0" smtClean="0">
                <a:solidFill>
                  <a:schemeClr val="accent6"/>
                </a:solidFill>
              </a:rPr>
              <a:t>Period End Ratios (1461 Items)++</a:t>
            </a:r>
          </a:p>
          <a:p>
            <a:r>
              <a:rPr lang="en-GB" sz="1200" dirty="0" smtClean="0">
                <a:solidFill>
                  <a:schemeClr val="accent6"/>
                </a:solidFill>
              </a:rPr>
              <a:t>I/B/E/S Estimates</a:t>
            </a:r>
          </a:p>
          <a:p>
            <a:r>
              <a:rPr lang="en-GB" sz="1200" dirty="0" smtClean="0">
                <a:solidFill>
                  <a:schemeClr val="accent6"/>
                </a:solidFill>
              </a:rPr>
              <a:t>Credit Ratings (30 Items)++</a:t>
            </a:r>
          </a:p>
          <a:p>
            <a:r>
              <a:rPr lang="en-GB" sz="1200" dirty="0" smtClean="0">
                <a:solidFill>
                  <a:schemeClr val="accent6"/>
                </a:solidFill>
              </a:rPr>
              <a:t>Environmental (114 Items)++</a:t>
            </a:r>
          </a:p>
          <a:p>
            <a:r>
              <a:rPr lang="en-GB" sz="1200" dirty="0" smtClean="0">
                <a:solidFill>
                  <a:schemeClr val="accent6"/>
                </a:solidFill>
              </a:rPr>
              <a:t>Corporate Actions (154 Items)++</a:t>
            </a:r>
          </a:p>
          <a:p>
            <a:r>
              <a:rPr lang="en-GB" sz="1200" dirty="0" smtClean="0">
                <a:solidFill>
                  <a:schemeClr val="accent6"/>
                </a:solidFill>
              </a:rPr>
              <a:t>..... Lots more!</a:t>
            </a:r>
          </a:p>
          <a:p>
            <a:r>
              <a:rPr lang="en-GB" sz="1200" b="1" dirty="0" smtClean="0">
                <a:solidFill>
                  <a:schemeClr val="accent6"/>
                </a:solidFill>
              </a:rPr>
              <a:t> </a:t>
            </a:r>
          </a:p>
          <a:p>
            <a:r>
              <a:rPr lang="en-GB" sz="1200" b="1" dirty="0" smtClean="0">
                <a:solidFill>
                  <a:schemeClr val="accent6"/>
                </a:solidFill>
              </a:rPr>
              <a:t> </a:t>
            </a:r>
          </a:p>
        </p:txBody>
      </p:sp>
      <p:pic>
        <p:nvPicPr>
          <p:cNvPr id="1026" name="Picture 2"/>
          <p:cNvPicPr>
            <a:picLocks noChangeAspect="1" noChangeArrowheads="1"/>
          </p:cNvPicPr>
          <p:nvPr/>
        </p:nvPicPr>
        <p:blipFill>
          <a:blip r:embed="rId4" cstate="print"/>
          <a:srcRect/>
          <a:stretch>
            <a:fillRect/>
          </a:stretch>
        </p:blipFill>
        <p:spPr bwMode="auto">
          <a:xfrm>
            <a:off x="2771800" y="1484784"/>
            <a:ext cx="6198630" cy="4024958"/>
          </a:xfrm>
          <a:prstGeom prst="rect">
            <a:avLst/>
          </a:prstGeom>
          <a:noFill/>
          <a:ln w="9525">
            <a:noFill/>
            <a:miter lim="800000"/>
            <a:headEnd/>
            <a:tailEnd/>
          </a:ln>
        </p:spPr>
      </p:pic>
      <p:sp>
        <p:nvSpPr>
          <p:cNvPr id="12" name="TextBox 11"/>
          <p:cNvSpPr txBox="1"/>
          <p:nvPr/>
        </p:nvSpPr>
        <p:spPr>
          <a:xfrm>
            <a:off x="467544" y="3645024"/>
            <a:ext cx="1440160" cy="830997"/>
          </a:xfrm>
          <a:prstGeom prst="rect">
            <a:avLst/>
          </a:prstGeom>
          <a:noFill/>
          <a:ln w="28575">
            <a:solidFill>
              <a:schemeClr val="accent6"/>
            </a:solidFill>
          </a:ln>
        </p:spPr>
        <p:txBody>
          <a:bodyPr wrap="square" rtlCol="0">
            <a:spAutoFit/>
          </a:bodyPr>
          <a:lstStyle/>
          <a:p>
            <a:r>
              <a:rPr lang="en-GB" sz="1200" b="1" dirty="0" smtClean="0">
                <a:solidFill>
                  <a:schemeClr val="accent6"/>
                </a:solidFill>
              </a:rPr>
              <a:t>Use our Data Item Browser to explore data sets and fields that are available</a:t>
            </a:r>
            <a:endParaRPr lang="en-US" sz="1200" b="1" dirty="0">
              <a:solidFill>
                <a:schemeClr val="accent6"/>
              </a:solidFill>
            </a:endParaRPr>
          </a:p>
        </p:txBody>
      </p:sp>
      <p:sp>
        <p:nvSpPr>
          <p:cNvPr id="13" name="Right Arrow 12"/>
          <p:cNvSpPr/>
          <p:nvPr/>
        </p:nvSpPr>
        <p:spPr>
          <a:xfrm>
            <a:off x="2051720" y="3861048"/>
            <a:ext cx="576064" cy="2880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7578432">
            <a:off x="1953708" y="4030347"/>
            <a:ext cx="2194964" cy="14566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3608" y="4797152"/>
            <a:ext cx="1440160" cy="1384995"/>
          </a:xfrm>
          <a:prstGeom prst="rect">
            <a:avLst/>
          </a:prstGeom>
          <a:noFill/>
          <a:ln w="28575">
            <a:solidFill>
              <a:schemeClr val="accent6"/>
            </a:solidFill>
          </a:ln>
        </p:spPr>
        <p:txBody>
          <a:bodyPr wrap="square" rtlCol="0">
            <a:spAutoFit/>
          </a:bodyPr>
          <a:lstStyle/>
          <a:p>
            <a:r>
              <a:rPr lang="en-GB" sz="1200" b="1" dirty="0" smtClean="0">
                <a:solidFill>
                  <a:schemeClr val="accent6"/>
                </a:solidFill>
              </a:rPr>
              <a:t>Filter by Content Type and list of available fields will be displayed – along with description as well as parameters</a:t>
            </a:r>
            <a:endParaRPr lang="en-US" sz="1200" b="1" dirty="0">
              <a:solidFill>
                <a:schemeClr val="accent6"/>
              </a:solidFill>
            </a:endParaRPr>
          </a:p>
        </p:txBody>
      </p:sp>
      <p:sp>
        <p:nvSpPr>
          <p:cNvPr id="21" name="Right Arrow 20"/>
          <p:cNvSpPr/>
          <p:nvPr/>
        </p:nvSpPr>
        <p:spPr>
          <a:xfrm rot="18636501">
            <a:off x="2155482" y="4011437"/>
            <a:ext cx="2600788" cy="141451"/>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9886570">
            <a:off x="2284871" y="3480257"/>
            <a:ext cx="6158433" cy="13264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627784" y="5733256"/>
            <a:ext cx="4392488" cy="830997"/>
          </a:xfrm>
          <a:prstGeom prst="rect">
            <a:avLst/>
          </a:prstGeom>
          <a:noFill/>
          <a:ln w="28575">
            <a:solidFill>
              <a:schemeClr val="accent6"/>
            </a:solidFill>
          </a:ln>
        </p:spPr>
        <p:txBody>
          <a:bodyPr wrap="square" rtlCol="0">
            <a:spAutoFit/>
          </a:bodyPr>
          <a:lstStyle/>
          <a:p>
            <a:r>
              <a:rPr lang="en-GB" sz="1200" b="1" dirty="0" smtClean="0">
                <a:solidFill>
                  <a:schemeClr val="accent6"/>
                </a:solidFill>
              </a:rPr>
              <a:t>Once you have made a note of the field names you want to retrieve data for – along with their appropriate parameters – you can create a JSON request payload – which you will then send to the Endpoint</a:t>
            </a:r>
            <a:endParaRPr lang="en-US" sz="1200" b="1" dirty="0">
              <a:solidFill>
                <a:schemeClr val="accent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76064"/>
          </a:xfrm>
          <a:ln>
            <a:solidFill>
              <a:schemeClr val="accent6"/>
            </a:solidFill>
          </a:ln>
        </p:spPr>
        <p:txBody>
          <a:bodyPr>
            <a:normAutofit fontScale="90000"/>
          </a:bodyPr>
          <a:lstStyle/>
          <a:p>
            <a:r>
              <a:rPr lang="en-GB" sz="3200" b="1" dirty="0" err="1" smtClean="0">
                <a:solidFill>
                  <a:schemeClr val="accent6"/>
                </a:solidFill>
              </a:rPr>
              <a:t>DataGrid</a:t>
            </a:r>
            <a:r>
              <a:rPr lang="en-GB" sz="3200" b="1" dirty="0" smtClean="0">
                <a:solidFill>
                  <a:schemeClr val="accent6"/>
                </a:solidFill>
              </a:rPr>
              <a:t> Web Service API</a:t>
            </a:r>
            <a:endParaRPr lang="en-US" sz="3600" b="1" dirty="0">
              <a:solidFill>
                <a:schemeClr val="accent6"/>
              </a:solidFill>
            </a:endParaRPr>
          </a:p>
        </p:txBody>
      </p:sp>
      <p:pic>
        <p:nvPicPr>
          <p:cNvPr id="2053" name="Picture 5"/>
          <p:cNvPicPr>
            <a:picLocks noChangeAspect="1" noChangeArrowheads="1"/>
          </p:cNvPicPr>
          <p:nvPr/>
        </p:nvPicPr>
        <p:blipFill>
          <a:blip r:embed="rId2" cstate="print"/>
          <a:srcRect/>
          <a:stretch>
            <a:fillRect/>
          </a:stretch>
        </p:blipFill>
        <p:spPr bwMode="auto">
          <a:xfrm>
            <a:off x="7020272" y="6165304"/>
            <a:ext cx="1895475" cy="504825"/>
          </a:xfrm>
          <a:prstGeom prst="rect">
            <a:avLst/>
          </a:prstGeom>
          <a:noFill/>
          <a:ln w="9525">
            <a:noFill/>
            <a:miter lim="800000"/>
            <a:headEnd/>
            <a:tailEnd/>
          </a:ln>
        </p:spPr>
      </p:pic>
      <p:sp>
        <p:nvSpPr>
          <p:cNvPr id="17" name="Down Arrow 16"/>
          <p:cNvSpPr/>
          <p:nvPr/>
        </p:nvSpPr>
        <p:spPr>
          <a:xfrm>
            <a:off x="2267744" y="1412776"/>
            <a:ext cx="288032" cy="432048"/>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59832" y="1124744"/>
            <a:ext cx="5760640" cy="276999"/>
          </a:xfrm>
          <a:prstGeom prst="rect">
            <a:avLst/>
          </a:prstGeom>
          <a:noFill/>
          <a:ln>
            <a:solidFill>
              <a:srgbClr val="00B050"/>
            </a:solidFill>
          </a:ln>
        </p:spPr>
        <p:txBody>
          <a:bodyPr wrap="square" rtlCol="0">
            <a:spAutoFit/>
          </a:bodyPr>
          <a:lstStyle/>
          <a:p>
            <a:r>
              <a:rPr lang="en-GB" sz="1200" dirty="0" smtClean="0">
                <a:hlinkClick r:id="rId3"/>
              </a:rPr>
              <a:t>https://dev.api.thomsonreuters.com/eikon/v1/datagrid?X-TR-API-APP-ID=YOURAPIKEY</a:t>
            </a:r>
            <a:r>
              <a:rPr lang="en-GB" sz="1200" dirty="0" smtClean="0"/>
              <a:t> </a:t>
            </a:r>
            <a:endParaRPr lang="en-US" sz="1200" dirty="0"/>
          </a:p>
        </p:txBody>
      </p:sp>
      <p:sp>
        <p:nvSpPr>
          <p:cNvPr id="18" name="TextBox 17"/>
          <p:cNvSpPr txBox="1"/>
          <p:nvPr/>
        </p:nvSpPr>
        <p:spPr>
          <a:xfrm>
            <a:off x="467544" y="1844824"/>
            <a:ext cx="4032448" cy="1754326"/>
          </a:xfrm>
          <a:prstGeom prst="rect">
            <a:avLst/>
          </a:prstGeom>
          <a:noFill/>
          <a:ln>
            <a:solidFill>
              <a:srgbClr val="00B050"/>
            </a:solidFill>
          </a:ln>
        </p:spPr>
        <p:txBody>
          <a:bodyPr wrap="square" rtlCol="0">
            <a:spAutoFit/>
          </a:bodyPr>
          <a:lstStyle/>
          <a:p>
            <a:r>
              <a:rPr lang="en-GB" sz="1200" dirty="0" smtClean="0"/>
              <a:t>{</a:t>
            </a:r>
          </a:p>
          <a:p>
            <a:r>
              <a:rPr lang="en-GB" sz="1200" dirty="0" smtClean="0"/>
              <a:t>     "instruments": [ "POT.TO", "GOOGL.O", "MSFT.O" ],</a:t>
            </a:r>
          </a:p>
          <a:p>
            <a:r>
              <a:rPr lang="en-GB" sz="1200" dirty="0" smtClean="0"/>
              <a:t>     "fields":[ </a:t>
            </a:r>
          </a:p>
          <a:p>
            <a:r>
              <a:rPr lang="en-GB" sz="1200" dirty="0" smtClean="0"/>
              <a:t>  	{"name": "</a:t>
            </a:r>
            <a:r>
              <a:rPr lang="en-GB" sz="1200" dirty="0" err="1" smtClean="0"/>
              <a:t>TR.GrossProfit.date</a:t>
            </a:r>
            <a:r>
              <a:rPr lang="en-GB" sz="1200" dirty="0" smtClean="0"/>
              <a:t>"},</a:t>
            </a:r>
          </a:p>
          <a:p>
            <a:r>
              <a:rPr lang="en-GB" sz="1200" dirty="0" smtClean="0"/>
              <a:t>	{"name":  "</a:t>
            </a:r>
            <a:r>
              <a:rPr lang="en-GB" sz="1200" dirty="0" err="1" smtClean="0"/>
              <a:t>TR.GrossProfit</a:t>
            </a:r>
            <a:r>
              <a:rPr lang="en-GB" sz="1200" dirty="0" smtClean="0"/>
              <a:t>"},</a:t>
            </a:r>
          </a:p>
          <a:p>
            <a:r>
              <a:rPr lang="en-GB" sz="1200" dirty="0" smtClean="0"/>
              <a:t>	{"name": "</a:t>
            </a:r>
            <a:r>
              <a:rPr lang="en-GB" sz="1200" dirty="0" err="1" smtClean="0"/>
              <a:t>TR.OperatingIncome</a:t>
            </a:r>
            <a:r>
              <a:rPr lang="en-GB" sz="1200" dirty="0" smtClean="0"/>
              <a:t>"},  </a:t>
            </a:r>
          </a:p>
          <a:p>
            <a:r>
              <a:rPr lang="en-GB" sz="1200" dirty="0" smtClean="0"/>
              <a:t>	{"name": "</a:t>
            </a:r>
            <a:r>
              <a:rPr lang="en-GB" sz="1200" dirty="0" err="1" smtClean="0"/>
              <a:t>TR.NetIncomeBeforeTaxes</a:t>
            </a:r>
            <a:r>
              <a:rPr lang="en-GB" sz="1200" dirty="0" smtClean="0"/>
              <a:t>"}],</a:t>
            </a:r>
          </a:p>
          <a:p>
            <a:r>
              <a:rPr lang="en-GB" sz="1200" dirty="0" smtClean="0"/>
              <a:t>     "parameters": {"Period":"FY-15","Period":"FY0"}</a:t>
            </a:r>
          </a:p>
          <a:p>
            <a:r>
              <a:rPr lang="en-GB" sz="1200" dirty="0" smtClean="0"/>
              <a:t>}</a:t>
            </a:r>
          </a:p>
        </p:txBody>
      </p:sp>
      <p:sp>
        <p:nvSpPr>
          <p:cNvPr id="21" name="TextBox 20"/>
          <p:cNvSpPr txBox="1"/>
          <p:nvPr/>
        </p:nvSpPr>
        <p:spPr>
          <a:xfrm>
            <a:off x="467544" y="1124744"/>
            <a:ext cx="2376264" cy="276999"/>
          </a:xfrm>
          <a:prstGeom prst="rect">
            <a:avLst/>
          </a:prstGeom>
          <a:noFill/>
          <a:ln>
            <a:solidFill>
              <a:srgbClr val="00B050"/>
            </a:solidFill>
          </a:ln>
        </p:spPr>
        <p:txBody>
          <a:bodyPr wrap="square" rtlCol="0">
            <a:spAutoFit/>
          </a:bodyPr>
          <a:lstStyle/>
          <a:p>
            <a:r>
              <a:rPr lang="en-GB" sz="1200" dirty="0" smtClean="0"/>
              <a:t>1) Create well formed JSON Query</a:t>
            </a:r>
            <a:endParaRPr lang="en-US" sz="1200" dirty="0"/>
          </a:p>
        </p:txBody>
      </p:sp>
      <p:sp>
        <p:nvSpPr>
          <p:cNvPr id="25" name="TextBox 24"/>
          <p:cNvSpPr txBox="1"/>
          <p:nvPr/>
        </p:nvSpPr>
        <p:spPr>
          <a:xfrm>
            <a:off x="467544" y="3861048"/>
            <a:ext cx="2376264" cy="276999"/>
          </a:xfrm>
          <a:prstGeom prst="rect">
            <a:avLst/>
          </a:prstGeom>
          <a:noFill/>
          <a:ln>
            <a:solidFill>
              <a:srgbClr val="00B050"/>
            </a:solidFill>
          </a:ln>
        </p:spPr>
        <p:txBody>
          <a:bodyPr wrap="square" rtlCol="0">
            <a:spAutoFit/>
          </a:bodyPr>
          <a:lstStyle/>
          <a:p>
            <a:r>
              <a:rPr lang="en-GB" sz="1200" dirty="0" smtClean="0"/>
              <a:t>Add your Instrument RICs here</a:t>
            </a:r>
            <a:endParaRPr lang="en-US" sz="1200" dirty="0"/>
          </a:p>
        </p:txBody>
      </p:sp>
      <p:sp>
        <p:nvSpPr>
          <p:cNvPr id="26" name="TextBox 25"/>
          <p:cNvSpPr txBox="1"/>
          <p:nvPr/>
        </p:nvSpPr>
        <p:spPr>
          <a:xfrm>
            <a:off x="1187624" y="4221088"/>
            <a:ext cx="2880320" cy="276999"/>
          </a:xfrm>
          <a:prstGeom prst="rect">
            <a:avLst/>
          </a:prstGeom>
          <a:noFill/>
          <a:ln>
            <a:solidFill>
              <a:srgbClr val="00B050"/>
            </a:solidFill>
          </a:ln>
        </p:spPr>
        <p:txBody>
          <a:bodyPr wrap="square" rtlCol="0">
            <a:spAutoFit/>
          </a:bodyPr>
          <a:lstStyle/>
          <a:p>
            <a:r>
              <a:rPr lang="en-GB" sz="1200" dirty="0" smtClean="0"/>
              <a:t>Add the fields you want data for here</a:t>
            </a:r>
            <a:endParaRPr lang="en-US" sz="1200" dirty="0"/>
          </a:p>
        </p:txBody>
      </p:sp>
      <p:sp>
        <p:nvSpPr>
          <p:cNvPr id="27" name="TextBox 26"/>
          <p:cNvSpPr txBox="1"/>
          <p:nvPr/>
        </p:nvSpPr>
        <p:spPr>
          <a:xfrm>
            <a:off x="2267744" y="4581128"/>
            <a:ext cx="2304256" cy="276999"/>
          </a:xfrm>
          <a:prstGeom prst="rect">
            <a:avLst/>
          </a:prstGeom>
          <a:noFill/>
          <a:ln>
            <a:solidFill>
              <a:srgbClr val="00B050"/>
            </a:solidFill>
          </a:ln>
        </p:spPr>
        <p:txBody>
          <a:bodyPr wrap="square" rtlCol="0">
            <a:spAutoFit/>
          </a:bodyPr>
          <a:lstStyle/>
          <a:p>
            <a:r>
              <a:rPr lang="en-GB" sz="1200" dirty="0" smtClean="0"/>
              <a:t>Add the required parameters here</a:t>
            </a:r>
            <a:endParaRPr lang="en-US" sz="1200" dirty="0"/>
          </a:p>
        </p:txBody>
      </p:sp>
      <p:sp>
        <p:nvSpPr>
          <p:cNvPr id="29" name="TextBox 28"/>
          <p:cNvSpPr txBox="1"/>
          <p:nvPr/>
        </p:nvSpPr>
        <p:spPr>
          <a:xfrm>
            <a:off x="395536" y="5301208"/>
            <a:ext cx="3744416" cy="288032"/>
          </a:xfrm>
          <a:prstGeom prst="rect">
            <a:avLst/>
          </a:prstGeom>
          <a:noFill/>
          <a:ln>
            <a:solidFill>
              <a:srgbClr val="00B050"/>
            </a:solidFill>
          </a:ln>
        </p:spPr>
        <p:txBody>
          <a:bodyPr wrap="square" rtlCol="0">
            <a:spAutoFit/>
          </a:bodyPr>
          <a:lstStyle/>
          <a:p>
            <a:r>
              <a:rPr lang="en-GB" sz="1200" dirty="0" smtClean="0"/>
              <a:t>2) POST JSON Request payload to </a:t>
            </a:r>
            <a:r>
              <a:rPr lang="en-GB" sz="1200" dirty="0" err="1" smtClean="0"/>
              <a:t>DataGrid</a:t>
            </a:r>
            <a:r>
              <a:rPr lang="en-GB" sz="1200" dirty="0" smtClean="0"/>
              <a:t> ENDPOINT</a:t>
            </a:r>
            <a:endParaRPr lang="en-US" sz="1200" dirty="0"/>
          </a:p>
        </p:txBody>
      </p:sp>
      <p:cxnSp>
        <p:nvCxnSpPr>
          <p:cNvPr id="35" name="Elbow Connector 34"/>
          <p:cNvCxnSpPr>
            <a:stCxn id="25" idx="1"/>
          </p:cNvCxnSpPr>
          <p:nvPr/>
        </p:nvCxnSpPr>
        <p:spPr>
          <a:xfrm rot="10800000" flipH="1">
            <a:off x="467544" y="2204864"/>
            <a:ext cx="72008" cy="1794684"/>
          </a:xfrm>
          <a:prstGeom prst="bentConnector4">
            <a:avLst>
              <a:gd name="adj1" fmla="val -317465"/>
              <a:gd name="adj2" fmla="val 100070"/>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34"/>
          <p:cNvCxnSpPr/>
          <p:nvPr/>
        </p:nvCxnSpPr>
        <p:spPr>
          <a:xfrm rot="16200000" flipV="1">
            <a:off x="2987824" y="3212976"/>
            <a:ext cx="1584176" cy="576064"/>
          </a:xfrm>
          <a:prstGeom prst="bentConnector3">
            <a:avLst>
              <a:gd name="adj1" fmla="val 100338"/>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34"/>
          <p:cNvCxnSpPr/>
          <p:nvPr/>
        </p:nvCxnSpPr>
        <p:spPr>
          <a:xfrm rot="16200000" flipV="1">
            <a:off x="3419872" y="3645024"/>
            <a:ext cx="1296144" cy="576064"/>
          </a:xfrm>
          <a:prstGeom prst="bentConnector3">
            <a:avLst>
              <a:gd name="adj1" fmla="val 100860"/>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cstate="print"/>
          <a:srcRect/>
          <a:stretch>
            <a:fillRect/>
          </a:stretch>
        </p:blipFill>
        <p:spPr bwMode="auto">
          <a:xfrm>
            <a:off x="5220072" y="2204864"/>
            <a:ext cx="3651980" cy="3982963"/>
          </a:xfrm>
          <a:prstGeom prst="rect">
            <a:avLst/>
          </a:prstGeom>
          <a:noFill/>
          <a:ln w="9525">
            <a:solidFill>
              <a:schemeClr val="accent5"/>
            </a:solidFill>
            <a:miter lim="800000"/>
            <a:headEnd/>
            <a:tailEnd/>
          </a:ln>
        </p:spPr>
      </p:pic>
      <p:cxnSp>
        <p:nvCxnSpPr>
          <p:cNvPr id="72" name="Elbow Connector 71"/>
          <p:cNvCxnSpPr>
            <a:stCxn id="29" idx="3"/>
          </p:cNvCxnSpPr>
          <p:nvPr/>
        </p:nvCxnSpPr>
        <p:spPr>
          <a:xfrm flipV="1">
            <a:off x="4139952" y="1412776"/>
            <a:ext cx="648072" cy="4032448"/>
          </a:xfrm>
          <a:prstGeom prst="bentConnector2">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5" name="Down Arrow 74"/>
          <p:cNvSpPr/>
          <p:nvPr/>
        </p:nvSpPr>
        <p:spPr>
          <a:xfrm>
            <a:off x="8316416" y="1412776"/>
            <a:ext cx="288032" cy="720080"/>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6156176" y="1628800"/>
            <a:ext cx="1872208" cy="276999"/>
          </a:xfrm>
          <a:prstGeom prst="rect">
            <a:avLst/>
          </a:prstGeom>
          <a:noFill/>
          <a:ln>
            <a:solidFill>
              <a:srgbClr val="00B050"/>
            </a:solidFill>
          </a:ln>
        </p:spPr>
        <p:txBody>
          <a:bodyPr wrap="square" rtlCol="0">
            <a:spAutoFit/>
          </a:bodyPr>
          <a:lstStyle/>
          <a:p>
            <a:r>
              <a:rPr lang="en-GB" sz="1200" dirty="0" smtClean="0"/>
              <a:t>3) API returns JSON results</a:t>
            </a:r>
            <a:endParaRPr lang="en-US"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5204</TotalTime>
  <Words>416</Words>
  <Application>Microsoft Office PowerPoint</Application>
  <PresentationFormat>On-screen Show (4:3)</PresentationFormat>
  <Paragraphs>92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Thomson Reuters is proud to be your partner at the LehighHacks.  Here’s what you need to know to be able to use Thomson Reuters data and API in your project.  Good luck!!!</vt:lpstr>
      <vt:lpstr>Slide 2</vt:lpstr>
      <vt:lpstr>Timeseries Web Service API</vt:lpstr>
      <vt:lpstr>DataGrid Web Service API</vt:lpstr>
      <vt:lpstr>DataGrid Web Service API</vt:lpstr>
    </vt:vector>
  </TitlesOfParts>
  <Company>Thomson Reuters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U6014854</dc:creator>
  <cp:lastModifiedBy>u8012418</cp:lastModifiedBy>
  <cp:revision>112</cp:revision>
  <dcterms:created xsi:type="dcterms:W3CDTF">2016-02-24T12:19:41Z</dcterms:created>
  <dcterms:modified xsi:type="dcterms:W3CDTF">2016-03-28T23:36:58Z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_NewReviewCycle">
    <vt:lpwstr/>
  </property>
</Properties>
</file>