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49" r:id="rId2"/>
    <p:sldMasterId id="2147483785" r:id="rId3"/>
    <p:sldMasterId id="2147483857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FF00"/>
    <a:srgbClr val="CC0000"/>
    <a:srgbClr val="993300"/>
    <a:srgbClr val="CC0066"/>
    <a:srgbClr val="CC0099"/>
    <a:srgbClr val="C41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6" autoAdjust="0"/>
    <p:restoredTop sz="94660"/>
  </p:normalViewPr>
  <p:slideViewPr>
    <p:cSldViewPr>
      <p:cViewPr varScale="1">
        <p:scale>
          <a:sx n="69" d="100"/>
          <a:sy n="69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6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116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16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67113E3-582B-405A-A55A-4467441AED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Click="0">
    <p:wheel spokes="8"/>
    <p:sndAc>
      <p:stSnd>
        <p:snd r:embed="rId1" name="wind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DC0B5-3924-46AA-BD71-BE747E1F31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Click="0">
    <p:wheel spokes="8"/>
    <p:sndAc>
      <p:stSnd>
        <p:snd r:embed="rId1" name="wind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ACBC0-C01C-4CB8-B958-2FA992C15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Click="0">
    <p:wheel spokes="8"/>
    <p:sndAc>
      <p:stSnd>
        <p:snd r:embed="rId1" name="wind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1D9EAE2-1AD1-4B19-AEC2-1B4F200F12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  <p:sndAc>
      <p:stSnd>
        <p:snd r:embed="rId1" name="wind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06489-D13C-4850-8126-1A9225B1AD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  <p:sndAc>
      <p:stSnd>
        <p:snd r:embed="rId1" name="wind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422E619-0278-487C-B275-379E771262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heel spokes="8"/>
    <p:sndAc>
      <p:stSnd>
        <p:snd r:embed="rId2" name="wind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D560D15-96F3-4D66-95CD-887D80380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heel spokes="8"/>
    <p:sndAc>
      <p:stSnd>
        <p:snd r:embed="rId2" name="wind.wav"/>
      </p:stSnd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49DCDF1-7A66-49F0-9465-E4D319C5F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heel spokes="8"/>
    <p:sndAc>
      <p:stSnd>
        <p:snd r:embed="rId1" name="wind.wav"/>
      </p:stSnd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8EADAB-8034-4720-9975-9D88192184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heel spokes="8"/>
    <p:sndAc>
      <p:stSnd>
        <p:snd r:embed="rId2" name="wind.wav"/>
      </p:stSnd>
    </p:sndAc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B838E-67D2-4570-88C0-D94086E6E8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  <p:sndAc>
      <p:stSnd>
        <p:snd r:embed="rId1" name="wind.wav"/>
      </p:stSnd>
    </p:sndAc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C3CC63A-C007-4F27-BA0A-59A6D49E2D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heel spokes="8"/>
    <p:sndAc>
      <p:stSnd>
        <p:snd r:embed="rId1" name="wind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E02FE-6AB1-4D9D-921B-8AE212442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Click="0">
    <p:wheel spokes="8"/>
    <p:sndAc>
      <p:stSnd>
        <p:snd r:embed="rId1" name="wind.wav"/>
      </p:stSnd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7FC4C7C-BE9C-430B-9E9F-4FAF02623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heel spokes="8"/>
    <p:sndAc>
      <p:stSnd>
        <p:snd r:embed="rId2" name="wind.wav"/>
      </p:stSnd>
    </p:sndAc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4AFE2-310F-42A1-B01E-764144A59D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  <p:sndAc>
      <p:stSnd>
        <p:snd r:embed="rId1" name="wind.wav"/>
      </p:stSnd>
    </p:sndAc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9AACE-1B74-45EB-B152-29FC2F25B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  <p:sndAc>
      <p:stSnd>
        <p:snd r:embed="rId1" name="wind.wav"/>
      </p:stSnd>
    </p:sndAc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078AE-CB1E-45F4-994B-F35A6D763A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  <p:sndAc>
      <p:stSnd>
        <p:snd r:embed="rId1" name="wind.wav"/>
      </p:stSnd>
    </p:sndAc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7C23B-3F52-4603-98DE-7B312F1B1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  <p:sndAc>
      <p:stSnd>
        <p:snd r:embed="rId1" name="wind.wav"/>
      </p:stSnd>
    </p:sndAc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37F42-4E30-4665-8FE6-0AB88C598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heel spokes="8"/>
    <p:sndAc>
      <p:stSnd>
        <p:snd r:embed="rId1" name="wind.wav"/>
      </p:stSnd>
    </p:sndAc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88DB0-9DF7-4F7B-B0FE-1F01322416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  <p:sndAc>
      <p:stSnd>
        <p:snd r:embed="rId1" name="wind.wav"/>
      </p:stSnd>
    </p:sndAc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2C729-4FC5-460F-B4BC-20EC56DCE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  <p:sndAc>
      <p:stSnd>
        <p:snd r:embed="rId1" name="wind.wav"/>
      </p:stSnd>
    </p:sndAc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330F5-8DAD-40D8-884B-C8C0D6F801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  <p:sndAc>
      <p:stSnd>
        <p:snd r:embed="rId1" name="wind.wav"/>
      </p:stSnd>
    </p:sndAc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683F3-F8FF-44CA-A0DE-168316132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  <p:sndAc>
      <p:stSnd>
        <p:snd r:embed="rId1" name="wind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0E0A1-3190-4AF1-ADDC-203315B027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Click="0">
    <p:wheel spokes="8"/>
    <p:sndAc>
      <p:stSnd>
        <p:snd r:embed="rId1" name="wind.wav"/>
      </p:stSnd>
    </p:sndAc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62117-00E5-48B1-96DE-D1D0EE3FC7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  <p:sndAc>
      <p:stSnd>
        <p:snd r:embed="rId1" name="wind.wav"/>
      </p:stSnd>
    </p:sndAc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05D64-54A6-462E-82EB-FB39BB7DC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  <p:sndAc>
      <p:stSnd>
        <p:snd r:embed="rId1" name="wind.wav"/>
      </p:stSnd>
    </p:sndAc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20477-54FE-455C-ADD6-5D43A1EC7B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  <p:sndAc>
      <p:stSnd>
        <p:snd r:embed="rId1" name="wind.wav"/>
      </p:stSnd>
    </p:sndAc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9E50D-341C-451C-8B30-E37649E58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  <p:sndAc>
      <p:stSnd>
        <p:snd r:embed="rId1" name="wind.wav"/>
      </p:stSnd>
    </p:sndAc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4E9C9-8EFE-4DE3-A75F-F62C65CBE0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heel spokes="8"/>
    <p:sndAc>
      <p:stSnd>
        <p:snd r:embed="rId2" name="wind.wav"/>
      </p:stSnd>
    </p:sndAc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DF556-D839-4EAD-8B3E-8E3D1C4A6F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  <p:sndAc>
      <p:stSnd>
        <p:snd r:embed="rId1" name="wind.wav"/>
      </p:stSnd>
    </p:sndAc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9121C-185F-4AB0-B822-EAB98FEF72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heel spokes="8"/>
    <p:sndAc>
      <p:stSnd>
        <p:snd r:embed="rId2" name="wind.wav"/>
      </p:stSnd>
    </p:sndAc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1137C-6C93-4A16-A6DE-54AD81D8C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  <p:sndAc>
      <p:stSnd>
        <p:snd r:embed="rId1" name="wind.wav"/>
      </p:stSnd>
    </p:sndAc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4B51-992D-4B2D-898A-F4FCF4B5C9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  <p:sndAc>
      <p:stSnd>
        <p:snd r:embed="rId1" name="wind.wav"/>
      </p:stSnd>
    </p:sndAc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74870-7609-407E-9D25-D87805D6DF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  <p:sndAc>
      <p:stSnd>
        <p:snd r:embed="rId1" name="wind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D6BF9-FE39-43E2-A9AE-42121B2BE4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Click="0">
    <p:wheel spokes="8"/>
    <p:sndAc>
      <p:stSnd>
        <p:snd r:embed="rId1" name="wind.wav"/>
      </p:stSnd>
    </p:sndAc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BE1C1-E006-485E-A229-C92C938642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  <p:sndAc>
      <p:stSnd>
        <p:snd r:embed="rId1" name="wind.wav"/>
      </p:stSnd>
    </p:sndAc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97247-FDD5-4BE2-B980-DA0581CB4E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  <p:sndAc>
      <p:stSnd>
        <p:snd r:embed="rId1" name="wind.wav"/>
      </p:stSnd>
    </p:sndAc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ECB1F-CEF6-4644-8341-248864EE4C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  <p:sndAc>
      <p:stSnd>
        <p:snd r:embed="rId1" name="wind.wav"/>
      </p:stSnd>
    </p:sndAc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48724-FB35-4B2C-9676-A908F25DEB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  <p:sndAc>
      <p:stSnd>
        <p:snd r:embed="rId1" name="wind.wav"/>
      </p:stSnd>
    </p:sndAc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6AD45-66AA-4D4E-89F7-529F8BDC47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  <p:sndAc>
      <p:stSnd>
        <p:snd r:embed="rId1" name="wind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10C51-1C27-43E6-B14E-41ADD9173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Click="0">
    <p:wheel spokes="8"/>
    <p:sndAc>
      <p:stSnd>
        <p:snd r:embed="rId1" name="wind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EDC3E-E096-4B16-BBBB-14EFAE61F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Click="0">
    <p:wheel spokes="8"/>
    <p:sndAc>
      <p:stSnd>
        <p:snd r:embed="rId1" name="wind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DAAC7-623C-46BC-BA21-842E113F81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Click="0">
    <p:wheel spokes="8"/>
    <p:sndAc>
      <p:stSnd>
        <p:snd r:embed="rId1" name="wind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12FD5-3B79-4171-96BE-2DEFD6A527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Click="0">
    <p:wheel spokes="8"/>
    <p:sndAc>
      <p:stSnd>
        <p:snd r:embed="rId1" name="wind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E55D1-4C96-45DE-A2A1-38FB97A0F2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Click="0">
    <p:wheel spokes="8"/>
    <p:sndAc>
      <p:stSnd>
        <p:snd r:embed="rId1" name="wind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/>
        </p:nvSpPr>
        <p:spPr bwMode="ltGray">
          <a:xfrm>
            <a:off x="417513" y="5032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ltGray">
          <a:xfrm>
            <a:off x="800100" y="5032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ltGray">
          <a:xfrm>
            <a:off x="541338" y="9255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ltGray">
          <a:xfrm>
            <a:off x="911225" y="9255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ltGray">
          <a:xfrm>
            <a:off x="127000" y="8524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gray">
          <a:xfrm>
            <a:off x="762000" y="395288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110600" name="Rectangle 8"/>
          <p:cNvSpPr>
            <a:spLocks noChangeArrowheads="1"/>
          </p:cNvSpPr>
          <p:nvPr/>
        </p:nvSpPr>
        <p:spPr bwMode="gray">
          <a:xfrm>
            <a:off x="442913" y="11858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060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60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60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A4FAF425-151C-4DF3-B047-FF7A6A701F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transition spd="slow" advClick="0">
    <p:wheel spokes="8"/>
    <p:sndAc>
      <p:stSnd>
        <p:snd r:embed="rId13" name="wind.wav"/>
      </p:stSnd>
    </p:sndAc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81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E85DCB8-BAED-4903-8DCD-CEAE1155C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47" r:id="rId2"/>
    <p:sldLayoutId id="2147483981" r:id="rId3"/>
    <p:sldLayoutId id="2147483982" r:id="rId4"/>
    <p:sldLayoutId id="2147483983" r:id="rId5"/>
    <p:sldLayoutId id="2147483984" r:id="rId6"/>
    <p:sldLayoutId id="2147483948" r:id="rId7"/>
    <p:sldLayoutId id="2147483985" r:id="rId8"/>
    <p:sldLayoutId id="2147483986" r:id="rId9"/>
    <p:sldLayoutId id="2147483949" r:id="rId10"/>
    <p:sldLayoutId id="2147483950" r:id="rId11"/>
  </p:sldLayoutIdLst>
  <p:transition spd="slow">
    <p:wheel spokes="8"/>
    <p:sndAc>
      <p:stSnd>
        <p:snd r:embed="rId13" name="wind.wav"/>
      </p:stSnd>
    </p:sndAc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8C130149-26E9-4DD8-A822-8ADB6969B7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87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ransition spd="slow">
    <p:wheel spokes="8"/>
    <p:sndAc>
      <p:stSnd>
        <p:snd r:embed="rId13" name="wind.wav"/>
      </p:stSnd>
    </p:sndAc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b="1" kern="120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9pPr>
    </p:titleStyle>
    <p:bodyStyle>
      <a:lvl1pPr marL="547688" indent="-411163" algn="l" rtl="0" eaLnBrk="0" fontAlgn="base" hangingPunct="0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363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47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38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5124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5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F184365E-38D8-42A7-85D0-F8FF2C2972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5129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61" r:id="rId2"/>
    <p:sldLayoutId id="2147483989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90" r:id="rId9"/>
    <p:sldLayoutId id="2147483967" r:id="rId10"/>
    <p:sldLayoutId id="2147483968" r:id="rId11"/>
  </p:sldLayoutIdLst>
  <p:transition spd="slow">
    <p:wheel spokes="8"/>
    <p:sndAc>
      <p:stSnd>
        <p:snd r:embed="rId13" name="wind.wav"/>
      </p:stSnd>
    </p:sndAc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3" Type="http://schemas.openxmlformats.org/officeDocument/2006/relationships/audio" Target="../media/audio1.wav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381000"/>
            <a:ext cx="5638800" cy="12652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/>
              <a:t>GERAK MELINGKAR DENGAN LAJU KONSTAN</a:t>
            </a:r>
          </a:p>
        </p:txBody>
      </p:sp>
    </p:spTree>
  </p:cSld>
  <p:clrMapOvr>
    <a:masterClrMapping/>
  </p:clrMapOvr>
  <p:transition spd="slow">
    <p:wheel spokes="8"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33333E-6 0.01203 C 0.1599 0.01203 0.29167 0.19237 0.29167 0.41711 C 0.29167 0.63977 0.1599 0.82498 -3.33333E-6 0.82498 C -0.16215 0.82498 -0.29166 0.63977 -0.29166 0.41711 C -0.29166 0.19237 -0.16215 0.01203 -3.33333E-6 0.01203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6"/>
                                    </p:animMotion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algn="ctr" eaLnBrk="1" hangingPunct="1"/>
            <a:r>
              <a:rPr lang="en-US" sz="2400" smtClean="0">
                <a:solidFill>
                  <a:srgbClr val="CC0066"/>
                </a:solidFill>
                <a:latin typeface="Arial Black" pitchFamily="34" charset="0"/>
              </a:rPr>
              <a:t>GERAK MELINGKAR DENGAN LAJU KONSTAN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>
            <a:normAutofit lnSpcReduction="10000"/>
          </a:bodyPr>
          <a:lstStyle/>
          <a:p>
            <a:pPr marL="609600" indent="-60960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id-ID" sz="3000" b="1" dirty="0">
                <a:solidFill>
                  <a:schemeClr val="folHlink"/>
                </a:solidFill>
              </a:rPr>
              <a:t>Standar Kompetensi :</a:t>
            </a:r>
            <a:endParaRPr lang="id-ID" sz="3000" dirty="0">
              <a:solidFill>
                <a:schemeClr val="folHlink"/>
              </a:solidFill>
            </a:endParaRPr>
          </a:p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id-ID" sz="3000" dirty="0"/>
              <a:t>2. </a:t>
            </a:r>
            <a:r>
              <a:rPr lang="en-US" sz="3000" dirty="0"/>
              <a:t>  </a:t>
            </a:r>
            <a:r>
              <a:rPr lang="id-ID" sz="3000" dirty="0"/>
              <a:t>Menerapkan konsep dan prinsip dasar kinematika dan dinamika benda titik</a:t>
            </a:r>
            <a:endParaRPr lang="id-ID" sz="3000" b="1" dirty="0"/>
          </a:p>
          <a:p>
            <a:pPr marL="609600" indent="-609600" eaLnBrk="1" fontAlgn="auto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id-ID" sz="3000" b="1" dirty="0">
                <a:solidFill>
                  <a:srgbClr val="993300"/>
                </a:solidFill>
              </a:rPr>
              <a:t>Kompetensi Dasar	:</a:t>
            </a:r>
            <a:r>
              <a:rPr lang="id-ID" sz="3000" b="1" dirty="0"/>
              <a:t> </a:t>
            </a:r>
          </a:p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id-ID" sz="3000" dirty="0"/>
              <a:t>2.1 Mempredikasi besaran-besaran fisika pada gerak melingkar beraturan dan gerak melingkar berubah beraturan</a:t>
            </a:r>
            <a:endParaRPr lang="id-ID" sz="3000" b="1" dirty="0"/>
          </a:p>
          <a:p>
            <a:pPr marL="609600" indent="-609600" eaLnBrk="1" fontAlgn="auto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id-ID" sz="3000" b="1" dirty="0">
                <a:solidFill>
                  <a:srgbClr val="CC0000"/>
                </a:solidFill>
              </a:rPr>
              <a:t>Indikator hasil belajar : </a:t>
            </a:r>
          </a:p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id-ID" sz="3000" dirty="0"/>
              <a:t>Menganalisis besaran-besaran fisika pada gerak melingkar dengan kecepatan konstan</a:t>
            </a:r>
            <a:r>
              <a:rPr lang="en-US" sz="3000" dirty="0"/>
              <a:t> </a:t>
            </a:r>
          </a:p>
        </p:txBody>
      </p:sp>
    </p:spTree>
  </p:cSld>
  <p:clrMapOvr>
    <a:masterClrMapping/>
  </p:clrMapOvr>
  <p:transition spd="slow">
    <p:wheel spokes="8"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0" grpId="0"/>
      <p:bldP spid="308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00FF00"/>
                </a:solidFill>
              </a:rPr>
              <a:t>GERAK MELINGKAR BERATURAN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pPr algn="just" eaLnBrk="1" hangingPunct="1"/>
            <a:r>
              <a:rPr lang="id-ID" sz="2700" smtClean="0"/>
              <a:t>Kecenderungan setiap benda  yang sedang bergerak, lintasannya berupa garis lurus.</a:t>
            </a:r>
            <a:endParaRPr lang="en-US" sz="2700" smtClean="0"/>
          </a:p>
          <a:p>
            <a:pPr algn="just" eaLnBrk="1" hangingPunct="1"/>
            <a:r>
              <a:rPr lang="id-ID" sz="2700" smtClean="0"/>
              <a:t>Agar suatu benda dapat bergerak pada lintasan melingkar, suatu gaya harus terus dikerjakan.</a:t>
            </a:r>
            <a:endParaRPr lang="en-US" sz="2700" smtClean="0"/>
          </a:p>
          <a:p>
            <a:pPr algn="just" eaLnBrk="1" hangingPunct="1"/>
            <a:r>
              <a:rPr lang="id-ID" sz="2700" smtClean="0"/>
              <a:t>Gaya yang dikerjakan pada benda agar lintasannya berupa lingkaran disebut </a:t>
            </a:r>
            <a:r>
              <a:rPr lang="en-US" sz="2700" b="1" smtClean="0"/>
              <a:t>G</a:t>
            </a:r>
            <a:r>
              <a:rPr lang="id-ID" sz="2700" b="1" smtClean="0"/>
              <a:t>aya </a:t>
            </a:r>
            <a:r>
              <a:rPr lang="en-US" sz="2700" b="1" smtClean="0"/>
              <a:t>S</a:t>
            </a:r>
            <a:r>
              <a:rPr lang="id-ID" sz="2700" b="1" smtClean="0"/>
              <a:t>entripetal</a:t>
            </a:r>
            <a:r>
              <a:rPr lang="id-ID" sz="2700" smtClean="0"/>
              <a:t>. Misal, suatu beban diayunkan dalam suatu lingkaran pada ujung suatu tali</a:t>
            </a:r>
            <a:r>
              <a:rPr lang="en-US" sz="2700" smtClean="0"/>
              <a:t>. </a:t>
            </a:r>
          </a:p>
        </p:txBody>
      </p:sp>
    </p:spTree>
  </p:cSld>
  <p:clrMapOvr>
    <a:masterClrMapping/>
  </p:clrMapOvr>
  <p:transition spd="slow">
    <p:wheel spokes="8"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81013"/>
            <a:ext cx="7251700" cy="6111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GERAK MELINGKAR BERATURAN </a:t>
            </a:r>
          </a:p>
        </p:txBody>
      </p:sp>
      <p:sp>
        <p:nvSpPr>
          <p:cNvPr id="5135" name="Rectangle 15"/>
          <p:cNvSpPr>
            <a:spLocks noGrp="1" noChangeArrowheads="1"/>
          </p:cNvSpPr>
          <p:nvPr>
            <p:ph idx="1"/>
          </p:nvPr>
        </p:nvSpPr>
        <p:spPr>
          <a:xfrm>
            <a:off x="552450" y="1404938"/>
            <a:ext cx="83058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     </a:t>
            </a:r>
            <a:r>
              <a:rPr lang="en-US" sz="1800" b="1" smtClean="0"/>
              <a:t>Lintasan Horisontal                    Lintasan Vertikal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                                                         v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       v  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           Fs                                               Fs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u="sng" smtClean="0"/>
              <a:t>Keterangan: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v   =  kelajuan benda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Fs =  gaya sentripetal, gaya ini selalu mengarah ke pusat lingkaran  </a:t>
            </a:r>
          </a:p>
        </p:txBody>
      </p:sp>
      <p:sp>
        <p:nvSpPr>
          <p:cNvPr id="5124" name="Oval 4"/>
          <p:cNvSpPr>
            <a:spLocks noChangeArrowheads="1"/>
          </p:cNvSpPr>
          <p:nvPr/>
        </p:nvSpPr>
        <p:spPr bwMode="auto">
          <a:xfrm>
            <a:off x="1066800" y="3200400"/>
            <a:ext cx="609600" cy="609600"/>
          </a:xfrm>
          <a:prstGeom prst="ellipse">
            <a:avLst/>
          </a:prstGeom>
          <a:solidFill>
            <a:srgbClr val="C4184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1676400" y="35052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oval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1371600" y="2895600"/>
            <a:ext cx="2743200" cy="1219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Line 11"/>
          <p:cNvSpPr>
            <a:spLocks noChangeShapeType="1"/>
          </p:cNvSpPr>
          <p:nvPr/>
        </p:nvSpPr>
        <p:spPr bwMode="auto">
          <a:xfrm>
            <a:off x="1752600" y="3429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Arc 13"/>
          <p:cNvSpPr>
            <a:spLocks/>
          </p:cNvSpPr>
          <p:nvPr/>
        </p:nvSpPr>
        <p:spPr bwMode="auto">
          <a:xfrm flipH="1">
            <a:off x="1524000" y="2819400"/>
            <a:ext cx="990600" cy="609600"/>
          </a:xfrm>
          <a:custGeom>
            <a:avLst/>
            <a:gdLst>
              <a:gd name="T0" fmla="*/ 0 w 18228"/>
              <a:gd name="T1" fmla="*/ 0 h 21600"/>
              <a:gd name="T2" fmla="*/ 53834112 w 18228"/>
              <a:gd name="T3" fmla="*/ 7974500 h 21600"/>
              <a:gd name="T4" fmla="*/ 0 w 18228"/>
              <a:gd name="T5" fmla="*/ 17204267 h 21600"/>
              <a:gd name="T6" fmla="*/ 0 60000 65536"/>
              <a:gd name="T7" fmla="*/ 0 60000 65536"/>
              <a:gd name="T8" fmla="*/ 0 60000 65536"/>
              <a:gd name="T9" fmla="*/ 0 w 18228"/>
              <a:gd name="T10" fmla="*/ 0 h 21600"/>
              <a:gd name="T11" fmla="*/ 18228 w 1822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28" h="21600" fill="none" extrusionOk="0">
                <a:moveTo>
                  <a:pt x="-1" y="0"/>
                </a:moveTo>
                <a:cubicBezTo>
                  <a:pt x="7388" y="0"/>
                  <a:pt x="14264" y="3776"/>
                  <a:pt x="18228" y="10011"/>
                </a:cubicBezTo>
              </a:path>
              <a:path w="18228" h="21600" stroke="0" extrusionOk="0">
                <a:moveTo>
                  <a:pt x="-1" y="0"/>
                </a:moveTo>
                <a:cubicBezTo>
                  <a:pt x="7388" y="0"/>
                  <a:pt x="14264" y="3776"/>
                  <a:pt x="18228" y="10011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Oval 7"/>
          <p:cNvSpPr>
            <a:spLocks noChangeArrowheads="1"/>
          </p:cNvSpPr>
          <p:nvPr/>
        </p:nvSpPr>
        <p:spPr bwMode="auto">
          <a:xfrm>
            <a:off x="4953000" y="3200400"/>
            <a:ext cx="609600" cy="609600"/>
          </a:xfrm>
          <a:prstGeom prst="ellipse">
            <a:avLst/>
          </a:prstGeom>
          <a:solidFill>
            <a:srgbClr val="C4184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Oval 8"/>
          <p:cNvSpPr>
            <a:spLocks noChangeArrowheads="1"/>
          </p:cNvSpPr>
          <p:nvPr/>
        </p:nvSpPr>
        <p:spPr bwMode="auto">
          <a:xfrm>
            <a:off x="5257800" y="2209800"/>
            <a:ext cx="2590800" cy="2590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9"/>
          <p:cNvSpPr>
            <a:spLocks noChangeShapeType="1"/>
          </p:cNvSpPr>
          <p:nvPr/>
        </p:nvSpPr>
        <p:spPr bwMode="auto">
          <a:xfrm>
            <a:off x="5562600" y="3505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oval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5562600" y="3429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Arc 14"/>
          <p:cNvSpPr>
            <a:spLocks/>
          </p:cNvSpPr>
          <p:nvPr/>
        </p:nvSpPr>
        <p:spPr bwMode="auto">
          <a:xfrm flipH="1">
            <a:off x="5238750" y="2073275"/>
            <a:ext cx="1339850" cy="1279525"/>
          </a:xfrm>
          <a:custGeom>
            <a:avLst/>
            <a:gdLst>
              <a:gd name="T0" fmla="*/ 13324091 w 21086"/>
              <a:gd name="T1" fmla="*/ 0 h 21346"/>
              <a:gd name="T2" fmla="*/ 85136964 w 21086"/>
              <a:gd name="T3" fmla="*/ 59871165 h 21346"/>
              <a:gd name="T4" fmla="*/ 0 w 21086"/>
              <a:gd name="T5" fmla="*/ 76697473 h 21346"/>
              <a:gd name="T6" fmla="*/ 0 60000 65536"/>
              <a:gd name="T7" fmla="*/ 0 60000 65536"/>
              <a:gd name="T8" fmla="*/ 0 60000 65536"/>
              <a:gd name="T9" fmla="*/ 0 w 21086"/>
              <a:gd name="T10" fmla="*/ 0 h 21346"/>
              <a:gd name="T11" fmla="*/ 21086 w 21086"/>
              <a:gd name="T12" fmla="*/ 21346 h 213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086" h="21346" fill="none" extrusionOk="0">
                <a:moveTo>
                  <a:pt x="3300" y="-1"/>
                </a:moveTo>
                <a:cubicBezTo>
                  <a:pt x="12095" y="1359"/>
                  <a:pt x="19156" y="7974"/>
                  <a:pt x="21086" y="16662"/>
                </a:cubicBezTo>
              </a:path>
              <a:path w="21086" h="21346" stroke="0" extrusionOk="0">
                <a:moveTo>
                  <a:pt x="3300" y="-1"/>
                </a:moveTo>
                <a:cubicBezTo>
                  <a:pt x="12095" y="1359"/>
                  <a:pt x="19156" y="7974"/>
                  <a:pt x="21086" y="16662"/>
                </a:cubicBezTo>
                <a:lnTo>
                  <a:pt x="0" y="21346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>
    <p:wheel spokes="8"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31214E-7 C 2.77556E-17 -0.04879 0.06736 -0.08879 0.15 -0.08879 C 0.23247 -0.08879 0.3 -0.04879 0.3 -2.31214E-7 C 0.3 0.04925 0.23247 0.08879 0.15 0.08879 C 0.06736 0.08879 2.77556E-17 0.04925 2.77556E-17 -2.31214E-7 Z " pathEditMode="relative" rAng="16200000" ptsTypes="fffff">
                                      <p:cBhvr>
                                        <p:cTn id="1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46 C -0.00052 -0.10336 0.06285 -0.18844 0.14115 -0.18844 C 0.21927 -0.18844 0.28281 -0.10336 0.28281 0.00046 C 0.28281 0.10474 0.21927 0.1889 0.14115 0.1889 C 0.06285 0.1889 -0.00052 0.10474 -0.00052 0.00046 Z " pathEditMode="relative" rAng="16200000" ptsTypes="fffff">
                                      <p:cBhvr>
                                        <p:cTn id="23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51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51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51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51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51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51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51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51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51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  <p:bldP spid="51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79413"/>
            <a:ext cx="8229600" cy="458787"/>
          </a:xfrm>
        </p:spPr>
        <p:txBody>
          <a:bodyPr/>
          <a:lstStyle/>
          <a:p>
            <a:pPr algn="ctr" eaLnBrk="1" hangingPunct="1"/>
            <a:r>
              <a:rPr lang="en-US" sz="2400" b="1" smtClean="0">
                <a:latin typeface="Arial Black" pitchFamily="34" charset="0"/>
              </a:rPr>
              <a:t>PERSAMAAN GERAK MELINGKAR BERATURAN</a:t>
            </a:r>
          </a:p>
        </p:txBody>
      </p:sp>
      <p:sp>
        <p:nvSpPr>
          <p:cNvPr id="1033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5" name="Rectangle 2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381000" y="1143000"/>
            <a:ext cx="3962400" cy="5235575"/>
            <a:chOff x="240" y="720"/>
            <a:chExt cx="2496" cy="3298"/>
          </a:xfrm>
        </p:grpSpPr>
        <p:sp>
          <p:nvSpPr>
            <p:cNvPr id="1042" name="Text Box 9"/>
            <p:cNvSpPr txBox="1">
              <a:spLocks noChangeArrowheads="1"/>
            </p:cNvSpPr>
            <p:nvPr/>
          </p:nvSpPr>
          <p:spPr bwMode="auto">
            <a:xfrm>
              <a:off x="240" y="720"/>
              <a:ext cx="2496" cy="3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id-ID" sz="1500"/>
                <a:t>Periode </a:t>
              </a:r>
              <a:r>
                <a:rPr lang="id-ID" sz="1500" i="1"/>
                <a:t>T</a:t>
              </a:r>
              <a:r>
                <a:rPr lang="id-ID" sz="1500"/>
                <a:t> adalah selang waktu yang diperlukan oleh suatu benda untuk menempuh satu kali melingkar/</a:t>
              </a:r>
              <a:r>
                <a:rPr lang="en-US" sz="1500"/>
                <a:t> </a:t>
              </a:r>
              <a:r>
                <a:rPr lang="id-ID" sz="1500"/>
                <a:t>berputar.</a:t>
              </a:r>
              <a:endParaRPr lang="en-US" sz="1500"/>
            </a:p>
            <a:p>
              <a:pPr algn="just"/>
              <a:r>
                <a:rPr lang="id-ID" sz="1500"/>
                <a:t>Frekuensi </a:t>
              </a:r>
              <a:r>
                <a:rPr lang="id-ID" sz="1500" i="1"/>
                <a:t>f</a:t>
              </a:r>
              <a:r>
                <a:rPr lang="id-ID" sz="1500"/>
                <a:t> adalah banyaknya putaran yang dapat dilakukan benda dalam selang waktu satu sekon.</a:t>
              </a:r>
              <a:endParaRPr lang="en-US" sz="1500"/>
            </a:p>
            <a:p>
              <a:pPr algn="just"/>
              <a:r>
                <a:rPr lang="id-ID" sz="1500"/>
                <a:t>Hubungan antara periode dan frekuensi adalah:</a:t>
              </a:r>
            </a:p>
            <a:p>
              <a:pPr algn="just"/>
              <a:endParaRPr lang="en-US" sz="1500"/>
            </a:p>
            <a:p>
              <a:pPr algn="just"/>
              <a:endParaRPr lang="en-US" sz="1500"/>
            </a:p>
            <a:p>
              <a:pPr algn="just"/>
              <a:endParaRPr lang="en-US" sz="1500"/>
            </a:p>
            <a:p>
              <a:pPr algn="just"/>
              <a:r>
                <a:rPr lang="id-ID" sz="1500"/>
                <a:t>Kelajuan benda </a:t>
              </a:r>
              <a:r>
                <a:rPr lang="id-ID" sz="1500" i="1"/>
                <a:t>v</a:t>
              </a:r>
              <a:r>
                <a:rPr lang="id-ID" sz="1500"/>
                <a:t> adalah panjang lintasan per selang waktu tempuh.</a:t>
              </a:r>
              <a:endParaRPr lang="en-US" sz="1500"/>
            </a:p>
            <a:p>
              <a:pPr algn="just"/>
              <a:endParaRPr lang="en-US" sz="1500"/>
            </a:p>
            <a:p>
              <a:pPr algn="just"/>
              <a:endParaRPr lang="id-ID" sz="1500"/>
            </a:p>
            <a:p>
              <a:pPr algn="just"/>
              <a:endParaRPr lang="en-US" sz="1500"/>
            </a:p>
            <a:p>
              <a:pPr algn="just"/>
              <a:r>
                <a:rPr lang="id-ID" sz="1500"/>
                <a:t>Kecepatan sudut </a:t>
              </a:r>
              <a:r>
                <a:rPr lang="id-ID" sz="1500" i="1"/>
                <a:t>ω</a:t>
              </a:r>
              <a:r>
                <a:rPr lang="id-ID" sz="1500"/>
                <a:t> adalah pergeseran sudut pusat per selang waktu tempuh.</a:t>
              </a:r>
            </a:p>
            <a:p>
              <a:pPr algn="just"/>
              <a:r>
                <a:rPr lang="id-ID" sz="1500"/>
                <a:t> </a:t>
              </a:r>
              <a:endParaRPr lang="en-US" sz="1500"/>
            </a:p>
            <a:p>
              <a:pPr algn="just"/>
              <a:endParaRPr lang="id-ID" sz="1500"/>
            </a:p>
            <a:p>
              <a:pPr algn="just"/>
              <a:endParaRPr lang="en-US" sz="1500"/>
            </a:p>
            <a:p>
              <a:pPr algn="just"/>
              <a:r>
                <a:rPr lang="id-ID" sz="1500"/>
                <a:t>Hubungan antara kelajuan benda dengan kecepatan sudut adalah:</a:t>
              </a:r>
            </a:p>
            <a:p>
              <a:pPr algn="just">
                <a:spcBef>
                  <a:spcPct val="50000"/>
                </a:spcBef>
              </a:pPr>
              <a:r>
                <a:rPr lang="id-ID" sz="1500"/>
                <a:t> </a:t>
              </a:r>
              <a:endParaRPr lang="en-US" sz="1500"/>
            </a:p>
          </p:txBody>
        </p:sp>
        <p:graphicFrame>
          <p:nvGraphicFramePr>
            <p:cNvPr id="1028" name="Object 23"/>
            <p:cNvGraphicFramePr>
              <a:graphicFrameLocks noChangeAspect="1"/>
            </p:cNvGraphicFramePr>
            <p:nvPr/>
          </p:nvGraphicFramePr>
          <p:xfrm>
            <a:off x="912" y="1632"/>
            <a:ext cx="100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Equation" r:id="rId4" imgW="1130040" imgH="419040" progId="Equation.3">
                    <p:embed/>
                  </p:oleObj>
                </mc:Choice>
                <mc:Fallback>
                  <p:oleObj name="Equation" r:id="rId4" imgW="1130040" imgH="41904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632"/>
                          <a:ext cx="1000" cy="33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26"/>
            <p:cNvGraphicFramePr>
              <a:graphicFrameLocks noChangeAspect="1"/>
            </p:cNvGraphicFramePr>
            <p:nvPr/>
          </p:nvGraphicFramePr>
          <p:xfrm>
            <a:off x="930" y="2352"/>
            <a:ext cx="942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Equation" r:id="rId6" imgW="1040948" imgH="393529" progId="Equation.3">
                    <p:embed/>
                  </p:oleObj>
                </mc:Choice>
                <mc:Fallback>
                  <p:oleObj name="Equation" r:id="rId6" imgW="1040948" imgH="393529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2352"/>
                          <a:ext cx="942" cy="31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" name="Object 28"/>
            <p:cNvGraphicFramePr>
              <a:graphicFrameLocks noChangeAspect="1"/>
            </p:cNvGraphicFramePr>
            <p:nvPr/>
          </p:nvGraphicFramePr>
          <p:xfrm>
            <a:off x="936" y="3072"/>
            <a:ext cx="84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Equation" r:id="rId8" imgW="875920" imgH="393529" progId="Equation.3">
                    <p:embed/>
                  </p:oleObj>
                </mc:Choice>
                <mc:Fallback>
                  <p:oleObj name="Equation" r:id="rId8" imgW="875920" imgH="393529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6" y="3072"/>
                          <a:ext cx="840" cy="312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" name="Object 30"/>
            <p:cNvGraphicFramePr>
              <a:graphicFrameLocks noChangeAspect="1"/>
            </p:cNvGraphicFramePr>
            <p:nvPr/>
          </p:nvGraphicFramePr>
          <p:xfrm>
            <a:off x="1008" y="3840"/>
            <a:ext cx="534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name="Equation" r:id="rId10" imgW="545626" imgH="177646" progId="Equation.3">
                    <p:embed/>
                  </p:oleObj>
                </mc:Choice>
                <mc:Fallback>
                  <p:oleObj name="Equation" r:id="rId10" imgW="545626" imgH="177646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3840"/>
                          <a:ext cx="534" cy="17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9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4648200" y="1143000"/>
            <a:ext cx="4191000" cy="5121275"/>
            <a:chOff x="2928" y="720"/>
            <a:chExt cx="2640" cy="3226"/>
          </a:xfrm>
        </p:grpSpPr>
        <p:sp>
          <p:nvSpPr>
            <p:cNvPr id="1041" name="Text Box 11"/>
            <p:cNvSpPr txBox="1">
              <a:spLocks noChangeArrowheads="1"/>
            </p:cNvSpPr>
            <p:nvPr/>
          </p:nvSpPr>
          <p:spPr bwMode="auto">
            <a:xfrm>
              <a:off x="2928" y="720"/>
              <a:ext cx="2640" cy="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id-ID" sz="1500"/>
                <a:t>Besar  gaya </a:t>
              </a:r>
              <a:r>
                <a:rPr lang="id-ID" sz="1500" i="1"/>
                <a:t>Fs</a:t>
              </a:r>
              <a:r>
                <a:rPr lang="id-ID" sz="1500"/>
                <a:t> yang diperlukan tergantung pada:</a:t>
              </a:r>
            </a:p>
            <a:p>
              <a:pPr algn="just"/>
              <a:r>
                <a:rPr lang="id-ID" sz="1500"/>
                <a:t>massa benda, </a:t>
              </a:r>
              <a:r>
                <a:rPr lang="id-ID" sz="1500" i="1"/>
                <a:t>m</a:t>
              </a:r>
              <a:r>
                <a:rPr lang="id-ID" sz="1500"/>
                <a:t> ( dalam satuan kilogram)</a:t>
              </a:r>
            </a:p>
            <a:p>
              <a:pPr algn="just"/>
              <a:r>
                <a:rPr lang="id-ID" sz="1500"/>
                <a:t>kecepatan benda, </a:t>
              </a:r>
              <a:r>
                <a:rPr lang="id-ID" sz="1500" i="1"/>
                <a:t>v</a:t>
              </a:r>
              <a:r>
                <a:rPr lang="id-ID" sz="1500"/>
                <a:t> ( dalam satuan m/s)</a:t>
              </a:r>
            </a:p>
            <a:p>
              <a:pPr algn="just"/>
              <a:r>
                <a:rPr lang="id-ID" sz="1500"/>
                <a:t>jari-jari lingkaran, r ( dalam satuan meter)</a:t>
              </a:r>
            </a:p>
            <a:p>
              <a:pPr algn="just"/>
              <a:endParaRPr lang="en-US" sz="1500"/>
            </a:p>
            <a:p>
              <a:pPr algn="just"/>
              <a:r>
                <a:rPr lang="id-ID" sz="1500"/>
                <a:t>Sedangkan persamaan gayanya adalah</a:t>
              </a:r>
              <a:r>
                <a:rPr lang="en-US" sz="1500"/>
                <a:t> </a:t>
              </a:r>
              <a:endParaRPr lang="en-US" sz="1500" i="1"/>
            </a:p>
            <a:p>
              <a:pPr algn="just"/>
              <a:endParaRPr lang="en-US" sz="1500" i="1"/>
            </a:p>
            <a:p>
              <a:pPr algn="just"/>
              <a:r>
                <a:rPr lang="id-ID" sz="1500"/>
                <a:t>Gaya </a:t>
              </a:r>
              <a:r>
                <a:rPr lang="id-ID" sz="1500" i="1"/>
                <a:t>Fs</a:t>
              </a:r>
              <a:r>
                <a:rPr lang="id-ID" sz="1500"/>
                <a:t> ini selalu mengarah ke pusat lingkaran, sedang arah kecepatannya </a:t>
              </a:r>
              <a:r>
                <a:rPr lang="id-ID" sz="1500" i="1"/>
                <a:t>v</a:t>
              </a:r>
              <a:r>
                <a:rPr lang="id-ID" sz="1500"/>
                <a:t> selalu menyinggung lintasan.</a:t>
              </a:r>
              <a:r>
                <a:rPr lang="en-US" sz="1500"/>
                <a:t> </a:t>
              </a:r>
            </a:p>
            <a:p>
              <a:pPr algn="just"/>
              <a:endParaRPr lang="id-ID" sz="1500"/>
            </a:p>
            <a:p>
              <a:pPr algn="just"/>
              <a:r>
                <a:rPr lang="id-ID" sz="1500"/>
                <a:t>Menurut hukum Newton, besar gaya</a:t>
              </a:r>
              <a:r>
                <a:rPr lang="en-US" sz="1500"/>
                <a:t>  </a:t>
              </a:r>
              <a:r>
                <a:rPr lang="id-ID" sz="1500" b="1" i="1"/>
                <a:t>F</a:t>
              </a:r>
              <a:r>
                <a:rPr lang="id-ID" sz="1500" b="1"/>
                <a:t> = </a:t>
              </a:r>
              <a:r>
                <a:rPr lang="id-ID" sz="1500" b="1" i="1"/>
                <a:t>m</a:t>
              </a:r>
              <a:r>
                <a:rPr lang="en-US" sz="1500" b="1" i="1"/>
                <a:t>.</a:t>
              </a:r>
              <a:r>
                <a:rPr lang="id-ID" sz="1500" b="1" i="1"/>
                <a:t>a</a:t>
              </a:r>
              <a:r>
                <a:rPr lang="en-US" sz="1500"/>
                <a:t> </a:t>
              </a:r>
              <a:endParaRPr lang="id-ID" sz="1500"/>
            </a:p>
            <a:p>
              <a:pPr algn="just"/>
              <a:endParaRPr lang="en-US" sz="1500"/>
            </a:p>
            <a:p>
              <a:pPr algn="just"/>
              <a:r>
                <a:rPr lang="id-ID" sz="1500"/>
                <a:t>Maka, percepatan</a:t>
              </a:r>
              <a:r>
                <a:rPr lang="en-US" sz="1500"/>
                <a:t> </a:t>
              </a:r>
              <a:endParaRPr lang="id-ID" sz="1500"/>
            </a:p>
            <a:p>
              <a:pPr algn="just"/>
              <a:endParaRPr lang="en-US" sz="1500"/>
            </a:p>
            <a:p>
              <a:pPr algn="just"/>
              <a:r>
                <a:rPr lang="id-ID" sz="1500"/>
                <a:t>Gaya </a:t>
              </a:r>
              <a:r>
                <a:rPr lang="id-ID" sz="1500" b="1" i="1"/>
                <a:t>F</a:t>
              </a:r>
              <a:r>
                <a:rPr lang="id-ID" sz="1500"/>
                <a:t> yang menghasilkan percepatan ini dikenal sebagai </a:t>
              </a:r>
              <a:r>
                <a:rPr lang="id-ID" sz="1500" i="1"/>
                <a:t>gaya sentripetal.</a:t>
              </a:r>
              <a:endParaRPr lang="id-ID" sz="1500"/>
            </a:p>
            <a:p>
              <a:pPr algn="just"/>
              <a:r>
                <a:rPr lang="id-ID" sz="1500"/>
                <a:t>Sedangkan percepatan </a:t>
              </a:r>
              <a:r>
                <a:rPr lang="id-ID" sz="1500" b="1" i="1"/>
                <a:t>a</a:t>
              </a:r>
              <a:r>
                <a:rPr lang="id-ID" sz="1500"/>
                <a:t> yang menuju pusat lingkaran dinamakan </a:t>
              </a:r>
              <a:r>
                <a:rPr lang="id-ID" sz="1500" i="1"/>
                <a:t>percepatan sentripetal.</a:t>
              </a:r>
              <a:endParaRPr lang="id-ID" sz="1500"/>
            </a:p>
            <a:p>
              <a:pPr algn="just"/>
              <a:r>
                <a:rPr lang="id-ID" sz="1500"/>
                <a:t>Sehingga arah kecepatan </a:t>
              </a:r>
              <a:r>
                <a:rPr lang="id-ID" sz="1500" b="1" i="1"/>
                <a:t>v</a:t>
              </a:r>
              <a:r>
                <a:rPr lang="id-ID" sz="1500"/>
                <a:t> dengan arah percepatan </a:t>
              </a:r>
              <a:r>
                <a:rPr lang="id-ID" sz="1500" b="1" i="1"/>
                <a:t>a</a:t>
              </a:r>
              <a:r>
                <a:rPr lang="id-ID" sz="1500"/>
                <a:t> selalu </a:t>
              </a:r>
              <a:r>
                <a:rPr lang="id-ID" sz="1500" i="1"/>
                <a:t>tegak lurus</a:t>
              </a:r>
              <a:r>
                <a:rPr lang="id-ID" sz="1500"/>
                <a:t>.</a:t>
              </a:r>
              <a:endParaRPr lang="en-US" sz="1500"/>
            </a:p>
            <a:p>
              <a:pPr algn="just"/>
              <a:endParaRPr lang="en-US" sz="1500"/>
            </a:p>
          </p:txBody>
        </p:sp>
        <p:graphicFrame>
          <p:nvGraphicFramePr>
            <p:cNvPr id="1026" name="Object 32"/>
            <p:cNvGraphicFramePr>
              <a:graphicFrameLocks noChangeAspect="1"/>
            </p:cNvGraphicFramePr>
            <p:nvPr/>
          </p:nvGraphicFramePr>
          <p:xfrm>
            <a:off x="4887" y="1371"/>
            <a:ext cx="52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Equation" r:id="rId12" imgW="672808" imgH="431613" progId="Equation.3">
                    <p:embed/>
                  </p:oleObj>
                </mc:Choice>
                <mc:Fallback>
                  <p:oleObj name="Equation" r:id="rId12" imgW="672808" imgH="431613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7" y="1371"/>
                          <a:ext cx="528" cy="33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39"/>
            <p:cNvGraphicFramePr>
              <a:graphicFrameLocks noChangeAspect="1"/>
            </p:cNvGraphicFramePr>
            <p:nvPr/>
          </p:nvGraphicFramePr>
          <p:xfrm>
            <a:off x="3918" y="2526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Equation" r:id="rId14" imgW="469800" imgH="431640" progId="Equation.3">
                    <p:embed/>
                  </p:oleObj>
                </mc:Choice>
                <mc:Fallback>
                  <p:oleObj name="Equation" r:id="rId14" imgW="469800" imgH="43164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8" y="2526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wheel spokes="8"/>
    <p:sndAc>
      <p:stSnd>
        <p:snd r:embed="rId3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1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  <a:noFill/>
        </p:spPr>
        <p:txBody>
          <a:bodyPr/>
          <a:lstStyle/>
          <a:p>
            <a:pPr algn="ctr" eaLnBrk="1" hangingPunct="1"/>
            <a:r>
              <a:rPr lang="en-US" sz="2800" b="1" smtClean="0"/>
              <a:t>GERAK MELINGKAR BERATURAN</a:t>
            </a:r>
          </a:p>
        </p:txBody>
      </p:sp>
      <p:pic>
        <p:nvPicPr>
          <p:cNvPr id="124933" name="Picture 5" descr="gerak_melingkar1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529013" y="3081338"/>
            <a:ext cx="2085975" cy="2095500"/>
          </a:xfrm>
          <a:noFill/>
        </p:spPr>
      </p:pic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533400" y="1295400"/>
            <a:ext cx="7848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993300"/>
                </a:solidFill>
              </a:rPr>
              <a:t>A</a:t>
            </a:r>
            <a:r>
              <a:rPr lang="id-ID">
                <a:solidFill>
                  <a:srgbClr val="993300"/>
                </a:solidFill>
              </a:rPr>
              <a:t>rah kecepatan </a:t>
            </a:r>
            <a:r>
              <a:rPr lang="id-ID" b="1" i="1">
                <a:solidFill>
                  <a:srgbClr val="993300"/>
                </a:solidFill>
              </a:rPr>
              <a:t>v</a:t>
            </a:r>
            <a:r>
              <a:rPr lang="id-ID">
                <a:solidFill>
                  <a:srgbClr val="993300"/>
                </a:solidFill>
              </a:rPr>
              <a:t> dengan arah percepatan </a:t>
            </a:r>
            <a:r>
              <a:rPr lang="id-ID" b="1" i="1">
                <a:solidFill>
                  <a:srgbClr val="993300"/>
                </a:solidFill>
              </a:rPr>
              <a:t>a</a:t>
            </a:r>
            <a:r>
              <a:rPr lang="id-ID">
                <a:solidFill>
                  <a:srgbClr val="993300"/>
                </a:solidFill>
              </a:rPr>
              <a:t> selalu </a:t>
            </a:r>
            <a:r>
              <a:rPr lang="id-ID" i="1">
                <a:solidFill>
                  <a:srgbClr val="993300"/>
                </a:solidFill>
              </a:rPr>
              <a:t>tegak lurus</a:t>
            </a:r>
            <a:endParaRPr lang="en-US" i="1">
              <a:solidFill>
                <a:srgbClr val="993300"/>
              </a:solidFill>
            </a:endParaRPr>
          </a:p>
        </p:txBody>
      </p:sp>
    </p:spTree>
  </p:cSld>
  <p:clrMapOvr>
    <a:masterClrMapping/>
  </p:clrMapOvr>
  <p:transition spd="slow">
    <p:wheel spokes="8"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49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2" grpId="0"/>
      <p:bldP spid="1249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1600200" y="381000"/>
            <a:ext cx="5486400" cy="685800"/>
          </a:xfrm>
        </p:spPr>
        <p:txBody>
          <a:bodyPr/>
          <a:lstStyle/>
          <a:p>
            <a:pPr algn="ctr" eaLnBrk="1" hangingPunct="1"/>
            <a:r>
              <a:rPr lang="id-ID" sz="4000" b="1" smtClean="0"/>
              <a:t>SOAL LATIHAN</a:t>
            </a:r>
            <a:endParaRPr lang="en-US" sz="4000" b="1" smtClean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7924800" cy="4525963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id-ID" sz="1800" smtClean="0">
                <a:latin typeface="Times New Roman" pitchFamily="18" charset="0"/>
              </a:rPr>
              <a:t>Sebuah  benda dipaksa untuk bergerak melingkar horisontal dengan cara diputar pada ujung suatu tali yang panjang lengannya 500 cm. Jika massa benda itu 200 gram dan kecepatannya 6 m/s, berapakah besar tegangan tali itu?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endParaRPr lang="en-US" sz="1800" smtClean="0">
              <a:latin typeface="Times New Roman" pitchFamily="18" charset="0"/>
            </a:endParaRP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id-ID" sz="1800" smtClean="0">
                <a:latin typeface="Times New Roman" pitchFamily="18" charset="0"/>
              </a:rPr>
              <a:t>Sebuah mobil  bermassa 805 kg berbelok di suatu tikungan jalan berbentuk seperempat lingkaran yang radiusnya 9 meter. Jika gaya gesekan maksimum antara jalan dan ban adalah 7245 newton, berapa besar kecepatan maksimum agar mobil tidak </a:t>
            </a:r>
            <a:r>
              <a:rPr lang="id-ID" sz="1800" i="1" smtClean="0">
                <a:latin typeface="Times New Roman" pitchFamily="18" charset="0"/>
              </a:rPr>
              <a:t>slip</a:t>
            </a:r>
            <a:r>
              <a:rPr lang="id-ID" sz="1800" smtClean="0">
                <a:latin typeface="Times New Roman" pitchFamily="18" charset="0"/>
              </a:rPr>
              <a:t> dan keluar jalan?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endParaRPr lang="en-US" sz="1800" smtClean="0">
              <a:latin typeface="Times New Roman" pitchFamily="18" charset="0"/>
            </a:endParaRP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id-ID" sz="1800" smtClean="0">
                <a:latin typeface="Times New Roman" pitchFamily="18" charset="0"/>
              </a:rPr>
              <a:t>Sebuah ember berisi air diputar dalam suatu lingkaran vertikal dengan radius 1,2 meter. Berapakah besar kelajuan minimum ember itu di titik tertinggi lin-tasannya agar air tidak tumpah? (g = 10 m/s2)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endParaRPr lang="en-US" sz="1800" smtClean="0">
              <a:latin typeface="Times New Roman" pitchFamily="18" charset="0"/>
            </a:endParaRP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id-ID" sz="1800" smtClean="0">
                <a:latin typeface="Times New Roman" pitchFamily="18" charset="0"/>
              </a:rPr>
              <a:t>Suatu satelit pada ketinggian 40000 kilometer dari pusat bumi terlihat sedang mengorbit bumi dengan periode 24 jam. Tentukanlah kecepatan yang dialami satelit pada ketinggian ini! (π = 3,14)</a:t>
            </a:r>
            <a:endParaRPr lang="en-US" sz="1800" smtClean="0">
              <a:latin typeface="Times New Roman" pitchFamily="18" charset="0"/>
            </a:endParaRPr>
          </a:p>
        </p:txBody>
      </p:sp>
    </p:spTree>
  </p:cSld>
  <p:clrMapOvr>
    <a:masterClrMapping/>
  </p:clrMapOvr>
  <p:transition spd="slow" advClick="0">
    <p:wheel spokes="8"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7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7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7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7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7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7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7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7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7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  <p:bldP spid="717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7936" y="2967335"/>
            <a:ext cx="3488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Trmia</a:t>
            </a:r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kasih</a:t>
            </a:r>
            <a:endParaRPr lang="en-US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6019800"/>
            <a:ext cx="699210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arista7.weebly.com/uploads/1/1/4/7/.../copy_of_</a:t>
            </a:r>
            <a:r>
              <a:rPr lang="en-US" sz="1600" b="1" dirty="0"/>
              <a:t>gerak</a:t>
            </a:r>
            <a:r>
              <a:rPr lang="en-US" sz="1600" dirty="0"/>
              <a:t>_</a:t>
            </a:r>
            <a:r>
              <a:rPr lang="en-US" sz="1600" b="1" dirty="0"/>
              <a:t>melingkar</a:t>
            </a:r>
            <a:r>
              <a:rPr lang="en-US" sz="1600" dirty="0"/>
              <a:t>_beraturan.</a:t>
            </a:r>
            <a:r>
              <a:rPr lang="en-US" sz="1600" b="1" dirty="0"/>
              <a:t>pptx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9484953"/>
      </p:ext>
    </p:extLst>
  </p:cSld>
  <p:clrMapOvr>
    <a:masterClrMapping/>
  </p:clrMapOvr>
  <p:transition spd="slow" advClick="0">
    <p:wheel spokes="8"/>
    <p:sndAc>
      <p:stSnd>
        <p:snd r:embed="rId2" name="wind.wav"/>
      </p:stSnd>
    </p:sndAc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6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</TotalTime>
  <Words>469</Words>
  <Application>Microsoft Office PowerPoint</Application>
  <PresentationFormat>On-screen Show (4:3)</PresentationFormat>
  <Paragraphs>73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5" baseType="lpstr">
      <vt:lpstr>Arial Black</vt:lpstr>
      <vt:lpstr>Book Antiqua</vt:lpstr>
      <vt:lpstr>Calibri</vt:lpstr>
      <vt:lpstr>Constantia</vt:lpstr>
      <vt:lpstr>Lucida Sans</vt:lpstr>
      <vt:lpstr>Lucida Sans Unicode</vt:lpstr>
      <vt:lpstr>Tahoma</vt:lpstr>
      <vt:lpstr>Times New Roman</vt:lpstr>
      <vt:lpstr>Verdana</vt:lpstr>
      <vt:lpstr>Wingdings</vt:lpstr>
      <vt:lpstr>Wingdings 2</vt:lpstr>
      <vt:lpstr>Wingdings 3</vt:lpstr>
      <vt:lpstr>Blends</vt:lpstr>
      <vt:lpstr>Concourse</vt:lpstr>
      <vt:lpstr>Apex</vt:lpstr>
      <vt:lpstr>Flow</vt:lpstr>
      <vt:lpstr>Equation</vt:lpstr>
      <vt:lpstr>GERAK MELINGKAR DENGAN LAJU KONSTAN</vt:lpstr>
      <vt:lpstr>GERAK MELINGKAR DENGAN LAJU KONSTAN</vt:lpstr>
      <vt:lpstr>GERAK MELINGKAR BERATURAN</vt:lpstr>
      <vt:lpstr>GERAK MELINGKAR BERATURAN </vt:lpstr>
      <vt:lpstr>PERSAMAAN GERAK MELINGKAR BERATURAN</vt:lpstr>
      <vt:lpstr>GERAK MELINGKAR BERATURAN</vt:lpstr>
      <vt:lpstr>SOAL LATIHAN</vt:lpstr>
      <vt:lpstr>PowerPoint Presentation</vt:lpstr>
    </vt:vector>
  </TitlesOfParts>
  <Company>FM9FY-TMF7Q-KCKCT-V9T29-TBBBG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GERAK MELINGKAR DENGAN LAJU KONSTAN</dc:title>
  <dc:creator>User</dc:creator>
  <cp:lastModifiedBy>Windows User</cp:lastModifiedBy>
  <cp:revision>26</cp:revision>
  <dcterms:created xsi:type="dcterms:W3CDTF">2006-09-18T13:18:28Z</dcterms:created>
  <dcterms:modified xsi:type="dcterms:W3CDTF">2017-02-02T05:34:49Z</dcterms:modified>
</cp:coreProperties>
</file>