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8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56" r:id="rId21"/>
    <p:sldId id="257" r:id="rId22"/>
    <p:sldId id="258" r:id="rId23"/>
    <p:sldId id="259" r:id="rId24"/>
    <p:sldId id="260" r:id="rId25"/>
    <p:sldId id="261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996633"/>
    <a:srgbClr val="00FFFF"/>
    <a:srgbClr val="FF3399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A50AE-62EE-4810-9A68-090D2A726B95}" type="datetimeFigureOut">
              <a:rPr lang="en-AU" smtClean="0"/>
              <a:pPr/>
              <a:t>2/02/2017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1E287-A673-4D05-A977-83A038C0C6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1E287-A673-4D05-A977-83A038C0C671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1E287-A673-4D05-A977-83A038C0C671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1E287-A673-4D05-A977-83A038C0C671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RTN </a:t>
            </a:r>
            <a:r>
              <a:rPr lang="en-AU" dirty="0" err="1" smtClean="0"/>
              <a:t>melaksanakan</a:t>
            </a:r>
            <a:r>
              <a:rPr lang="en-AU" dirty="0" smtClean="0"/>
              <a:t> </a:t>
            </a:r>
            <a:r>
              <a:rPr lang="en-AU" dirty="0" err="1" smtClean="0"/>
              <a:t>juga</a:t>
            </a:r>
            <a:r>
              <a:rPr lang="en-AU" dirty="0" smtClean="0"/>
              <a:t> : </a:t>
            </a:r>
            <a:r>
              <a:rPr lang="en-AU" dirty="0" err="1" smtClean="0"/>
              <a:t>penggunaan</a:t>
            </a:r>
            <a:r>
              <a:rPr lang="en-AU" baseline="0" dirty="0" smtClean="0"/>
              <a:t> faktor2 </a:t>
            </a:r>
            <a:r>
              <a:rPr lang="en-AU" baseline="0" dirty="0" err="1" smtClean="0"/>
              <a:t>produksi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dari</a:t>
            </a:r>
            <a:r>
              <a:rPr lang="en-AU" baseline="0" dirty="0" smtClean="0"/>
              <a:t> RTK </a:t>
            </a:r>
            <a:r>
              <a:rPr lang="en-AU" baseline="0" dirty="0" err="1" smtClean="0"/>
              <a:t>dan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memberi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sama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spt</a:t>
            </a:r>
            <a:r>
              <a:rPr lang="en-AU" baseline="0" dirty="0" smtClean="0"/>
              <a:t> </a:t>
            </a:r>
            <a:r>
              <a:rPr lang="en-AU" baseline="0" dirty="0" err="1" smtClean="0"/>
              <a:t>yg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diberikan</a:t>
            </a:r>
            <a:r>
              <a:rPr lang="en-AU" baseline="0" dirty="0" smtClean="0"/>
              <a:t> RTP. RTN </a:t>
            </a:r>
            <a:r>
              <a:rPr lang="en-AU" baseline="0" dirty="0" err="1" smtClean="0"/>
              <a:t>juga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melakukan</a:t>
            </a:r>
            <a:r>
              <a:rPr lang="en-AU" baseline="0" dirty="0" smtClean="0"/>
              <a:t> </a:t>
            </a:r>
            <a:r>
              <a:rPr lang="en-AU" dirty="0" err="1" smtClean="0"/>
              <a:t>belanja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negara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terhadap</a:t>
            </a:r>
            <a:r>
              <a:rPr lang="en-AU" baseline="0" dirty="0" smtClean="0"/>
              <a:t> RTP = </a:t>
            </a:r>
            <a:r>
              <a:rPr lang="en-AU" baseline="0" dirty="0" err="1" smtClean="0"/>
              <a:t>pengeluaran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pemerintah</a:t>
            </a:r>
            <a:r>
              <a:rPr lang="en-AU" baseline="0" dirty="0" smtClean="0"/>
              <a:t> </a:t>
            </a:r>
            <a:r>
              <a:rPr lang="en-AU" baseline="0" dirty="0" err="1" smtClean="0"/>
              <a:t>untuk</a:t>
            </a:r>
            <a:r>
              <a:rPr lang="en-AU" baseline="0" dirty="0" smtClean="0"/>
              <a:t> </a:t>
            </a:r>
            <a:r>
              <a:rPr lang="en-AU" baseline="0" dirty="0" err="1" smtClean="0"/>
              <a:t>beli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barang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jasa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untuk</a:t>
            </a:r>
            <a:r>
              <a:rPr lang="en-AU" baseline="0" dirty="0" smtClean="0"/>
              <a:t> </a:t>
            </a:r>
            <a:r>
              <a:rPr lang="en-AU" baseline="0" dirty="0" err="1" smtClean="0"/>
              <a:t>memproduksi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barang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jasa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kepentingan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umum</a:t>
            </a:r>
            <a:r>
              <a:rPr lang="en-AU" baseline="0" dirty="0" smtClean="0"/>
              <a:t>. </a:t>
            </a:r>
            <a:r>
              <a:rPr lang="en-AU" baseline="0" dirty="0" err="1" smtClean="0"/>
              <a:t>Pembelian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faktor</a:t>
            </a:r>
            <a:r>
              <a:rPr lang="en-AU" baseline="0" dirty="0" smtClean="0"/>
              <a:t> </a:t>
            </a:r>
            <a:r>
              <a:rPr lang="en-AU" baseline="0" dirty="0" err="1" smtClean="0"/>
              <a:t>produksi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produksi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barang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dan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jasa</a:t>
            </a:r>
            <a:r>
              <a:rPr lang="en-AU" baseline="0" dirty="0" smtClean="0"/>
              <a:t> </a:t>
            </a:r>
            <a:r>
              <a:rPr lang="en-AU" baseline="0" dirty="0" err="1" smtClean="0"/>
              <a:t>tidak</a:t>
            </a:r>
            <a:r>
              <a:rPr lang="en-AU" baseline="0" dirty="0" smtClean="0"/>
              <a:t> </a:t>
            </a:r>
            <a:r>
              <a:rPr lang="en-AU" baseline="0" dirty="0" err="1" smtClean="0"/>
              <a:t>melalui</a:t>
            </a:r>
            <a:r>
              <a:rPr lang="en-AU" baseline="0" dirty="0" smtClean="0"/>
              <a:t> </a:t>
            </a:r>
            <a:r>
              <a:rPr lang="en-AU" baseline="0" dirty="0" err="1" smtClean="0"/>
              <a:t>pasar</a:t>
            </a:r>
            <a:r>
              <a:rPr lang="en-AU" baseline="0" dirty="0" smtClean="0"/>
              <a:t>, </a:t>
            </a:r>
            <a:r>
              <a:rPr lang="en-AU" baseline="0" dirty="0" err="1" smtClean="0"/>
              <a:t>krn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tidak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diperjualbelikan</a:t>
            </a:r>
            <a:r>
              <a:rPr lang="en-AU" baseline="0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1E287-A673-4D05-A977-83A038C0C671}" type="slidenum">
              <a:rPr lang="en-AU" smtClean="0"/>
              <a:pPr/>
              <a:t>24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pic>
        <p:nvPicPr>
          <p:cNvPr id="1048" name="Picture 24" descr="gf hfgh zer ter ghjh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chemeClr val="bg1"/>
                </a:solidFill>
              </a:rPr>
              <a:t>Page </a:t>
            </a:r>
            <a:fld id="{FBCA08E0-C4CC-403F-8692-D9C0BC6DBE33}" type="slidenum">
              <a:rPr lang="fr-FR" b="1">
                <a:solidFill>
                  <a:schemeClr val="bg1"/>
                </a:solidFill>
              </a:rPr>
              <a:pPr/>
              <a:t>‹#›</a:t>
            </a:fld>
            <a:endParaRPr lang="fr-FR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PELAKU – PELAKU EKONOMI</a:t>
            </a:r>
            <a:endParaRPr lang="en-AU" dirty="0">
              <a:solidFill>
                <a:schemeClr val="accent2">
                  <a:lumMod val="20000"/>
                  <a:lumOff val="8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Pertemuan</a:t>
            </a:r>
            <a:r>
              <a:rPr lang="en-AU" dirty="0" smtClean="0"/>
              <a:t> 5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</a:rPr>
              <a:t>PERUSAHAAN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543800" cy="4983163"/>
          </a:xfrm>
        </p:spPr>
        <p:txBody>
          <a:bodyPr/>
          <a:lstStyle/>
          <a:p>
            <a:r>
              <a:rPr lang="en-AU" sz="2200" dirty="0" err="1" smtClean="0"/>
              <a:t>Hasil</a:t>
            </a:r>
            <a:r>
              <a:rPr lang="en-AU" sz="2200" dirty="0" smtClean="0"/>
              <a:t> </a:t>
            </a:r>
            <a:r>
              <a:rPr lang="en-AU" sz="2200" dirty="0" err="1" smtClean="0"/>
              <a:t>produksinya</a:t>
            </a:r>
            <a:r>
              <a:rPr lang="en-AU" sz="2200" dirty="0" smtClean="0"/>
              <a:t> </a:t>
            </a:r>
            <a:r>
              <a:rPr lang="en-AU" sz="2200" dirty="0" err="1" smtClean="0"/>
              <a:t>dinikmati</a:t>
            </a:r>
            <a:r>
              <a:rPr lang="en-AU" sz="2200" dirty="0" smtClean="0"/>
              <a:t> </a:t>
            </a:r>
            <a:r>
              <a:rPr lang="en-AU" sz="2200" dirty="0" err="1" smtClean="0"/>
              <a:t>oleh</a:t>
            </a:r>
            <a:r>
              <a:rPr lang="en-AU" sz="22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 err="1" smtClean="0"/>
              <a:t>Perorangan</a:t>
            </a:r>
            <a:r>
              <a:rPr lang="en-AU" sz="2200" dirty="0" smtClean="0"/>
              <a:t>, </a:t>
            </a:r>
            <a:r>
              <a:rPr lang="en-AU" sz="2200" dirty="0" err="1" smtClean="0"/>
              <a:t>kelompok</a:t>
            </a:r>
            <a:r>
              <a:rPr lang="en-AU" sz="2200" dirty="0" smtClean="0"/>
              <a:t> </a:t>
            </a:r>
            <a:r>
              <a:rPr lang="en-AU" sz="2200" dirty="0" err="1" smtClean="0"/>
              <a:t>orang-orang</a:t>
            </a:r>
            <a:r>
              <a:rPr lang="en-AU" sz="2200" dirty="0" smtClean="0"/>
              <a:t>, </a:t>
            </a:r>
            <a:r>
              <a:rPr lang="en-AU" sz="2200" dirty="0" err="1" smtClean="0"/>
              <a:t>lembaga-lembaga</a:t>
            </a:r>
            <a:r>
              <a:rPr lang="en-AU" sz="2200" dirty="0" smtClean="0"/>
              <a:t>/</a:t>
            </a:r>
            <a:r>
              <a:rPr lang="en-AU" sz="2200" dirty="0" err="1" smtClean="0"/>
              <a:t>badan-badan</a:t>
            </a:r>
            <a:r>
              <a:rPr lang="en-AU" sz="2200" dirty="0" smtClean="0"/>
              <a:t> </a:t>
            </a: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dikonsumsi</a:t>
            </a:r>
            <a:r>
              <a:rPr lang="en-AU" sz="2200" dirty="0" smtClean="0"/>
              <a:t> </a:t>
            </a:r>
            <a:r>
              <a:rPr lang="en-AU" sz="2200" dirty="0" err="1" smtClean="0"/>
              <a:t>sendiri</a:t>
            </a:r>
            <a:endParaRPr lang="en-AU" sz="2200" dirty="0" smtClean="0"/>
          </a:p>
          <a:p>
            <a:pPr marL="914400" lvl="1" indent="-457200">
              <a:buFont typeface="+mj-lt"/>
              <a:buAutoNum type="arabicPeriod"/>
            </a:pPr>
            <a:endParaRPr lang="en-AU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sz="2200" dirty="0" smtClean="0"/>
              <a:t>Perusahaan lain (</a:t>
            </a:r>
            <a:r>
              <a:rPr lang="en-AU" sz="2200" dirty="0" err="1" smtClean="0"/>
              <a:t>sebagai</a:t>
            </a:r>
            <a:r>
              <a:rPr lang="en-AU" sz="2200" dirty="0" smtClean="0"/>
              <a:t> input) – </a:t>
            </a:r>
            <a:r>
              <a:rPr lang="en-AU" sz="2200" dirty="0" err="1" smtClean="0"/>
              <a:t>kapas</a:t>
            </a:r>
            <a:r>
              <a:rPr lang="en-AU" sz="2200" dirty="0" smtClean="0"/>
              <a:t> </a:t>
            </a: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pemintalan</a:t>
            </a:r>
            <a:r>
              <a:rPr lang="en-AU" sz="2200" dirty="0" smtClean="0"/>
              <a:t> </a:t>
            </a:r>
            <a:r>
              <a:rPr lang="en-AU" sz="2200" dirty="0" err="1" smtClean="0"/>
              <a:t>benang</a:t>
            </a:r>
            <a:r>
              <a:rPr lang="en-AU" sz="2200" dirty="0" smtClean="0"/>
              <a:t>, </a:t>
            </a:r>
            <a:r>
              <a:rPr lang="en-AU" sz="2200" dirty="0" err="1" smtClean="0"/>
              <a:t>benang</a:t>
            </a:r>
            <a:r>
              <a:rPr lang="en-AU" sz="2200" dirty="0" smtClean="0"/>
              <a:t> </a:t>
            </a:r>
            <a:r>
              <a:rPr lang="en-AU" sz="2200" dirty="0" err="1" smtClean="0"/>
              <a:t>merupakan</a:t>
            </a:r>
            <a:r>
              <a:rPr lang="en-AU" sz="2200" dirty="0" smtClean="0"/>
              <a:t> input </a:t>
            </a: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produksi</a:t>
            </a:r>
            <a:r>
              <a:rPr lang="en-AU" sz="2200" dirty="0" smtClean="0"/>
              <a:t> </a:t>
            </a:r>
            <a:r>
              <a:rPr lang="en-AU" sz="2200" dirty="0" err="1" smtClean="0"/>
              <a:t>tekstil</a:t>
            </a:r>
            <a:endParaRPr lang="en-AU" sz="2200" dirty="0" smtClean="0"/>
          </a:p>
          <a:p>
            <a:pPr marL="914400" lvl="1" indent="-457200">
              <a:buFont typeface="+mj-lt"/>
              <a:buAutoNum type="arabicPeriod"/>
            </a:pPr>
            <a:endParaRPr lang="en-AU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sz="2200" dirty="0" err="1" smtClean="0"/>
              <a:t>Pemerintah</a:t>
            </a:r>
            <a:r>
              <a:rPr lang="en-AU" sz="2200" dirty="0" smtClean="0"/>
              <a:t> / </a:t>
            </a:r>
            <a:r>
              <a:rPr lang="en-AU" sz="2200" dirty="0" err="1" smtClean="0"/>
              <a:t>sektor</a:t>
            </a:r>
            <a:r>
              <a:rPr lang="en-AU" sz="2200" dirty="0" smtClean="0"/>
              <a:t> </a:t>
            </a:r>
            <a:r>
              <a:rPr lang="en-AU" sz="2200" dirty="0" err="1" smtClean="0"/>
              <a:t>pemerintah</a:t>
            </a:r>
            <a:r>
              <a:rPr lang="en-AU" sz="2200" dirty="0" smtClean="0"/>
              <a:t> – </a:t>
            </a:r>
            <a:r>
              <a:rPr lang="en-AU" sz="2200" dirty="0" err="1" smtClean="0"/>
              <a:t>contoh</a:t>
            </a:r>
            <a:r>
              <a:rPr lang="en-AU" sz="2200" dirty="0" smtClean="0"/>
              <a:t>: </a:t>
            </a:r>
            <a:r>
              <a:rPr lang="en-AU" sz="2200" dirty="0" err="1" smtClean="0"/>
              <a:t>menggunakan</a:t>
            </a:r>
            <a:r>
              <a:rPr lang="en-AU" sz="2200" dirty="0" smtClean="0"/>
              <a:t> </a:t>
            </a:r>
            <a:r>
              <a:rPr lang="en-AU" sz="2200" dirty="0" err="1" smtClean="0"/>
              <a:t>peralatan</a:t>
            </a:r>
            <a:r>
              <a:rPr lang="en-AU" sz="2200" dirty="0" smtClean="0"/>
              <a:t> </a:t>
            </a:r>
            <a:r>
              <a:rPr lang="en-AU" sz="2200" dirty="0" err="1" smtClean="0"/>
              <a:t>kantor</a:t>
            </a:r>
            <a:r>
              <a:rPr lang="en-AU" sz="2200" dirty="0" smtClean="0"/>
              <a:t>, </a:t>
            </a:r>
            <a:r>
              <a:rPr lang="en-AU" sz="2200" dirty="0" err="1" smtClean="0"/>
              <a:t>bahan-bahan</a:t>
            </a:r>
            <a:r>
              <a:rPr lang="en-AU" sz="2200" dirty="0" smtClean="0"/>
              <a:t> </a:t>
            </a:r>
            <a:r>
              <a:rPr lang="en-AU" sz="2200" dirty="0" err="1" smtClean="0"/>
              <a:t>bangunan</a:t>
            </a:r>
            <a:r>
              <a:rPr lang="en-AU" sz="2200" dirty="0" smtClean="0"/>
              <a:t> </a:t>
            </a:r>
            <a:r>
              <a:rPr lang="en-AU" sz="2200" dirty="0" err="1" smtClean="0"/>
              <a:t>untuk</a:t>
            </a:r>
            <a:r>
              <a:rPr lang="en-AU" sz="2200" dirty="0" smtClean="0"/>
              <a:t> </a:t>
            </a:r>
            <a:r>
              <a:rPr lang="en-AU" sz="2200" dirty="0" err="1" smtClean="0"/>
              <a:t>membangun</a:t>
            </a:r>
            <a:r>
              <a:rPr lang="en-AU" sz="2200" dirty="0" smtClean="0"/>
              <a:t> </a:t>
            </a:r>
            <a:r>
              <a:rPr lang="en-AU" sz="2200" dirty="0" err="1" smtClean="0"/>
              <a:t>sarana</a:t>
            </a:r>
            <a:r>
              <a:rPr lang="en-AU" sz="2200" dirty="0" smtClean="0"/>
              <a:t> </a:t>
            </a:r>
            <a:r>
              <a:rPr lang="en-AU" sz="2200" dirty="0" err="1" smtClean="0"/>
              <a:t>umum</a:t>
            </a:r>
            <a:r>
              <a:rPr lang="en-AU" sz="2200" dirty="0" smtClean="0"/>
              <a:t>, </a:t>
            </a:r>
            <a:r>
              <a:rPr lang="en-AU" sz="2200" dirty="0" err="1" smtClean="0"/>
              <a:t>dll</a:t>
            </a:r>
            <a:endParaRPr lang="en-AU" sz="2200" dirty="0" smtClean="0"/>
          </a:p>
          <a:p>
            <a:pPr marL="914400" lvl="1" indent="-457200">
              <a:buFont typeface="+mj-lt"/>
              <a:buAutoNum type="arabicPeriod"/>
            </a:pPr>
            <a:endParaRPr lang="en-AU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sz="2200" dirty="0" err="1" smtClean="0"/>
              <a:t>Masyarakat</a:t>
            </a:r>
            <a:r>
              <a:rPr lang="en-AU" sz="2200" dirty="0" smtClean="0"/>
              <a:t> </a:t>
            </a:r>
            <a:r>
              <a:rPr lang="en-AU" sz="2200" dirty="0" err="1" smtClean="0"/>
              <a:t>luar</a:t>
            </a:r>
            <a:r>
              <a:rPr lang="en-AU" sz="2200" dirty="0" smtClean="0"/>
              <a:t> </a:t>
            </a:r>
            <a:r>
              <a:rPr lang="en-AU" sz="2200" dirty="0" err="1" smtClean="0"/>
              <a:t>negeri</a:t>
            </a:r>
            <a:r>
              <a:rPr lang="en-AU" sz="2200" dirty="0" smtClean="0"/>
              <a:t> (</a:t>
            </a:r>
            <a:r>
              <a:rPr lang="en-AU" sz="2200" dirty="0" err="1" smtClean="0"/>
              <a:t>ekspor</a:t>
            </a:r>
            <a:r>
              <a:rPr lang="en-AU" sz="2200" dirty="0" smtClean="0"/>
              <a:t>)</a:t>
            </a:r>
            <a:endParaRPr lang="en-A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</a:rPr>
              <a:t>PERUSAHAAN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543800" cy="4983163"/>
          </a:xfrm>
        </p:spPr>
        <p:txBody>
          <a:bodyPr/>
          <a:lstStyle/>
          <a:p>
            <a:r>
              <a:rPr lang="en-AU" sz="2800" dirty="0" err="1" smtClean="0"/>
              <a:t>Keuntungan</a:t>
            </a:r>
            <a:r>
              <a:rPr lang="en-AU" sz="2800" dirty="0" smtClean="0"/>
              <a:t> </a:t>
            </a:r>
            <a:r>
              <a:rPr lang="en-AU" sz="2800" dirty="0" err="1" smtClean="0"/>
              <a:t>yg</a:t>
            </a:r>
            <a:r>
              <a:rPr lang="en-AU" sz="2800" dirty="0" smtClean="0"/>
              <a:t> </a:t>
            </a:r>
            <a:r>
              <a:rPr lang="en-AU" sz="2800" dirty="0" err="1" smtClean="0"/>
              <a:t>diperoleh</a:t>
            </a:r>
            <a:r>
              <a:rPr lang="en-AU" sz="2800" dirty="0" smtClean="0"/>
              <a:t> </a:t>
            </a:r>
            <a:r>
              <a:rPr lang="en-AU" sz="2800" dirty="0" err="1" smtClean="0"/>
              <a:t>akan</a:t>
            </a:r>
            <a:r>
              <a:rPr lang="en-AU" sz="2800" dirty="0" smtClean="0"/>
              <a:t> </a:t>
            </a:r>
            <a:r>
              <a:rPr lang="en-AU" sz="2800" dirty="0" err="1" smtClean="0"/>
              <a:t>ditanamkan</a:t>
            </a:r>
            <a:r>
              <a:rPr lang="en-AU" sz="2800" dirty="0" smtClean="0"/>
              <a:t> </a:t>
            </a:r>
            <a:r>
              <a:rPr lang="en-AU" sz="2800" dirty="0" err="1" smtClean="0"/>
              <a:t>kembali</a:t>
            </a:r>
            <a:r>
              <a:rPr lang="en-AU" sz="2800" dirty="0" smtClean="0"/>
              <a:t> </a:t>
            </a:r>
            <a:r>
              <a:rPr lang="en-AU" sz="2800" dirty="0" err="1" smtClean="0"/>
              <a:t>untuk</a:t>
            </a:r>
            <a:r>
              <a:rPr lang="en-AU" sz="2800" dirty="0" smtClean="0"/>
              <a:t> </a:t>
            </a:r>
            <a:r>
              <a:rPr lang="en-AU" sz="2800" dirty="0" err="1" smtClean="0"/>
              <a:t>perluasan</a:t>
            </a:r>
            <a:r>
              <a:rPr lang="en-AU" sz="2800" dirty="0" smtClean="0"/>
              <a:t> </a:t>
            </a:r>
            <a:r>
              <a:rPr lang="en-AU" sz="2800" dirty="0" err="1" smtClean="0"/>
              <a:t>usaha</a:t>
            </a:r>
            <a:r>
              <a:rPr lang="en-AU" sz="2800" dirty="0" smtClean="0"/>
              <a:t> (</a:t>
            </a:r>
            <a:r>
              <a:rPr lang="en-AU" sz="2800" dirty="0" err="1" smtClean="0"/>
              <a:t>investasi</a:t>
            </a:r>
            <a:r>
              <a:rPr lang="en-AU" sz="2800" dirty="0" smtClean="0"/>
              <a:t>)</a:t>
            </a:r>
          </a:p>
          <a:p>
            <a:endParaRPr lang="en-AU" sz="2800" dirty="0" smtClean="0"/>
          </a:p>
          <a:p>
            <a:r>
              <a:rPr lang="en-AU" sz="2800" dirty="0" err="1" smtClean="0"/>
              <a:t>Semakin</a:t>
            </a:r>
            <a:r>
              <a:rPr lang="en-AU" sz="2800" dirty="0" smtClean="0"/>
              <a:t> </a:t>
            </a:r>
            <a:r>
              <a:rPr lang="en-AU" sz="2800" dirty="0" err="1" smtClean="0"/>
              <a:t>besar</a:t>
            </a:r>
            <a:r>
              <a:rPr lang="en-AU" sz="2800" dirty="0" smtClean="0"/>
              <a:t> </a:t>
            </a:r>
            <a:r>
              <a:rPr lang="en-AU" sz="2800" dirty="0" err="1" smtClean="0"/>
              <a:t>produksi</a:t>
            </a:r>
            <a:r>
              <a:rPr lang="en-AU" sz="2800" dirty="0" smtClean="0"/>
              <a:t> = </a:t>
            </a:r>
            <a:r>
              <a:rPr lang="en-AU" sz="2800" dirty="0" err="1" smtClean="0"/>
              <a:t>peningkatan</a:t>
            </a:r>
            <a:r>
              <a:rPr lang="en-AU" sz="2800" dirty="0" smtClean="0"/>
              <a:t> </a:t>
            </a:r>
            <a:r>
              <a:rPr lang="en-AU" sz="2800" dirty="0" err="1" smtClean="0"/>
              <a:t>kesempatan</a:t>
            </a:r>
            <a:r>
              <a:rPr lang="en-AU" sz="2800" dirty="0" smtClean="0"/>
              <a:t> </a:t>
            </a:r>
            <a:r>
              <a:rPr lang="en-AU" sz="2800" dirty="0" err="1" smtClean="0"/>
              <a:t>kerja</a:t>
            </a:r>
            <a:r>
              <a:rPr lang="en-AU" sz="2800" dirty="0" smtClean="0"/>
              <a:t> =</a:t>
            </a:r>
            <a:r>
              <a:rPr lang="en-AU" sz="2800" dirty="0" err="1" smtClean="0"/>
              <a:t>peningkatan</a:t>
            </a:r>
            <a:r>
              <a:rPr lang="en-AU" sz="2800" dirty="0" smtClean="0"/>
              <a:t> </a:t>
            </a:r>
            <a:r>
              <a:rPr lang="en-AU" sz="2800" dirty="0" err="1" smtClean="0"/>
              <a:t>pendapatan</a:t>
            </a:r>
            <a:r>
              <a:rPr lang="en-AU" sz="2800" dirty="0" smtClean="0"/>
              <a:t> = </a:t>
            </a:r>
            <a:r>
              <a:rPr lang="en-AU" sz="2800" dirty="0" err="1" smtClean="0"/>
              <a:t>menigkatkan</a:t>
            </a:r>
            <a:r>
              <a:rPr lang="en-AU" sz="2800" dirty="0" smtClean="0"/>
              <a:t> </a:t>
            </a:r>
            <a:r>
              <a:rPr lang="en-AU" sz="2800" dirty="0" err="1" smtClean="0"/>
              <a:t>permintaan</a:t>
            </a:r>
            <a:r>
              <a:rPr lang="en-AU" sz="2800" dirty="0" smtClean="0"/>
              <a:t> </a:t>
            </a:r>
            <a:r>
              <a:rPr lang="en-AU" sz="2800" dirty="0" err="1" smtClean="0"/>
              <a:t>terhadap</a:t>
            </a:r>
            <a:r>
              <a:rPr lang="en-AU" sz="2800" dirty="0" smtClean="0"/>
              <a:t> </a:t>
            </a:r>
            <a:r>
              <a:rPr lang="en-AU" sz="2800" dirty="0" err="1" smtClean="0"/>
              <a:t>barang</a:t>
            </a:r>
            <a:r>
              <a:rPr lang="en-AU" sz="2800" dirty="0" smtClean="0"/>
              <a:t> </a:t>
            </a:r>
            <a:r>
              <a:rPr lang="en-AU" sz="2800" dirty="0" err="1" smtClean="0"/>
              <a:t>dan</a:t>
            </a:r>
            <a:r>
              <a:rPr lang="en-AU" sz="2800" dirty="0" smtClean="0"/>
              <a:t> </a:t>
            </a:r>
            <a:r>
              <a:rPr lang="en-AU" sz="2800" dirty="0" err="1" smtClean="0"/>
              <a:t>jasa</a:t>
            </a:r>
            <a:r>
              <a:rPr lang="en-AU" sz="2800" dirty="0" smtClean="0"/>
              <a:t> = </a:t>
            </a:r>
            <a:r>
              <a:rPr lang="en-AU" sz="2800" dirty="0" err="1" smtClean="0"/>
              <a:t>meningkatkan</a:t>
            </a:r>
            <a:r>
              <a:rPr lang="en-AU" sz="2800" dirty="0" smtClean="0"/>
              <a:t> </a:t>
            </a:r>
            <a:r>
              <a:rPr lang="en-AU" sz="2800" dirty="0" err="1" smtClean="0"/>
              <a:t>pertumbuhan</a:t>
            </a:r>
            <a:r>
              <a:rPr lang="en-AU" sz="2800" dirty="0" smtClean="0"/>
              <a:t> </a:t>
            </a:r>
            <a:r>
              <a:rPr lang="en-AU" sz="2800" dirty="0" err="1" smtClean="0"/>
              <a:t>ekonomi</a:t>
            </a:r>
            <a:r>
              <a:rPr lang="en-AU" sz="2800" dirty="0" smtClean="0"/>
              <a:t> &amp; </a:t>
            </a:r>
            <a:r>
              <a:rPr lang="en-AU" sz="2800" dirty="0" err="1" smtClean="0"/>
              <a:t>kemakmuran</a:t>
            </a:r>
            <a:r>
              <a:rPr lang="en-AU" sz="2800" dirty="0" smtClean="0"/>
              <a:t> </a:t>
            </a:r>
            <a:r>
              <a:rPr lang="en-AU" sz="2800" dirty="0" err="1" smtClean="0"/>
              <a:t>masyarakat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</a:rPr>
              <a:t>PERUSAHAAN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543800" cy="4983163"/>
          </a:xfrm>
        </p:spPr>
        <p:txBody>
          <a:bodyPr/>
          <a:lstStyle/>
          <a:p>
            <a:pPr>
              <a:buNone/>
            </a:pPr>
            <a:r>
              <a:rPr lang="en-AU" sz="2600" dirty="0" err="1" smtClean="0"/>
              <a:t>Jadi</a:t>
            </a:r>
            <a:r>
              <a:rPr lang="en-AU" sz="2600" dirty="0" smtClean="0"/>
              <a:t> </a:t>
            </a:r>
            <a:r>
              <a:rPr lang="en-AU" sz="2600" dirty="0" err="1" smtClean="0"/>
              <a:t>kegiatan</a:t>
            </a:r>
            <a:r>
              <a:rPr lang="en-AU" sz="2600" dirty="0" smtClean="0"/>
              <a:t> </a:t>
            </a:r>
            <a:r>
              <a:rPr lang="en-AU" sz="2600" dirty="0" err="1" smtClean="0"/>
              <a:t>perusahaan</a:t>
            </a:r>
            <a:r>
              <a:rPr lang="en-AU" sz="2600" dirty="0" smtClean="0"/>
              <a:t>:</a:t>
            </a:r>
          </a:p>
          <a:p>
            <a:r>
              <a:rPr lang="en-AU" sz="2600" dirty="0" err="1" smtClean="0"/>
              <a:t>Melakukan</a:t>
            </a:r>
            <a:r>
              <a:rPr lang="en-AU" sz="2600" dirty="0" smtClean="0"/>
              <a:t> </a:t>
            </a:r>
            <a:r>
              <a:rPr lang="en-AU" sz="2600" dirty="0" err="1" smtClean="0"/>
              <a:t>kegiatan</a:t>
            </a:r>
            <a:r>
              <a:rPr lang="en-AU" sz="2600" dirty="0" smtClean="0"/>
              <a:t> </a:t>
            </a:r>
            <a:r>
              <a:rPr lang="en-AU" sz="2600" dirty="0" err="1" smtClean="0"/>
              <a:t>produksi</a:t>
            </a:r>
            <a:r>
              <a:rPr lang="en-AU" sz="2600" dirty="0" smtClean="0"/>
              <a:t> </a:t>
            </a:r>
            <a:r>
              <a:rPr lang="en-AU" sz="2600" dirty="0" err="1" smtClean="0"/>
              <a:t>barang</a:t>
            </a:r>
            <a:r>
              <a:rPr lang="en-AU" sz="2600" dirty="0" smtClean="0"/>
              <a:t> </a:t>
            </a:r>
            <a:r>
              <a:rPr lang="en-AU" sz="2600" dirty="0" err="1" smtClean="0"/>
              <a:t>dan</a:t>
            </a:r>
            <a:r>
              <a:rPr lang="en-AU" sz="2600" dirty="0" smtClean="0"/>
              <a:t> </a:t>
            </a:r>
            <a:r>
              <a:rPr lang="en-AU" sz="2600" dirty="0" err="1" smtClean="0"/>
              <a:t>jasa</a:t>
            </a:r>
            <a:r>
              <a:rPr lang="en-AU" sz="2600" dirty="0" smtClean="0"/>
              <a:t> (</a:t>
            </a:r>
            <a:r>
              <a:rPr lang="en-AU" sz="2600" dirty="0" err="1" smtClean="0"/>
              <a:t>caranya</a:t>
            </a:r>
            <a:r>
              <a:rPr lang="en-AU" sz="2600" dirty="0" smtClean="0"/>
              <a:t>: </a:t>
            </a:r>
            <a:r>
              <a:rPr lang="en-AU" sz="2600" dirty="0" err="1" smtClean="0"/>
              <a:t>mengolah</a:t>
            </a:r>
            <a:r>
              <a:rPr lang="en-AU" sz="2600" dirty="0" smtClean="0"/>
              <a:t> </a:t>
            </a:r>
            <a:r>
              <a:rPr lang="en-AU" sz="2600" dirty="0" err="1" smtClean="0"/>
              <a:t>faktor</a:t>
            </a:r>
            <a:r>
              <a:rPr lang="en-AU" sz="2600" dirty="0" smtClean="0"/>
              <a:t> </a:t>
            </a:r>
            <a:r>
              <a:rPr lang="en-AU" sz="2600" dirty="0" err="1" smtClean="0"/>
              <a:t>produksi</a:t>
            </a:r>
            <a:r>
              <a:rPr lang="en-AU" sz="2600" dirty="0" smtClean="0"/>
              <a:t> yang </a:t>
            </a:r>
            <a:r>
              <a:rPr lang="en-AU" sz="2600" dirty="0" err="1" smtClean="0"/>
              <a:t>diterima</a:t>
            </a:r>
            <a:r>
              <a:rPr lang="en-AU" sz="2600" dirty="0" smtClean="0"/>
              <a:t> </a:t>
            </a:r>
            <a:r>
              <a:rPr lang="en-AU" sz="2600" dirty="0" err="1" smtClean="0"/>
              <a:t>dari</a:t>
            </a:r>
            <a:r>
              <a:rPr lang="en-AU" sz="2600" dirty="0" smtClean="0"/>
              <a:t> RTK)</a:t>
            </a:r>
          </a:p>
          <a:p>
            <a:endParaRPr lang="en-AU" sz="2600" dirty="0" smtClean="0"/>
          </a:p>
          <a:p>
            <a:r>
              <a:rPr lang="en-AU" sz="2600" dirty="0" err="1" smtClean="0"/>
              <a:t>Membayar</a:t>
            </a:r>
            <a:r>
              <a:rPr lang="en-AU" sz="2600" dirty="0" smtClean="0"/>
              <a:t> </a:t>
            </a:r>
            <a:r>
              <a:rPr lang="en-AU" sz="2600" dirty="0" err="1" smtClean="0"/>
              <a:t>imbalan</a:t>
            </a:r>
            <a:r>
              <a:rPr lang="en-AU" sz="2600" dirty="0" smtClean="0"/>
              <a:t> </a:t>
            </a:r>
            <a:r>
              <a:rPr lang="en-AU" sz="2600" dirty="0" err="1" smtClean="0"/>
              <a:t>atas</a:t>
            </a:r>
            <a:r>
              <a:rPr lang="en-AU" sz="2600" dirty="0" smtClean="0"/>
              <a:t> </a:t>
            </a:r>
            <a:r>
              <a:rPr lang="en-AU" sz="2600" dirty="0" err="1" smtClean="0"/>
              <a:t>penggunaan</a:t>
            </a:r>
            <a:r>
              <a:rPr lang="en-AU" sz="2600" dirty="0" smtClean="0"/>
              <a:t> </a:t>
            </a:r>
            <a:r>
              <a:rPr lang="en-AU" sz="2600" dirty="0" err="1" smtClean="0"/>
              <a:t>faktor</a:t>
            </a:r>
            <a:r>
              <a:rPr lang="en-AU" sz="2600" dirty="0" smtClean="0"/>
              <a:t> </a:t>
            </a:r>
            <a:r>
              <a:rPr lang="en-AU" sz="2600" dirty="0" err="1" smtClean="0"/>
              <a:t>produksi</a:t>
            </a:r>
            <a:endParaRPr lang="en-AU" sz="2600" dirty="0" smtClean="0"/>
          </a:p>
          <a:p>
            <a:endParaRPr lang="en-AU" sz="2600" dirty="0" smtClean="0"/>
          </a:p>
          <a:p>
            <a:r>
              <a:rPr lang="en-AU" sz="2600" dirty="0" err="1" smtClean="0"/>
              <a:t>Menjual</a:t>
            </a:r>
            <a:r>
              <a:rPr lang="en-AU" sz="2600" dirty="0" smtClean="0"/>
              <a:t> </a:t>
            </a:r>
            <a:r>
              <a:rPr lang="en-AU" sz="2600" dirty="0" err="1" smtClean="0"/>
              <a:t>hasil</a:t>
            </a:r>
            <a:r>
              <a:rPr lang="en-AU" sz="2600" dirty="0" smtClean="0"/>
              <a:t> </a:t>
            </a:r>
            <a:r>
              <a:rPr lang="en-AU" sz="2600" dirty="0" err="1" smtClean="0"/>
              <a:t>produksi</a:t>
            </a:r>
            <a:r>
              <a:rPr lang="en-AU" sz="2600" dirty="0" smtClean="0"/>
              <a:t> </a:t>
            </a:r>
            <a:r>
              <a:rPr lang="en-AU" sz="2600" dirty="0" err="1" smtClean="0"/>
              <a:t>kpd</a:t>
            </a:r>
            <a:r>
              <a:rPr lang="en-AU" sz="2600" dirty="0" smtClean="0"/>
              <a:t> RTK</a:t>
            </a:r>
          </a:p>
          <a:p>
            <a:endParaRPr lang="en-AU" sz="2600" dirty="0" smtClean="0"/>
          </a:p>
          <a:p>
            <a:r>
              <a:rPr lang="en-AU" sz="2600" dirty="0" err="1" smtClean="0"/>
              <a:t>Menerima</a:t>
            </a:r>
            <a:r>
              <a:rPr lang="en-AU" sz="2600" dirty="0" smtClean="0"/>
              <a:t> </a:t>
            </a:r>
            <a:r>
              <a:rPr lang="en-AU" sz="2600" dirty="0" err="1" smtClean="0"/>
              <a:t>pembayaran</a:t>
            </a:r>
            <a:r>
              <a:rPr lang="en-AU" sz="2600" dirty="0" smtClean="0"/>
              <a:t> </a:t>
            </a:r>
            <a:r>
              <a:rPr lang="en-AU" sz="2600" dirty="0" err="1" smtClean="0"/>
              <a:t>atas</a:t>
            </a:r>
            <a:r>
              <a:rPr lang="en-AU" sz="2600" dirty="0" smtClean="0"/>
              <a:t> </a:t>
            </a:r>
            <a:r>
              <a:rPr lang="en-AU" sz="2600" dirty="0" err="1" smtClean="0"/>
              <a:t>penjualan</a:t>
            </a:r>
            <a:r>
              <a:rPr lang="en-AU" sz="2600" dirty="0" smtClean="0"/>
              <a:t> </a:t>
            </a:r>
            <a:r>
              <a:rPr lang="en-AU" sz="2600" dirty="0" err="1" smtClean="0"/>
              <a:t>barang</a:t>
            </a:r>
            <a:r>
              <a:rPr lang="en-AU" sz="2600" dirty="0" smtClean="0"/>
              <a:t> </a:t>
            </a:r>
            <a:r>
              <a:rPr lang="en-AU" sz="2600" dirty="0" err="1" smtClean="0"/>
              <a:t>dan</a:t>
            </a:r>
            <a:r>
              <a:rPr lang="en-AU" sz="2600" dirty="0" smtClean="0"/>
              <a:t> </a:t>
            </a:r>
            <a:r>
              <a:rPr lang="en-AU" sz="2600" dirty="0" err="1" smtClean="0"/>
              <a:t>jasa</a:t>
            </a:r>
            <a:endParaRPr lang="en-A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  <a:latin typeface="Agency FB" pitchFamily="34" charset="0"/>
              </a:rPr>
              <a:t>RUMAH TANGGA NEGARA / PEMERINTAH</a:t>
            </a:r>
            <a:endParaRPr lang="en-AU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525963"/>
          </a:xfrm>
        </p:spPr>
        <p:txBody>
          <a:bodyPr/>
          <a:lstStyle/>
          <a:p>
            <a:pPr>
              <a:buNone/>
            </a:pPr>
            <a:r>
              <a:rPr lang="en-AU" sz="2600" dirty="0" smtClean="0"/>
              <a:t>PERAN:</a:t>
            </a:r>
          </a:p>
          <a:p>
            <a:r>
              <a:rPr lang="en-AU" sz="2600" dirty="0" err="1" smtClean="0"/>
              <a:t>Mengatur</a:t>
            </a:r>
            <a:r>
              <a:rPr lang="en-AU" sz="2600" dirty="0" smtClean="0"/>
              <a:t>, </a:t>
            </a:r>
            <a:r>
              <a:rPr lang="en-AU" sz="2600" dirty="0" err="1" smtClean="0"/>
              <a:t>menstabilkan</a:t>
            </a:r>
            <a:r>
              <a:rPr lang="en-AU" sz="2600" dirty="0" smtClean="0"/>
              <a:t> </a:t>
            </a:r>
            <a:r>
              <a:rPr lang="en-AU" sz="2600" dirty="0" err="1" smtClean="0"/>
              <a:t>dan</a:t>
            </a:r>
            <a:r>
              <a:rPr lang="en-AU" sz="2600" dirty="0" smtClean="0"/>
              <a:t> </a:t>
            </a:r>
            <a:r>
              <a:rPr lang="en-AU" sz="2600" dirty="0" err="1" smtClean="0"/>
              <a:t>mengembangkan</a:t>
            </a:r>
            <a:r>
              <a:rPr lang="en-AU" sz="2600" dirty="0" smtClean="0"/>
              <a:t> </a:t>
            </a:r>
            <a:r>
              <a:rPr lang="en-AU" sz="2600" dirty="0" err="1" smtClean="0"/>
              <a:t>kegiatan</a:t>
            </a:r>
            <a:r>
              <a:rPr lang="en-AU" sz="2600" dirty="0" smtClean="0"/>
              <a:t> </a:t>
            </a:r>
            <a:r>
              <a:rPr lang="en-AU" sz="2600" dirty="0" err="1" smtClean="0"/>
              <a:t>ekonomi</a:t>
            </a:r>
            <a:endParaRPr lang="en-AU" sz="2600" dirty="0" smtClean="0"/>
          </a:p>
          <a:p>
            <a:endParaRPr lang="en-AU" sz="2600" dirty="0" smtClean="0"/>
          </a:p>
          <a:p>
            <a:r>
              <a:rPr lang="en-AU" sz="2600" dirty="0" err="1" smtClean="0"/>
              <a:t>Berperan</a:t>
            </a:r>
            <a:r>
              <a:rPr lang="en-AU" sz="2600" dirty="0" smtClean="0"/>
              <a:t> </a:t>
            </a:r>
            <a:r>
              <a:rPr lang="en-AU" sz="2600" dirty="0" err="1" smtClean="0"/>
              <a:t>aktif</a:t>
            </a:r>
            <a:r>
              <a:rPr lang="en-AU" sz="2600" dirty="0" smtClean="0"/>
              <a:t> </a:t>
            </a:r>
            <a:r>
              <a:rPr lang="en-AU" sz="2600" dirty="0" err="1" smtClean="0"/>
              <a:t>sebagai</a:t>
            </a:r>
            <a:r>
              <a:rPr lang="en-AU" sz="2600" dirty="0" smtClean="0"/>
              <a:t> </a:t>
            </a:r>
            <a:r>
              <a:rPr lang="en-AU" sz="2600" dirty="0" err="1" smtClean="0"/>
              <a:t>pelaku</a:t>
            </a:r>
            <a:r>
              <a:rPr lang="en-AU" sz="2600" dirty="0" smtClean="0"/>
              <a:t> </a:t>
            </a:r>
            <a:r>
              <a:rPr lang="en-AU" sz="2600" dirty="0" err="1" smtClean="0"/>
              <a:t>ekonomi</a:t>
            </a:r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600" dirty="0" smtClean="0">
                <a:sym typeface="Wingdings" pitchFamily="2" charset="2"/>
              </a:rPr>
              <a:t> </a:t>
            </a:r>
            <a:r>
              <a:rPr lang="en-AU" sz="2600" dirty="0" err="1" smtClean="0">
                <a:sym typeface="Wingdings" pitchFamily="2" charset="2"/>
              </a:rPr>
              <a:t>karena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bbrp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kegiatan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ekonomi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kurang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menarik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bagi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swasta</a:t>
            </a:r>
            <a:r>
              <a:rPr lang="en-AU" sz="2600" dirty="0" smtClean="0">
                <a:sym typeface="Wingdings" pitchFamily="2" charset="2"/>
              </a:rPr>
              <a:t> – </a:t>
            </a:r>
            <a:r>
              <a:rPr lang="en-AU" sz="2600" dirty="0" err="1" smtClean="0">
                <a:sym typeface="Wingdings" pitchFamily="2" charset="2"/>
              </a:rPr>
              <a:t>investasi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besar</a:t>
            </a:r>
            <a:endParaRPr lang="en-AU" sz="2600" dirty="0" smtClean="0">
              <a:sym typeface="Wingdings" pitchFamily="2" charset="2"/>
            </a:endParaRPr>
          </a:p>
          <a:p>
            <a:endParaRPr lang="en-AU" sz="2600" dirty="0" smtClean="0">
              <a:sym typeface="Wingdings" pitchFamily="2" charset="2"/>
            </a:endParaRPr>
          </a:p>
          <a:p>
            <a:r>
              <a:rPr lang="en-AU" sz="2600" dirty="0" err="1" smtClean="0">
                <a:sym typeface="Wingdings" pitchFamily="2" charset="2"/>
              </a:rPr>
              <a:t>Memberikan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jasa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kolektif</a:t>
            </a:r>
            <a:r>
              <a:rPr lang="en-AU" sz="2600" dirty="0" smtClean="0">
                <a:sym typeface="Wingdings" pitchFamily="2" charset="2"/>
              </a:rPr>
              <a:t> (</a:t>
            </a:r>
            <a:r>
              <a:rPr lang="en-AU" sz="2600" i="1" dirty="0" smtClean="0">
                <a:sym typeface="Wingdings" pitchFamily="2" charset="2"/>
              </a:rPr>
              <a:t>public goods</a:t>
            </a:r>
            <a:r>
              <a:rPr lang="en-AU" sz="2600" dirty="0" smtClean="0">
                <a:sym typeface="Wingdings" pitchFamily="2" charset="2"/>
              </a:rPr>
              <a:t>) : </a:t>
            </a:r>
            <a:r>
              <a:rPr lang="en-AU" sz="2600" dirty="0" err="1" smtClean="0">
                <a:sym typeface="Wingdings" pitchFamily="2" charset="2"/>
              </a:rPr>
              <a:t>keamanan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pertahanan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ketertiban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umum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pemerintahan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pengadilan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pendidikan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kesehatan</a:t>
            </a:r>
            <a:r>
              <a:rPr lang="en-AU" sz="2600" dirty="0" smtClean="0">
                <a:sym typeface="Wingdings" pitchFamily="2" charset="2"/>
              </a:rPr>
              <a:t>, </a:t>
            </a:r>
            <a:r>
              <a:rPr lang="en-AU" sz="2600" dirty="0" err="1" smtClean="0">
                <a:sym typeface="Wingdings" pitchFamily="2" charset="2"/>
              </a:rPr>
              <a:t>hubungan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politik</a:t>
            </a:r>
            <a:r>
              <a:rPr lang="en-AU" sz="2600" dirty="0" smtClean="0">
                <a:sym typeface="Wingdings" pitchFamily="2" charset="2"/>
              </a:rPr>
              <a:t> dg </a:t>
            </a:r>
            <a:r>
              <a:rPr lang="en-AU" sz="2600" dirty="0" err="1" smtClean="0">
                <a:sym typeface="Wingdings" pitchFamily="2" charset="2"/>
              </a:rPr>
              <a:t>luar</a:t>
            </a:r>
            <a:r>
              <a:rPr lang="en-AU" sz="2600" dirty="0" smtClean="0">
                <a:sym typeface="Wingdings" pitchFamily="2" charset="2"/>
              </a:rPr>
              <a:t> </a:t>
            </a:r>
            <a:r>
              <a:rPr lang="en-AU" sz="2600" dirty="0" err="1" smtClean="0">
                <a:sym typeface="Wingdings" pitchFamily="2" charset="2"/>
              </a:rPr>
              <a:t>negeri</a:t>
            </a:r>
            <a:endParaRPr lang="en-A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  <a:latin typeface="Agency FB" pitchFamily="34" charset="0"/>
              </a:rPr>
              <a:t>RUMAH TANGGA NEGARA / PEMERINTAH</a:t>
            </a:r>
            <a:endParaRPr lang="en-AU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525963"/>
          </a:xfrm>
        </p:spPr>
        <p:txBody>
          <a:bodyPr/>
          <a:lstStyle/>
          <a:p>
            <a:pPr>
              <a:buNone/>
            </a:pP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AKTIVITAS :</a:t>
            </a:r>
          </a:p>
          <a:p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Mengeluarkan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UU,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peraturan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kebijakan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yg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tujuannya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mengumpulkan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dana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pemungutan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pajak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RTK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RTP)</a:t>
            </a:r>
          </a:p>
          <a:p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Membelanjakan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penerimaan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negara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sarana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prasarana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kempentingan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umum</a:t>
            </a:r>
            <a:endParaRPr lang="en-A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bawah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BUMN (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listrik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pengangkutan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perbankan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pertambangan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Menjalin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hubungan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berbagai</a:t>
            </a:r>
            <a:r>
              <a:rPr lang="en-A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negara</a:t>
            </a:r>
            <a:endParaRPr lang="en-A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A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  <a:latin typeface="Agency FB" pitchFamily="34" charset="0"/>
              </a:rPr>
              <a:t>RUMAH TANGGA NEGARA / PEMERINTAH</a:t>
            </a:r>
            <a:endParaRPr lang="en-AU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953000"/>
          </a:xfrm>
        </p:spPr>
        <p:txBody>
          <a:bodyPr/>
          <a:lstStyle/>
          <a:p>
            <a:pPr>
              <a:buNone/>
            </a:pP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Perusahaan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negara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Perusahaan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Umum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mengusahakan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alat-alat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vital &amp;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strategis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dg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pembiayaan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keuntungan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negara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 Indonesia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32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perum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Perum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Pegadaian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,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Perum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Perumnas</a:t>
            </a:r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Perusahaan Perseroan – PT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yg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beroperasi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seperti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swasta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Modal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disetor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diusahakan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pemerintah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PT Perkebunan XII, PT.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Pelni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PT. Garuda,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PT.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</a:t>
            </a:r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  <a:latin typeface="Agency FB" pitchFamily="34" charset="0"/>
              </a:rPr>
              <a:t>RUMAH TANGGA NEGARA / PEMERINTAH</a:t>
            </a:r>
            <a:endParaRPr lang="en-AU" dirty="0">
              <a:solidFill>
                <a:srgbClr val="FFFF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315200" cy="4953000"/>
          </a:xfrm>
        </p:spPr>
        <p:txBody>
          <a:bodyPr/>
          <a:lstStyle/>
          <a:p>
            <a:pPr>
              <a:buNone/>
            </a:pP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Pemerintah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Menyediakan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sarana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produksi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hlm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27)</a:t>
            </a:r>
          </a:p>
          <a:p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Merangsang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produksi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pajak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subsidi</a:t>
            </a:r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Mengatur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perekonomian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dg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peraturan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pengawasan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perizinan</a:t>
            </a:r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Menyediakan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bagian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statistik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harga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riset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penerangan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Mengawasi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peredaran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jumlah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uang</a:t>
            </a:r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Menjalankan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sendiri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beberapa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</a:t>
            </a:r>
            <a:r>
              <a:rPr lang="en-AU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2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perusahaan</a:t>
            </a:r>
            <a:endParaRPr lang="en-AU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MASYARAKAT LUAR NEGERI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Definisi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semua</a:t>
            </a:r>
            <a:r>
              <a:rPr lang="en-AU" dirty="0" smtClean="0"/>
              <a:t> </a:t>
            </a:r>
            <a:r>
              <a:rPr lang="en-AU" dirty="0" err="1" smtClean="0"/>
              <a:t>negara</a:t>
            </a:r>
            <a:r>
              <a:rPr lang="en-AU" dirty="0" smtClean="0"/>
              <a:t> lain </a:t>
            </a:r>
            <a:r>
              <a:rPr lang="en-AU" dirty="0" err="1" smtClean="0"/>
              <a:t>di</a:t>
            </a:r>
            <a:r>
              <a:rPr lang="en-AU" dirty="0" smtClean="0"/>
              <a:t> </a:t>
            </a:r>
            <a:r>
              <a:rPr lang="en-AU" dirty="0" err="1" smtClean="0"/>
              <a:t>luar</a:t>
            </a:r>
            <a:r>
              <a:rPr lang="en-AU" dirty="0" smtClean="0"/>
              <a:t> Indonesia </a:t>
            </a:r>
            <a:r>
              <a:rPr lang="en-AU" dirty="0" err="1" smtClean="0"/>
              <a:t>yg</a:t>
            </a:r>
            <a:r>
              <a:rPr lang="en-AU" dirty="0" smtClean="0"/>
              <a:t> </a:t>
            </a:r>
            <a:r>
              <a:rPr lang="en-AU" dirty="0" err="1" smtClean="0"/>
              <a:t>membeli</a:t>
            </a:r>
            <a:r>
              <a:rPr lang="en-AU" dirty="0" smtClean="0"/>
              <a:t> </a:t>
            </a:r>
            <a:r>
              <a:rPr lang="en-AU" dirty="0" err="1" smtClean="0"/>
              <a:t>barang-barang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jasa</a:t>
            </a:r>
            <a:r>
              <a:rPr lang="en-AU" dirty="0" smtClean="0"/>
              <a:t> </a:t>
            </a:r>
            <a:r>
              <a:rPr lang="en-AU" dirty="0" err="1" smtClean="0"/>
              <a:t>hasil</a:t>
            </a:r>
            <a:r>
              <a:rPr lang="en-AU" dirty="0" smtClean="0"/>
              <a:t> </a:t>
            </a:r>
            <a:r>
              <a:rPr lang="en-AU" dirty="0" err="1" smtClean="0"/>
              <a:t>produksi</a:t>
            </a:r>
            <a:r>
              <a:rPr lang="en-AU" dirty="0" smtClean="0"/>
              <a:t> </a:t>
            </a:r>
            <a:r>
              <a:rPr lang="en-AU" dirty="0" err="1" smtClean="0"/>
              <a:t>yg</a:t>
            </a:r>
            <a:r>
              <a:rPr lang="en-AU" dirty="0" smtClean="0"/>
              <a:t> </a:t>
            </a:r>
            <a:r>
              <a:rPr lang="en-AU" dirty="0" err="1" smtClean="0"/>
              <a:t>kita</a:t>
            </a:r>
            <a:r>
              <a:rPr lang="en-AU" dirty="0" smtClean="0"/>
              <a:t> </a:t>
            </a:r>
            <a:r>
              <a:rPr lang="en-AU" dirty="0" err="1" smtClean="0"/>
              <a:t>ekspor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err="1" smtClean="0"/>
              <a:t>Yg</a:t>
            </a:r>
            <a:r>
              <a:rPr lang="en-AU" dirty="0" smtClean="0"/>
              <a:t> </a:t>
            </a:r>
            <a:r>
              <a:rPr lang="en-AU" dirty="0" err="1" smtClean="0"/>
              <a:t>menjual</a:t>
            </a:r>
            <a:r>
              <a:rPr lang="en-AU" dirty="0" smtClean="0"/>
              <a:t> </a:t>
            </a:r>
            <a:r>
              <a:rPr lang="en-AU" dirty="0" err="1" smtClean="0"/>
              <a:t>barang-barang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jasa</a:t>
            </a:r>
            <a:r>
              <a:rPr lang="en-AU" dirty="0" smtClean="0"/>
              <a:t> </a:t>
            </a:r>
            <a:r>
              <a:rPr lang="en-AU" dirty="0" err="1" smtClean="0"/>
              <a:t>yg</a:t>
            </a:r>
            <a:r>
              <a:rPr lang="en-AU" dirty="0" smtClean="0"/>
              <a:t> </a:t>
            </a:r>
            <a:r>
              <a:rPr lang="en-AU" dirty="0" err="1" smtClean="0"/>
              <a:t>kita</a:t>
            </a:r>
            <a:r>
              <a:rPr lang="en-AU" dirty="0" smtClean="0"/>
              <a:t> </a:t>
            </a:r>
            <a:r>
              <a:rPr lang="en-AU" dirty="0" err="1" smtClean="0"/>
              <a:t>impor</a:t>
            </a:r>
            <a:endParaRPr lang="en-AU" dirty="0" smtClean="0"/>
          </a:p>
          <a:p>
            <a:pPr>
              <a:buNone/>
            </a:pPr>
            <a:endParaRPr lang="en-AU" dirty="0" smtClean="0"/>
          </a:p>
          <a:p>
            <a:r>
              <a:rPr lang="en-AU" dirty="0" err="1" smtClean="0"/>
              <a:t>Tidak</a:t>
            </a:r>
            <a:r>
              <a:rPr lang="en-AU" dirty="0" smtClean="0"/>
              <a:t> </a:t>
            </a:r>
            <a:r>
              <a:rPr lang="en-AU" dirty="0" err="1" smtClean="0"/>
              <a:t>ada</a:t>
            </a:r>
            <a:r>
              <a:rPr lang="en-AU" dirty="0" smtClean="0"/>
              <a:t> </a:t>
            </a:r>
            <a:r>
              <a:rPr lang="en-AU" dirty="0" err="1" smtClean="0"/>
              <a:t>satu</a:t>
            </a:r>
            <a:r>
              <a:rPr lang="en-AU" dirty="0" smtClean="0"/>
              <a:t> </a:t>
            </a:r>
            <a:r>
              <a:rPr lang="en-AU" dirty="0" err="1" smtClean="0"/>
              <a:t>negara</a:t>
            </a:r>
            <a:r>
              <a:rPr lang="en-AU" dirty="0" smtClean="0"/>
              <a:t> pun </a:t>
            </a:r>
            <a:r>
              <a:rPr lang="en-AU" dirty="0" err="1" smtClean="0"/>
              <a:t>dapat</a:t>
            </a:r>
            <a:r>
              <a:rPr lang="en-AU" dirty="0" smtClean="0"/>
              <a:t> </a:t>
            </a:r>
            <a:r>
              <a:rPr lang="en-AU" dirty="0" err="1" smtClean="0"/>
              <a:t>memenuhi</a:t>
            </a:r>
            <a:r>
              <a:rPr lang="en-AU" dirty="0" smtClean="0"/>
              <a:t> </a:t>
            </a:r>
            <a:r>
              <a:rPr lang="en-AU" dirty="0" err="1" smtClean="0"/>
              <a:t>kebutuhannya</a:t>
            </a:r>
            <a:r>
              <a:rPr lang="en-AU" dirty="0" smtClean="0"/>
              <a:t> </a:t>
            </a:r>
            <a:r>
              <a:rPr lang="en-AU" dirty="0" err="1" smtClean="0"/>
              <a:t>sendiri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MASYARAKAT LUAR NEGERI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err="1" smtClean="0"/>
              <a:t>Keuntungan</a:t>
            </a:r>
            <a:r>
              <a:rPr lang="en-AU" dirty="0" smtClean="0"/>
              <a:t> </a:t>
            </a:r>
            <a:r>
              <a:rPr lang="en-AU" dirty="0" err="1" smtClean="0"/>
              <a:t>Perdagangan</a:t>
            </a:r>
            <a:r>
              <a:rPr lang="en-AU" dirty="0" smtClean="0"/>
              <a:t> </a:t>
            </a:r>
            <a:r>
              <a:rPr lang="en-AU" dirty="0" err="1" smtClean="0"/>
              <a:t>Luar</a:t>
            </a:r>
            <a:r>
              <a:rPr lang="en-AU" dirty="0" smtClean="0"/>
              <a:t> </a:t>
            </a:r>
            <a:r>
              <a:rPr lang="en-AU" dirty="0" err="1" smtClean="0"/>
              <a:t>Negeri</a:t>
            </a:r>
            <a:r>
              <a:rPr lang="en-AU" dirty="0" smtClean="0"/>
              <a:t>:</a:t>
            </a:r>
          </a:p>
          <a:p>
            <a:r>
              <a:rPr lang="en-AU" dirty="0" err="1" smtClean="0"/>
              <a:t>Menghasilkan</a:t>
            </a:r>
            <a:r>
              <a:rPr lang="en-AU" dirty="0" smtClean="0"/>
              <a:t> </a:t>
            </a:r>
            <a:r>
              <a:rPr lang="en-AU" dirty="0" err="1" smtClean="0"/>
              <a:t>barang</a:t>
            </a:r>
            <a:r>
              <a:rPr lang="en-AU" dirty="0" smtClean="0"/>
              <a:t>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jasa</a:t>
            </a:r>
            <a:r>
              <a:rPr lang="en-AU" dirty="0" smtClean="0"/>
              <a:t> </a:t>
            </a:r>
            <a:r>
              <a:rPr lang="en-AU" dirty="0" err="1" smtClean="0"/>
              <a:t>melebihi</a:t>
            </a:r>
            <a:r>
              <a:rPr lang="en-AU" dirty="0" smtClean="0"/>
              <a:t> </a:t>
            </a:r>
            <a:r>
              <a:rPr lang="en-AU" dirty="0" err="1" smtClean="0"/>
              <a:t>kebutuhan</a:t>
            </a:r>
            <a:r>
              <a:rPr lang="en-AU" dirty="0" smtClean="0"/>
              <a:t> </a:t>
            </a:r>
            <a:r>
              <a:rPr lang="en-AU" dirty="0" err="1" smtClean="0"/>
              <a:t>di</a:t>
            </a:r>
            <a:r>
              <a:rPr lang="en-AU" dirty="0" smtClean="0"/>
              <a:t> </a:t>
            </a:r>
            <a:r>
              <a:rPr lang="en-AU" dirty="0" err="1" smtClean="0"/>
              <a:t>dalam</a:t>
            </a:r>
            <a:r>
              <a:rPr lang="en-AU" dirty="0" smtClean="0"/>
              <a:t> </a:t>
            </a:r>
            <a:r>
              <a:rPr lang="en-AU" dirty="0" err="1" smtClean="0"/>
              <a:t>negeri</a:t>
            </a:r>
            <a:r>
              <a:rPr lang="en-AU" dirty="0" smtClean="0"/>
              <a:t> = </a:t>
            </a:r>
            <a:r>
              <a:rPr lang="en-AU" dirty="0" err="1" smtClean="0"/>
              <a:t>menaikkan</a:t>
            </a:r>
            <a:r>
              <a:rPr lang="en-AU" dirty="0" smtClean="0"/>
              <a:t> </a:t>
            </a:r>
            <a:r>
              <a:rPr lang="en-AU" dirty="0" err="1" smtClean="0"/>
              <a:t>tingkat</a:t>
            </a:r>
            <a:r>
              <a:rPr lang="en-AU" dirty="0" smtClean="0"/>
              <a:t> </a:t>
            </a:r>
            <a:r>
              <a:rPr lang="en-AU" dirty="0" err="1" smtClean="0"/>
              <a:t>ekonomi</a:t>
            </a:r>
            <a:r>
              <a:rPr lang="en-AU" dirty="0" smtClean="0"/>
              <a:t> </a:t>
            </a:r>
            <a:r>
              <a:rPr lang="en-AU" dirty="0" err="1" smtClean="0"/>
              <a:t>adn</a:t>
            </a:r>
            <a:r>
              <a:rPr lang="en-AU" dirty="0" smtClean="0"/>
              <a:t> </a:t>
            </a:r>
            <a:r>
              <a:rPr lang="en-AU" dirty="0" err="1" smtClean="0"/>
              <a:t>pendapatan</a:t>
            </a:r>
            <a:r>
              <a:rPr lang="en-AU" dirty="0" smtClean="0"/>
              <a:t> </a:t>
            </a:r>
            <a:r>
              <a:rPr lang="en-AU" dirty="0" err="1" smtClean="0"/>
              <a:t>nasional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Melakukan</a:t>
            </a:r>
            <a:r>
              <a:rPr lang="en-AU" dirty="0" smtClean="0"/>
              <a:t> </a:t>
            </a:r>
            <a:r>
              <a:rPr lang="en-AU" dirty="0" err="1" smtClean="0"/>
              <a:t>spesialisasi</a:t>
            </a:r>
            <a:r>
              <a:rPr lang="en-AU" dirty="0" smtClean="0"/>
              <a:t> (</a:t>
            </a:r>
            <a:r>
              <a:rPr lang="en-AU" dirty="0" err="1" smtClean="0"/>
              <a:t>memproduksi</a:t>
            </a:r>
            <a:r>
              <a:rPr lang="en-AU" dirty="0" smtClean="0"/>
              <a:t> </a:t>
            </a:r>
            <a:r>
              <a:rPr lang="en-AU" dirty="0" err="1" smtClean="0"/>
              <a:t>barang</a:t>
            </a:r>
            <a:r>
              <a:rPr lang="en-AU" dirty="0" smtClean="0"/>
              <a:t>/</a:t>
            </a:r>
            <a:r>
              <a:rPr lang="en-AU" dirty="0" err="1" smtClean="0"/>
              <a:t>jasa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harga</a:t>
            </a:r>
            <a:r>
              <a:rPr lang="en-AU" dirty="0" smtClean="0"/>
              <a:t> </a:t>
            </a:r>
            <a:r>
              <a:rPr lang="en-AU" dirty="0" err="1" smtClean="0"/>
              <a:t>lebih</a:t>
            </a:r>
            <a:r>
              <a:rPr lang="en-AU" dirty="0" smtClean="0"/>
              <a:t> </a:t>
            </a:r>
            <a:r>
              <a:rPr lang="en-AU" dirty="0" err="1" smtClean="0"/>
              <a:t>rendah</a:t>
            </a:r>
            <a:r>
              <a:rPr lang="en-AU" dirty="0" smtClean="0"/>
              <a:t> </a:t>
            </a:r>
            <a:r>
              <a:rPr lang="en-AU" dirty="0" err="1" smtClean="0"/>
              <a:t>dari</a:t>
            </a:r>
            <a:r>
              <a:rPr lang="en-AU" dirty="0" smtClean="0"/>
              <a:t> </a:t>
            </a:r>
            <a:r>
              <a:rPr lang="en-AU" dirty="0" err="1" smtClean="0"/>
              <a:t>negara</a:t>
            </a:r>
            <a:r>
              <a:rPr lang="en-AU" dirty="0" smtClean="0"/>
              <a:t> lain)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FF00"/>
                </a:solidFill>
              </a:rPr>
              <a:t>MASYARAKAT LUAR NEGERI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010400" cy="4525963"/>
          </a:xfrm>
        </p:spPr>
        <p:txBody>
          <a:bodyPr/>
          <a:lstStyle/>
          <a:p>
            <a:pPr>
              <a:buNone/>
            </a:pPr>
            <a:r>
              <a:rPr lang="en-AU" sz="2700" dirty="0" err="1" smtClean="0"/>
              <a:t>Keuntungan</a:t>
            </a:r>
            <a:r>
              <a:rPr lang="en-AU" sz="2700" dirty="0" smtClean="0"/>
              <a:t> </a:t>
            </a:r>
            <a:r>
              <a:rPr lang="en-AU" sz="2700" dirty="0" err="1" smtClean="0"/>
              <a:t>Perdagangan</a:t>
            </a:r>
            <a:r>
              <a:rPr lang="en-AU" sz="2700" dirty="0" smtClean="0"/>
              <a:t> </a:t>
            </a:r>
            <a:r>
              <a:rPr lang="en-AU" sz="2700" dirty="0" err="1" smtClean="0"/>
              <a:t>Luar</a:t>
            </a:r>
            <a:r>
              <a:rPr lang="en-AU" sz="2700" dirty="0" smtClean="0"/>
              <a:t> </a:t>
            </a:r>
            <a:r>
              <a:rPr lang="en-AU" sz="2700" dirty="0" err="1" smtClean="0"/>
              <a:t>Negeri</a:t>
            </a:r>
            <a:r>
              <a:rPr lang="en-AU" sz="2700" dirty="0" smtClean="0"/>
              <a:t>:</a:t>
            </a:r>
          </a:p>
          <a:p>
            <a:r>
              <a:rPr lang="en-AU" sz="2700" dirty="0" err="1" smtClean="0"/>
              <a:t>Terbukanya</a:t>
            </a:r>
            <a:r>
              <a:rPr lang="en-AU" sz="2700" dirty="0" smtClean="0"/>
              <a:t> </a:t>
            </a:r>
            <a:r>
              <a:rPr lang="en-AU" sz="2700" dirty="0" err="1" smtClean="0"/>
              <a:t>kesempatan</a:t>
            </a:r>
            <a:r>
              <a:rPr lang="en-AU" sz="2700" dirty="0" smtClean="0"/>
              <a:t> </a:t>
            </a:r>
            <a:r>
              <a:rPr lang="en-AU" sz="2700" dirty="0" err="1" smtClean="0"/>
              <a:t>usatu</a:t>
            </a:r>
            <a:r>
              <a:rPr lang="en-AU" sz="2700" dirty="0" smtClean="0"/>
              <a:t> </a:t>
            </a:r>
            <a:r>
              <a:rPr lang="en-AU" sz="2700" dirty="0" err="1" smtClean="0"/>
              <a:t>negara</a:t>
            </a:r>
            <a:r>
              <a:rPr lang="en-AU" sz="2700" dirty="0" smtClean="0"/>
              <a:t> </a:t>
            </a:r>
            <a:r>
              <a:rPr lang="en-AU" sz="2700" dirty="0" err="1" smtClean="0"/>
              <a:t>untuk</a:t>
            </a:r>
            <a:r>
              <a:rPr lang="en-AU" sz="2700" dirty="0" smtClean="0"/>
              <a:t> </a:t>
            </a:r>
            <a:r>
              <a:rPr lang="en-AU" sz="2700" dirty="0" err="1" smtClean="0"/>
              <a:t>mengimpor</a:t>
            </a:r>
            <a:r>
              <a:rPr lang="en-AU" sz="2700" dirty="0" smtClean="0"/>
              <a:t> </a:t>
            </a:r>
            <a:r>
              <a:rPr lang="en-AU" sz="2700" dirty="0" err="1" smtClean="0"/>
              <a:t>barang-barang</a:t>
            </a:r>
            <a:r>
              <a:rPr lang="en-AU" sz="2700" dirty="0" smtClean="0"/>
              <a:t> </a:t>
            </a:r>
            <a:r>
              <a:rPr lang="en-AU" sz="2700" dirty="0" err="1" smtClean="0"/>
              <a:t>konsumsi</a:t>
            </a:r>
            <a:r>
              <a:rPr lang="en-AU" sz="2700" dirty="0" smtClean="0"/>
              <a:t>, </a:t>
            </a:r>
            <a:r>
              <a:rPr lang="en-AU" sz="2700" dirty="0" err="1" smtClean="0"/>
              <a:t>barang-barang</a:t>
            </a:r>
            <a:r>
              <a:rPr lang="en-AU" sz="2700" dirty="0" smtClean="0"/>
              <a:t> modal, </a:t>
            </a:r>
            <a:r>
              <a:rPr lang="en-AU" sz="2700" dirty="0" err="1" smtClean="0"/>
              <a:t>peralatan</a:t>
            </a:r>
            <a:r>
              <a:rPr lang="en-AU" sz="2700" dirty="0" smtClean="0"/>
              <a:t>, </a:t>
            </a:r>
            <a:r>
              <a:rPr lang="en-AU" sz="2700" dirty="0" err="1" smtClean="0"/>
              <a:t>bahan</a:t>
            </a:r>
            <a:r>
              <a:rPr lang="en-AU" sz="2700" dirty="0" smtClean="0"/>
              <a:t> </a:t>
            </a:r>
            <a:r>
              <a:rPr lang="en-AU" sz="2700" dirty="0" err="1" smtClean="0"/>
              <a:t>baku</a:t>
            </a:r>
            <a:r>
              <a:rPr lang="en-AU" sz="2700" dirty="0" smtClean="0"/>
              <a:t>, </a:t>
            </a:r>
            <a:r>
              <a:rPr lang="en-AU" sz="2700" dirty="0" err="1" smtClean="0"/>
              <a:t>barang-barang</a:t>
            </a:r>
            <a:r>
              <a:rPr lang="en-AU" sz="2700" dirty="0" smtClean="0"/>
              <a:t> lain (</a:t>
            </a:r>
            <a:r>
              <a:rPr lang="en-AU" sz="2700" dirty="0" err="1" smtClean="0"/>
              <a:t>yg</a:t>
            </a:r>
            <a:r>
              <a:rPr lang="en-AU" sz="2700" dirty="0" smtClean="0"/>
              <a:t> </a:t>
            </a:r>
            <a:r>
              <a:rPr lang="en-AU" sz="2700" dirty="0" err="1" smtClean="0"/>
              <a:t>baik</a:t>
            </a:r>
            <a:r>
              <a:rPr lang="en-AU" sz="2700" dirty="0" smtClean="0"/>
              <a:t> </a:t>
            </a:r>
            <a:r>
              <a:rPr lang="en-AU" sz="2700" dirty="0" err="1" smtClean="0"/>
              <a:t>mutunya</a:t>
            </a:r>
            <a:r>
              <a:rPr lang="en-AU" sz="2700" dirty="0" smtClean="0"/>
              <a:t>, </a:t>
            </a:r>
            <a:r>
              <a:rPr lang="en-AU" sz="2700" dirty="0" err="1" smtClean="0"/>
              <a:t>harga</a:t>
            </a:r>
            <a:r>
              <a:rPr lang="en-AU" sz="2700" dirty="0" smtClean="0"/>
              <a:t> </a:t>
            </a:r>
            <a:r>
              <a:rPr lang="en-AU" sz="2700" dirty="0" err="1" smtClean="0"/>
              <a:t>lebih</a:t>
            </a:r>
            <a:r>
              <a:rPr lang="en-AU" sz="2700" dirty="0" smtClean="0"/>
              <a:t> </a:t>
            </a:r>
            <a:r>
              <a:rPr lang="en-AU" sz="2700" dirty="0" err="1" smtClean="0"/>
              <a:t>rendah</a:t>
            </a:r>
            <a:r>
              <a:rPr lang="en-AU" sz="2700" dirty="0" smtClean="0"/>
              <a:t>)</a:t>
            </a:r>
          </a:p>
          <a:p>
            <a:endParaRPr lang="en-AU" sz="2700" dirty="0" smtClean="0"/>
          </a:p>
          <a:p>
            <a:r>
              <a:rPr lang="en-AU" sz="2700" dirty="0" err="1" smtClean="0"/>
              <a:t>Kesempatan</a:t>
            </a:r>
            <a:r>
              <a:rPr lang="en-AU" sz="2700" dirty="0" smtClean="0"/>
              <a:t> </a:t>
            </a:r>
            <a:r>
              <a:rPr lang="en-AU" sz="2700" dirty="0" err="1" smtClean="0"/>
              <a:t>untuk</a:t>
            </a:r>
            <a:r>
              <a:rPr lang="en-AU" sz="2700" dirty="0" smtClean="0"/>
              <a:t> </a:t>
            </a:r>
            <a:r>
              <a:rPr lang="en-AU" sz="2700" dirty="0" err="1" smtClean="0"/>
              <a:t>negara</a:t>
            </a:r>
            <a:r>
              <a:rPr lang="en-AU" sz="2700" dirty="0" smtClean="0"/>
              <a:t> </a:t>
            </a:r>
            <a:r>
              <a:rPr lang="en-AU" sz="2700" dirty="0" err="1" smtClean="0"/>
              <a:t>berkembang</a:t>
            </a:r>
            <a:r>
              <a:rPr lang="en-AU" sz="2700" dirty="0" smtClean="0"/>
              <a:t> </a:t>
            </a:r>
            <a:r>
              <a:rPr lang="en-AU" sz="2700" dirty="0" err="1" smtClean="0"/>
              <a:t>untuk</a:t>
            </a:r>
            <a:r>
              <a:rPr lang="en-AU" sz="2700" dirty="0" smtClean="0"/>
              <a:t> </a:t>
            </a:r>
            <a:r>
              <a:rPr lang="en-AU" sz="2700" dirty="0" err="1" smtClean="0"/>
              <a:t>mendapat</a:t>
            </a:r>
            <a:r>
              <a:rPr lang="en-AU" sz="2700" dirty="0" smtClean="0"/>
              <a:t> </a:t>
            </a:r>
            <a:r>
              <a:rPr lang="en-AU" sz="2700" dirty="0" err="1" smtClean="0"/>
              <a:t>keahlian</a:t>
            </a:r>
            <a:r>
              <a:rPr lang="en-AU" sz="2700" dirty="0" smtClean="0"/>
              <a:t> </a:t>
            </a:r>
            <a:r>
              <a:rPr lang="en-AU" sz="2700" dirty="0" err="1" smtClean="0"/>
              <a:t>dan</a:t>
            </a:r>
            <a:r>
              <a:rPr lang="en-AU" sz="2700" dirty="0" smtClean="0"/>
              <a:t> </a:t>
            </a:r>
            <a:r>
              <a:rPr lang="en-AU" sz="2700" dirty="0" err="1" smtClean="0"/>
              <a:t>teknologi</a:t>
            </a:r>
            <a:r>
              <a:rPr lang="en-AU" sz="2700" dirty="0" smtClean="0"/>
              <a:t> yang </a:t>
            </a:r>
            <a:r>
              <a:rPr lang="en-AU" sz="2700" dirty="0" err="1" smtClean="0"/>
              <a:t>lebih</a:t>
            </a:r>
            <a:r>
              <a:rPr lang="en-AU" sz="2700" dirty="0" smtClean="0"/>
              <a:t> </a:t>
            </a:r>
            <a:r>
              <a:rPr lang="en-AU" sz="2700" dirty="0" err="1" smtClean="0"/>
              <a:t>baik</a:t>
            </a:r>
            <a:r>
              <a:rPr lang="en-AU" sz="2700" dirty="0" smtClean="0"/>
              <a:t> </a:t>
            </a:r>
            <a:r>
              <a:rPr lang="en-AU" sz="2700" dirty="0" err="1" smtClean="0"/>
              <a:t>seperti</a:t>
            </a:r>
            <a:r>
              <a:rPr lang="en-AU" sz="2700" dirty="0" smtClean="0"/>
              <a:t> </a:t>
            </a:r>
            <a:r>
              <a:rPr lang="en-AU" sz="2700" dirty="0" err="1" smtClean="0"/>
              <a:t>terdapat</a:t>
            </a:r>
            <a:r>
              <a:rPr lang="en-AU" sz="2700" dirty="0" smtClean="0"/>
              <a:t> </a:t>
            </a:r>
            <a:r>
              <a:rPr lang="en-AU" sz="2700" dirty="0" err="1" smtClean="0"/>
              <a:t>di</a:t>
            </a:r>
            <a:r>
              <a:rPr lang="en-AU" sz="2700" dirty="0" smtClean="0"/>
              <a:t> </a:t>
            </a:r>
            <a:r>
              <a:rPr lang="en-AU" sz="2700" dirty="0" err="1" smtClean="0"/>
              <a:t>negara</a:t>
            </a:r>
            <a:r>
              <a:rPr lang="en-AU" sz="2700" dirty="0" smtClean="0"/>
              <a:t> </a:t>
            </a:r>
            <a:r>
              <a:rPr lang="en-AU" sz="2700" dirty="0" err="1" smtClean="0"/>
              <a:t>maju</a:t>
            </a:r>
            <a:endParaRPr lang="en-AU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PENGERTIAN</a:t>
            </a:r>
            <a:endParaRPr lang="en-AU" dirty="0">
              <a:solidFill>
                <a:schemeClr val="accent2">
                  <a:lumMod val="20000"/>
                  <a:lumOff val="8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525963"/>
          </a:xfrm>
        </p:spPr>
        <p:txBody>
          <a:bodyPr/>
          <a:lstStyle/>
          <a:p>
            <a:r>
              <a:rPr lang="en-AU" u="sng" dirty="0" err="1" smtClean="0"/>
              <a:t>Pelaku</a:t>
            </a:r>
            <a:r>
              <a:rPr lang="en-AU" u="sng" dirty="0" smtClean="0"/>
              <a:t> </a:t>
            </a:r>
            <a:r>
              <a:rPr lang="en-AU" u="sng" dirty="0" err="1" smtClean="0"/>
              <a:t>ekonomi</a:t>
            </a:r>
            <a:r>
              <a:rPr lang="en-AU" u="sng" dirty="0" smtClean="0"/>
              <a:t> </a:t>
            </a:r>
            <a:r>
              <a:rPr lang="en-AU" u="sng" dirty="0" err="1" smtClean="0"/>
              <a:t>merupakan</a:t>
            </a:r>
            <a:r>
              <a:rPr lang="en-AU" u="sng" dirty="0" smtClean="0"/>
              <a:t> </a:t>
            </a:r>
            <a:r>
              <a:rPr lang="en-AU" u="sng" dirty="0" err="1" smtClean="0"/>
              <a:t>pihak-pihak</a:t>
            </a:r>
            <a:r>
              <a:rPr lang="en-AU" u="sng" dirty="0" smtClean="0"/>
              <a:t> yang </a:t>
            </a:r>
            <a:r>
              <a:rPr lang="en-AU" u="sng" dirty="0" err="1" smtClean="0"/>
              <a:t>melakukan</a:t>
            </a:r>
            <a:r>
              <a:rPr lang="en-AU" u="sng" dirty="0" smtClean="0"/>
              <a:t> </a:t>
            </a:r>
            <a:r>
              <a:rPr lang="en-AU" u="sng" dirty="0" err="1" smtClean="0"/>
              <a:t>kegiatan</a:t>
            </a:r>
            <a:r>
              <a:rPr lang="en-AU" u="sng" dirty="0" smtClean="0"/>
              <a:t> </a:t>
            </a:r>
            <a:r>
              <a:rPr lang="en-AU" u="sng" dirty="0" err="1" smtClean="0"/>
              <a:t>ekonomi</a:t>
            </a:r>
            <a:r>
              <a:rPr lang="en-AU" u="sng" dirty="0" smtClean="0"/>
              <a:t> </a:t>
            </a:r>
            <a:r>
              <a:rPr lang="en-AU" u="sng" dirty="0" err="1" smtClean="0"/>
              <a:t>untuk</a:t>
            </a:r>
            <a:r>
              <a:rPr lang="en-AU" u="sng" dirty="0" smtClean="0"/>
              <a:t> </a:t>
            </a:r>
            <a:r>
              <a:rPr lang="en-AU" u="sng" dirty="0" err="1" smtClean="0"/>
              <a:t>memecahkan</a:t>
            </a:r>
            <a:r>
              <a:rPr lang="en-AU" u="sng" dirty="0" smtClean="0"/>
              <a:t> </a:t>
            </a:r>
            <a:r>
              <a:rPr lang="en-AU" u="sng" dirty="0" err="1" smtClean="0"/>
              <a:t>masalah</a:t>
            </a:r>
            <a:r>
              <a:rPr lang="en-AU" u="sng" dirty="0" smtClean="0"/>
              <a:t> </a:t>
            </a:r>
            <a:r>
              <a:rPr lang="en-AU" u="sng" dirty="0" err="1" smtClean="0"/>
              <a:t>ekonomi</a:t>
            </a:r>
            <a:endParaRPr lang="en-AU" u="sng" dirty="0" smtClean="0"/>
          </a:p>
          <a:p>
            <a:endParaRPr lang="en-AU" u="sng" dirty="0" smtClean="0"/>
          </a:p>
          <a:p>
            <a:r>
              <a:rPr lang="en-AU" dirty="0" err="1" smtClean="0"/>
              <a:t>Kegiatan</a:t>
            </a:r>
            <a:r>
              <a:rPr lang="en-AU" dirty="0" smtClean="0"/>
              <a:t> </a:t>
            </a:r>
            <a:r>
              <a:rPr lang="en-AU" dirty="0" err="1" smtClean="0"/>
              <a:t>ekonomi</a:t>
            </a:r>
            <a:r>
              <a:rPr lang="en-AU" dirty="0" smtClean="0"/>
              <a:t>: </a:t>
            </a:r>
          </a:p>
          <a:p>
            <a:pPr lvl="1"/>
            <a:r>
              <a:rPr lang="en-AU" dirty="0" err="1" smtClean="0"/>
              <a:t>Konsumsi</a:t>
            </a:r>
            <a:endParaRPr lang="en-AU" dirty="0" smtClean="0"/>
          </a:p>
          <a:p>
            <a:pPr lvl="1"/>
            <a:r>
              <a:rPr lang="en-AU" dirty="0" err="1" smtClean="0"/>
              <a:t>Produksi</a:t>
            </a:r>
            <a:endParaRPr lang="en-AU" dirty="0" smtClean="0"/>
          </a:p>
          <a:p>
            <a:pPr lvl="1"/>
            <a:r>
              <a:rPr lang="en-AU" dirty="0" err="1" smtClean="0"/>
              <a:t>Distribusi</a:t>
            </a:r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990600" y="990600"/>
            <a:ext cx="66294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gency FB" pitchFamily="34" charset="0"/>
              </a:rPr>
              <a:t>Diagram </a:t>
            </a:r>
            <a:r>
              <a:rPr lang="en-AU" sz="3600" kern="10" dirty="0" err="1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gency FB" pitchFamily="34" charset="0"/>
              </a:rPr>
              <a:t>Interaksi</a:t>
            </a:r>
            <a:r>
              <a:rPr lang="en-AU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AU" sz="3600" kern="10" dirty="0" err="1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gency FB" pitchFamily="34" charset="0"/>
              </a:rPr>
              <a:t>Pelaku</a:t>
            </a:r>
            <a:r>
              <a:rPr lang="en-AU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AU" sz="3600" kern="10" dirty="0" err="1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Agency FB" pitchFamily="34" charset="0"/>
              </a:rPr>
              <a:t>Ekonomi</a:t>
            </a:r>
            <a:endParaRPr lang="en-AU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2053" name="WordArt 5" descr="Narrow vertical"/>
          <p:cNvSpPr>
            <a:spLocks noChangeArrowheads="1" noChangeShapeType="1" noTextEdit="1"/>
          </p:cNvSpPr>
          <p:nvPr/>
        </p:nvSpPr>
        <p:spPr bwMode="auto">
          <a:xfrm>
            <a:off x="3352800" y="2362200"/>
            <a:ext cx="4857750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(</a:t>
            </a:r>
            <a:r>
              <a:rPr lang="en-AU" sz="3600" kern="10" dirty="0" err="1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Circulair</a:t>
            </a:r>
            <a:r>
              <a:rPr lang="en-AU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 Flow Diagram)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43000" y="6858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Bagan Interaksi Pelaku Ekonomi</a:t>
            </a:r>
            <a:r>
              <a:rPr lang="en-US" sz="2400">
                <a:solidFill>
                  <a:srgbClr val="FFFF00"/>
                </a:solidFill>
              </a:rPr>
              <a:t> </a:t>
            </a:r>
          </a:p>
          <a:p>
            <a:pPr algn="ctr"/>
            <a:endParaRPr lang="en-US" sz="2000">
              <a:solidFill>
                <a:srgbClr val="FFFF00"/>
              </a:solidFill>
            </a:endParaRPr>
          </a:p>
          <a:p>
            <a:pPr algn="ctr"/>
            <a:r>
              <a:rPr lang="en-US" sz="2000">
                <a:solidFill>
                  <a:srgbClr val="FFFF00"/>
                </a:solidFill>
              </a:rPr>
              <a:t>dibagi menjadi 2, yaitu :</a:t>
            </a:r>
          </a:p>
        </p:txBody>
      </p:sp>
      <p:sp>
        <p:nvSpPr>
          <p:cNvPr id="3078" name="Oval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5800" y="220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3079" name="Oval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5800" y="3429000"/>
            <a:ext cx="609600" cy="533400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3080" name="WordArt 8"/>
          <p:cNvSpPr>
            <a:spLocks noChangeArrowheads="1" noChangeShapeType="1" noTextEdit="1"/>
          </p:cNvSpPr>
          <p:nvPr/>
        </p:nvSpPr>
        <p:spPr bwMode="auto">
          <a:xfrm>
            <a:off x="947738" y="2319338"/>
            <a:ext cx="762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3081" name="WordArt 9"/>
          <p:cNvSpPr>
            <a:spLocks noChangeArrowheads="1" noChangeShapeType="1" noTextEdit="1"/>
          </p:cNvSpPr>
          <p:nvPr/>
        </p:nvSpPr>
        <p:spPr bwMode="auto">
          <a:xfrm>
            <a:off x="914400" y="35052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2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676400" y="220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FFFF00"/>
                </a:solidFill>
                <a:latin typeface="Comic Sans MS" pitchFamily="66" charset="0"/>
              </a:rPr>
              <a:t>Perekonomian Tertutup (sederhana)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676400" y="3352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FFFF00"/>
                </a:solidFill>
                <a:latin typeface="Comic Sans MS" pitchFamily="66" charset="0"/>
              </a:rPr>
              <a:t>Perekonomian Terbuka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04800" y="4572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566738" y="566738"/>
            <a:ext cx="762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1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295400" y="4572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FFFF00"/>
                </a:solidFill>
                <a:latin typeface="Comic Sans MS" pitchFamily="66" charset="0"/>
              </a:rPr>
              <a:t>Perekonomian Tertutup (sederhana)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371600" y="12192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>
                <a:latin typeface="Comic Sans MS" pitchFamily="66" charset="0"/>
              </a:rPr>
              <a:t>Kegiatan ekonomi dilakukan 2 pelaku ekonomi, yaitu 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omic Sans MS" pitchFamily="66" charset="0"/>
              </a:rPr>
              <a:t>Rumah Tangga Konsumen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omic Sans MS" pitchFamily="66" charset="0"/>
              </a:rPr>
              <a:t>Rumah Tangga Produsen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85800" y="1752600"/>
            <a:ext cx="457200" cy="1676400"/>
          </a:xfrm>
          <a:prstGeom prst="curvedRightArrow">
            <a:avLst>
              <a:gd name="adj1" fmla="val 73333"/>
              <a:gd name="adj2" fmla="val 14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838200" y="2819400"/>
            <a:ext cx="7696200" cy="2867025"/>
            <a:chOff x="192" y="1776"/>
            <a:chExt cx="4848" cy="1806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92" y="2400"/>
              <a:ext cx="1440" cy="528"/>
            </a:xfrm>
            <a:prstGeom prst="rect">
              <a:avLst/>
            </a:prstGeom>
            <a:noFill/>
            <a:ln w="76200" cmpd="tri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Rumah Tangga 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Konsumen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600" y="2400"/>
              <a:ext cx="1440" cy="528"/>
            </a:xfrm>
            <a:prstGeom prst="rect">
              <a:avLst/>
            </a:prstGeom>
            <a:noFill/>
            <a:ln w="76200" cmpd="tri">
              <a:solidFill>
                <a:srgbClr val="99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Rumah Tangga 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Produsen</a:t>
              </a:r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921" y="1776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4272" y="1776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912" y="1776"/>
              <a:ext cx="33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912" y="2958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4254" y="2958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912" y="3573"/>
              <a:ext cx="33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200" y="2064"/>
              <a:ext cx="273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3936" y="2064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V="1">
              <a:off x="1200" y="2928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1200" y="3216"/>
              <a:ext cx="273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3936" y="2928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AU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816" y="1776"/>
              <a:ext cx="35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Pendapatan konsumen : sewa, upah, bunga, laba</a:t>
              </a: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885" y="2082"/>
              <a:ext cx="35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00"/>
                  </a:solidFill>
                  <a:latin typeface="Comic Sans MS" pitchFamily="66" charset="0"/>
                </a:rPr>
                <a:t>Faktor-faktor produksi</a:t>
              </a: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768" y="3360"/>
              <a:ext cx="35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Pembelian barang dan jasa</a:t>
              </a: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816" y="2976"/>
              <a:ext cx="35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FF00"/>
                  </a:solidFill>
                  <a:latin typeface="Comic Sans MS" pitchFamily="66" charset="0"/>
                </a:rPr>
                <a:t>Barang dan jasa</a:t>
              </a:r>
            </a:p>
          </p:txBody>
        </p:sp>
      </p:grpSp>
      <p:sp>
        <p:nvSpPr>
          <p:cNvPr id="11293" name="AutoShape 2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2000" y="6324600"/>
            <a:ext cx="457200" cy="381000"/>
          </a:xfrm>
          <a:prstGeom prst="smileyFace">
            <a:avLst>
              <a:gd name="adj" fmla="val 4653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6" name="AutoShape 2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28725" y="3581400"/>
            <a:ext cx="685800" cy="6096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2315" name="AutoShape 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71575" y="1819275"/>
            <a:ext cx="685800" cy="609600"/>
          </a:xfrm>
          <a:prstGeom prst="star5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57200" y="533400"/>
            <a:ext cx="609600" cy="533400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685800" y="6096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A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2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219200" y="4572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FFFF00"/>
                </a:solidFill>
                <a:latin typeface="Comic Sans MS" pitchFamily="66" charset="0"/>
              </a:rPr>
              <a:t>Perekonomian Terbuka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1371600" y="1219200"/>
            <a:ext cx="853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sz="2000">
                <a:latin typeface="Comic Sans MS" pitchFamily="66" charset="0"/>
              </a:rPr>
              <a:t>Kegiatan ekonomi dapat dilakukan oleh :</a:t>
            </a:r>
          </a:p>
          <a:p>
            <a:pPr marL="342900" indent="-342900"/>
            <a:endParaRPr lang="en-US" sz="2000">
              <a:latin typeface="Comic Sans MS" pitchFamily="66" charset="0"/>
            </a:endParaRPr>
          </a:p>
          <a:p>
            <a:pPr marL="342900" indent="-342900">
              <a:buFontTx/>
              <a:buAutoNum type="alphaLcPeriod"/>
            </a:pPr>
            <a:r>
              <a:rPr lang="en-US">
                <a:latin typeface="Comic Sans MS" pitchFamily="66" charset="0"/>
              </a:rPr>
              <a:t>  3 pelaku ekonomi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       Kegiatan ekonomi yang dilakukan 3 pelaku ekonomi, yaitu :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	  1. RTK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	  2. RTP</a:t>
            </a:r>
          </a:p>
          <a:p>
            <a:pPr marL="342900" indent="-342900"/>
            <a:r>
              <a:rPr lang="en-US">
                <a:latin typeface="Comic Sans MS" pitchFamily="66" charset="0"/>
              </a:rPr>
              <a:t>	  3. RTN</a:t>
            </a:r>
          </a:p>
          <a:p>
            <a:pPr marL="342900" indent="-342900"/>
            <a:endParaRPr lang="en-US">
              <a:latin typeface="Comic Sans MS" pitchFamily="66" charset="0"/>
            </a:endParaRPr>
          </a:p>
        </p:txBody>
      </p:sp>
      <p:sp>
        <p:nvSpPr>
          <p:cNvPr id="12317" name="AutoShape 2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53400" y="6248400"/>
            <a:ext cx="6096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2318" name="Rectangle 3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4938" y="3733800"/>
            <a:ext cx="70532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mic Sans MS" pitchFamily="66" charset="0"/>
              </a:rPr>
              <a:t>b.</a:t>
            </a:r>
            <a:r>
              <a:rPr lang="en-US"/>
              <a:t>    </a:t>
            </a:r>
            <a:r>
              <a:rPr lang="en-US">
                <a:latin typeface="Comic Sans MS" pitchFamily="66" charset="0"/>
              </a:rPr>
              <a:t>4 pelaku ekonomi</a:t>
            </a:r>
          </a:p>
          <a:p>
            <a:r>
              <a:rPr lang="en-US">
                <a:latin typeface="Comic Sans MS" pitchFamily="66" charset="0"/>
              </a:rPr>
              <a:t>       Kegiatan ekonomi yang dilakukan 4 pelaku ekonomi, yaitu :</a:t>
            </a:r>
          </a:p>
          <a:p>
            <a:r>
              <a:rPr lang="en-US">
                <a:latin typeface="Comic Sans MS" pitchFamily="66" charset="0"/>
              </a:rPr>
              <a:t>       1. RTK</a:t>
            </a:r>
          </a:p>
          <a:p>
            <a:r>
              <a:rPr lang="en-US">
                <a:latin typeface="Comic Sans MS" pitchFamily="66" charset="0"/>
              </a:rPr>
              <a:t>       2. RTP</a:t>
            </a:r>
          </a:p>
          <a:p>
            <a:r>
              <a:rPr lang="en-US">
                <a:latin typeface="Comic Sans MS" pitchFamily="66" charset="0"/>
              </a:rPr>
              <a:t>       3. RTN</a:t>
            </a:r>
          </a:p>
          <a:p>
            <a:r>
              <a:rPr lang="en-US">
                <a:latin typeface="Comic Sans MS" pitchFamily="66" charset="0"/>
              </a:rPr>
              <a:t>       4. MLN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457200" y="457200"/>
            <a:ext cx="685800" cy="609600"/>
          </a:xfrm>
          <a:prstGeom prst="star5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595313"/>
            <a:ext cx="282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sz="2000">
                <a:latin typeface="Comic Sans MS" pitchFamily="66" charset="0"/>
              </a:rPr>
              <a:t>    3 pelaku ekonomi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5800" y="4114800"/>
            <a:ext cx="2286000" cy="838200"/>
          </a:xfrm>
          <a:prstGeom prst="rect">
            <a:avLst/>
          </a:prstGeom>
          <a:noFill/>
          <a:ln w="76200" cmpd="tri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Rumah Tangga </a:t>
            </a:r>
          </a:p>
          <a:p>
            <a:pPr algn="ctr"/>
            <a:r>
              <a:rPr lang="en-US">
                <a:latin typeface="Comic Sans MS" pitchFamily="66" charset="0"/>
              </a:rPr>
              <a:t>Konsumen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096000" y="4114800"/>
            <a:ext cx="2286000" cy="838200"/>
          </a:xfrm>
          <a:prstGeom prst="rect">
            <a:avLst/>
          </a:prstGeom>
          <a:noFill/>
          <a:ln w="76200" cmpd="tri">
            <a:solidFill>
              <a:srgbClr val="99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Rumah Tangga </a:t>
            </a:r>
          </a:p>
          <a:p>
            <a:pPr algn="ctr"/>
            <a:r>
              <a:rPr lang="en-US">
                <a:latin typeface="Comic Sans MS" pitchFamily="66" charset="0"/>
              </a:rPr>
              <a:t>Produsen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843088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7162800" y="31242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828800" y="3124200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828800" y="5000625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134225" y="5000625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828800" y="5976938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2286000" y="35814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2286000" y="3581400"/>
            <a:ext cx="434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629400" y="35814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2286000" y="49530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286000" y="5410200"/>
            <a:ext cx="434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6629400" y="49530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676400" y="31242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Pendapatan konsumen : sewa, upah, bunga, laba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1785938" y="3609975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  <a:latin typeface="Comic Sans MS" pitchFamily="66" charset="0"/>
              </a:rPr>
              <a:t>Faktor-faktor produksi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1600200" y="56388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Pembelian barang dan jasa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676400" y="50292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  <a:latin typeface="Comic Sans MS" pitchFamily="66" charset="0"/>
              </a:rPr>
              <a:t>Barang dan jasa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3200400" y="1828800"/>
            <a:ext cx="2286000" cy="8382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Rumah Tangga </a:t>
            </a:r>
          </a:p>
          <a:p>
            <a:pPr algn="ctr"/>
            <a:r>
              <a:rPr lang="en-US">
                <a:latin typeface="Comic Sans MS" pitchFamily="66" charset="0"/>
              </a:rPr>
              <a:t>Negara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1066800" y="2057400"/>
            <a:ext cx="2133600" cy="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1066800" y="2057400"/>
            <a:ext cx="0" cy="198120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1371600" y="2438400"/>
            <a:ext cx="0" cy="1600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371600" y="2438400"/>
            <a:ext cx="1752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486400" y="2438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5486400" y="2057400"/>
            <a:ext cx="2514600" cy="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7543800" y="2438400"/>
            <a:ext cx="0" cy="1600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8001000" y="2057400"/>
            <a:ext cx="0" cy="205740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600200" y="2514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Pajak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6019800" y="2514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Pajak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1600200" y="20574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3399"/>
                </a:solidFill>
                <a:latin typeface="Comic Sans MS" pitchFamily="66" charset="0"/>
              </a:rPr>
              <a:t>Subsidi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172200" y="20574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3399"/>
                </a:solidFill>
                <a:latin typeface="Comic Sans MS" pitchFamily="66" charset="0"/>
              </a:rPr>
              <a:t>Subsidi</a:t>
            </a:r>
          </a:p>
        </p:txBody>
      </p:sp>
      <p:sp>
        <p:nvSpPr>
          <p:cNvPr id="13350" name="AutoShape 3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82000" y="6324600"/>
            <a:ext cx="5334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95263" y="152400"/>
            <a:ext cx="685800" cy="609600"/>
          </a:xfrm>
          <a:prstGeom prst="star5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47663" y="290513"/>
            <a:ext cx="285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000">
                <a:latin typeface="Comic Sans MS" pitchFamily="66" charset="0"/>
              </a:rPr>
              <a:t>b.      4 pelaku ekonomi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90600" y="3124200"/>
            <a:ext cx="2286000" cy="838200"/>
          </a:xfrm>
          <a:prstGeom prst="rect">
            <a:avLst/>
          </a:prstGeom>
          <a:noFill/>
          <a:ln w="76200" cmpd="tri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Rumah Tangga </a:t>
            </a:r>
          </a:p>
          <a:p>
            <a:pPr algn="ctr"/>
            <a:r>
              <a:rPr lang="en-US">
                <a:latin typeface="Comic Sans MS" pitchFamily="66" charset="0"/>
              </a:rPr>
              <a:t>Konsumen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400800" y="3124200"/>
            <a:ext cx="2286000" cy="838200"/>
          </a:xfrm>
          <a:prstGeom prst="rect">
            <a:avLst/>
          </a:prstGeom>
          <a:noFill/>
          <a:ln w="76200" cmpd="tri">
            <a:solidFill>
              <a:srgbClr val="99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Rumah Tangga </a:t>
            </a:r>
          </a:p>
          <a:p>
            <a:pPr algn="ctr"/>
            <a:r>
              <a:rPr lang="en-US">
                <a:latin typeface="Comic Sans MS" pitchFamily="66" charset="0"/>
              </a:rPr>
              <a:t>Produsen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147888" y="21336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467600" y="21336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133600" y="2133600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133600" y="4010025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439025" y="4010025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133600" y="4986338"/>
            <a:ext cx="533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2590800" y="25908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590800" y="2590800"/>
            <a:ext cx="434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934200" y="25908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590800" y="39624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934200" y="39624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981200" y="21336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Pendapatan konsumen : sewa, upah, bunga, laba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090738" y="2619375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  <a:latin typeface="Comic Sans MS" pitchFamily="66" charset="0"/>
              </a:rPr>
              <a:t>Faktor-faktor produksi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905000" y="46482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Pembelian barang dan jasa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981200" y="40386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  <a:latin typeface="Comic Sans MS" pitchFamily="66" charset="0"/>
              </a:rPr>
              <a:t>Barang dan jasa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505200" y="838200"/>
            <a:ext cx="2286000" cy="8382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Rumah Tangga </a:t>
            </a:r>
          </a:p>
          <a:p>
            <a:pPr algn="ctr"/>
            <a:r>
              <a:rPr lang="en-US">
                <a:latin typeface="Comic Sans MS" pitchFamily="66" charset="0"/>
              </a:rPr>
              <a:t>Negara</a:t>
            </a: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1371600" y="1066800"/>
            <a:ext cx="2133600" cy="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1371600" y="1066800"/>
            <a:ext cx="0" cy="198120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V="1">
            <a:off x="1752600" y="1447800"/>
            <a:ext cx="0" cy="1600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752600" y="1447800"/>
            <a:ext cx="1752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5791200" y="1447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H="1">
            <a:off x="5791200" y="1066800"/>
            <a:ext cx="2514600" cy="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7848600" y="1447800"/>
            <a:ext cx="0" cy="1600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8305800" y="1066800"/>
            <a:ext cx="0" cy="205740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905000" y="15240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Pajak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6324600" y="15240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Pajak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1905000" y="1066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FF3399"/>
                </a:solidFill>
                <a:latin typeface="Comic Sans MS" pitchFamily="66" charset="0"/>
              </a:rPr>
              <a:t>Subsidi</a:t>
            </a:r>
            <a:endParaRPr lang="en-US" dirty="0">
              <a:solidFill>
                <a:srgbClr val="FF3399"/>
              </a:solidFill>
              <a:latin typeface="Comic Sans MS" pitchFamily="66" charset="0"/>
            </a:endParaRP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6477000" y="1066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3399"/>
                </a:solidFill>
                <a:latin typeface="Comic Sans MS" pitchFamily="66" charset="0"/>
              </a:rPr>
              <a:t>Subsidi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3614738" y="5410200"/>
            <a:ext cx="2286000" cy="8382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Masyarakat</a:t>
            </a:r>
          </a:p>
          <a:p>
            <a:pPr algn="ctr"/>
            <a:r>
              <a:rPr lang="en-US">
                <a:latin typeface="Comic Sans MS" pitchFamily="66" charset="0"/>
              </a:rPr>
              <a:t>Luar Negeri</a:t>
            </a: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1143000" y="4038600"/>
            <a:ext cx="0" cy="213360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 flipH="1">
            <a:off x="8382000" y="3995738"/>
            <a:ext cx="42863" cy="2176462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 flipV="1">
            <a:off x="1828800" y="4038600"/>
            <a:ext cx="0" cy="1600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 flipV="1">
            <a:off x="7905750" y="4038600"/>
            <a:ext cx="0" cy="1600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1809750" y="5638800"/>
            <a:ext cx="1752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5876925" y="5638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 flipH="1">
            <a:off x="1143000" y="6172200"/>
            <a:ext cx="2438400" cy="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 flipH="1">
            <a:off x="5867400" y="6172200"/>
            <a:ext cx="2514600" cy="0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057400" y="5257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Impor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324600" y="5257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Ekspor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914400" y="5757863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3399"/>
                </a:solidFill>
                <a:latin typeface="Comic Sans MS" pitchFamily="66" charset="0"/>
              </a:rPr>
              <a:t>Pembayaran devisa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638800" y="5715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3399"/>
                </a:solidFill>
                <a:latin typeface="Comic Sans MS" pitchFamily="66" charset="0"/>
              </a:rPr>
              <a:t>Penerimaan devisa</a:t>
            </a:r>
          </a:p>
        </p:txBody>
      </p:sp>
      <p:sp>
        <p:nvSpPr>
          <p:cNvPr id="14387" name="AutoShape 5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82000" y="6324600"/>
            <a:ext cx="609600" cy="457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SUMBER DARI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://www.slideshare.net/rizkadmiracle/ppt-peran-pelaku-ekonomi</a:t>
            </a:r>
          </a:p>
        </p:txBody>
      </p:sp>
    </p:spTree>
    <p:extLst>
      <p:ext uri="{BB962C8B-B14F-4D97-AF65-F5344CB8AC3E}">
        <p14:creationId xmlns:p14="http://schemas.microsoft.com/office/powerpoint/2010/main" val="9214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AU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4 </a:t>
            </a:r>
            <a:r>
              <a:rPr lang="en-AU" sz="4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Kelompok</a:t>
            </a:r>
            <a:r>
              <a:rPr lang="en-AU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 </a:t>
            </a:r>
            <a:r>
              <a:rPr lang="en-AU" sz="4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Besar</a:t>
            </a:r>
            <a:r>
              <a:rPr lang="en-AU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 </a:t>
            </a:r>
            <a:r>
              <a:rPr lang="en-AU" sz="4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Pelaku</a:t>
            </a:r>
            <a:r>
              <a:rPr lang="en-AU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 </a:t>
            </a:r>
            <a:r>
              <a:rPr lang="en-AU" sz="4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" pitchFamily="34" charset="0"/>
              </a:rPr>
              <a:t>Ekonomi</a:t>
            </a:r>
            <a:endParaRPr lang="en-AU" sz="4000" dirty="0">
              <a:solidFill>
                <a:schemeClr val="accent2">
                  <a:lumMod val="20000"/>
                  <a:lumOff val="8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AU" dirty="0" err="1" smtClean="0"/>
              <a:t>Rumah</a:t>
            </a:r>
            <a:r>
              <a:rPr lang="en-AU" dirty="0" smtClean="0"/>
              <a:t> </a:t>
            </a:r>
            <a:r>
              <a:rPr lang="en-AU" dirty="0" err="1" smtClean="0"/>
              <a:t>tangga</a:t>
            </a:r>
            <a:r>
              <a:rPr lang="en-AU" dirty="0" smtClean="0"/>
              <a:t> </a:t>
            </a:r>
            <a:r>
              <a:rPr lang="en-AU" dirty="0" err="1" smtClean="0"/>
              <a:t>konsumsi</a:t>
            </a:r>
            <a:r>
              <a:rPr lang="en-AU" dirty="0" smtClean="0"/>
              <a:t> (</a:t>
            </a:r>
            <a:r>
              <a:rPr lang="en-AU" dirty="0" err="1" smtClean="0"/>
              <a:t>konsumen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Rumah</a:t>
            </a:r>
            <a:r>
              <a:rPr lang="en-AU" dirty="0" smtClean="0"/>
              <a:t> </a:t>
            </a:r>
            <a:r>
              <a:rPr lang="en-AU" dirty="0" err="1" smtClean="0"/>
              <a:t>tangga</a:t>
            </a:r>
            <a:r>
              <a:rPr lang="en-AU" dirty="0" smtClean="0"/>
              <a:t> </a:t>
            </a:r>
            <a:r>
              <a:rPr lang="en-AU" dirty="0" err="1" smtClean="0"/>
              <a:t>produksi</a:t>
            </a:r>
            <a:r>
              <a:rPr lang="en-AU" dirty="0" smtClean="0"/>
              <a:t> (</a:t>
            </a:r>
            <a:r>
              <a:rPr lang="en-AU" dirty="0" err="1" smtClean="0"/>
              <a:t>perusahaan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Rumah</a:t>
            </a:r>
            <a:r>
              <a:rPr lang="en-AU" dirty="0" smtClean="0"/>
              <a:t> </a:t>
            </a:r>
            <a:r>
              <a:rPr lang="en-AU" dirty="0" err="1" smtClean="0"/>
              <a:t>tangga</a:t>
            </a:r>
            <a:r>
              <a:rPr lang="en-AU" dirty="0" smtClean="0"/>
              <a:t> </a:t>
            </a:r>
            <a:r>
              <a:rPr lang="en-AU" dirty="0" err="1" smtClean="0"/>
              <a:t>negara</a:t>
            </a:r>
            <a:r>
              <a:rPr lang="en-AU" dirty="0" smtClean="0"/>
              <a:t> (</a:t>
            </a:r>
            <a:r>
              <a:rPr lang="en-AU" dirty="0" err="1" smtClean="0"/>
              <a:t>pemerintah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Masyarakat</a:t>
            </a:r>
            <a:r>
              <a:rPr lang="en-AU" dirty="0" smtClean="0"/>
              <a:t> </a:t>
            </a:r>
            <a:r>
              <a:rPr lang="en-AU" dirty="0" err="1" smtClean="0"/>
              <a:t>luar</a:t>
            </a:r>
            <a:r>
              <a:rPr lang="en-AU" dirty="0" smtClean="0"/>
              <a:t> </a:t>
            </a:r>
            <a:r>
              <a:rPr lang="en-AU" dirty="0" err="1" smtClean="0"/>
              <a:t>negeri</a:t>
            </a:r>
            <a:endParaRPr lang="en-A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602349">
            <a:off x="212582" y="593582"/>
            <a:ext cx="1104900" cy="11049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Rumah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Tangga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Konsumsi</a:t>
            </a:r>
            <a:endParaRPr lang="en-AU" dirty="0">
              <a:solidFill>
                <a:srgbClr val="FFFF00"/>
              </a:solidFill>
              <a:latin typeface="Eras Demi IT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>
              <a:buNone/>
            </a:pPr>
            <a:r>
              <a:rPr lang="en-AU" sz="2800" dirty="0" smtClean="0"/>
              <a:t>SIAPA?</a:t>
            </a:r>
          </a:p>
          <a:p>
            <a:r>
              <a:rPr lang="en-AU" sz="2800" dirty="0" err="1" smtClean="0"/>
              <a:t>Orang</a:t>
            </a:r>
            <a:r>
              <a:rPr lang="en-AU" sz="2800" dirty="0" smtClean="0"/>
              <a:t> </a:t>
            </a:r>
            <a:r>
              <a:rPr lang="en-AU" sz="2800" dirty="0" err="1" smtClean="0"/>
              <a:t>perorangan</a:t>
            </a:r>
            <a:endParaRPr lang="en-AU" sz="2800" dirty="0" smtClean="0"/>
          </a:p>
          <a:p>
            <a:r>
              <a:rPr lang="en-AU" sz="2800" dirty="0" err="1" smtClean="0"/>
              <a:t>Kelompok</a:t>
            </a:r>
            <a:r>
              <a:rPr lang="en-AU" sz="2800" dirty="0" smtClean="0"/>
              <a:t> </a:t>
            </a:r>
            <a:r>
              <a:rPr lang="en-AU" sz="2800" dirty="0" err="1" smtClean="0"/>
              <a:t>orang</a:t>
            </a:r>
            <a:endParaRPr lang="en-AU" sz="2800" dirty="0" smtClean="0"/>
          </a:p>
          <a:p>
            <a:r>
              <a:rPr lang="en-AU" sz="2800" dirty="0" err="1" smtClean="0"/>
              <a:t>Lembaga-lembaga</a:t>
            </a:r>
            <a:r>
              <a:rPr lang="en-AU" sz="2800" dirty="0" smtClean="0"/>
              <a:t> / </a:t>
            </a:r>
            <a:r>
              <a:rPr lang="en-AU" sz="2800" dirty="0" err="1" smtClean="0"/>
              <a:t>badan-badan</a:t>
            </a:r>
            <a:endParaRPr lang="en-AU" sz="2800" dirty="0" smtClean="0"/>
          </a:p>
          <a:p>
            <a:endParaRPr lang="en-AU" sz="2800" dirty="0" smtClean="0"/>
          </a:p>
          <a:p>
            <a:r>
              <a:rPr lang="en-AU" sz="2800" dirty="0" smtClean="0"/>
              <a:t>Di </a:t>
            </a:r>
            <a:r>
              <a:rPr lang="en-AU" sz="2800" dirty="0" err="1" smtClean="0"/>
              <a:t>sini</a:t>
            </a:r>
            <a:r>
              <a:rPr lang="en-AU" sz="2800" dirty="0" smtClean="0"/>
              <a:t> </a:t>
            </a:r>
            <a:r>
              <a:rPr lang="en-AU" sz="2800" dirty="0" err="1" smtClean="0"/>
              <a:t>tersedia</a:t>
            </a:r>
            <a:r>
              <a:rPr lang="en-AU" sz="2800" dirty="0" smtClean="0"/>
              <a:t> </a:t>
            </a:r>
            <a:r>
              <a:rPr lang="en-AU" sz="2800" dirty="0" err="1" smtClean="0"/>
              <a:t>tenaga</a:t>
            </a:r>
            <a:r>
              <a:rPr lang="en-AU" sz="2800" dirty="0" smtClean="0"/>
              <a:t> </a:t>
            </a:r>
            <a:r>
              <a:rPr lang="en-AU" sz="2800" dirty="0" err="1" smtClean="0"/>
              <a:t>kerja</a:t>
            </a:r>
            <a:r>
              <a:rPr lang="en-AU" sz="2800" dirty="0" smtClean="0"/>
              <a:t> </a:t>
            </a:r>
            <a:r>
              <a:rPr lang="en-AU" sz="2800" dirty="0" err="1" smtClean="0"/>
              <a:t>dan</a:t>
            </a:r>
            <a:r>
              <a:rPr lang="en-AU" sz="2800" dirty="0" smtClean="0"/>
              <a:t> </a:t>
            </a:r>
            <a:r>
              <a:rPr lang="en-AU" sz="2800" dirty="0" err="1" smtClean="0"/>
              <a:t>tenaga</a:t>
            </a:r>
            <a:r>
              <a:rPr lang="en-AU" sz="2800" dirty="0" smtClean="0"/>
              <a:t> </a:t>
            </a:r>
            <a:r>
              <a:rPr lang="en-AU" sz="2800" dirty="0" err="1" smtClean="0"/>
              <a:t>usahawan</a:t>
            </a:r>
            <a:endParaRPr lang="en-AU" sz="2800" dirty="0" smtClean="0"/>
          </a:p>
          <a:p>
            <a:r>
              <a:rPr lang="en-AU" sz="2800" dirty="0" err="1" smtClean="0"/>
              <a:t>Memiliki</a:t>
            </a:r>
            <a:r>
              <a:rPr lang="en-AU" sz="2800" dirty="0" smtClean="0"/>
              <a:t> </a:t>
            </a:r>
            <a:r>
              <a:rPr lang="en-AU" sz="2800" dirty="0" err="1" smtClean="0"/>
              <a:t>faktor-faktor</a:t>
            </a:r>
            <a:r>
              <a:rPr lang="en-AU" sz="2800" dirty="0" smtClean="0"/>
              <a:t> </a:t>
            </a:r>
            <a:r>
              <a:rPr lang="en-AU" sz="2800" dirty="0" err="1" smtClean="0"/>
              <a:t>produksi</a:t>
            </a:r>
            <a:r>
              <a:rPr lang="en-AU" sz="2800" dirty="0" smtClean="0"/>
              <a:t> : </a:t>
            </a:r>
            <a:r>
              <a:rPr lang="en-AU" sz="2800" dirty="0" err="1" smtClean="0"/>
              <a:t>alat-alat</a:t>
            </a:r>
            <a:r>
              <a:rPr lang="en-AU" sz="2800" dirty="0" smtClean="0"/>
              <a:t> modal, </a:t>
            </a:r>
            <a:r>
              <a:rPr lang="en-AU" sz="2800" dirty="0" err="1" smtClean="0"/>
              <a:t>kekayaan</a:t>
            </a:r>
            <a:r>
              <a:rPr lang="en-AU" sz="2800" dirty="0" smtClean="0"/>
              <a:t> </a:t>
            </a:r>
            <a:r>
              <a:rPr lang="en-AU" sz="2800" dirty="0" err="1" smtClean="0"/>
              <a:t>alam</a:t>
            </a:r>
            <a:r>
              <a:rPr lang="en-AU" sz="2800" dirty="0" smtClean="0"/>
              <a:t>, </a:t>
            </a:r>
            <a:r>
              <a:rPr lang="en-AU" sz="2800" dirty="0" err="1" smtClean="0"/>
              <a:t>tanah</a:t>
            </a:r>
            <a:r>
              <a:rPr lang="en-AU" sz="2800" dirty="0" smtClean="0"/>
              <a:t> </a:t>
            </a:r>
            <a:r>
              <a:rPr lang="en-AU" sz="2800" dirty="0" err="1" smtClean="0"/>
              <a:t>dan</a:t>
            </a:r>
            <a:r>
              <a:rPr lang="en-AU" sz="2800" dirty="0" smtClean="0"/>
              <a:t> </a:t>
            </a:r>
            <a:r>
              <a:rPr lang="en-AU" sz="2800" dirty="0" err="1" smtClean="0"/>
              <a:t>bangunan</a:t>
            </a:r>
            <a:endParaRPr lang="en-AU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96696">
            <a:off x="6921715" y="1209363"/>
            <a:ext cx="1805615" cy="177740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Rumah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Tangga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Konsumsi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Memiliki</a:t>
            </a:r>
            <a:r>
              <a:rPr lang="en-AU" dirty="0" smtClean="0"/>
              <a:t> </a:t>
            </a:r>
            <a:r>
              <a:rPr lang="en-AU" dirty="0" err="1" smtClean="0"/>
              <a:t>kebutuhan</a:t>
            </a:r>
            <a:r>
              <a:rPr lang="en-AU" dirty="0" smtClean="0"/>
              <a:t> </a:t>
            </a:r>
            <a:r>
              <a:rPr lang="en-AU" u="sng" dirty="0" err="1" smtClean="0"/>
              <a:t>tak</a:t>
            </a:r>
            <a:r>
              <a:rPr lang="en-AU" u="sng" dirty="0" smtClean="0"/>
              <a:t> </a:t>
            </a:r>
            <a:r>
              <a:rPr lang="en-AU" u="sng" dirty="0" err="1" smtClean="0"/>
              <a:t>terhingga</a:t>
            </a:r>
            <a:endParaRPr lang="en-AU" u="sng" dirty="0" smtClean="0"/>
          </a:p>
          <a:p>
            <a:endParaRPr lang="en-AU" dirty="0" smtClean="0"/>
          </a:p>
          <a:p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memenuhinya</a:t>
            </a:r>
            <a:r>
              <a:rPr lang="en-AU" dirty="0" smtClean="0"/>
              <a:t>, </a:t>
            </a:r>
            <a:r>
              <a:rPr lang="en-AU" dirty="0" err="1" smtClean="0"/>
              <a:t>harus</a:t>
            </a:r>
            <a:r>
              <a:rPr lang="en-AU" dirty="0" smtClean="0"/>
              <a:t> </a:t>
            </a:r>
            <a:r>
              <a:rPr lang="en-AU" dirty="0" err="1" smtClean="0"/>
              <a:t>bekerja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mendapat</a:t>
            </a:r>
            <a:r>
              <a:rPr lang="en-AU" dirty="0" smtClean="0"/>
              <a:t> </a:t>
            </a:r>
            <a:r>
              <a:rPr lang="en-AU" dirty="0" err="1" smtClean="0"/>
              <a:t>uang</a:t>
            </a:r>
            <a:r>
              <a:rPr lang="en-AU" dirty="0" smtClean="0"/>
              <a:t> </a:t>
            </a:r>
            <a:r>
              <a:rPr lang="en-AU" dirty="0" smtClean="0">
                <a:sym typeface="Wingdings" pitchFamily="2" charset="2"/>
              </a:rPr>
              <a:t> </a:t>
            </a:r>
            <a:r>
              <a:rPr lang="en-AU" dirty="0" err="1" smtClean="0">
                <a:sym typeface="Wingdings" pitchFamily="2" charset="2"/>
              </a:rPr>
              <a:t>untuk</a:t>
            </a:r>
            <a:r>
              <a:rPr lang="en-AU" dirty="0" smtClean="0">
                <a:sym typeface="Wingdings" pitchFamily="2" charset="2"/>
              </a:rPr>
              <a:t> </a:t>
            </a:r>
            <a:r>
              <a:rPr lang="en-AU" dirty="0" err="1" smtClean="0">
                <a:sym typeface="Wingdings" pitchFamily="2" charset="2"/>
              </a:rPr>
              <a:t>beli</a:t>
            </a:r>
            <a:r>
              <a:rPr lang="en-AU" dirty="0" smtClean="0">
                <a:sym typeface="Wingdings" pitchFamily="2" charset="2"/>
              </a:rPr>
              <a:t> </a:t>
            </a:r>
            <a:r>
              <a:rPr lang="en-AU" dirty="0" err="1" smtClean="0">
                <a:sym typeface="Wingdings" pitchFamily="2" charset="2"/>
              </a:rPr>
              <a:t>barang</a:t>
            </a:r>
            <a:r>
              <a:rPr lang="en-AU" dirty="0" smtClean="0">
                <a:sym typeface="Wingdings" pitchFamily="2" charset="2"/>
              </a:rPr>
              <a:t> </a:t>
            </a:r>
            <a:r>
              <a:rPr lang="en-AU" dirty="0" err="1" smtClean="0">
                <a:sym typeface="Wingdings" pitchFamily="2" charset="2"/>
              </a:rPr>
              <a:t>dan</a:t>
            </a:r>
            <a:r>
              <a:rPr lang="en-AU" dirty="0" smtClean="0">
                <a:sym typeface="Wingdings" pitchFamily="2" charset="2"/>
              </a:rPr>
              <a:t> </a:t>
            </a:r>
            <a:r>
              <a:rPr lang="en-AU" dirty="0" err="1" smtClean="0">
                <a:sym typeface="Wingdings" pitchFamily="2" charset="2"/>
              </a:rPr>
              <a:t>jasa</a:t>
            </a:r>
            <a:endParaRPr lang="en-AU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419600"/>
            <a:ext cx="1905000" cy="1905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Rumah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Tangga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Konsumsi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7086600" cy="5410200"/>
          </a:xfrm>
        </p:spPr>
        <p:txBody>
          <a:bodyPr/>
          <a:lstStyle/>
          <a:p>
            <a:r>
              <a:rPr lang="en-AU" sz="2200" b="1" u="sng" dirty="0" smtClean="0"/>
              <a:t>Cara </a:t>
            </a:r>
            <a:r>
              <a:rPr lang="en-AU" sz="2200" b="1" u="sng" dirty="0" err="1" smtClean="0"/>
              <a:t>mereka</a:t>
            </a:r>
            <a:r>
              <a:rPr lang="en-AU" sz="2200" b="1" u="sng" dirty="0" smtClean="0"/>
              <a:t> </a:t>
            </a:r>
            <a:r>
              <a:rPr lang="en-AU" sz="2200" b="1" u="sng" dirty="0" err="1" smtClean="0"/>
              <a:t>mendapat</a:t>
            </a:r>
            <a:r>
              <a:rPr lang="en-AU" sz="2200" b="1" u="sng" dirty="0" smtClean="0"/>
              <a:t> </a:t>
            </a:r>
            <a:r>
              <a:rPr lang="en-AU" sz="2200" b="1" u="sng" dirty="0" err="1" smtClean="0"/>
              <a:t>uang</a:t>
            </a:r>
            <a:r>
              <a:rPr lang="en-AU" sz="2200" b="1" u="sng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AU" sz="2200" dirty="0" err="1" smtClean="0"/>
              <a:t>Menawarkan</a:t>
            </a:r>
            <a:r>
              <a:rPr lang="en-AU" sz="2200" dirty="0" smtClean="0"/>
              <a:t> </a:t>
            </a:r>
            <a:r>
              <a:rPr lang="en-AU" sz="2200" dirty="0" err="1" smtClean="0"/>
              <a:t>tanah</a:t>
            </a:r>
            <a:r>
              <a:rPr lang="en-AU" sz="2200" dirty="0" smtClean="0"/>
              <a:t> </a:t>
            </a:r>
            <a:r>
              <a:rPr lang="en-AU" sz="2200" dirty="0" err="1" smtClean="0"/>
              <a:t>dan</a:t>
            </a:r>
            <a:r>
              <a:rPr lang="en-AU" sz="2200" dirty="0" smtClean="0"/>
              <a:t> </a:t>
            </a:r>
            <a:r>
              <a:rPr lang="en-AU" sz="2200" dirty="0" err="1" smtClean="0"/>
              <a:t>rumah</a:t>
            </a:r>
            <a:r>
              <a:rPr lang="en-AU" sz="2200" dirty="0" smtClean="0"/>
              <a:t> </a:t>
            </a:r>
            <a:r>
              <a:rPr lang="en-AU" sz="2200" dirty="0" err="1" smtClean="0"/>
              <a:t>kpd</a:t>
            </a:r>
            <a:r>
              <a:rPr lang="en-AU" sz="2200" dirty="0" smtClean="0"/>
              <a:t> </a:t>
            </a:r>
            <a:r>
              <a:rPr lang="en-AU" sz="2200" dirty="0" err="1" smtClean="0"/>
              <a:t>pihak</a:t>
            </a:r>
            <a:r>
              <a:rPr lang="en-AU" sz="2200" dirty="0" smtClean="0"/>
              <a:t> lain </a:t>
            </a:r>
            <a:r>
              <a:rPr lang="en-AU" sz="2200" dirty="0" smtClean="0">
                <a:sym typeface="Wingdings" pitchFamily="2" charset="2"/>
              </a:rPr>
              <a:t> </a:t>
            </a:r>
            <a:r>
              <a:rPr lang="en-AU" sz="2200" dirty="0" err="1" smtClean="0">
                <a:sym typeface="Wingdings" pitchFamily="2" charset="2"/>
              </a:rPr>
              <a:t>supaya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mendapat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balas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jasa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berupa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i="1" dirty="0" err="1" smtClean="0">
                <a:sym typeface="Wingdings" pitchFamily="2" charset="2"/>
              </a:rPr>
              <a:t>sewa</a:t>
            </a:r>
            <a:endParaRPr lang="en-AU" sz="2200" i="1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AU" sz="2200" i="1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AU" sz="2200" dirty="0" err="1" smtClean="0">
                <a:sym typeface="Wingdings" pitchFamily="2" charset="2"/>
              </a:rPr>
              <a:t>Menawarkan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sumber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tenaga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kerja</a:t>
            </a:r>
            <a:r>
              <a:rPr lang="en-AU" sz="2200" dirty="0" smtClean="0">
                <a:sym typeface="Wingdings" pitchFamily="2" charset="2"/>
              </a:rPr>
              <a:t> / SDM </a:t>
            </a:r>
            <a:r>
              <a:rPr lang="en-AU" sz="2200" dirty="0" err="1" smtClean="0">
                <a:sym typeface="Wingdings" pitchFamily="2" charset="2"/>
              </a:rPr>
              <a:t>supaya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mendapat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gaji</a:t>
            </a:r>
            <a:endParaRPr lang="en-AU" sz="2200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AU" sz="2200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AU" sz="2200" dirty="0" err="1" smtClean="0">
                <a:sym typeface="Wingdings" pitchFamily="2" charset="2"/>
              </a:rPr>
              <a:t>Menawarkan</a:t>
            </a:r>
            <a:r>
              <a:rPr lang="en-AU" sz="2200" dirty="0" smtClean="0">
                <a:sym typeface="Wingdings" pitchFamily="2" charset="2"/>
              </a:rPr>
              <a:t> modal </a:t>
            </a:r>
            <a:r>
              <a:rPr lang="en-AU" sz="2200" dirty="0" err="1" smtClean="0">
                <a:sym typeface="Wingdings" pitchFamily="2" charset="2"/>
              </a:rPr>
              <a:t>untuk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mendapatkan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i="1" dirty="0" err="1" smtClean="0">
                <a:sym typeface="Wingdings" pitchFamily="2" charset="2"/>
              </a:rPr>
              <a:t>bunga</a:t>
            </a:r>
            <a:endParaRPr lang="en-AU" sz="2200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AU" sz="2200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AU" sz="2200" dirty="0" err="1" smtClean="0">
                <a:sym typeface="Wingdings" pitchFamily="2" charset="2"/>
              </a:rPr>
              <a:t>Menawarkan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keahlian</a:t>
            </a:r>
            <a:r>
              <a:rPr lang="en-AU" sz="2200" dirty="0" smtClean="0">
                <a:sym typeface="Wingdings" pitchFamily="2" charset="2"/>
              </a:rPr>
              <a:t> / </a:t>
            </a:r>
            <a:r>
              <a:rPr lang="en-AU" sz="2200" dirty="0" err="1" smtClean="0">
                <a:sym typeface="Wingdings" pitchFamily="2" charset="2"/>
              </a:rPr>
              <a:t>memakai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keahlian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yg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dimiliki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untuk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mendapatkan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i="1" dirty="0" err="1" smtClean="0">
                <a:sym typeface="Wingdings" pitchFamily="2" charset="2"/>
              </a:rPr>
              <a:t>keuntungan</a:t>
            </a:r>
            <a:r>
              <a:rPr lang="en-AU" sz="2200" i="1" dirty="0" smtClean="0">
                <a:sym typeface="Wingdings" pitchFamily="2" charset="2"/>
              </a:rPr>
              <a:t> / </a:t>
            </a:r>
            <a:r>
              <a:rPr lang="en-AU" sz="2200" i="1" dirty="0" err="1" smtClean="0">
                <a:sym typeface="Wingdings" pitchFamily="2" charset="2"/>
              </a:rPr>
              <a:t>laba</a:t>
            </a:r>
            <a:r>
              <a:rPr lang="en-AU" sz="2200" i="1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dr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perusahaan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yg</a:t>
            </a:r>
            <a:r>
              <a:rPr lang="en-AU" sz="2200" dirty="0" smtClean="0">
                <a:sym typeface="Wingdings" pitchFamily="2" charset="2"/>
              </a:rPr>
              <a:t> </a:t>
            </a:r>
            <a:r>
              <a:rPr lang="en-AU" sz="2200" dirty="0" err="1" smtClean="0">
                <a:sym typeface="Wingdings" pitchFamily="2" charset="2"/>
              </a:rPr>
              <a:t>bersangkutan</a:t>
            </a:r>
            <a:endParaRPr lang="en-A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Rumah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Tangga</a:t>
            </a:r>
            <a:r>
              <a:rPr lang="en-AU" dirty="0" smtClean="0">
                <a:solidFill>
                  <a:srgbClr val="FFFF00"/>
                </a:solidFill>
                <a:latin typeface="Eras Demi ITC" pitchFamily="34" charset="0"/>
              </a:rPr>
              <a:t> </a:t>
            </a:r>
            <a:r>
              <a:rPr lang="en-AU" dirty="0" err="1" smtClean="0">
                <a:solidFill>
                  <a:srgbClr val="FFFF00"/>
                </a:solidFill>
                <a:latin typeface="Eras Demi ITC" pitchFamily="34" charset="0"/>
              </a:rPr>
              <a:t>Konsumsi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7086600" cy="5410200"/>
          </a:xfrm>
        </p:spPr>
        <p:txBody>
          <a:bodyPr/>
          <a:lstStyle/>
          <a:p>
            <a:r>
              <a:rPr lang="en-AU" sz="2800" b="1" u="sng" dirty="0" err="1" smtClean="0"/>
              <a:t>Jadi</a:t>
            </a:r>
            <a:r>
              <a:rPr lang="en-AU" sz="2800" b="1" u="sng" dirty="0" smtClean="0"/>
              <a:t> </a:t>
            </a:r>
            <a:r>
              <a:rPr lang="en-AU" sz="2800" b="1" u="sng" dirty="0" err="1" smtClean="0"/>
              <a:t>kegiatan</a:t>
            </a:r>
            <a:r>
              <a:rPr lang="en-AU" sz="2800" b="1" u="sng" dirty="0" smtClean="0"/>
              <a:t> RTK </a:t>
            </a:r>
            <a:r>
              <a:rPr lang="en-AU" sz="2800" b="1" u="sng" dirty="0" err="1" smtClean="0"/>
              <a:t>adalah</a:t>
            </a:r>
            <a:r>
              <a:rPr lang="en-AU" sz="2800" b="1" u="sng" dirty="0" smtClean="0"/>
              <a:t>: </a:t>
            </a:r>
          </a:p>
          <a:p>
            <a:endParaRPr lang="en-AU" sz="2800" b="1" u="sng" dirty="0" smtClean="0"/>
          </a:p>
          <a:p>
            <a:pPr>
              <a:buFont typeface="Wingdings" pitchFamily="2" charset="2"/>
              <a:buChar char="q"/>
            </a:pPr>
            <a:r>
              <a:rPr lang="en-AU" sz="2800" dirty="0" err="1" smtClean="0"/>
              <a:t>Menyediakan</a:t>
            </a:r>
            <a:r>
              <a:rPr lang="en-AU" sz="2800" dirty="0" smtClean="0"/>
              <a:t> /</a:t>
            </a:r>
            <a:r>
              <a:rPr lang="en-AU" sz="2800" dirty="0" err="1" smtClean="0"/>
              <a:t>menyerahkan</a:t>
            </a:r>
            <a:r>
              <a:rPr lang="en-AU" sz="2800" dirty="0" smtClean="0"/>
              <a:t> </a:t>
            </a:r>
            <a:r>
              <a:rPr lang="en-AU" sz="2800" dirty="0" err="1" smtClean="0"/>
              <a:t>faktor</a:t>
            </a:r>
            <a:r>
              <a:rPr lang="en-AU" sz="2800" dirty="0" smtClean="0"/>
              <a:t> </a:t>
            </a:r>
            <a:r>
              <a:rPr lang="en-AU" sz="2800" dirty="0" err="1" smtClean="0"/>
              <a:t>produksi</a:t>
            </a:r>
            <a:endParaRPr lang="en-AU" sz="2800" dirty="0" smtClean="0"/>
          </a:p>
          <a:p>
            <a:pPr>
              <a:buFont typeface="Wingdings" pitchFamily="2" charset="2"/>
              <a:buChar char="q"/>
            </a:pPr>
            <a:r>
              <a:rPr lang="en-AU" sz="2800" dirty="0" err="1" smtClean="0"/>
              <a:t>Menerima</a:t>
            </a:r>
            <a:r>
              <a:rPr lang="en-AU" sz="2800" dirty="0" smtClean="0"/>
              <a:t> </a:t>
            </a:r>
            <a:r>
              <a:rPr lang="en-AU" sz="2800" dirty="0" err="1" smtClean="0"/>
              <a:t>imbalan</a:t>
            </a:r>
            <a:r>
              <a:rPr lang="en-AU" sz="2800" dirty="0" smtClean="0"/>
              <a:t> </a:t>
            </a:r>
            <a:r>
              <a:rPr lang="en-AU" sz="2800" dirty="0" err="1" smtClean="0"/>
              <a:t>atas</a:t>
            </a:r>
            <a:r>
              <a:rPr lang="en-AU" sz="2800" dirty="0" smtClean="0"/>
              <a:t> </a:t>
            </a:r>
            <a:r>
              <a:rPr lang="en-AU" sz="2800" dirty="0" err="1" smtClean="0"/>
              <a:t>faktor</a:t>
            </a:r>
            <a:r>
              <a:rPr lang="en-AU" sz="2800" dirty="0" smtClean="0"/>
              <a:t> </a:t>
            </a:r>
            <a:r>
              <a:rPr lang="en-AU" sz="2800" dirty="0" err="1" smtClean="0"/>
              <a:t>produksi</a:t>
            </a:r>
            <a:r>
              <a:rPr lang="en-AU" sz="2800" dirty="0" smtClean="0"/>
              <a:t> </a:t>
            </a:r>
            <a:r>
              <a:rPr lang="en-AU" sz="2800" dirty="0" err="1" smtClean="0"/>
              <a:t>yg</a:t>
            </a:r>
            <a:r>
              <a:rPr lang="en-AU" sz="2800" dirty="0" smtClean="0"/>
              <a:t> </a:t>
            </a:r>
            <a:r>
              <a:rPr lang="en-AU" sz="2800" dirty="0" err="1" smtClean="0"/>
              <a:t>dimiliki</a:t>
            </a:r>
            <a:endParaRPr lang="en-AU" sz="2800" dirty="0" smtClean="0"/>
          </a:p>
          <a:p>
            <a:pPr>
              <a:buFont typeface="Wingdings" pitchFamily="2" charset="2"/>
              <a:buChar char="q"/>
            </a:pPr>
            <a:r>
              <a:rPr lang="en-AU" sz="2800" dirty="0" err="1" smtClean="0"/>
              <a:t>Mengkonsumsi</a:t>
            </a:r>
            <a:r>
              <a:rPr lang="en-AU" sz="2800" dirty="0" smtClean="0"/>
              <a:t> (</a:t>
            </a:r>
            <a:r>
              <a:rPr lang="en-AU" sz="2800" dirty="0" err="1" smtClean="0"/>
              <a:t>membeli</a:t>
            </a:r>
            <a:r>
              <a:rPr lang="en-AU" sz="2800" dirty="0" smtClean="0"/>
              <a:t>) </a:t>
            </a:r>
            <a:r>
              <a:rPr lang="en-AU" sz="2800" dirty="0" err="1" smtClean="0"/>
              <a:t>barang</a:t>
            </a:r>
            <a:r>
              <a:rPr lang="en-AU" sz="2800" dirty="0" smtClean="0"/>
              <a:t> </a:t>
            </a:r>
            <a:r>
              <a:rPr lang="en-AU" sz="2800" dirty="0" err="1" smtClean="0"/>
              <a:t>dan</a:t>
            </a:r>
            <a:r>
              <a:rPr lang="en-AU" sz="2800" dirty="0" smtClean="0"/>
              <a:t> </a:t>
            </a:r>
            <a:r>
              <a:rPr lang="en-AU" sz="2800" dirty="0" err="1" smtClean="0"/>
              <a:t>jasa</a:t>
            </a:r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</a:rPr>
              <a:t>PERUSAHAAN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r>
              <a:rPr lang="en-AU" sz="3000" dirty="0" smtClean="0"/>
              <a:t>Perusahaan: </a:t>
            </a:r>
            <a:r>
              <a:rPr lang="en-AU" sz="3000" dirty="0" err="1" smtClean="0"/>
              <a:t>organisasi</a:t>
            </a:r>
            <a:r>
              <a:rPr lang="en-AU" sz="3000" dirty="0" smtClean="0"/>
              <a:t> yang </a:t>
            </a:r>
            <a:r>
              <a:rPr lang="en-AU" sz="3000" dirty="0" err="1" smtClean="0"/>
              <a:t>dikembangkan</a:t>
            </a:r>
            <a:r>
              <a:rPr lang="en-AU" sz="3000" dirty="0" smtClean="0"/>
              <a:t> </a:t>
            </a:r>
            <a:r>
              <a:rPr lang="en-AU" sz="3000" dirty="0" err="1" smtClean="0"/>
              <a:t>oleh</a:t>
            </a:r>
            <a:r>
              <a:rPr lang="en-AU" sz="3000" dirty="0" smtClean="0"/>
              <a:t> </a:t>
            </a:r>
            <a:r>
              <a:rPr lang="en-AU" sz="3000" dirty="0" err="1" smtClean="0"/>
              <a:t>seseorang</a:t>
            </a:r>
            <a:r>
              <a:rPr lang="en-AU" sz="3000" dirty="0" smtClean="0"/>
              <a:t> </a:t>
            </a:r>
            <a:r>
              <a:rPr lang="en-AU" sz="3000" dirty="0" err="1" smtClean="0"/>
              <a:t>atau</a:t>
            </a:r>
            <a:r>
              <a:rPr lang="en-AU" sz="3000" dirty="0" smtClean="0"/>
              <a:t> </a:t>
            </a:r>
            <a:r>
              <a:rPr lang="en-AU" sz="3000" dirty="0" err="1" smtClean="0"/>
              <a:t>sekumpulan</a:t>
            </a:r>
            <a:r>
              <a:rPr lang="en-AU" sz="3000" dirty="0" smtClean="0"/>
              <a:t> </a:t>
            </a:r>
            <a:r>
              <a:rPr lang="en-AU" sz="3000" dirty="0" err="1" smtClean="0"/>
              <a:t>orang</a:t>
            </a:r>
            <a:r>
              <a:rPr lang="en-AU" sz="3000" dirty="0" smtClean="0"/>
              <a:t> </a:t>
            </a:r>
            <a:r>
              <a:rPr lang="en-AU" sz="3000" dirty="0" err="1" smtClean="0"/>
              <a:t>dengan</a:t>
            </a:r>
            <a:r>
              <a:rPr lang="en-AU" sz="3000" dirty="0" smtClean="0"/>
              <a:t> </a:t>
            </a:r>
            <a:r>
              <a:rPr lang="en-AU" sz="3000" dirty="0" err="1" smtClean="0"/>
              <a:t>tujuan</a:t>
            </a:r>
            <a:r>
              <a:rPr lang="en-AU" sz="3000" dirty="0" smtClean="0"/>
              <a:t> </a:t>
            </a:r>
            <a:r>
              <a:rPr lang="en-AU" sz="3000" u="sng" dirty="0" err="1" smtClean="0"/>
              <a:t>untuk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menghasilkan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berbagai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jenis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barang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dan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jasa</a:t>
            </a:r>
            <a:r>
              <a:rPr lang="en-AU" sz="3000" u="sng" dirty="0" smtClean="0"/>
              <a:t> </a:t>
            </a:r>
            <a:r>
              <a:rPr lang="en-AU" sz="3000" dirty="0" smtClean="0"/>
              <a:t>yang </a:t>
            </a:r>
            <a:r>
              <a:rPr lang="en-AU" sz="3000" dirty="0" err="1" smtClean="0"/>
              <a:t>dibutuhkan</a:t>
            </a:r>
            <a:r>
              <a:rPr lang="en-AU" sz="3000" dirty="0" smtClean="0"/>
              <a:t> </a:t>
            </a:r>
            <a:r>
              <a:rPr lang="en-AU" sz="3000" dirty="0" err="1" smtClean="0"/>
              <a:t>masyarakat</a:t>
            </a:r>
            <a:r>
              <a:rPr lang="en-AU" sz="3000" dirty="0" smtClean="0"/>
              <a:t>. </a:t>
            </a:r>
          </a:p>
          <a:p>
            <a:endParaRPr lang="en-AU" sz="3000" dirty="0" smtClean="0"/>
          </a:p>
          <a:p>
            <a:r>
              <a:rPr lang="en-AU" sz="3000" dirty="0" err="1" smtClean="0"/>
              <a:t>Pelaku</a:t>
            </a:r>
            <a:r>
              <a:rPr lang="en-AU" sz="3000" dirty="0" smtClean="0"/>
              <a:t> </a:t>
            </a:r>
            <a:r>
              <a:rPr lang="en-AU" sz="3000" dirty="0" err="1" smtClean="0"/>
              <a:t>ekonomi</a:t>
            </a:r>
            <a:r>
              <a:rPr lang="en-AU" sz="3000" dirty="0" smtClean="0"/>
              <a:t> </a:t>
            </a:r>
            <a:r>
              <a:rPr lang="en-AU" sz="3000" dirty="0" err="1" smtClean="0"/>
              <a:t>yg</a:t>
            </a:r>
            <a:r>
              <a:rPr lang="en-AU" sz="3000" dirty="0" smtClean="0"/>
              <a:t> </a:t>
            </a:r>
            <a:r>
              <a:rPr lang="en-AU" sz="3000" dirty="0" err="1" smtClean="0"/>
              <a:t>melakukan</a:t>
            </a:r>
            <a:r>
              <a:rPr lang="en-AU" sz="3000" dirty="0" smtClean="0"/>
              <a:t> </a:t>
            </a:r>
            <a:r>
              <a:rPr lang="en-AU" sz="3000" dirty="0" err="1" smtClean="0"/>
              <a:t>kegiatan</a:t>
            </a:r>
            <a:r>
              <a:rPr lang="en-AU" sz="3000" dirty="0" smtClean="0"/>
              <a:t> </a:t>
            </a:r>
            <a:r>
              <a:rPr lang="en-AU" sz="3000" dirty="0" err="1" smtClean="0"/>
              <a:t>produksi</a:t>
            </a:r>
            <a:r>
              <a:rPr lang="en-AU" sz="3000" dirty="0" smtClean="0"/>
              <a:t> (</a:t>
            </a:r>
            <a:r>
              <a:rPr lang="en-AU" sz="3000" u="sng" dirty="0" err="1" smtClean="0"/>
              <a:t>meningkatkan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kegunaan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suatu</a:t>
            </a:r>
            <a:r>
              <a:rPr lang="en-AU" sz="3000" u="sng" dirty="0" smtClean="0"/>
              <a:t> </a:t>
            </a:r>
            <a:r>
              <a:rPr lang="en-AU" sz="3000" u="sng" dirty="0" err="1" smtClean="0"/>
              <a:t>barang</a:t>
            </a:r>
            <a:r>
              <a:rPr lang="en-AU" sz="3000" dirty="0" smtClean="0"/>
              <a:t>)</a:t>
            </a:r>
            <a:endParaRPr lang="en-A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solidFill>
                  <a:srgbClr val="FFFF00"/>
                </a:solidFill>
              </a:rPr>
              <a:t>PERUSAHAAN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6781800" cy="4983163"/>
          </a:xfrm>
        </p:spPr>
        <p:txBody>
          <a:bodyPr/>
          <a:lstStyle/>
          <a:p>
            <a:r>
              <a:rPr lang="en-AU" sz="3000" dirty="0" err="1" smtClean="0"/>
              <a:t>Bisa</a:t>
            </a:r>
            <a:r>
              <a:rPr lang="en-AU" sz="3000" dirty="0" smtClean="0"/>
              <a:t> </a:t>
            </a:r>
            <a:r>
              <a:rPr lang="en-AU" sz="3000" dirty="0" err="1" smtClean="0"/>
              <a:t>milik</a:t>
            </a:r>
            <a:r>
              <a:rPr lang="en-AU" sz="3000" dirty="0" smtClean="0"/>
              <a:t> </a:t>
            </a:r>
            <a:r>
              <a:rPr lang="en-AU" sz="3000" dirty="0" err="1" smtClean="0"/>
              <a:t>negara</a:t>
            </a:r>
            <a:r>
              <a:rPr lang="en-AU" sz="3000" dirty="0" smtClean="0"/>
              <a:t>, </a:t>
            </a:r>
            <a:r>
              <a:rPr lang="en-AU" sz="3000" dirty="0" err="1" smtClean="0"/>
              <a:t>swasta</a:t>
            </a:r>
            <a:r>
              <a:rPr lang="en-AU" sz="3000" dirty="0" smtClean="0"/>
              <a:t> (</a:t>
            </a:r>
            <a:r>
              <a:rPr lang="en-AU" sz="3000" dirty="0" err="1" smtClean="0"/>
              <a:t>nasional</a:t>
            </a:r>
            <a:r>
              <a:rPr lang="en-AU" sz="3000" dirty="0" smtClean="0"/>
              <a:t> </a:t>
            </a:r>
            <a:r>
              <a:rPr lang="en-AU" sz="3000" dirty="0" err="1" smtClean="0"/>
              <a:t>dan</a:t>
            </a:r>
            <a:r>
              <a:rPr lang="en-AU" sz="3000" dirty="0" smtClean="0"/>
              <a:t> </a:t>
            </a:r>
            <a:r>
              <a:rPr lang="en-AU" sz="3000" dirty="0" err="1" smtClean="0"/>
              <a:t>asing</a:t>
            </a:r>
            <a:r>
              <a:rPr lang="en-AU" sz="3000" dirty="0" smtClean="0"/>
              <a:t>), </a:t>
            </a:r>
            <a:r>
              <a:rPr lang="en-AU" sz="3000" dirty="0" err="1" smtClean="0"/>
              <a:t>koperasi</a:t>
            </a:r>
            <a:endParaRPr lang="en-AU" sz="3000" dirty="0" smtClean="0"/>
          </a:p>
          <a:p>
            <a:endParaRPr lang="en-AU" sz="3000" dirty="0" smtClean="0"/>
          </a:p>
          <a:p>
            <a:r>
              <a:rPr lang="en-AU" sz="3000" dirty="0" err="1" smtClean="0"/>
              <a:t>Lapangan</a:t>
            </a:r>
            <a:r>
              <a:rPr lang="en-AU" sz="3000" dirty="0" smtClean="0"/>
              <a:t> </a:t>
            </a:r>
            <a:r>
              <a:rPr lang="en-AU" sz="3000" dirty="0" err="1" smtClean="0"/>
              <a:t>usaha</a:t>
            </a:r>
            <a:r>
              <a:rPr lang="en-AU" sz="3000" dirty="0" smtClean="0"/>
              <a:t>:</a:t>
            </a:r>
          </a:p>
          <a:p>
            <a:pPr lvl="1"/>
            <a:r>
              <a:rPr lang="en-AU" sz="2600" dirty="0" smtClean="0"/>
              <a:t>Primer : </a:t>
            </a:r>
            <a:r>
              <a:rPr lang="en-AU" sz="2600" dirty="0" err="1" smtClean="0"/>
              <a:t>mengolah</a:t>
            </a:r>
            <a:r>
              <a:rPr lang="en-AU" sz="2600" dirty="0" smtClean="0"/>
              <a:t> </a:t>
            </a:r>
            <a:r>
              <a:rPr lang="en-AU" sz="2600" dirty="0" err="1" smtClean="0"/>
              <a:t>kekayaan</a:t>
            </a:r>
            <a:r>
              <a:rPr lang="en-AU" sz="2600" dirty="0" smtClean="0"/>
              <a:t> </a:t>
            </a:r>
            <a:r>
              <a:rPr lang="en-AU" sz="2600" dirty="0" err="1" smtClean="0"/>
              <a:t>alam</a:t>
            </a:r>
            <a:r>
              <a:rPr lang="en-AU" sz="2600" dirty="0" smtClean="0"/>
              <a:t> (</a:t>
            </a:r>
            <a:r>
              <a:rPr lang="en-AU" sz="2600" dirty="0" err="1" smtClean="0"/>
              <a:t>pertambangan</a:t>
            </a:r>
            <a:r>
              <a:rPr lang="en-AU" sz="2600" dirty="0" smtClean="0"/>
              <a:t>, </a:t>
            </a:r>
            <a:r>
              <a:rPr lang="en-AU" sz="2600" dirty="0" err="1" smtClean="0"/>
              <a:t>perkebunan</a:t>
            </a:r>
            <a:r>
              <a:rPr lang="en-AU" sz="2600" dirty="0" smtClean="0"/>
              <a:t>, </a:t>
            </a:r>
            <a:r>
              <a:rPr lang="en-AU" sz="2600" dirty="0" err="1" smtClean="0"/>
              <a:t>pertanian</a:t>
            </a:r>
            <a:r>
              <a:rPr lang="en-AU" sz="2600" dirty="0" smtClean="0"/>
              <a:t>, </a:t>
            </a:r>
            <a:r>
              <a:rPr lang="en-AU" sz="2600" dirty="0" err="1" smtClean="0"/>
              <a:t>perikanan</a:t>
            </a:r>
            <a:r>
              <a:rPr lang="en-AU" sz="2600" dirty="0" smtClean="0"/>
              <a:t>)</a:t>
            </a:r>
          </a:p>
          <a:p>
            <a:pPr lvl="1"/>
            <a:r>
              <a:rPr lang="en-AU" sz="2600" dirty="0" err="1" smtClean="0"/>
              <a:t>Sekunder</a:t>
            </a:r>
            <a:r>
              <a:rPr lang="en-AU" sz="2600" dirty="0" smtClean="0"/>
              <a:t>: </a:t>
            </a:r>
            <a:r>
              <a:rPr lang="en-AU" sz="2600" dirty="0" err="1" smtClean="0"/>
              <a:t>industri</a:t>
            </a:r>
            <a:r>
              <a:rPr lang="en-AU" sz="2600" dirty="0" smtClean="0"/>
              <a:t>, </a:t>
            </a:r>
            <a:r>
              <a:rPr lang="en-AU" sz="2600" dirty="0" err="1" smtClean="0"/>
              <a:t>perumahan</a:t>
            </a:r>
            <a:r>
              <a:rPr lang="en-AU" sz="2600" dirty="0" smtClean="0"/>
              <a:t> </a:t>
            </a:r>
            <a:r>
              <a:rPr lang="en-AU" sz="2600" dirty="0" err="1" smtClean="0"/>
              <a:t>dan</a:t>
            </a:r>
            <a:r>
              <a:rPr lang="en-AU" sz="2600" dirty="0" smtClean="0"/>
              <a:t> </a:t>
            </a:r>
            <a:r>
              <a:rPr lang="en-AU" sz="2600" dirty="0" err="1" smtClean="0"/>
              <a:t>bangunan</a:t>
            </a:r>
            <a:r>
              <a:rPr lang="en-AU" sz="2600" dirty="0" smtClean="0"/>
              <a:t>, </a:t>
            </a:r>
            <a:r>
              <a:rPr lang="en-AU" sz="2600" dirty="0" err="1" smtClean="0"/>
              <a:t>penyediaan</a:t>
            </a:r>
            <a:r>
              <a:rPr lang="en-AU" sz="2600" dirty="0" smtClean="0"/>
              <a:t> air / </a:t>
            </a:r>
            <a:r>
              <a:rPr lang="en-AU" sz="2600" dirty="0" err="1" smtClean="0"/>
              <a:t>listrik</a:t>
            </a:r>
            <a:r>
              <a:rPr lang="en-AU" sz="2600" dirty="0" smtClean="0"/>
              <a:t> / gas</a:t>
            </a:r>
          </a:p>
          <a:p>
            <a:pPr lvl="1"/>
            <a:r>
              <a:rPr lang="en-AU" sz="2600" dirty="0" err="1" smtClean="0"/>
              <a:t>Tersier</a:t>
            </a:r>
            <a:r>
              <a:rPr lang="en-AU" sz="2600" dirty="0" smtClean="0"/>
              <a:t>: </a:t>
            </a:r>
            <a:r>
              <a:rPr lang="en-AU" sz="2600" dirty="0" err="1" smtClean="0"/>
              <a:t>jasa</a:t>
            </a:r>
            <a:r>
              <a:rPr lang="en-AU" sz="2600" dirty="0" smtClean="0"/>
              <a:t> (bank, </a:t>
            </a:r>
            <a:r>
              <a:rPr lang="en-AU" sz="2600" dirty="0" err="1" smtClean="0"/>
              <a:t>asuransi</a:t>
            </a:r>
            <a:r>
              <a:rPr lang="en-AU" sz="2600" dirty="0" smtClean="0"/>
              <a:t>, </a:t>
            </a:r>
            <a:r>
              <a:rPr lang="en-AU" sz="2600" dirty="0" err="1" smtClean="0"/>
              <a:t>dll</a:t>
            </a:r>
            <a:r>
              <a:rPr lang="en-AU" sz="2600" dirty="0" smtClean="0"/>
              <a:t>)</a:t>
            </a:r>
            <a:endParaRPr lang="en-A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ey">
  <a:themeElements>
    <a:clrScheme name="Custom 5">
      <a:dk1>
        <a:srgbClr val="DBEEF3"/>
      </a:dk1>
      <a:lt1>
        <a:srgbClr val="0F243E"/>
      </a:lt1>
      <a:dk2>
        <a:srgbClr val="1F497D"/>
      </a:dk2>
      <a:lt2>
        <a:srgbClr val="00007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money</Template>
  <TotalTime>1184</TotalTime>
  <Words>971</Words>
  <Application>Microsoft Office PowerPoint</Application>
  <PresentationFormat>On-screen Show (4:3)</PresentationFormat>
  <Paragraphs>202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Agency FB</vt:lpstr>
      <vt:lpstr>Arial</vt:lpstr>
      <vt:lpstr>Arial Black</vt:lpstr>
      <vt:lpstr>Berlin Sans FB</vt:lpstr>
      <vt:lpstr>Calibri</vt:lpstr>
      <vt:lpstr>Comic Sans MS</vt:lpstr>
      <vt:lpstr>Eras Demi ITC</vt:lpstr>
      <vt:lpstr>Tahoma</vt:lpstr>
      <vt:lpstr>Wingdings</vt:lpstr>
      <vt:lpstr>money</vt:lpstr>
      <vt:lpstr>PELAKU – PELAKU EKONOMI</vt:lpstr>
      <vt:lpstr>PENGERTIAN</vt:lpstr>
      <vt:lpstr>4 Kelompok Besar Pelaku Ekonomi</vt:lpstr>
      <vt:lpstr>Rumah Tangga Konsumsi</vt:lpstr>
      <vt:lpstr>Rumah Tangga Konsumsi</vt:lpstr>
      <vt:lpstr>Rumah Tangga Konsumsi</vt:lpstr>
      <vt:lpstr>Rumah Tangga Konsumsi</vt:lpstr>
      <vt:lpstr>PERUSAHAAN</vt:lpstr>
      <vt:lpstr>PERUSAHAAN</vt:lpstr>
      <vt:lpstr>PERUSAHAAN</vt:lpstr>
      <vt:lpstr>PERUSAHAAN</vt:lpstr>
      <vt:lpstr>PERUSAHAAN</vt:lpstr>
      <vt:lpstr>RUMAH TANGGA NEGARA / PEMERINTAH</vt:lpstr>
      <vt:lpstr>RUMAH TANGGA NEGARA / PEMERINTAH</vt:lpstr>
      <vt:lpstr>RUMAH TANGGA NEGARA / PEMERINTAH</vt:lpstr>
      <vt:lpstr>RUMAH TANGGA NEGARA / PEMERINTAH</vt:lpstr>
      <vt:lpstr>MASYARAKAT LUAR NEGERI</vt:lpstr>
      <vt:lpstr>MASYARAKAT LUAR NEGERI</vt:lpstr>
      <vt:lpstr>MASYARAKAT LUAR NEGERI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SUMBER DARI</vt:lpstr>
    </vt:vector>
  </TitlesOfParts>
  <Company>LiteOS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MoZarD</dc:creator>
  <cp:lastModifiedBy>Yonathan</cp:lastModifiedBy>
  <cp:revision>53</cp:revision>
  <dcterms:created xsi:type="dcterms:W3CDTF">2009-10-16T01:54:06Z</dcterms:created>
  <dcterms:modified xsi:type="dcterms:W3CDTF">2017-02-02T07:22:03Z</dcterms:modified>
</cp:coreProperties>
</file>