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695F"/>
    <a:srgbClr val="3B64D9"/>
    <a:srgbClr val="F668A8"/>
    <a:srgbClr val="64FA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ED8B2D5-76E3-4971-BD31-2D23220A87B8}" type="datetimeFigureOut">
              <a:rPr lang="en-US" smtClean="0"/>
              <a:t>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5DA1C4-620C-478A-8F36-CF1E112D01B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D8B2D5-76E3-4971-BD31-2D23220A87B8}" type="datetimeFigureOut">
              <a:rPr lang="en-US" smtClean="0"/>
              <a:t>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5DA1C4-620C-478A-8F36-CF1E112D01B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D8B2D5-76E3-4971-BD31-2D23220A87B8}" type="datetimeFigureOut">
              <a:rPr lang="en-US" smtClean="0"/>
              <a:t>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5DA1C4-620C-478A-8F36-CF1E112D01B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D8B2D5-76E3-4971-BD31-2D23220A87B8}" type="datetimeFigureOut">
              <a:rPr lang="en-US" smtClean="0"/>
              <a:t>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5DA1C4-620C-478A-8F36-CF1E112D01B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ED8B2D5-76E3-4971-BD31-2D23220A87B8}" type="datetimeFigureOut">
              <a:rPr lang="en-US" smtClean="0"/>
              <a:t>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5DA1C4-620C-478A-8F36-CF1E112D01B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ED8B2D5-76E3-4971-BD31-2D23220A87B8}" type="datetimeFigureOut">
              <a:rPr lang="en-US" smtClean="0"/>
              <a:t>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5DA1C4-620C-478A-8F36-CF1E112D01B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ED8B2D5-76E3-4971-BD31-2D23220A87B8}" type="datetimeFigureOut">
              <a:rPr lang="en-US" smtClean="0"/>
              <a:t>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5DA1C4-620C-478A-8F36-CF1E112D01B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ED8B2D5-76E3-4971-BD31-2D23220A87B8}" type="datetimeFigureOut">
              <a:rPr lang="en-US" smtClean="0"/>
              <a:t>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5DA1C4-620C-478A-8F36-CF1E112D01B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8B2D5-76E3-4971-BD31-2D23220A87B8}" type="datetimeFigureOut">
              <a:rPr lang="en-US" smtClean="0"/>
              <a:t>2/2/2017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5DA1C4-620C-478A-8F36-CF1E112D01B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D8B2D5-76E3-4971-BD31-2D23220A87B8}" type="datetimeFigureOut">
              <a:rPr lang="en-US" smtClean="0"/>
              <a:t>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5DA1C4-620C-478A-8F36-CF1E112D01B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D8B2D5-76E3-4971-BD31-2D23220A87B8}" type="datetimeFigureOut">
              <a:rPr lang="en-US" smtClean="0"/>
              <a:t>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5DA1C4-620C-478A-8F36-CF1E112D01B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D8B2D5-76E3-4971-BD31-2D23220A87B8}" type="datetimeFigureOut">
              <a:rPr lang="en-US" smtClean="0"/>
              <a:t>2/2/2017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5DA1C4-620C-478A-8F36-CF1E112D01B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1.bp.blogspot.com/_IL_hvTz-W_E/TMs3xugF7fI/AAAAAAAABCE/GqLKc0YcXA8/s1600/CodeCogsEqn(25).gif" TargetMode="External"/><Relationship Id="rId2" Type="http://schemas.openxmlformats.org/officeDocument/2006/relationships/image" Target="../media/image16.jpeg"/><Relationship Id="rId1" Type="http://schemas.openxmlformats.org/officeDocument/2006/relationships/slideLayout" Target="../slideLayouts/slideLayout7.xml"/><Relationship Id="rId4" Type="http://schemas.openxmlformats.org/officeDocument/2006/relationships/image" Target="../media/image17.gif"/></Relationships>
</file>

<file path=ppt/slides/_rels/slide1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hyperlink" Target="http://3.bp.blogspot.com/_IL_hvTz-W_E/TMs6GUUUQSI/AAAAAAAABCI/rIO8E8G6-rs/s1600/CodeCogsEqn(26).gif" TargetMode="External"/><Relationship Id="rId7" Type="http://schemas.openxmlformats.org/officeDocument/2006/relationships/hyperlink" Target="http://1.bp.blogspot.com/_IL_hvTz-W_E/TMs9j8tV8tI/AAAAAAAABCQ/1Xe3Ca9Rrrg/s1600/d8.png" TargetMode="External"/><Relationship Id="rId2" Type="http://schemas.openxmlformats.org/officeDocument/2006/relationships/image" Target="../media/image18.jpeg"/><Relationship Id="rId1" Type="http://schemas.openxmlformats.org/officeDocument/2006/relationships/slideLayout" Target="../slideLayouts/slideLayout7.xml"/><Relationship Id="rId6" Type="http://schemas.openxmlformats.org/officeDocument/2006/relationships/image" Target="../media/image20.gif"/><Relationship Id="rId5" Type="http://schemas.openxmlformats.org/officeDocument/2006/relationships/hyperlink" Target="http://4.bp.blogspot.com/_IL_hvTz-W_E/TMs6SRkLliI/AAAAAAAABCM/h3pyFCkAJ-8/s1600/CodeCogsEqn(27).gif" TargetMode="External"/><Relationship Id="rId4" Type="http://schemas.openxmlformats.org/officeDocument/2006/relationships/image" Target="../media/image19.gif"/></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4.gif"/><Relationship Id="rId2" Type="http://schemas.openxmlformats.org/officeDocument/2006/relationships/hyperlink" Target="http://3.bp.blogspot.com/_IL_hvTz-W_E/TMtAsld1n2I/AAAAAAAABCU/px_emrA8A-k/s1600/c7.png" TargetMode="External"/><Relationship Id="rId1" Type="http://schemas.openxmlformats.org/officeDocument/2006/relationships/slideLayout" Target="../slideLayouts/slideLayout7.xml"/><Relationship Id="rId6" Type="http://schemas.openxmlformats.org/officeDocument/2006/relationships/hyperlink" Target="http://1.bp.blogspot.com/_IL_hvTz-W_E/TMtUIaviKPI/AAAAAAAABCg/rnZl_c4YB-c/s1600/CodeCogsEqn(30).gif" TargetMode="External"/><Relationship Id="rId5" Type="http://schemas.openxmlformats.org/officeDocument/2006/relationships/image" Target="../media/image23.gif"/><Relationship Id="rId4" Type="http://schemas.openxmlformats.org/officeDocument/2006/relationships/hyperlink" Target="http://3.bp.blogspot.com/_IL_hvTz-W_E/TMtBAyJ-KHI/AAAAAAAABCY/8g-DNCHs2rc/s1600/CodeCogsEqn(28).gif"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2.bp.blogspot.com/_IL_hvTz-W_E/TMtTlEQoqaI/AAAAAAAABCc/O8Dqp6cBcy0/s1600/CodeCogsEqn(29).gif" TargetMode="External"/><Relationship Id="rId2" Type="http://schemas.openxmlformats.org/officeDocument/2006/relationships/image" Target="../media/image25.jpeg"/><Relationship Id="rId1" Type="http://schemas.openxmlformats.org/officeDocument/2006/relationships/slideLayout" Target="../slideLayouts/slideLayout7.xml"/><Relationship Id="rId6" Type="http://schemas.openxmlformats.org/officeDocument/2006/relationships/image" Target="../media/image27.gif"/><Relationship Id="rId5" Type="http://schemas.openxmlformats.org/officeDocument/2006/relationships/hyperlink" Target="http://4.bp.blogspot.com/_IL_hvTz-W_E/TMtUfRTzJ5I/AAAAAAAABCk/NJH8BbYY2Vg/s1600/CodeCogsEqn(31).gif" TargetMode="External"/><Relationship Id="rId4" Type="http://schemas.openxmlformats.org/officeDocument/2006/relationships/image" Target="../media/image26.gif"/></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3.bp.blogspot.com/_IL_hvTz-W_E/TMtoTbOgQXI/AAAAAAAABCo/B75x1YxC4ig/s1600/c8.png"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4.bp.blogspot.com/_IL_hvTz-W_E/TMtq4Cx5MTI/AAAAAAAABCs/KR9EyXZSzkk/s1600/c9.png" TargetMode="External"/><Relationship Id="rId2" Type="http://schemas.openxmlformats.org/officeDocument/2006/relationships/image" Target="../media/image6.jpe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hyperlink" Target="http://3.bp.blogspot.com/_IL_hvTz-W_E/TMtrG8eg5qI/AAAAAAAABCw/QVnyECt2O0k/s1600/d1.png" TargetMode="Externa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2.bp.blogspot.com/-QVzkZ7d7K8o/TpYG_gdMGHI/AAAAAAAABXw/SjwzwpIe5vo/s1600/CodeCogsEqn(9).gif" TargetMode="External"/><Relationship Id="rId2" Type="http://schemas.openxmlformats.org/officeDocument/2006/relationships/image" Target="../media/image10.jpeg"/><Relationship Id="rId1" Type="http://schemas.openxmlformats.org/officeDocument/2006/relationships/slideLayout" Target="../slideLayouts/slideLayout7.xml"/><Relationship Id="rId6" Type="http://schemas.openxmlformats.org/officeDocument/2006/relationships/image" Target="../media/image12.gif"/><Relationship Id="rId5" Type="http://schemas.openxmlformats.org/officeDocument/2006/relationships/hyperlink" Target="http://3.bp.blogspot.com/-ZMh0f6QFCcE/TpYHKrk1wZI/AAAAAAAABX4/1qX9jZOESoM/s1600/CodeCogsEqn(10).gif" TargetMode="External"/><Relationship Id="rId4" Type="http://schemas.openxmlformats.org/officeDocument/2006/relationships/image" Target="../media/image11.gif"/></Relationships>
</file>

<file path=ppt/slides/_rels/slide8.xml.rels><?xml version="1.0" encoding="UTF-8" standalone="yes"?>
<Relationships xmlns="http://schemas.openxmlformats.org/package/2006/relationships"><Relationship Id="rId3" Type="http://schemas.openxmlformats.org/officeDocument/2006/relationships/hyperlink" Target="http://2.bp.blogspot.com/_IL_hvTz-W_E/TMs1aQe0NGI/AAAAAAAABB8/aAwrJY0Lzvg/s1600/c5.png" TargetMode="External"/><Relationship Id="rId2" Type="http://schemas.openxmlformats.org/officeDocument/2006/relationships/image" Target="../media/image13.jpe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25000">
              <a:srgbClr val="F668A8">
                <a:alpha val="67000"/>
              </a:srgbClr>
            </a:gs>
            <a:gs pos="39999">
              <a:srgbClr val="85C2FF"/>
            </a:gs>
            <a:gs pos="70000">
              <a:srgbClr val="C4D6EB"/>
            </a:gs>
            <a:gs pos="100000">
              <a:srgbClr val="FFEBFA"/>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4" name="Title 1"/>
          <p:cNvSpPr txBox="1">
            <a:spLocks/>
          </p:cNvSpPr>
          <p:nvPr/>
        </p:nvSpPr>
        <p:spPr>
          <a:xfrm>
            <a:off x="838200" y="274638"/>
            <a:ext cx="8229600" cy="582136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7200" b="0" i="0" u="none" strike="noStrike" kern="1200" cap="none" spc="0" normalizeH="0" baseline="0" noProof="0" dirty="0" smtClean="0">
                <a:ln>
                  <a:noFill/>
                </a:ln>
                <a:solidFill>
                  <a:schemeClr val="tx1"/>
                </a:solidFill>
                <a:effectLst/>
                <a:uLnTx/>
                <a:uFillTx/>
                <a:latin typeface="Blackadder ITC" pitchFamily="82" charset="0"/>
                <a:ea typeface="+mj-ea"/>
                <a:cs typeface="+mj-cs"/>
              </a:rPr>
              <a:t>Welcome </a:t>
            </a:r>
            <a:r>
              <a:rPr kumimoji="0" lang="en-US" sz="6000" b="0" i="0" u="none" strike="noStrike" kern="1200" cap="none" spc="0" normalizeH="0" baseline="0" noProof="0" dirty="0" smtClean="0">
                <a:ln>
                  <a:noFill/>
                </a:ln>
                <a:solidFill>
                  <a:schemeClr val="tx1"/>
                </a:solidFill>
                <a:effectLst/>
                <a:uLnTx/>
                <a:uFillTx/>
                <a:latin typeface="+mj-lt"/>
                <a:ea typeface="+mj-ea"/>
                <a:cs typeface="+mj-cs"/>
              </a:rPr>
              <a:t/>
            </a:r>
            <a:br>
              <a:rPr kumimoji="0" lang="en-US" sz="6000" b="0" i="0" u="none" strike="noStrike" kern="1200" cap="none" spc="0" normalizeH="0" baseline="0" noProof="0" dirty="0" smtClean="0">
                <a:ln>
                  <a:noFill/>
                </a:ln>
                <a:solidFill>
                  <a:schemeClr val="tx1"/>
                </a:solidFill>
                <a:effectLst/>
                <a:uLnTx/>
                <a:uFillTx/>
                <a:latin typeface="+mj-lt"/>
                <a:ea typeface="+mj-ea"/>
                <a:cs typeface="+mj-cs"/>
              </a:rPr>
            </a:br>
            <a:r>
              <a:rPr kumimoji="0" lang="en-US" sz="4800" b="0" i="0" u="none" strike="noStrike" kern="1200" cap="none" spc="0" normalizeH="0" baseline="0" noProof="0" dirty="0" smtClean="0">
                <a:ln>
                  <a:noFill/>
                </a:ln>
                <a:solidFill>
                  <a:schemeClr val="tx1"/>
                </a:solidFill>
                <a:effectLst/>
                <a:uLnTx/>
                <a:uFillTx/>
                <a:latin typeface="Tempus Sans ITC" pitchFamily="82" charset="0"/>
                <a:ea typeface="+mj-ea"/>
                <a:cs typeface="+mj-cs"/>
              </a:rPr>
              <a:t>to the</a:t>
            </a:r>
            <a:r>
              <a:rPr kumimoji="0" lang="en-US" sz="6000" b="0" i="0" u="none" strike="noStrike" kern="1200" cap="none" spc="0" normalizeH="0" baseline="0" noProof="0" dirty="0" smtClean="0">
                <a:ln>
                  <a:noFill/>
                </a:ln>
                <a:solidFill>
                  <a:schemeClr val="tx1"/>
                </a:solidFill>
                <a:effectLst/>
                <a:uLnTx/>
                <a:uFillTx/>
                <a:latin typeface="+mj-lt"/>
                <a:ea typeface="+mj-ea"/>
                <a:cs typeface="+mj-cs"/>
              </a:rPr>
              <a:t/>
            </a:r>
            <a:br>
              <a:rPr kumimoji="0" lang="en-US" sz="6000" b="0" i="0" u="none" strike="noStrike" kern="1200" cap="none" spc="0" normalizeH="0" baseline="0" noProof="0" dirty="0" smtClean="0">
                <a:ln>
                  <a:noFill/>
                </a:ln>
                <a:solidFill>
                  <a:schemeClr val="tx1"/>
                </a:solidFill>
                <a:effectLst/>
                <a:uLnTx/>
                <a:uFillTx/>
                <a:latin typeface="+mj-lt"/>
                <a:ea typeface="+mj-ea"/>
                <a:cs typeface="+mj-cs"/>
              </a:rPr>
            </a:br>
            <a:r>
              <a:rPr kumimoji="0" lang="en-US" sz="5400" b="0" i="0" u="none" strike="noStrike" kern="1200" cap="none" spc="0" normalizeH="0" baseline="0" noProof="0" dirty="0" smtClean="0">
                <a:ln>
                  <a:noFill/>
                </a:ln>
                <a:solidFill>
                  <a:schemeClr val="tx1"/>
                </a:solidFill>
                <a:effectLst/>
                <a:uLnTx/>
                <a:uFillTx/>
                <a:latin typeface="Eras Bold ITC" pitchFamily="34" charset="0"/>
                <a:ea typeface="+mj-ea"/>
                <a:cs typeface="+mj-cs"/>
              </a:rPr>
              <a:t>POWER POINT </a:t>
            </a:r>
            <a:r>
              <a:rPr kumimoji="0" lang="en-US" sz="6000" b="0" i="0" u="none" strike="noStrike" kern="1200" cap="none" spc="0" normalizeH="0" baseline="0" noProof="0" dirty="0" smtClean="0">
                <a:ln>
                  <a:noFill/>
                </a:ln>
                <a:solidFill>
                  <a:schemeClr val="tx1"/>
                </a:solidFill>
                <a:effectLst/>
                <a:uLnTx/>
                <a:uFillTx/>
                <a:latin typeface="+mj-lt"/>
                <a:ea typeface="+mj-ea"/>
                <a:cs typeface="+mj-cs"/>
              </a:rPr>
              <a:t/>
            </a:r>
            <a:br>
              <a:rPr kumimoji="0" lang="en-US" sz="6000" b="0" i="0" u="none" strike="noStrike" kern="1200" cap="none" spc="0" normalizeH="0" baseline="0" noProof="0" dirty="0" smtClean="0">
                <a:ln>
                  <a:noFill/>
                </a:ln>
                <a:solidFill>
                  <a:schemeClr val="tx1"/>
                </a:solidFill>
                <a:effectLst/>
                <a:uLnTx/>
                <a:uFillTx/>
                <a:latin typeface="+mj-lt"/>
                <a:ea typeface="+mj-ea"/>
                <a:cs typeface="+mj-cs"/>
              </a:rPr>
            </a:br>
            <a:r>
              <a:rPr kumimoji="0" lang="en-US" sz="4800" b="0" i="0" u="none" strike="noStrike" kern="1200" cap="none" spc="0" normalizeH="0" baseline="0" noProof="0" dirty="0" smtClean="0">
                <a:ln>
                  <a:noFill/>
                </a:ln>
                <a:solidFill>
                  <a:schemeClr val="tx1"/>
                </a:solidFill>
                <a:effectLst/>
                <a:uLnTx/>
                <a:uFillTx/>
                <a:latin typeface="Tempus Sans ITC" pitchFamily="82" charset="0"/>
                <a:ea typeface="+mj-ea"/>
                <a:cs typeface="+mj-cs"/>
              </a:rPr>
              <a:t>of </a:t>
            </a:r>
            <a:r>
              <a:rPr kumimoji="0" lang="en-US" sz="6000" b="0" i="0" u="none" strike="noStrike" kern="1200" cap="none" spc="0" normalizeH="0" baseline="0" noProof="0" dirty="0" smtClean="0">
                <a:ln>
                  <a:noFill/>
                </a:ln>
                <a:solidFill>
                  <a:schemeClr val="tx1"/>
                </a:solidFill>
                <a:effectLst/>
                <a:uLnTx/>
                <a:uFillTx/>
                <a:latin typeface="+mj-lt"/>
                <a:ea typeface="+mj-ea"/>
                <a:cs typeface="+mj-cs"/>
              </a:rPr>
              <a:t/>
            </a:r>
            <a:br>
              <a:rPr kumimoji="0" lang="en-US" sz="6000" b="0" i="0" u="none" strike="noStrike" kern="1200" cap="none" spc="0" normalizeH="0" baseline="0" noProof="0" dirty="0" smtClean="0">
                <a:ln>
                  <a:noFill/>
                </a:ln>
                <a:solidFill>
                  <a:schemeClr val="tx1"/>
                </a:solidFill>
                <a:effectLst/>
                <a:uLnTx/>
                <a:uFillTx/>
                <a:latin typeface="+mj-lt"/>
                <a:ea typeface="+mj-ea"/>
                <a:cs typeface="+mj-cs"/>
              </a:rPr>
            </a:br>
            <a:r>
              <a:rPr kumimoji="0" lang="en-US" sz="5400" b="0" i="0" u="none" strike="noStrike" kern="1200" cap="none" spc="0" normalizeH="0" baseline="0" noProof="0" dirty="0" smtClean="0">
                <a:ln>
                  <a:noFill/>
                </a:ln>
                <a:solidFill>
                  <a:schemeClr val="tx1"/>
                </a:solidFill>
                <a:effectLst/>
                <a:uLnTx/>
                <a:uFillTx/>
                <a:latin typeface="Eras Bold ITC" pitchFamily="34" charset="0"/>
                <a:ea typeface="+mj-ea"/>
                <a:cs typeface="+mj-cs"/>
              </a:rPr>
              <a:t>X-MIA D</a:t>
            </a:r>
            <a:endParaRPr kumimoji="0" lang="en-US" sz="6000" b="0" i="0" u="none" strike="noStrike" kern="1200" cap="none" spc="0" normalizeH="0" baseline="0" noProof="0" dirty="0">
              <a:ln>
                <a:noFill/>
              </a:ln>
              <a:solidFill>
                <a:schemeClr val="tx1"/>
              </a:solidFill>
              <a:effectLst/>
              <a:uLnTx/>
              <a:uFillTx/>
              <a:latin typeface="Eras Bold ITC" pitchFamily="34" charset="0"/>
              <a:ea typeface="+mj-ea"/>
              <a:cs typeface="+mj-cs"/>
            </a:endParaRPr>
          </a:p>
        </p:txBody>
      </p:sp>
      <p:sp>
        <p:nvSpPr>
          <p:cNvPr id="5" name="Rectangle 4"/>
          <p:cNvSpPr/>
          <p:nvPr/>
        </p:nvSpPr>
        <p:spPr>
          <a:xfrm>
            <a:off x="0" y="0"/>
            <a:ext cx="1295400" cy="6858000"/>
          </a:xfrm>
          <a:prstGeom prst="rect">
            <a:avLst/>
          </a:prstGeom>
          <a:effectLst>
            <a:glow rad="139700">
              <a:schemeClr val="accent4">
                <a:satMod val="175000"/>
                <a:alpha val="40000"/>
              </a:schemeClr>
            </a:glow>
            <a:outerShdw blurRad="40000" dist="23000" dir="5400000" rotWithShape="0">
              <a:srgbClr val="000000">
                <a:alpha val="35000"/>
              </a:srgbClr>
            </a:outerShdw>
          </a:effectLst>
          <a:scene3d>
            <a:camera prst="obliqueTopLeft"/>
            <a:lightRig rig="threePt" dir="t">
              <a:rot lat="0" lon="0" rev="1200000"/>
            </a:lightRig>
          </a:scene3d>
          <a:sp3d>
            <a:bevelT w="63500" h="25400"/>
          </a:sp3d>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4000" b="1" dirty="0" smtClean="0">
              <a:latin typeface="Andalus" pitchFamily="18" charset="-78"/>
              <a:cs typeface="Andalus" pitchFamily="18" charset="-78"/>
            </a:endParaRPr>
          </a:p>
          <a:p>
            <a:pPr algn="ctr"/>
            <a:r>
              <a:rPr lang="en-US" sz="4000" b="1" dirty="0" smtClean="0">
                <a:latin typeface="Andalus" pitchFamily="18" charset="-78"/>
                <a:cs typeface="Andalus" pitchFamily="18" charset="-78"/>
              </a:rPr>
              <a:t>E</a:t>
            </a:r>
          </a:p>
          <a:p>
            <a:pPr algn="ctr"/>
            <a:r>
              <a:rPr lang="en-US" sz="4000" b="1" dirty="0" smtClean="0">
                <a:latin typeface="Andalus" pitchFamily="18" charset="-78"/>
                <a:cs typeface="Andalus" pitchFamily="18" charset="-78"/>
              </a:rPr>
              <a:t>L</a:t>
            </a:r>
          </a:p>
          <a:p>
            <a:pPr algn="ctr"/>
            <a:r>
              <a:rPr lang="en-US" sz="4000" b="1" dirty="0" smtClean="0">
                <a:latin typeface="Andalus" pitchFamily="18" charset="-78"/>
                <a:cs typeface="Andalus" pitchFamily="18" charset="-78"/>
              </a:rPr>
              <a:t>A</a:t>
            </a:r>
          </a:p>
          <a:p>
            <a:pPr algn="ctr"/>
            <a:r>
              <a:rPr lang="en-US" sz="4000" b="1" dirty="0" smtClean="0">
                <a:latin typeface="Andalus" pitchFamily="18" charset="-78"/>
                <a:cs typeface="Andalus" pitchFamily="18" charset="-78"/>
              </a:rPr>
              <a:t>S</a:t>
            </a:r>
          </a:p>
          <a:p>
            <a:pPr algn="ctr"/>
            <a:r>
              <a:rPr lang="en-US" sz="4000" b="1" dirty="0" smtClean="0">
                <a:latin typeface="Andalus" pitchFamily="18" charset="-78"/>
                <a:cs typeface="Andalus" pitchFamily="18" charset="-78"/>
              </a:rPr>
              <a:t>T</a:t>
            </a:r>
          </a:p>
          <a:p>
            <a:pPr algn="ctr"/>
            <a:r>
              <a:rPr lang="en-US" sz="4000" b="1" dirty="0" smtClean="0">
                <a:latin typeface="Andalus" pitchFamily="18" charset="-78"/>
                <a:cs typeface="Andalus" pitchFamily="18" charset="-78"/>
              </a:rPr>
              <a:t>I</a:t>
            </a:r>
          </a:p>
          <a:p>
            <a:pPr algn="ctr"/>
            <a:r>
              <a:rPr lang="en-US" sz="4000" b="1" dirty="0" smtClean="0">
                <a:latin typeface="Andalus" pitchFamily="18" charset="-78"/>
                <a:cs typeface="Andalus" pitchFamily="18" charset="-78"/>
              </a:rPr>
              <a:t>S</a:t>
            </a:r>
          </a:p>
          <a:p>
            <a:pPr algn="ctr"/>
            <a:r>
              <a:rPr lang="en-US" sz="4000" b="1" dirty="0" smtClean="0">
                <a:latin typeface="Andalus" pitchFamily="18" charset="-78"/>
                <a:cs typeface="Andalus" pitchFamily="18" charset="-78"/>
              </a:rPr>
              <a:t>I</a:t>
            </a:r>
          </a:p>
          <a:p>
            <a:pPr algn="ctr"/>
            <a:r>
              <a:rPr lang="en-US" sz="4000" b="1" dirty="0" smtClean="0">
                <a:latin typeface="Andalus" pitchFamily="18" charset="-78"/>
                <a:cs typeface="Andalus" pitchFamily="18" charset="-78"/>
              </a:rPr>
              <a:t>T</a:t>
            </a:r>
          </a:p>
          <a:p>
            <a:pPr algn="ctr"/>
            <a:r>
              <a:rPr lang="en-US" sz="4000" b="1" dirty="0" smtClean="0">
                <a:latin typeface="Andalus" pitchFamily="18" charset="-78"/>
                <a:cs typeface="Andalus" pitchFamily="18" charset="-78"/>
              </a:rPr>
              <a:t>A</a:t>
            </a:r>
          </a:p>
          <a:p>
            <a:pPr algn="ctr"/>
            <a:r>
              <a:rPr lang="en-US" sz="4000" b="1" dirty="0" smtClean="0">
                <a:latin typeface="Andalus" pitchFamily="18" charset="-78"/>
                <a:cs typeface="Andalus" pitchFamily="18" charset="-78"/>
              </a:rPr>
              <a:t>S</a:t>
            </a:r>
          </a:p>
          <a:p>
            <a:pPr algn="ctr"/>
            <a:endParaRPr lang="en-US" sz="4000" b="1" dirty="0">
              <a:latin typeface="Andalus" pitchFamily="18" charset="-78"/>
              <a:cs typeface="Andalus" pitchFamily="18" charset="-7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mph" presetSubtype="0" fill="hold" grpId="0" nodeType="clickEffect">
                                  <p:stCondLst>
                                    <p:cond delay="0"/>
                                  </p:stCondLst>
                                  <p:childTnLst>
                                    <p:animClr clrSpc="hsl" dir="cw">
                                      <p:cBhvr override="childStyle">
                                        <p:cTn id="11" dur="1000" fill="hold"/>
                                        <p:tgtEl>
                                          <p:spTgt spid="5"/>
                                        </p:tgtEl>
                                        <p:attrNameLst>
                                          <p:attrName>style.color</p:attrName>
                                        </p:attrNameLst>
                                      </p:cBhvr>
                                      <p:by>
                                        <p:hsl h="10842353" s="0" l="0"/>
                                      </p:by>
                                    </p:animClr>
                                    <p:animClr clrSpc="hsl" dir="cw">
                                      <p:cBhvr>
                                        <p:cTn id="12" dur="1000" fill="hold"/>
                                        <p:tgtEl>
                                          <p:spTgt spid="5"/>
                                        </p:tgtEl>
                                        <p:attrNameLst>
                                          <p:attrName>fillcolor</p:attrName>
                                        </p:attrNameLst>
                                      </p:cBhvr>
                                      <p:by>
                                        <p:hsl h="10842353" s="0" l="0"/>
                                      </p:by>
                                    </p:animClr>
                                    <p:animClr clrSpc="hsl" dir="cw">
                                      <p:cBhvr>
                                        <p:cTn id="13" dur="1000" fill="hold"/>
                                        <p:tgtEl>
                                          <p:spTgt spid="5"/>
                                        </p:tgtEl>
                                        <p:attrNameLst>
                                          <p:attrName>stroke.color</p:attrName>
                                        </p:attrNameLst>
                                      </p:cBhvr>
                                      <p:by>
                                        <p:hsl h="10842353" s="0" l="0"/>
                                      </p:by>
                                    </p:animClr>
                                    <p:set>
                                      <p:cBhvr>
                                        <p:cTn id="14" dur="1000" fill="hold"/>
                                        <p:tgtEl>
                                          <p:spTgt spid="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ontent Placeholder 4"/>
          <p:cNvSpPr txBox="1">
            <a:spLocks/>
          </p:cNvSpPr>
          <p:nvPr/>
        </p:nvSpPr>
        <p:spPr>
          <a:xfrm>
            <a:off x="762000" y="687685"/>
            <a:ext cx="8229600" cy="5865515"/>
          </a:xfrm>
          <a:prstGeom prst="rect">
            <a:avLst/>
          </a:prstGeom>
        </p:spPr>
        <p:txBody>
          <a:bodyPr>
            <a:normAutofit fontScale="70000" lnSpcReduction="20000"/>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smtClean="0">
                <a:ln>
                  <a:noFill/>
                </a:ln>
                <a:solidFill>
                  <a:schemeClr val="tx1"/>
                </a:solidFill>
                <a:effectLst/>
                <a:uLnTx/>
                <a:uFillTx/>
                <a:latin typeface="Comic Sans MS" pitchFamily="66" charset="0"/>
                <a:ea typeface="+mn-ea"/>
                <a:cs typeface="+mn-cs"/>
              </a:rPr>
              <a:t>Bila pertambahan panjang pegas disebabkan oleh beban (w) yang digantungkan pada salah satu ujungnya, maka berlaku hubungan : </a:t>
            </a:r>
            <a:br>
              <a:rPr kumimoji="0" lang="en-US" sz="3200" b="1" i="0" u="none" strike="noStrike" kern="1200" cap="none" spc="0" normalizeH="0" baseline="0" noProof="0" smtClean="0">
                <a:ln>
                  <a:noFill/>
                </a:ln>
                <a:solidFill>
                  <a:schemeClr val="tx1"/>
                </a:solidFill>
                <a:effectLst/>
                <a:uLnTx/>
                <a:uFillTx/>
                <a:latin typeface="Comic Sans MS" pitchFamily="66" charset="0"/>
                <a:ea typeface="+mn-ea"/>
                <a:cs typeface="+mn-cs"/>
              </a:rPr>
            </a:br>
            <a:r>
              <a:rPr kumimoji="0" lang="en-US" sz="3200" b="1" i="0" u="none" strike="noStrike" kern="1200" cap="none" spc="0" normalizeH="0" baseline="0" noProof="0" smtClean="0">
                <a:ln>
                  <a:noFill/>
                </a:ln>
                <a:solidFill>
                  <a:schemeClr val="tx1"/>
                </a:solidFill>
                <a:effectLst/>
                <a:uLnTx/>
                <a:uFillTx/>
                <a:latin typeface="Comic Sans MS" pitchFamily="66" charset="0"/>
                <a:ea typeface="+mn-ea"/>
                <a:cs typeface="+mn-cs"/>
              </a:rPr>
              <a:t/>
            </a:r>
            <a:br>
              <a:rPr kumimoji="0" lang="en-US" sz="3200" b="1" i="0" u="none" strike="noStrike" kern="1200" cap="none" spc="0" normalizeH="0" baseline="0" noProof="0" smtClean="0">
                <a:ln>
                  <a:noFill/>
                </a:ln>
                <a:solidFill>
                  <a:schemeClr val="tx1"/>
                </a:solidFill>
                <a:effectLst/>
                <a:uLnTx/>
                <a:uFillTx/>
                <a:latin typeface="Comic Sans MS" pitchFamily="66" charset="0"/>
                <a:ea typeface="+mn-ea"/>
                <a:cs typeface="+mn-cs"/>
              </a:rPr>
            </a:br>
            <a:r>
              <a:rPr kumimoji="0" lang="id-ID" sz="3200" b="1" i="0" u="none" strike="noStrike" kern="1200" cap="none" spc="0" normalizeH="0" baseline="0" noProof="0" smtClean="0">
                <a:ln>
                  <a:noFill/>
                </a:ln>
                <a:solidFill>
                  <a:schemeClr val="tx1"/>
                </a:solidFill>
                <a:effectLst/>
                <a:uLnTx/>
                <a:uFillTx/>
                <a:latin typeface="Comic Sans MS" pitchFamily="66" charset="0"/>
                <a:ea typeface="+mn-ea"/>
                <a:cs typeface="+mn-cs"/>
              </a:rPr>
              <a:t>	</a:t>
            </a:r>
            <a:r>
              <a:rPr kumimoji="0" lang="en-US" sz="3200" b="1" i="0" u="none" strike="noStrike" kern="1200" cap="none" spc="0" normalizeH="0" baseline="0" noProof="0" smtClean="0">
                <a:ln>
                  <a:noFill/>
                </a:ln>
                <a:solidFill>
                  <a:schemeClr val="tx1"/>
                </a:solidFill>
                <a:effectLst/>
                <a:uLnTx/>
                <a:uFillTx/>
                <a:latin typeface="Comic Sans MS" pitchFamily="66" charset="0"/>
                <a:ea typeface="+mn-ea"/>
                <a:cs typeface="+mn-cs"/>
              </a:rPr>
              <a:t>Gaya (F) = Berat Beban (w)</a:t>
            </a:r>
            <a:br>
              <a:rPr kumimoji="0" lang="en-US" sz="3200" b="1" i="0" u="none" strike="noStrike" kern="1200" cap="none" spc="0" normalizeH="0" baseline="0" noProof="0" smtClean="0">
                <a:ln>
                  <a:noFill/>
                </a:ln>
                <a:solidFill>
                  <a:schemeClr val="tx1"/>
                </a:solidFill>
                <a:effectLst/>
                <a:uLnTx/>
                <a:uFillTx/>
                <a:latin typeface="Comic Sans MS" pitchFamily="66" charset="0"/>
                <a:ea typeface="+mn-ea"/>
                <a:cs typeface="+mn-cs"/>
              </a:rPr>
            </a:br>
            <a:r>
              <a:rPr kumimoji="0" lang="en-US" sz="3200" b="1" i="0" u="none" strike="noStrike" kern="1200" cap="none" spc="0" normalizeH="0" baseline="0" noProof="0" smtClean="0">
                <a:ln>
                  <a:noFill/>
                </a:ln>
                <a:solidFill>
                  <a:schemeClr val="tx1"/>
                </a:solidFill>
                <a:effectLst/>
                <a:uLnTx/>
                <a:uFillTx/>
                <a:latin typeface="Comic Sans MS" pitchFamily="66" charset="0"/>
                <a:ea typeface="+mn-ea"/>
                <a:cs typeface="+mn-cs"/>
              </a:rPr>
              <a:t/>
            </a:r>
            <a:br>
              <a:rPr kumimoji="0" lang="en-US" sz="3200" b="1" i="0" u="none" strike="noStrike" kern="1200" cap="none" spc="0" normalizeH="0" baseline="0" noProof="0" smtClean="0">
                <a:ln>
                  <a:noFill/>
                </a:ln>
                <a:solidFill>
                  <a:schemeClr val="tx1"/>
                </a:solidFill>
                <a:effectLst/>
                <a:uLnTx/>
                <a:uFillTx/>
                <a:latin typeface="Comic Sans MS" pitchFamily="66" charset="0"/>
                <a:ea typeface="+mn-ea"/>
                <a:cs typeface="+mn-cs"/>
              </a:rPr>
            </a:br>
            <a:r>
              <a:rPr kumimoji="0" lang="en-US" sz="3200" b="1" i="0" u="none" strike="noStrike" kern="1200" cap="none" spc="0" normalizeH="0" baseline="0" noProof="0" smtClean="0">
                <a:ln>
                  <a:noFill/>
                </a:ln>
                <a:solidFill>
                  <a:schemeClr val="tx1"/>
                </a:solidFill>
                <a:effectLst/>
                <a:uLnTx/>
                <a:uFillTx/>
                <a:latin typeface="Comic Sans MS" pitchFamily="66" charset="0"/>
                <a:ea typeface="+mn-ea"/>
                <a:cs typeface="+mn-cs"/>
              </a:rPr>
              <a:t>Sedangkan beban tersebut dapat dicari dengan rumus :</a:t>
            </a:r>
            <a:endParaRPr kumimoji="0" lang="id-ID" sz="3200" b="1" i="0" u="none" strike="noStrike" kern="1200" cap="none" spc="0" normalizeH="0" baseline="0" noProof="0" smtClean="0">
              <a:ln>
                <a:noFill/>
              </a:ln>
              <a:solidFill>
                <a:schemeClr val="tx1"/>
              </a:solidFill>
              <a:effectLst/>
              <a:uLnTx/>
              <a:uFillTx/>
              <a:latin typeface="Comic Sans MS" pitchFamily="66" charset="0"/>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smtClean="0">
                <a:ln>
                  <a:noFill/>
                </a:ln>
                <a:solidFill>
                  <a:schemeClr val="tx1"/>
                </a:solidFill>
                <a:effectLst/>
                <a:uLnTx/>
                <a:uFillTx/>
                <a:latin typeface="Comic Sans MS" pitchFamily="66" charset="0"/>
                <a:ea typeface="+mn-ea"/>
                <a:cs typeface="+mn-cs"/>
              </a:rPr>
              <a:t> </a:t>
            </a:r>
            <a:endParaRPr kumimoji="0" lang="id-ID" sz="3200" b="1" i="0" u="none" strike="noStrike" kern="1200" cap="none" spc="0" normalizeH="0" baseline="0" noProof="0" smtClean="0">
              <a:ln>
                <a:noFill/>
              </a:ln>
              <a:solidFill>
                <a:schemeClr val="tx1"/>
              </a:solidFill>
              <a:effectLst/>
              <a:uLnTx/>
              <a:uFillTx/>
              <a:latin typeface="Comic Sans MS" pitchFamily="66" charset="0"/>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smtClean="0">
                <a:ln>
                  <a:noFill/>
                </a:ln>
                <a:solidFill>
                  <a:schemeClr val="tx1"/>
                </a:solidFill>
                <a:effectLst/>
                <a:uLnTx/>
                <a:uFillTx/>
                <a:latin typeface="Comic Sans MS" pitchFamily="66" charset="0"/>
                <a:ea typeface="+mn-ea"/>
                <a:cs typeface="+mn-cs"/>
              </a:rPr>
              <a:t/>
            </a:r>
            <a:br>
              <a:rPr kumimoji="0" lang="en-US" sz="3200" b="1" i="0" u="none" strike="noStrike" kern="1200" cap="none" spc="0" normalizeH="0" baseline="0" noProof="0" smtClean="0">
                <a:ln>
                  <a:noFill/>
                </a:ln>
                <a:solidFill>
                  <a:schemeClr val="tx1"/>
                </a:solidFill>
                <a:effectLst/>
                <a:uLnTx/>
                <a:uFillTx/>
                <a:latin typeface="Comic Sans MS" pitchFamily="66" charset="0"/>
                <a:ea typeface="+mn-ea"/>
                <a:cs typeface="+mn-cs"/>
              </a:rPr>
            </a:br>
            <a:r>
              <a:rPr kumimoji="0" lang="en-US" sz="3200" b="1" i="0" u="none" strike="noStrike" kern="1200" cap="none" spc="0" normalizeH="0" baseline="0" noProof="0" smtClean="0">
                <a:ln>
                  <a:noFill/>
                </a:ln>
                <a:solidFill>
                  <a:schemeClr val="tx1"/>
                </a:solidFill>
                <a:effectLst/>
                <a:uLnTx/>
                <a:uFillTx/>
                <a:latin typeface="Comic Sans MS" pitchFamily="66" charset="0"/>
                <a:ea typeface="+mn-ea"/>
                <a:cs typeface="+mn-cs"/>
              </a:rPr>
              <a:t/>
            </a:r>
            <a:br>
              <a:rPr kumimoji="0" lang="en-US" sz="3200" b="1" i="0" u="none" strike="noStrike" kern="1200" cap="none" spc="0" normalizeH="0" baseline="0" noProof="0" smtClean="0">
                <a:ln>
                  <a:noFill/>
                </a:ln>
                <a:solidFill>
                  <a:schemeClr val="tx1"/>
                </a:solidFill>
                <a:effectLst/>
                <a:uLnTx/>
                <a:uFillTx/>
                <a:latin typeface="Comic Sans MS" pitchFamily="66" charset="0"/>
                <a:ea typeface="+mn-ea"/>
                <a:cs typeface="+mn-cs"/>
              </a:rPr>
            </a:br>
            <a:r>
              <a:rPr kumimoji="0" lang="id-ID" sz="3200" b="1" i="0" u="none" strike="noStrike" kern="1200" cap="none" spc="0" normalizeH="0" baseline="0" noProof="0" smtClean="0">
                <a:ln>
                  <a:noFill/>
                </a:ln>
                <a:solidFill>
                  <a:schemeClr val="tx1"/>
                </a:solidFill>
                <a:effectLst/>
                <a:uLnTx/>
                <a:uFillTx/>
                <a:latin typeface="Comic Sans MS" pitchFamily="66" charset="0"/>
                <a:ea typeface="+mn-ea"/>
                <a:cs typeface="+mn-cs"/>
              </a:rPr>
              <a:t>	</a:t>
            </a:r>
            <a:r>
              <a:rPr kumimoji="0" lang="en-US" sz="3200" b="1" i="0" u="none" strike="noStrike" kern="1200" cap="none" spc="0" normalizeH="0" baseline="0" noProof="0" smtClean="0">
                <a:ln>
                  <a:noFill/>
                </a:ln>
                <a:solidFill>
                  <a:schemeClr val="tx1"/>
                </a:solidFill>
                <a:effectLst/>
                <a:uLnTx/>
                <a:uFillTx/>
                <a:latin typeface="Comic Sans MS" pitchFamily="66" charset="0"/>
                <a:ea typeface="+mn-ea"/>
                <a:cs typeface="+mn-cs"/>
              </a:rPr>
              <a:t>Keterangan :</a:t>
            </a:r>
            <a:br>
              <a:rPr kumimoji="0" lang="en-US" sz="3200" b="1" i="0" u="none" strike="noStrike" kern="1200" cap="none" spc="0" normalizeH="0" baseline="0" noProof="0" smtClean="0">
                <a:ln>
                  <a:noFill/>
                </a:ln>
                <a:solidFill>
                  <a:schemeClr val="tx1"/>
                </a:solidFill>
                <a:effectLst/>
                <a:uLnTx/>
                <a:uFillTx/>
                <a:latin typeface="Comic Sans MS" pitchFamily="66" charset="0"/>
                <a:ea typeface="+mn-ea"/>
                <a:cs typeface="+mn-cs"/>
              </a:rPr>
            </a:br>
            <a:r>
              <a:rPr kumimoji="0" lang="id-ID" sz="3200" b="1" i="0" u="none" strike="noStrike" kern="1200" cap="none" spc="0" normalizeH="0" baseline="0" noProof="0" smtClean="0">
                <a:ln>
                  <a:noFill/>
                </a:ln>
                <a:solidFill>
                  <a:schemeClr val="tx1"/>
                </a:solidFill>
                <a:effectLst/>
                <a:uLnTx/>
                <a:uFillTx/>
                <a:latin typeface="Comic Sans MS" pitchFamily="66" charset="0"/>
                <a:ea typeface="+mn-ea"/>
                <a:cs typeface="+mn-cs"/>
              </a:rPr>
              <a:t>		</a:t>
            </a:r>
            <a:r>
              <a:rPr kumimoji="0" lang="en-US" sz="3200" b="1" i="0" u="none" strike="noStrike" kern="1200" cap="none" spc="0" normalizeH="0" baseline="0" noProof="0" smtClean="0">
                <a:ln>
                  <a:noFill/>
                </a:ln>
                <a:solidFill>
                  <a:schemeClr val="tx1"/>
                </a:solidFill>
                <a:effectLst/>
                <a:uLnTx/>
                <a:uFillTx/>
                <a:latin typeface="Comic Sans MS" pitchFamily="66" charset="0"/>
                <a:ea typeface="+mn-ea"/>
                <a:cs typeface="+mn-cs"/>
              </a:rPr>
              <a:t>w = berat beban (N)</a:t>
            </a:r>
            <a:br>
              <a:rPr kumimoji="0" lang="en-US" sz="3200" b="1" i="0" u="none" strike="noStrike" kern="1200" cap="none" spc="0" normalizeH="0" baseline="0" noProof="0" smtClean="0">
                <a:ln>
                  <a:noFill/>
                </a:ln>
                <a:solidFill>
                  <a:schemeClr val="tx1"/>
                </a:solidFill>
                <a:effectLst/>
                <a:uLnTx/>
                <a:uFillTx/>
                <a:latin typeface="Comic Sans MS" pitchFamily="66" charset="0"/>
                <a:ea typeface="+mn-ea"/>
                <a:cs typeface="+mn-cs"/>
              </a:rPr>
            </a:br>
            <a:r>
              <a:rPr kumimoji="0" lang="id-ID" sz="3200" b="1" i="0" u="none" strike="noStrike" kern="1200" cap="none" spc="0" normalizeH="0" baseline="0" noProof="0" smtClean="0">
                <a:ln>
                  <a:noFill/>
                </a:ln>
                <a:solidFill>
                  <a:schemeClr val="tx1"/>
                </a:solidFill>
                <a:effectLst/>
                <a:uLnTx/>
                <a:uFillTx/>
                <a:latin typeface="Comic Sans MS" pitchFamily="66" charset="0"/>
                <a:ea typeface="+mn-ea"/>
                <a:cs typeface="+mn-cs"/>
              </a:rPr>
              <a:t>		</a:t>
            </a:r>
            <a:r>
              <a:rPr kumimoji="0" lang="en-US" sz="3200" b="1" i="0" u="none" strike="noStrike" kern="1200" cap="none" spc="0" normalizeH="0" baseline="0" noProof="0" smtClean="0">
                <a:ln>
                  <a:noFill/>
                </a:ln>
                <a:solidFill>
                  <a:schemeClr val="tx1"/>
                </a:solidFill>
                <a:effectLst/>
                <a:uLnTx/>
                <a:uFillTx/>
                <a:latin typeface="Comic Sans MS" pitchFamily="66" charset="0"/>
                <a:ea typeface="+mn-ea"/>
                <a:cs typeface="+mn-cs"/>
              </a:rPr>
              <a:t>m = massa beban (kg)</a:t>
            </a:r>
            <a:br>
              <a:rPr kumimoji="0" lang="en-US" sz="3200" b="1" i="0" u="none" strike="noStrike" kern="1200" cap="none" spc="0" normalizeH="0" baseline="0" noProof="0" smtClean="0">
                <a:ln>
                  <a:noFill/>
                </a:ln>
                <a:solidFill>
                  <a:schemeClr val="tx1"/>
                </a:solidFill>
                <a:effectLst/>
                <a:uLnTx/>
                <a:uFillTx/>
                <a:latin typeface="Comic Sans MS" pitchFamily="66" charset="0"/>
                <a:ea typeface="+mn-ea"/>
                <a:cs typeface="+mn-cs"/>
              </a:rPr>
            </a:br>
            <a:r>
              <a:rPr kumimoji="0" lang="id-ID" sz="3200" b="1" i="0" u="none" strike="noStrike" kern="1200" cap="none" spc="0" normalizeH="0" baseline="0" noProof="0" smtClean="0">
                <a:ln>
                  <a:noFill/>
                </a:ln>
                <a:solidFill>
                  <a:schemeClr val="tx1"/>
                </a:solidFill>
                <a:effectLst/>
                <a:uLnTx/>
                <a:uFillTx/>
                <a:latin typeface="Comic Sans MS" pitchFamily="66" charset="0"/>
                <a:ea typeface="+mn-ea"/>
                <a:cs typeface="+mn-cs"/>
              </a:rPr>
              <a:t>		</a:t>
            </a:r>
            <a:r>
              <a:rPr kumimoji="0" lang="en-US" sz="3200" b="1" i="0" u="none" strike="noStrike" kern="1200" cap="none" spc="0" normalizeH="0" baseline="0" noProof="0" smtClean="0">
                <a:ln>
                  <a:noFill/>
                </a:ln>
                <a:solidFill>
                  <a:schemeClr val="tx1"/>
                </a:solidFill>
                <a:effectLst/>
                <a:uLnTx/>
                <a:uFillTx/>
                <a:latin typeface="Comic Sans MS" pitchFamily="66" charset="0"/>
                <a:ea typeface="+mn-ea"/>
                <a:cs typeface="+mn-cs"/>
              </a:rPr>
              <a:t>g = percepatan grafitasi (m/s</a:t>
            </a:r>
            <a:r>
              <a:rPr kumimoji="0" lang="en-US" sz="3200" b="1" i="0" u="none" strike="noStrike" kern="1200" cap="none" spc="0" normalizeH="0" baseline="30000" noProof="0" smtClean="0">
                <a:ln>
                  <a:noFill/>
                </a:ln>
                <a:solidFill>
                  <a:schemeClr val="tx1"/>
                </a:solidFill>
                <a:effectLst/>
                <a:uLnTx/>
                <a:uFillTx/>
                <a:latin typeface="Comic Sans MS" pitchFamily="66" charset="0"/>
                <a:ea typeface="+mn-ea"/>
                <a:cs typeface="+mn-cs"/>
              </a:rPr>
              <a:t>2</a:t>
            </a:r>
            <a:r>
              <a:rPr kumimoji="0" lang="en-US" sz="3200" b="1" i="0" u="none" strike="noStrike" kern="1200" cap="none" spc="0" normalizeH="0" baseline="0" noProof="0" smtClean="0">
                <a:ln>
                  <a:noFill/>
                </a:ln>
                <a:solidFill>
                  <a:schemeClr val="tx1"/>
                </a:solidFill>
                <a:effectLst/>
                <a:uLnTx/>
                <a:uFillTx/>
                <a:latin typeface="Comic Sans MS" pitchFamily="66" charset="0"/>
                <a:ea typeface="+mn-ea"/>
                <a:cs typeface="+mn-cs"/>
              </a:rPr>
              <a:t>)</a:t>
            </a:r>
            <a:br>
              <a:rPr kumimoji="0" lang="en-US" sz="3200" b="1" i="0" u="none" strike="noStrike" kern="1200" cap="none" spc="0" normalizeH="0" baseline="0" noProof="0" smtClean="0">
                <a:ln>
                  <a:noFill/>
                </a:ln>
                <a:solidFill>
                  <a:schemeClr val="tx1"/>
                </a:solidFill>
                <a:effectLst/>
                <a:uLnTx/>
                <a:uFillTx/>
                <a:latin typeface="Comic Sans MS" pitchFamily="66" charset="0"/>
                <a:ea typeface="+mn-ea"/>
                <a:cs typeface="+mn-cs"/>
              </a:rPr>
            </a:br>
            <a:r>
              <a:rPr kumimoji="0" lang="en-US" sz="3200" b="1" i="0" u="none" strike="noStrike" kern="1200" cap="none" spc="0" normalizeH="0" baseline="0" noProof="0" smtClean="0">
                <a:ln>
                  <a:noFill/>
                </a:ln>
                <a:solidFill>
                  <a:schemeClr val="tx1"/>
                </a:solidFill>
                <a:effectLst/>
                <a:uLnTx/>
                <a:uFillTx/>
                <a:latin typeface="Comic Sans MS" pitchFamily="66" charset="0"/>
                <a:ea typeface="+mn-ea"/>
                <a:cs typeface="+mn-cs"/>
              </a:rPr>
              <a:t/>
            </a:r>
            <a:br>
              <a:rPr kumimoji="0" lang="en-US" sz="3200" b="1" i="0" u="none" strike="noStrike" kern="1200" cap="none" spc="0" normalizeH="0" baseline="0" noProof="0" smtClean="0">
                <a:ln>
                  <a:noFill/>
                </a:ln>
                <a:solidFill>
                  <a:schemeClr val="tx1"/>
                </a:solidFill>
                <a:effectLst/>
                <a:uLnTx/>
                <a:uFillTx/>
                <a:latin typeface="Comic Sans MS" pitchFamily="66" charset="0"/>
                <a:ea typeface="+mn-ea"/>
                <a:cs typeface="+mn-cs"/>
              </a:rPr>
            </a:br>
            <a:r>
              <a:rPr kumimoji="0" lang="id-ID" sz="3200" b="1" i="0" u="none" strike="noStrike" kern="1200" cap="none" spc="0" normalizeH="0" baseline="0" noProof="0" smtClean="0">
                <a:ln>
                  <a:noFill/>
                </a:ln>
                <a:solidFill>
                  <a:schemeClr val="tx1"/>
                </a:solidFill>
                <a:effectLst/>
                <a:uLnTx/>
                <a:uFillTx/>
                <a:latin typeface="Comic Sans MS" pitchFamily="66" charset="0"/>
                <a:ea typeface="+mn-ea"/>
                <a:cs typeface="+mn-cs"/>
              </a:rPr>
              <a:t>	</a:t>
            </a:r>
            <a:r>
              <a:rPr kumimoji="0" lang="en-US" sz="3200" b="1" i="0" u="none" strike="noStrike" kern="1200" cap="none" spc="0" normalizeH="0" baseline="0" noProof="0" smtClean="0">
                <a:ln>
                  <a:noFill/>
                </a:ln>
                <a:solidFill>
                  <a:schemeClr val="tx1"/>
                </a:solidFill>
                <a:effectLst/>
                <a:uLnTx/>
                <a:uFillTx/>
                <a:latin typeface="Comic Sans MS" pitchFamily="66" charset="0"/>
                <a:ea typeface="+mn-ea"/>
                <a:cs typeface="+mn-cs"/>
              </a:rPr>
              <a:t>besarnya percepatan grafitasi biasanya = 10 m/s</a:t>
            </a:r>
            <a:r>
              <a:rPr kumimoji="0" lang="en-US" sz="3200" b="1" i="0" u="none" strike="noStrike" kern="1200" cap="none" spc="0" normalizeH="0" baseline="30000" noProof="0" smtClean="0">
                <a:ln>
                  <a:noFill/>
                </a:ln>
                <a:solidFill>
                  <a:schemeClr val="tx1"/>
                </a:solidFill>
                <a:effectLst/>
                <a:uLnTx/>
                <a:uFillTx/>
                <a:latin typeface="Comic Sans MS" pitchFamily="66" charset="0"/>
                <a:ea typeface="+mn-ea"/>
                <a:cs typeface="+mn-cs"/>
              </a:rPr>
              <a:t>2 </a:t>
            </a:r>
            <a:r>
              <a:rPr kumimoji="0" lang="en-US" sz="3200" b="1" i="0" u="none" strike="noStrike" kern="1200" cap="none" spc="0" normalizeH="0" baseline="0" noProof="0" smtClean="0">
                <a:ln>
                  <a:noFill/>
                </a:ln>
                <a:solidFill>
                  <a:schemeClr val="tx1"/>
                </a:solidFill>
                <a:effectLst/>
                <a:uLnTx/>
                <a:uFillTx/>
                <a:latin typeface="Comic Sans MS" pitchFamily="66" charset="0"/>
                <a:ea typeface="+mn-ea"/>
                <a:cs typeface="+mn-cs"/>
              </a:rPr>
              <a:t>atau 9,8 m/s</a:t>
            </a:r>
            <a:r>
              <a:rPr kumimoji="0" lang="en-US" sz="3200" b="1" i="0" u="none" strike="noStrike" kern="1200" cap="none" spc="0" normalizeH="0" baseline="30000" noProof="0" smtClean="0">
                <a:ln>
                  <a:noFill/>
                </a:ln>
                <a:solidFill>
                  <a:schemeClr val="tx1"/>
                </a:solidFill>
                <a:effectLst/>
                <a:uLnTx/>
                <a:uFillTx/>
                <a:latin typeface="Comic Sans MS" pitchFamily="66" charset="0"/>
                <a:ea typeface="+mn-ea"/>
                <a:cs typeface="+mn-cs"/>
              </a:rPr>
              <a:t>2</a:t>
            </a:r>
            <a:r>
              <a:rPr kumimoji="0" lang="en-US" sz="3200" b="1" i="0" u="none" strike="noStrike" kern="1200" cap="none" spc="0" normalizeH="0" baseline="0" noProof="0" smtClean="0">
                <a:ln>
                  <a:noFill/>
                </a:ln>
                <a:solidFill>
                  <a:schemeClr val="tx1"/>
                </a:solidFill>
                <a:effectLst/>
                <a:uLnTx/>
                <a:uFillTx/>
                <a:latin typeface="Comic Sans MS" pitchFamily="66" charset="0"/>
                <a:ea typeface="+mn-ea"/>
                <a:cs typeface="+mn-cs"/>
              </a:rPr>
              <a:t>. Biasanya dalam soal sudah dicantumkan dan seandainya belum maka biasanya percepatan grafitasi yang dipakai yang 10 m/s</a:t>
            </a:r>
            <a:r>
              <a:rPr kumimoji="0" lang="en-US" sz="3200" b="1" i="0" u="none" strike="noStrike" kern="1200" cap="none" spc="0" normalizeH="0" baseline="30000" noProof="0" smtClean="0">
                <a:ln>
                  <a:noFill/>
                </a:ln>
                <a:solidFill>
                  <a:schemeClr val="tx1"/>
                </a:solidFill>
                <a:effectLst/>
                <a:uLnTx/>
                <a:uFillTx/>
                <a:latin typeface="Comic Sans MS" pitchFamily="66" charset="0"/>
                <a:ea typeface="+mn-ea"/>
                <a:cs typeface="+mn-cs"/>
              </a:rPr>
              <a:t>2</a:t>
            </a:r>
            <a:r>
              <a:rPr kumimoji="0" lang="en-US" sz="3200" b="1" i="0" u="none" strike="noStrike" kern="1200" cap="none" spc="0" normalizeH="0" baseline="0" noProof="0" smtClean="0">
                <a:ln>
                  <a:noFill/>
                </a:ln>
                <a:solidFill>
                  <a:schemeClr val="tx1"/>
                </a:solidFill>
                <a:effectLst/>
                <a:uLnTx/>
                <a:uFillTx/>
                <a:latin typeface="Comic Sans MS" pitchFamily="66" charset="0"/>
                <a:ea typeface="+mn-ea"/>
                <a:cs typeface="+mn-cs"/>
              </a:rPr>
              <a:t>.</a:t>
            </a:r>
            <a:br>
              <a:rPr kumimoji="0" lang="en-US" sz="3200" b="1" i="0" u="none" strike="noStrike" kern="1200" cap="none" spc="0" normalizeH="0" baseline="0" noProof="0" smtClean="0">
                <a:ln>
                  <a:noFill/>
                </a:ln>
                <a:solidFill>
                  <a:schemeClr val="tx1"/>
                </a:solidFill>
                <a:effectLst/>
                <a:uLnTx/>
                <a:uFillTx/>
                <a:latin typeface="Comic Sans MS" pitchFamily="66" charset="0"/>
                <a:ea typeface="+mn-ea"/>
                <a:cs typeface="+mn-cs"/>
              </a:rPr>
            </a:br>
            <a:endParaRPr kumimoji="0" lang="id-ID" sz="3200" b="1" i="0" u="none" strike="noStrike" kern="1200" cap="none" spc="0" normalizeH="0" baseline="0" noProof="0" dirty="0">
              <a:ln>
                <a:noFill/>
              </a:ln>
              <a:solidFill>
                <a:schemeClr val="tx1"/>
              </a:solidFill>
              <a:effectLst/>
              <a:uLnTx/>
              <a:uFillTx/>
              <a:latin typeface="Comic Sans MS" pitchFamily="66" charset="0"/>
              <a:ea typeface="+mn-ea"/>
              <a:cs typeface="+mn-cs"/>
            </a:endParaRPr>
          </a:p>
        </p:txBody>
      </p:sp>
      <p:pic>
        <p:nvPicPr>
          <p:cNvPr id="3" name="Picture 2" descr="http://1.bp.blogspot.com/_IL_hvTz-W_E/TMs3xugF7fI/AAAAAAAABCE/GqLKc0YcXA8/s1600/CodeCogsEqn%2825%29.gif">
            <a:hlinkClick r:id="rId3"/>
          </p:cNvPr>
          <p:cNvPicPr/>
          <p:nvPr/>
        </p:nvPicPr>
        <p:blipFill>
          <a:blip r:embed="rId4"/>
          <a:srcRect/>
          <a:stretch>
            <a:fillRect/>
          </a:stretch>
        </p:blipFill>
        <p:spPr bwMode="auto">
          <a:xfrm>
            <a:off x="2362200" y="2743200"/>
            <a:ext cx="1550640" cy="609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20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7"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20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20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7"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20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2000" fill="hold"/>
                                        <p:tgtEl>
                                          <p:spTgt spid="2">
                                            <p:txEl>
                                              <p:pRg st="2" end="2"/>
                                            </p:txEl>
                                          </p:spTgt>
                                        </p:tgtEl>
                                        <p:attrNameLst>
                                          <p:attrName>ppt_y</p:attrName>
                                        </p:attrNameLst>
                                      </p:cBhvr>
                                      <p:tavLst>
                                        <p:tav tm="0">
                                          <p:val>
                                            <p:strVal val="1+#ppt_h/2"/>
                                          </p:val>
                                        </p:tav>
                                        <p:tav tm="100000">
                                          <p:val>
                                            <p:strVal val="#ppt_y"/>
                                          </p:val>
                                        </p:tav>
                                      </p:tavLst>
                                    </p:anim>
                                  </p:childTnLst>
                                </p:cTn>
                              </p:par>
                              <p:par>
                                <p:cTn id="21" presetID="7" presetClass="entr" presetSubtype="4" fill="hold"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2000" fill="hold"/>
                                        <p:tgtEl>
                                          <p:spTgt spid="3"/>
                                        </p:tgtEl>
                                        <p:attrNameLst>
                                          <p:attrName>ppt_x</p:attrName>
                                        </p:attrNameLst>
                                      </p:cBhvr>
                                      <p:tavLst>
                                        <p:tav tm="0">
                                          <p:val>
                                            <p:strVal val="#ppt_x"/>
                                          </p:val>
                                        </p:tav>
                                        <p:tav tm="100000">
                                          <p:val>
                                            <p:strVal val="#ppt_x"/>
                                          </p:val>
                                        </p:tav>
                                      </p:tavLst>
                                    </p:anim>
                                    <p:anim calcmode="lin" valueType="num">
                                      <p:cBhvr additive="base">
                                        <p:cTn id="24" dur="20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ontent Placeholder 2"/>
          <p:cNvSpPr txBox="1">
            <a:spLocks/>
          </p:cNvSpPr>
          <p:nvPr/>
        </p:nvSpPr>
        <p:spPr>
          <a:xfrm>
            <a:off x="467544" y="476672"/>
            <a:ext cx="8352928" cy="5649491"/>
          </a:xfrm>
          <a:prstGeom prst="rect">
            <a:avLst/>
          </a:prstGeom>
        </p:spPr>
        <p:txBody>
          <a:bodyPr>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1" i="0" u="none" strike="noStrike" kern="1200" cap="none" spc="0" normalizeH="0" baseline="0" noProof="0" smtClean="0">
                <a:ln>
                  <a:noFill/>
                </a:ln>
                <a:solidFill>
                  <a:schemeClr val="tx1"/>
                </a:solidFill>
                <a:effectLst/>
                <a:uLnTx/>
                <a:uFillTx/>
                <a:latin typeface="Tempus Sans ITC" pitchFamily="82" charset="0"/>
                <a:ea typeface="+mn-ea"/>
                <a:cs typeface="+mn-cs"/>
              </a:rPr>
              <a:t>Besar energi potensial pegas dapat dihitung dengan rumus :</a:t>
            </a:r>
            <a:br>
              <a:rPr kumimoji="0" lang="en-US" sz="2800" b="1" i="0" u="none" strike="noStrike" kern="1200" cap="none" spc="0" normalizeH="0" baseline="0" noProof="0" smtClean="0">
                <a:ln>
                  <a:noFill/>
                </a:ln>
                <a:solidFill>
                  <a:schemeClr val="tx1"/>
                </a:solidFill>
                <a:effectLst/>
                <a:uLnTx/>
                <a:uFillTx/>
                <a:latin typeface="Tempus Sans ITC" pitchFamily="82" charset="0"/>
                <a:ea typeface="+mn-ea"/>
                <a:cs typeface="+mn-cs"/>
              </a:rPr>
            </a:br>
            <a:r>
              <a:rPr kumimoji="0" lang="en-US" sz="2800" b="1" i="0" u="none" strike="noStrike" kern="1200" cap="none" spc="0" normalizeH="0" baseline="0" noProof="0" smtClean="0">
                <a:ln>
                  <a:noFill/>
                </a:ln>
                <a:solidFill>
                  <a:schemeClr val="tx1"/>
                </a:solidFill>
                <a:effectLst/>
                <a:uLnTx/>
                <a:uFillTx/>
                <a:latin typeface="Tempus Sans ITC" pitchFamily="82" charset="0"/>
                <a:ea typeface="+mn-ea"/>
                <a:cs typeface="+mn-cs"/>
              </a:rPr>
              <a:t/>
            </a:r>
            <a:br>
              <a:rPr kumimoji="0" lang="en-US" sz="2800" b="1" i="0" u="none" strike="noStrike" kern="1200" cap="none" spc="0" normalizeH="0" baseline="0" noProof="0" smtClean="0">
                <a:ln>
                  <a:noFill/>
                </a:ln>
                <a:solidFill>
                  <a:schemeClr val="tx1"/>
                </a:solidFill>
                <a:effectLst/>
                <a:uLnTx/>
                <a:uFillTx/>
                <a:latin typeface="Tempus Sans ITC" pitchFamily="82" charset="0"/>
                <a:ea typeface="+mn-ea"/>
                <a:cs typeface="+mn-cs"/>
              </a:rPr>
            </a:br>
            <a:r>
              <a:rPr kumimoji="0" lang="id-ID" sz="2800" b="1" i="0" u="none" strike="noStrike" kern="1200" cap="none" spc="0" normalizeH="0" baseline="0" noProof="0" smtClean="0">
                <a:ln>
                  <a:noFill/>
                </a:ln>
                <a:solidFill>
                  <a:schemeClr val="tx1"/>
                </a:solidFill>
                <a:effectLst/>
                <a:uLnTx/>
                <a:uFillTx/>
                <a:latin typeface="Tempus Sans ITC" pitchFamily="82" charset="0"/>
                <a:ea typeface="+mn-ea"/>
                <a:cs typeface="+mn-cs"/>
              </a:rPr>
              <a:t>			</a:t>
            </a:r>
            <a:r>
              <a:rPr kumimoji="0" lang="en-US" sz="2800" b="1" i="0" u="none" strike="noStrike" kern="1200" cap="none" spc="0" normalizeH="0" baseline="0" noProof="0" smtClean="0">
                <a:ln>
                  <a:noFill/>
                </a:ln>
                <a:solidFill>
                  <a:schemeClr val="tx1"/>
                </a:solidFill>
                <a:effectLst/>
                <a:uLnTx/>
                <a:uFillTx/>
                <a:latin typeface="Tempus Sans ITC" pitchFamily="82" charset="0"/>
                <a:ea typeface="+mn-ea"/>
                <a:cs typeface="+mn-cs"/>
              </a:rPr>
              <a:t>atau </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id-ID" sz="2800" b="1" i="0" u="none" strike="noStrike" kern="1200" cap="none" spc="0" normalizeH="0" baseline="0" noProof="0" smtClean="0">
              <a:ln>
                <a:noFill/>
              </a:ln>
              <a:solidFill>
                <a:schemeClr val="tx1"/>
              </a:solidFill>
              <a:effectLst/>
              <a:uLnTx/>
              <a:uFillTx/>
              <a:latin typeface="Tempus Sans ITC" pitchFamily="82" charset="0"/>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1" i="0" u="none" strike="noStrike" kern="1200" cap="none" spc="0" normalizeH="0" baseline="0" noProof="0" smtClean="0">
                <a:ln>
                  <a:noFill/>
                </a:ln>
                <a:solidFill>
                  <a:schemeClr val="tx1"/>
                </a:solidFill>
                <a:effectLst/>
                <a:uLnTx/>
                <a:uFillTx/>
                <a:latin typeface="Tempus Sans ITC" pitchFamily="82" charset="0"/>
                <a:ea typeface="+mn-ea"/>
                <a:cs typeface="+mn-cs"/>
              </a:rPr>
              <a:t>Hubungan antara gaya dan pertambahan panjang dapat digambarkan dalam grafik </a:t>
            </a:r>
            <a:r>
              <a:rPr kumimoji="0" lang="en-US" sz="3200" b="1" i="0" u="none" strike="noStrike" kern="1200" cap="none" spc="0" normalizeH="0" baseline="0" noProof="0" smtClean="0">
                <a:ln>
                  <a:noFill/>
                </a:ln>
                <a:solidFill>
                  <a:schemeClr val="tx1"/>
                </a:solidFill>
                <a:effectLst/>
                <a:uLnTx/>
                <a:uFillTx/>
                <a:latin typeface="Tempus Sans ITC" pitchFamily="82" charset="0"/>
                <a:ea typeface="+mn-ea"/>
                <a:cs typeface="+mn-cs"/>
              </a:rPr>
              <a:t>sebagai berikut :</a:t>
            </a:r>
            <a:endParaRPr kumimoji="0" lang="id-ID" sz="3200" b="1" i="0" u="none" strike="noStrike" kern="1200" cap="none" spc="0" normalizeH="0" baseline="0" noProof="0" smtClean="0">
              <a:ln>
                <a:noFill/>
              </a:ln>
              <a:solidFill>
                <a:schemeClr val="tx1"/>
              </a:solidFill>
              <a:effectLst/>
              <a:uLnTx/>
              <a:uFillTx/>
              <a:latin typeface="Tempus Sans ITC" pitchFamily="82" charset="0"/>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id-ID" sz="3200" b="1" i="0" u="none" strike="noStrike" kern="1200" cap="none" spc="0" normalizeH="0" baseline="0" noProof="0" dirty="0">
              <a:ln>
                <a:noFill/>
              </a:ln>
              <a:solidFill>
                <a:schemeClr val="tx1"/>
              </a:solidFill>
              <a:effectLst/>
              <a:uLnTx/>
              <a:uFillTx/>
              <a:latin typeface="Tempus Sans ITC" pitchFamily="82" charset="0"/>
              <a:ea typeface="+mn-ea"/>
              <a:cs typeface="+mn-cs"/>
            </a:endParaRPr>
          </a:p>
        </p:txBody>
      </p:sp>
      <p:pic>
        <p:nvPicPr>
          <p:cNvPr id="3" name="Picture 2" descr="http://3.bp.blogspot.com/_IL_hvTz-W_E/TMs6GUUUQSI/AAAAAAAABCI/rIO8E8G6-rs/s1600/CodeCogsEqn%2826%29.gif">
            <a:hlinkClick r:id="rId3"/>
          </p:cNvPr>
          <p:cNvPicPr/>
          <p:nvPr/>
        </p:nvPicPr>
        <p:blipFill>
          <a:blip r:embed="rId4"/>
          <a:srcRect/>
          <a:stretch>
            <a:fillRect/>
          </a:stretch>
        </p:blipFill>
        <p:spPr bwMode="auto">
          <a:xfrm>
            <a:off x="1115616" y="1626493"/>
            <a:ext cx="1389881" cy="587499"/>
          </a:xfrm>
          <a:prstGeom prst="rect">
            <a:avLst/>
          </a:prstGeom>
          <a:ln w="228600" cap="sq" cmpd="thickThin">
            <a:solidFill>
              <a:srgbClr val="000000"/>
            </a:solidFill>
            <a:prstDash val="solid"/>
            <a:miter lim="800000"/>
          </a:ln>
          <a:effectLst>
            <a:innerShdw blurRad="76200">
              <a:srgbClr val="000000"/>
            </a:innerShdw>
          </a:effectLst>
        </p:spPr>
      </p:pic>
      <p:pic>
        <p:nvPicPr>
          <p:cNvPr id="4" name="Picture 3" descr="http://4.bp.blogspot.com/_IL_hvTz-W_E/TMs6SRkLliI/AAAAAAAABCM/h3pyFCkAJ-8/s1600/CodeCogsEqn%2827%29.gif">
            <a:hlinkClick r:id="rId5"/>
          </p:cNvPr>
          <p:cNvPicPr/>
          <p:nvPr/>
        </p:nvPicPr>
        <p:blipFill>
          <a:blip r:embed="rId6"/>
          <a:srcRect/>
          <a:stretch>
            <a:fillRect/>
          </a:stretch>
        </p:blipFill>
        <p:spPr bwMode="auto">
          <a:xfrm>
            <a:off x="4644009" y="1626493"/>
            <a:ext cx="1224136" cy="659507"/>
          </a:xfrm>
          <a:prstGeom prst="rect">
            <a:avLst/>
          </a:prstGeom>
          <a:ln w="228600" cap="sq" cmpd="thickThin">
            <a:solidFill>
              <a:srgbClr val="000000"/>
            </a:solidFill>
            <a:prstDash val="solid"/>
            <a:miter lim="800000"/>
          </a:ln>
          <a:effectLst>
            <a:innerShdw blurRad="76200">
              <a:srgbClr val="000000"/>
            </a:innerShdw>
          </a:effectLst>
        </p:spPr>
      </p:pic>
      <p:pic>
        <p:nvPicPr>
          <p:cNvPr id="5" name="Picture 4" descr="http://1.bp.blogspot.com/_IL_hvTz-W_E/TMs9j8tV8tI/AAAAAAAABCQ/1Xe3Ca9Rrrg/s200/d8.png">
            <a:hlinkClick r:id="rId7"/>
          </p:cNvPr>
          <p:cNvPicPr/>
          <p:nvPr/>
        </p:nvPicPr>
        <p:blipFill>
          <a:blip r:embed="rId8"/>
          <a:srcRect/>
          <a:stretch>
            <a:fillRect/>
          </a:stretch>
        </p:blipFill>
        <p:spPr bwMode="auto">
          <a:xfrm>
            <a:off x="3505200" y="4114800"/>
            <a:ext cx="2736304" cy="2471539"/>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strips(down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strips(downLeft)">
                                      <p:cBhvr>
                                        <p:cTn id="12" dur="500"/>
                                        <p:tgtEl>
                                          <p:spTgt spid="2">
                                            <p:txEl>
                                              <p:pRg st="2" end="2"/>
                                            </p:txEl>
                                          </p:spTgt>
                                        </p:tgtEl>
                                      </p:cBhvr>
                                    </p:animEffect>
                                  </p:childTnLst>
                                </p:cTn>
                              </p:par>
                              <p:par>
                                <p:cTn id="13" presetID="18" presetClass="entr" presetSubtype="12"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strips(downLeft)">
                                      <p:cBhvr>
                                        <p:cTn id="15" dur="500"/>
                                        <p:tgtEl>
                                          <p:spTgt spid="3"/>
                                        </p:tgtEl>
                                      </p:cBhvr>
                                    </p:animEffect>
                                  </p:childTnLst>
                                </p:cTn>
                              </p:par>
                              <p:par>
                                <p:cTn id="16" presetID="18" presetClass="entr" presetSubtype="12"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strips(downLeft)">
                                      <p:cBhvr>
                                        <p:cTn id="18" dur="500"/>
                                        <p:tgtEl>
                                          <p:spTgt spid="4"/>
                                        </p:tgtEl>
                                      </p:cBhvr>
                                    </p:animEffect>
                                  </p:childTnLst>
                                </p:cTn>
                              </p:par>
                              <p:par>
                                <p:cTn id="19" presetID="18" presetClass="entr" presetSubtype="12"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strips(downLeft)">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3B64D9">
                <a:alpha val="88000"/>
              </a:srgbClr>
            </a:gs>
            <a:gs pos="17999">
              <a:srgbClr val="99CCFF"/>
            </a:gs>
            <a:gs pos="36000">
              <a:srgbClr val="9966FF"/>
            </a:gs>
            <a:gs pos="61000">
              <a:srgbClr val="CC99FF"/>
            </a:gs>
            <a:gs pos="82001">
              <a:srgbClr val="99CCFF"/>
            </a:gs>
            <a:gs pos="100000">
              <a:srgbClr val="CCCCFF"/>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2" name="Title 1"/>
          <p:cNvSpPr txBox="1">
            <a:spLocks/>
          </p:cNvSpPr>
          <p:nvPr/>
        </p:nvSpPr>
        <p:spPr>
          <a:xfrm>
            <a:off x="457200" y="152400"/>
            <a:ext cx="8229600" cy="706090"/>
          </a:xfrm>
          <a:prstGeom prst="rect">
            <a:avLst/>
          </a:prstGeom>
        </p:spPr>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5400" b="1" i="0" u="none" strike="noStrike" kern="1200" cap="none" spc="0" normalizeH="0" baseline="0" noProof="0"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101600">
                    <a:schemeClr val="accent3">
                      <a:satMod val="175000"/>
                      <a:alpha val="40000"/>
                    </a:schemeClr>
                  </a:glow>
                  <a:reflection blurRad="6350" stA="60000" endA="900" endPos="58000" dir="5400000" sy="-100000" algn="bl" rotWithShape="0"/>
                </a:effectLst>
                <a:uLnTx/>
                <a:uFillTx/>
                <a:latin typeface="Tempus Sans ITC" pitchFamily="82" charset="0"/>
                <a:ea typeface="+mj-ea"/>
                <a:cs typeface="+mj-cs"/>
              </a:rPr>
              <a:t>Susunan</a:t>
            </a:r>
            <a:r>
              <a:rPr kumimoji="0" lang="en-US" sz="5400" b="1" i="0" u="none" strike="noStrike" kern="1200" cap="none" spc="0" normalizeH="0" baseline="0" noProof="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101600">
                    <a:schemeClr val="accent3">
                      <a:satMod val="175000"/>
                      <a:alpha val="40000"/>
                    </a:schemeClr>
                  </a:glow>
                  <a:reflection blurRad="6350" stA="60000" endA="900" endPos="58000" dir="5400000" sy="-100000" algn="bl" rotWithShape="0"/>
                </a:effectLst>
                <a:uLnTx/>
                <a:uFillTx/>
                <a:latin typeface="Tempus Sans ITC" pitchFamily="82" charset="0"/>
                <a:ea typeface="+mj-ea"/>
                <a:cs typeface="+mj-cs"/>
              </a:rPr>
              <a:t> </a:t>
            </a:r>
            <a:r>
              <a:rPr kumimoji="0" lang="en-US" sz="5400" b="1" i="0" u="none" strike="noStrike" kern="1200" cap="none" spc="0" normalizeH="0" baseline="0" noProof="0"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101600">
                    <a:schemeClr val="accent3">
                      <a:satMod val="175000"/>
                      <a:alpha val="40000"/>
                    </a:schemeClr>
                  </a:glow>
                  <a:reflection blurRad="6350" stA="60000" endA="900" endPos="58000" dir="5400000" sy="-100000" algn="bl" rotWithShape="0"/>
                </a:effectLst>
                <a:uLnTx/>
                <a:uFillTx/>
                <a:latin typeface="Tempus Sans ITC" pitchFamily="82" charset="0"/>
                <a:ea typeface="+mj-ea"/>
                <a:cs typeface="+mj-cs"/>
              </a:rPr>
              <a:t>Pegas</a:t>
            </a:r>
            <a:r>
              <a:rPr kumimoji="0" lang="en-US" sz="5400" b="1" i="0" u="none" strike="noStrike" kern="1200" cap="none" spc="0" normalizeH="0" baseline="0" noProof="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101600">
                    <a:schemeClr val="accent3">
                      <a:satMod val="175000"/>
                      <a:alpha val="40000"/>
                    </a:schemeClr>
                  </a:glow>
                  <a:reflection blurRad="6350" stA="60000" endA="900" endPos="58000" dir="5400000" sy="-100000" algn="bl" rotWithShape="0"/>
                </a:effectLst>
                <a:uLnTx/>
                <a:uFillTx/>
                <a:latin typeface="Tempus Sans ITC" pitchFamily="82" charset="0"/>
                <a:ea typeface="+mj-ea"/>
                <a:cs typeface="+mj-cs"/>
              </a:rPr>
              <a:t> </a:t>
            </a:r>
            <a:r>
              <a:rPr kumimoji="0" lang="id-ID" sz="5400" b="1" i="0" u="none" strike="noStrike" kern="1200" cap="none" spc="0" normalizeH="0" baseline="0" noProof="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101600">
                    <a:schemeClr val="accent3">
                      <a:satMod val="175000"/>
                      <a:alpha val="40000"/>
                    </a:schemeClr>
                  </a:glow>
                  <a:reflection blurRad="6350" stA="60000" endA="900" endPos="58000" dir="5400000" sy="-100000" algn="bl" rotWithShape="0"/>
                </a:effectLst>
                <a:uLnTx/>
                <a:uFillTx/>
                <a:latin typeface="Tempus Sans ITC" pitchFamily="82" charset="0"/>
                <a:ea typeface="+mj-ea"/>
                <a:cs typeface="+mj-cs"/>
              </a:rPr>
              <a:t/>
            </a:r>
            <a:br>
              <a:rPr kumimoji="0" lang="id-ID" sz="5400" b="1" i="0" u="none" strike="noStrike" kern="1200" cap="none" spc="0" normalizeH="0" baseline="0" noProof="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101600">
                    <a:schemeClr val="accent3">
                      <a:satMod val="175000"/>
                      <a:alpha val="40000"/>
                    </a:schemeClr>
                  </a:glow>
                  <a:reflection blurRad="6350" stA="60000" endA="900" endPos="58000" dir="5400000" sy="-100000" algn="bl" rotWithShape="0"/>
                </a:effectLst>
                <a:uLnTx/>
                <a:uFillTx/>
                <a:latin typeface="Tempus Sans ITC" pitchFamily="82" charset="0"/>
                <a:ea typeface="+mj-ea"/>
                <a:cs typeface="+mj-cs"/>
              </a:rPr>
            </a:br>
            <a:endParaRPr kumimoji="0" lang="id-ID" sz="5400" b="1" i="0" u="none" strike="noStrike" kern="1200" cap="none" spc="0" normalizeH="0" baseline="0" noProof="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101600">
                  <a:schemeClr val="accent3">
                    <a:satMod val="175000"/>
                    <a:alpha val="40000"/>
                  </a:schemeClr>
                </a:glow>
                <a:reflection blurRad="6350" stA="60000" endA="900" endPos="58000" dir="5400000" sy="-100000" algn="bl" rotWithShape="0"/>
              </a:effectLst>
              <a:uLnTx/>
              <a:uFillTx/>
              <a:latin typeface="Tempus Sans ITC" pitchFamily="82" charset="0"/>
              <a:ea typeface="+mj-ea"/>
              <a:cs typeface="+mj-cs"/>
            </a:endParaRPr>
          </a:p>
        </p:txBody>
      </p:sp>
      <p:sp>
        <p:nvSpPr>
          <p:cNvPr id="3" name="Content Placeholder 4"/>
          <p:cNvSpPr txBox="1">
            <a:spLocks/>
          </p:cNvSpPr>
          <p:nvPr/>
        </p:nvSpPr>
        <p:spPr>
          <a:xfrm>
            <a:off x="457200" y="1600200"/>
            <a:ext cx="8229600" cy="4525963"/>
          </a:xfrm>
          <a:prstGeom prst="rect">
            <a:avLst/>
          </a:prstGeom>
        </p:spPr>
        <p:txBody>
          <a:bodyPr>
            <a:normAutofit fontScale="70000" lnSpcReduction="20000"/>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smtClean="0">
                <a:ln>
                  <a:noFill/>
                </a:ln>
                <a:solidFill>
                  <a:schemeClr val="tx1"/>
                </a:solidFill>
                <a:effectLst/>
                <a:uLnTx/>
                <a:uFillTx/>
                <a:latin typeface="Comic Sans MS" pitchFamily="66" charset="0"/>
                <a:ea typeface="+mn-ea"/>
                <a:cs typeface="+mn-cs"/>
              </a:rPr>
              <a:t> </a:t>
            </a:r>
            <a:endParaRPr kumimoji="0" lang="id-ID" sz="3200" b="1" i="0" u="none" strike="noStrike" kern="1200" cap="none" spc="0" normalizeH="0" baseline="0" noProof="0" smtClean="0">
              <a:ln>
                <a:noFill/>
              </a:ln>
              <a:solidFill>
                <a:schemeClr val="tx1"/>
              </a:solidFill>
              <a:effectLst/>
              <a:uLnTx/>
              <a:uFillTx/>
              <a:latin typeface="Comic Sans MS" pitchFamily="66" charset="0"/>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id-ID" sz="3200" b="1" i="0" u="none" strike="noStrike" kern="1200" cap="none" spc="0" normalizeH="0" baseline="0" noProof="0" smtClean="0">
              <a:ln>
                <a:noFill/>
              </a:ln>
              <a:solidFill>
                <a:schemeClr val="tx1"/>
              </a:solidFill>
              <a:effectLst/>
              <a:uLnTx/>
              <a:uFillTx/>
              <a:latin typeface="Comic Sans MS" pitchFamily="66" charset="0"/>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id-ID" sz="3200" b="1" i="0" u="none" strike="noStrike" kern="1200" cap="none" spc="0" normalizeH="0" baseline="0" noProof="0" smtClean="0">
              <a:ln>
                <a:noFill/>
              </a:ln>
              <a:solidFill>
                <a:schemeClr val="tx1"/>
              </a:solidFill>
              <a:effectLst/>
              <a:uLnTx/>
              <a:uFillTx/>
              <a:latin typeface="Comic Sans MS" pitchFamily="66" charset="0"/>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id-ID" sz="3200" b="1" i="0" u="none" strike="noStrike" kern="1200" cap="none" spc="0" normalizeH="0" baseline="0" noProof="0" smtClean="0">
              <a:ln>
                <a:noFill/>
              </a:ln>
              <a:solidFill>
                <a:schemeClr val="tx1"/>
              </a:solidFill>
              <a:effectLst/>
              <a:uLnTx/>
              <a:uFillTx/>
              <a:latin typeface="Comic Sans MS" pitchFamily="66" charset="0"/>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id-ID" sz="3200" b="1" i="0" u="none" strike="noStrike" kern="1200" cap="none" spc="0" normalizeH="0" baseline="0" noProof="0" smtClean="0">
              <a:ln>
                <a:noFill/>
              </a:ln>
              <a:solidFill>
                <a:schemeClr val="tx1"/>
              </a:solidFill>
              <a:effectLst/>
              <a:uLnTx/>
              <a:uFillTx/>
              <a:latin typeface="Comic Sans MS" pitchFamily="66" charset="0"/>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smtClean="0">
                <a:ln>
                  <a:noFill/>
                </a:ln>
                <a:solidFill>
                  <a:schemeClr val="tx1"/>
                </a:solidFill>
                <a:effectLst/>
                <a:uLnTx/>
                <a:uFillTx/>
                <a:latin typeface="Comic Sans MS" pitchFamily="66" charset="0"/>
                <a:ea typeface="+mn-ea"/>
                <a:cs typeface="+mn-cs"/>
              </a:rPr>
              <a:t>a. Susunan Seri</a:t>
            </a:r>
            <a:r>
              <a:rPr kumimoji="0" lang="en-US" sz="3200" b="0" i="0" u="none" strike="noStrike" kern="1200" cap="none" spc="0" normalizeH="0" baseline="0" noProof="0" smtClean="0">
                <a:ln>
                  <a:noFill/>
                </a:ln>
                <a:solidFill>
                  <a:schemeClr val="tx1"/>
                </a:solidFill>
                <a:effectLst/>
                <a:uLnTx/>
                <a:uFillTx/>
                <a:latin typeface="Comic Sans MS" pitchFamily="66" charset="0"/>
                <a:ea typeface="+mn-ea"/>
                <a:cs typeface="+mn-cs"/>
              </a:rPr>
              <a:t/>
            </a:r>
            <a:br>
              <a:rPr kumimoji="0" lang="en-US" sz="3200" b="0" i="0" u="none" strike="noStrike" kern="1200" cap="none" spc="0" normalizeH="0" baseline="0" noProof="0" smtClean="0">
                <a:ln>
                  <a:noFill/>
                </a:ln>
                <a:solidFill>
                  <a:schemeClr val="tx1"/>
                </a:solidFill>
                <a:effectLst/>
                <a:uLnTx/>
                <a:uFillTx/>
                <a:latin typeface="Comic Sans MS" pitchFamily="66" charset="0"/>
                <a:ea typeface="+mn-ea"/>
                <a:cs typeface="+mn-cs"/>
              </a:rPr>
            </a:br>
            <a:r>
              <a:rPr kumimoji="0" lang="en-US" sz="3200" b="0" i="0" u="none" strike="noStrike" kern="1200" cap="none" spc="0" normalizeH="0" baseline="0" noProof="0" smtClean="0">
                <a:ln>
                  <a:noFill/>
                </a:ln>
                <a:solidFill>
                  <a:schemeClr val="tx1"/>
                </a:solidFill>
                <a:effectLst/>
                <a:uLnTx/>
                <a:uFillTx/>
                <a:latin typeface="Comic Sans MS" pitchFamily="66" charset="0"/>
                <a:ea typeface="+mn-ea"/>
                <a:cs typeface="+mn-cs"/>
              </a:rPr>
              <a:t>besar konstanta gabungannya :</a:t>
            </a:r>
            <a:br>
              <a:rPr kumimoji="0" lang="en-US" sz="3200" b="0" i="0" u="none" strike="noStrike" kern="1200" cap="none" spc="0" normalizeH="0" baseline="0" noProof="0" smtClean="0">
                <a:ln>
                  <a:noFill/>
                </a:ln>
                <a:solidFill>
                  <a:schemeClr val="tx1"/>
                </a:solidFill>
                <a:effectLst/>
                <a:uLnTx/>
                <a:uFillTx/>
                <a:latin typeface="Comic Sans MS" pitchFamily="66" charset="0"/>
                <a:ea typeface="+mn-ea"/>
                <a:cs typeface="+mn-cs"/>
              </a:rPr>
            </a:br>
            <a:endParaRPr kumimoji="0" lang="id-ID" sz="3200" b="0" i="0" u="none" strike="noStrike" kern="1200" cap="none" spc="0" normalizeH="0" baseline="0" noProof="0" smtClean="0">
              <a:ln>
                <a:noFill/>
              </a:ln>
              <a:solidFill>
                <a:schemeClr val="tx1"/>
              </a:solidFill>
              <a:effectLst/>
              <a:uLnTx/>
              <a:uFillTx/>
              <a:latin typeface="Comic Sans MS" pitchFamily="66" charset="0"/>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smtClean="0">
                <a:ln>
                  <a:noFill/>
                </a:ln>
                <a:solidFill>
                  <a:schemeClr val="tx1"/>
                </a:solidFill>
                <a:effectLst/>
                <a:uLnTx/>
                <a:uFillTx/>
                <a:latin typeface="Comic Sans MS" pitchFamily="66" charset="0"/>
                <a:ea typeface="+mn-ea"/>
                <a:cs typeface="+mn-cs"/>
              </a:rPr>
              <a:t/>
            </a:r>
            <a:br>
              <a:rPr kumimoji="0" lang="en-US" sz="3200" b="0" i="0" u="none" strike="noStrike" kern="1200" cap="none" spc="0" normalizeH="0" baseline="0" noProof="0" smtClean="0">
                <a:ln>
                  <a:noFill/>
                </a:ln>
                <a:solidFill>
                  <a:schemeClr val="tx1"/>
                </a:solidFill>
                <a:effectLst/>
                <a:uLnTx/>
                <a:uFillTx/>
                <a:latin typeface="Comic Sans MS" pitchFamily="66" charset="0"/>
                <a:ea typeface="+mn-ea"/>
                <a:cs typeface="+mn-cs"/>
              </a:rPr>
            </a:br>
            <a:r>
              <a:rPr kumimoji="0" lang="en-US" sz="3200" b="0" i="0" u="none" strike="noStrike" kern="1200" cap="none" spc="0" normalizeH="0" baseline="0" noProof="0" smtClean="0">
                <a:ln>
                  <a:noFill/>
                </a:ln>
                <a:solidFill>
                  <a:schemeClr val="tx1"/>
                </a:solidFill>
                <a:effectLst/>
                <a:uLnTx/>
                <a:uFillTx/>
                <a:latin typeface="Comic Sans MS" pitchFamily="66" charset="0"/>
                <a:ea typeface="+mn-ea"/>
                <a:cs typeface="+mn-cs"/>
              </a:rPr>
              <a:t/>
            </a:r>
            <a:br>
              <a:rPr kumimoji="0" lang="en-US" sz="3200" b="0" i="0" u="none" strike="noStrike" kern="1200" cap="none" spc="0" normalizeH="0" baseline="0" noProof="0" smtClean="0">
                <a:ln>
                  <a:noFill/>
                </a:ln>
                <a:solidFill>
                  <a:schemeClr val="tx1"/>
                </a:solidFill>
                <a:effectLst/>
                <a:uLnTx/>
                <a:uFillTx/>
                <a:latin typeface="Comic Sans MS" pitchFamily="66" charset="0"/>
                <a:ea typeface="+mn-ea"/>
                <a:cs typeface="+mn-cs"/>
              </a:rPr>
            </a:br>
            <a:r>
              <a:rPr kumimoji="0" lang="en-US" sz="3200" b="0" i="0" u="none" strike="noStrike" kern="1200" cap="none" spc="0" normalizeH="0" baseline="0" noProof="0" smtClean="0">
                <a:ln>
                  <a:noFill/>
                </a:ln>
                <a:solidFill>
                  <a:schemeClr val="tx1"/>
                </a:solidFill>
                <a:effectLst/>
                <a:uLnTx/>
                <a:uFillTx/>
                <a:latin typeface="Comic Sans MS" pitchFamily="66" charset="0"/>
                <a:ea typeface="+mn-ea"/>
                <a:cs typeface="+mn-cs"/>
              </a:rPr>
              <a:t/>
            </a:r>
            <a:br>
              <a:rPr kumimoji="0" lang="en-US" sz="3200" b="0" i="0" u="none" strike="noStrike" kern="1200" cap="none" spc="0" normalizeH="0" baseline="0" noProof="0" smtClean="0">
                <a:ln>
                  <a:noFill/>
                </a:ln>
                <a:solidFill>
                  <a:schemeClr val="tx1"/>
                </a:solidFill>
                <a:effectLst/>
                <a:uLnTx/>
                <a:uFillTx/>
                <a:latin typeface="Comic Sans MS" pitchFamily="66" charset="0"/>
                <a:ea typeface="+mn-ea"/>
                <a:cs typeface="+mn-cs"/>
              </a:rPr>
            </a:br>
            <a:r>
              <a:rPr kumimoji="0" lang="en-US" sz="3200" b="0" i="0" u="none" strike="noStrike" kern="1200" cap="none" spc="0" normalizeH="0" baseline="0" noProof="0" smtClean="0">
                <a:ln>
                  <a:noFill/>
                </a:ln>
                <a:solidFill>
                  <a:schemeClr val="tx1"/>
                </a:solidFill>
                <a:effectLst/>
                <a:uLnTx/>
                <a:uFillTx/>
                <a:latin typeface="Comic Sans MS" pitchFamily="66" charset="0"/>
                <a:ea typeface="+mn-ea"/>
                <a:cs typeface="+mn-cs"/>
              </a:rPr>
              <a:t>setelah mendapat nilai 1/ks jangan lupa dibalik untuk mendapatkan nilai ks.</a:t>
            </a:r>
            <a:br>
              <a:rPr kumimoji="0" lang="en-US" sz="3200" b="0" i="0" u="none" strike="noStrike" kern="1200" cap="none" spc="0" normalizeH="0" baseline="0" noProof="0" smtClean="0">
                <a:ln>
                  <a:noFill/>
                </a:ln>
                <a:solidFill>
                  <a:schemeClr val="tx1"/>
                </a:solidFill>
                <a:effectLst/>
                <a:uLnTx/>
                <a:uFillTx/>
                <a:latin typeface="Comic Sans MS" pitchFamily="66" charset="0"/>
                <a:ea typeface="+mn-ea"/>
                <a:cs typeface="+mn-cs"/>
              </a:rPr>
            </a:br>
            <a:r>
              <a:rPr kumimoji="0" lang="en-US" sz="3200" b="0" i="0" u="none" strike="noStrike" kern="1200" cap="none" spc="0" normalizeH="0" baseline="0" noProof="0" smtClean="0">
                <a:ln>
                  <a:noFill/>
                </a:ln>
                <a:solidFill>
                  <a:schemeClr val="tx1"/>
                </a:solidFill>
                <a:effectLst/>
                <a:uLnTx/>
                <a:uFillTx/>
                <a:latin typeface="Comic Sans MS" pitchFamily="66" charset="0"/>
                <a:ea typeface="+mn-ea"/>
                <a:cs typeface="+mn-cs"/>
              </a:rPr>
              <a:t>jika nilai k1 = k2 = k3 = .... maka :</a:t>
            </a:r>
            <a:endParaRPr kumimoji="0" lang="id-ID" sz="3200" b="0" i="0" u="none" strike="noStrike" kern="1200" cap="none" spc="0" normalizeH="0" baseline="0" noProof="0" smtClean="0">
              <a:ln>
                <a:noFill/>
              </a:ln>
              <a:solidFill>
                <a:schemeClr val="tx1"/>
              </a:solidFill>
              <a:effectLst/>
              <a:uLnTx/>
              <a:uFillTx/>
              <a:latin typeface="Comic Sans MS" pitchFamily="66" charset="0"/>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id-ID" sz="3200" b="0" i="0" u="none" strike="noStrike" kern="1200" cap="none" spc="0" normalizeH="0" baseline="0" noProof="0" smtClean="0">
              <a:ln>
                <a:noFill/>
              </a:ln>
              <a:solidFill>
                <a:schemeClr val="tx1"/>
              </a:solidFill>
              <a:effectLst/>
              <a:uLnTx/>
              <a:uFillTx/>
              <a:latin typeface="Comic Sans MS" pitchFamily="66" charset="0"/>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id-ID" sz="3200" b="0" i="0" u="none" strike="noStrike" kern="1200" cap="none" spc="0" normalizeH="0" baseline="0" noProof="0" dirty="0">
              <a:ln>
                <a:noFill/>
              </a:ln>
              <a:solidFill>
                <a:schemeClr val="tx1"/>
              </a:solidFill>
              <a:effectLst/>
              <a:uLnTx/>
              <a:uFillTx/>
              <a:latin typeface="Comic Sans MS" pitchFamily="66" charset="0"/>
              <a:ea typeface="+mn-ea"/>
              <a:cs typeface="+mn-cs"/>
            </a:endParaRPr>
          </a:p>
        </p:txBody>
      </p:sp>
      <p:pic>
        <p:nvPicPr>
          <p:cNvPr id="4" name="Picture 3" descr="http://3.bp.blogspot.com/_IL_hvTz-W_E/TMtAsld1n2I/AAAAAAAABCU/px_emrA8A-k/s200/c7.png">
            <a:hlinkClick r:id="rId2"/>
          </p:cNvPr>
          <p:cNvPicPr/>
          <p:nvPr/>
        </p:nvPicPr>
        <p:blipFill>
          <a:blip r:embed="rId3"/>
          <a:srcRect/>
          <a:stretch>
            <a:fillRect/>
          </a:stretch>
        </p:blipFill>
        <p:spPr bwMode="auto">
          <a:xfrm>
            <a:off x="3429000" y="1143000"/>
            <a:ext cx="2362200" cy="2286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descr="http://3.bp.blogspot.com/_IL_hvTz-W_E/TMtBAyJ-KHI/AAAAAAAABCY/8g-DNCHs2rc/s1600/CodeCogsEqn%2828%29.gif">
            <a:hlinkClick r:id="rId4"/>
          </p:cNvPr>
          <p:cNvPicPr/>
          <p:nvPr/>
        </p:nvPicPr>
        <p:blipFill>
          <a:blip r:embed="rId5"/>
          <a:srcRect/>
          <a:stretch>
            <a:fillRect/>
          </a:stretch>
        </p:blipFill>
        <p:spPr bwMode="auto">
          <a:xfrm>
            <a:off x="1979711" y="4109069"/>
            <a:ext cx="2816906" cy="65185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descr="http://1.bp.blogspot.com/_IL_hvTz-W_E/TMtUIaviKPI/AAAAAAAABCg/rnZl_c4YB-c/s1600/CodeCogsEqn%2830%29.gif">
            <a:hlinkClick r:id="rId6"/>
          </p:cNvPr>
          <p:cNvPicPr/>
          <p:nvPr/>
        </p:nvPicPr>
        <p:blipFill>
          <a:blip r:embed="rId7"/>
          <a:srcRect/>
          <a:stretch>
            <a:fillRect/>
          </a:stretch>
        </p:blipFill>
        <p:spPr bwMode="auto">
          <a:xfrm>
            <a:off x="2771800" y="5949280"/>
            <a:ext cx="1114400" cy="6039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8" presetClass="emph" presetSubtype="0" fill="hold" grpId="0" nodeType="clickEffect">
                                  <p:stCondLst>
                                    <p:cond delay="0"/>
                                  </p:stCondLst>
                                  <p:iterate type="lt">
                                    <p:tmPct val="10000"/>
                                  </p:iterate>
                                  <p:childTnLst>
                                    <p:animClr clrSpc="rgb" dir="cw">
                                      <p:cBhvr override="childStyle">
                                        <p:cTn id="6" dur="1000" fill="hold"/>
                                        <p:tgtEl>
                                          <p:spTgt spid="2"/>
                                        </p:tgtEl>
                                        <p:attrNameLst>
                                          <p:attrName>style.color</p:attrName>
                                        </p:attrNameLst>
                                      </p:cBhvr>
                                      <p:to>
                                        <a:schemeClr val="accent2"/>
                                      </p:to>
                                    </p:animClr>
                                    <p:animClr clrSpc="rgb" dir="cw">
                                      <p:cBhvr>
                                        <p:cTn id="7" dur="1000" fill="hold"/>
                                        <p:tgtEl>
                                          <p:spTgt spid="2"/>
                                        </p:tgtEl>
                                        <p:attrNameLst>
                                          <p:attrName>fillcolor</p:attrName>
                                        </p:attrNameLst>
                                      </p:cBhvr>
                                      <p:to>
                                        <a:schemeClr val="accent2"/>
                                      </p:to>
                                    </p:animClr>
                                    <p:set>
                                      <p:cBhvr>
                                        <p:cTn id="8" dur="1000" fill="hold"/>
                                        <p:tgtEl>
                                          <p:spTgt spid="2"/>
                                        </p:tgtEl>
                                        <p:attrNameLst>
                                          <p:attrName>fill.type</p:attrName>
                                        </p:attrNameLst>
                                      </p:cBhvr>
                                      <p:to>
                                        <p:strVal val="solid"/>
                                      </p:to>
                                    </p:set>
                                    <p:anim to="1.5" calcmode="lin" valueType="num">
                                      <p:cBhvr override="childStyle">
                                        <p:cTn id="9" dur="1000" fill="hold"/>
                                        <p:tgtEl>
                                          <p:spTgt spid="2"/>
                                        </p:tgtEl>
                                        <p:attrNameLst>
                                          <p:attrName>style.fontSize</p:attrName>
                                        </p:attrNameLst>
                                      </p:cBhvr>
                                    </p:anim>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down)">
                                      <p:cBhvr>
                                        <p:cTn id="14" dur="580">
                                          <p:stCondLst>
                                            <p:cond delay="0"/>
                                          </p:stCondLst>
                                        </p:cTn>
                                        <p:tgtEl>
                                          <p:spTgt spid="4"/>
                                        </p:tgtEl>
                                      </p:cBhvr>
                                    </p:animEffect>
                                    <p:anim calcmode="lin" valueType="num">
                                      <p:cBhvr>
                                        <p:cTn id="15"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0" dur="26">
                                          <p:stCondLst>
                                            <p:cond delay="650"/>
                                          </p:stCondLst>
                                        </p:cTn>
                                        <p:tgtEl>
                                          <p:spTgt spid="4"/>
                                        </p:tgtEl>
                                      </p:cBhvr>
                                      <p:to x="100000" y="60000"/>
                                    </p:animScale>
                                    <p:animScale>
                                      <p:cBhvr>
                                        <p:cTn id="21" dur="166" decel="50000">
                                          <p:stCondLst>
                                            <p:cond delay="676"/>
                                          </p:stCondLst>
                                        </p:cTn>
                                        <p:tgtEl>
                                          <p:spTgt spid="4"/>
                                        </p:tgtEl>
                                      </p:cBhvr>
                                      <p:to x="100000" y="100000"/>
                                    </p:animScale>
                                    <p:animScale>
                                      <p:cBhvr>
                                        <p:cTn id="22" dur="26">
                                          <p:stCondLst>
                                            <p:cond delay="1312"/>
                                          </p:stCondLst>
                                        </p:cTn>
                                        <p:tgtEl>
                                          <p:spTgt spid="4"/>
                                        </p:tgtEl>
                                      </p:cBhvr>
                                      <p:to x="100000" y="80000"/>
                                    </p:animScale>
                                    <p:animScale>
                                      <p:cBhvr>
                                        <p:cTn id="23" dur="166" decel="50000">
                                          <p:stCondLst>
                                            <p:cond delay="1338"/>
                                          </p:stCondLst>
                                        </p:cTn>
                                        <p:tgtEl>
                                          <p:spTgt spid="4"/>
                                        </p:tgtEl>
                                      </p:cBhvr>
                                      <p:to x="100000" y="100000"/>
                                    </p:animScale>
                                    <p:animScale>
                                      <p:cBhvr>
                                        <p:cTn id="24" dur="26">
                                          <p:stCondLst>
                                            <p:cond delay="1642"/>
                                          </p:stCondLst>
                                        </p:cTn>
                                        <p:tgtEl>
                                          <p:spTgt spid="4"/>
                                        </p:tgtEl>
                                      </p:cBhvr>
                                      <p:to x="100000" y="90000"/>
                                    </p:animScale>
                                    <p:animScale>
                                      <p:cBhvr>
                                        <p:cTn id="25" dur="166" decel="50000">
                                          <p:stCondLst>
                                            <p:cond delay="1668"/>
                                          </p:stCondLst>
                                        </p:cTn>
                                        <p:tgtEl>
                                          <p:spTgt spid="4"/>
                                        </p:tgtEl>
                                      </p:cBhvr>
                                      <p:to x="100000" y="100000"/>
                                    </p:animScale>
                                    <p:animScale>
                                      <p:cBhvr>
                                        <p:cTn id="26" dur="26">
                                          <p:stCondLst>
                                            <p:cond delay="1808"/>
                                          </p:stCondLst>
                                        </p:cTn>
                                        <p:tgtEl>
                                          <p:spTgt spid="4"/>
                                        </p:tgtEl>
                                      </p:cBhvr>
                                      <p:to x="100000" y="95000"/>
                                    </p:animScale>
                                    <p:animScale>
                                      <p:cBhvr>
                                        <p:cTn id="27" dur="166" decel="50000">
                                          <p:stCondLst>
                                            <p:cond delay="1834"/>
                                          </p:stCondLst>
                                        </p:cTn>
                                        <p:tgtEl>
                                          <p:spTgt spid="4"/>
                                        </p:tgtEl>
                                      </p:cBhvr>
                                      <p:to x="100000" y="100000"/>
                                    </p:animScale>
                                  </p:childTnLst>
                                </p:cTn>
                              </p:par>
                            </p:childTnLst>
                          </p:cTn>
                        </p:par>
                      </p:childTnLst>
                    </p:cTn>
                  </p:par>
                  <p:par>
                    <p:cTn id="28" fill="hold">
                      <p:stCondLst>
                        <p:cond delay="indefinite"/>
                      </p:stCondLst>
                      <p:childTnLst>
                        <p:par>
                          <p:cTn id="29" fill="hold">
                            <p:stCondLst>
                              <p:cond delay="0"/>
                            </p:stCondLst>
                            <p:childTnLst>
                              <p:par>
                                <p:cTn id="30" presetID="16" presetClass="entr" presetSubtype="26" fill="hold" grpId="0" nodeType="clickEffect">
                                  <p:stCondLst>
                                    <p:cond delay="0"/>
                                  </p:stCondLst>
                                  <p:childTnLst>
                                    <p:set>
                                      <p:cBhvr>
                                        <p:cTn id="31" dur="1" fill="hold">
                                          <p:stCondLst>
                                            <p:cond delay="0"/>
                                          </p:stCondLst>
                                        </p:cTn>
                                        <p:tgtEl>
                                          <p:spTgt spid="3">
                                            <p:txEl>
                                              <p:pRg st="0" end="0"/>
                                            </p:txEl>
                                          </p:spTgt>
                                        </p:tgtEl>
                                        <p:attrNameLst>
                                          <p:attrName>style.visibility</p:attrName>
                                        </p:attrNameLst>
                                      </p:cBhvr>
                                      <p:to>
                                        <p:strVal val="visible"/>
                                      </p:to>
                                    </p:set>
                                    <p:animEffect transition="in" filter="barn(inHorizontal)">
                                      <p:cBhvr>
                                        <p:cTn id="32" dur="500"/>
                                        <p:tgtEl>
                                          <p:spTgt spid="3">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6"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barn(inHorizontal)">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6"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barn(inHorizontal)">
                                      <p:cBhvr>
                                        <p:cTn id="42" dur="500"/>
                                        <p:tgtEl>
                                          <p:spTgt spid="3">
                                            <p:txEl>
                                              <p:pRg st="6" end="6"/>
                                            </p:txEl>
                                          </p:spTgt>
                                        </p:tgtEl>
                                      </p:cBhvr>
                                    </p:animEffect>
                                  </p:childTnLst>
                                </p:cTn>
                              </p:par>
                              <p:par>
                                <p:cTn id="43" presetID="16" presetClass="entr" presetSubtype="26" fill="hold" nodeType="with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barn(inHorizontal)">
                                      <p:cBhvr>
                                        <p:cTn id="45" dur="500"/>
                                        <p:tgtEl>
                                          <p:spTgt spid="5"/>
                                        </p:tgtEl>
                                      </p:cBhvr>
                                    </p:animEffect>
                                  </p:childTnLst>
                                </p:cTn>
                              </p:par>
                              <p:par>
                                <p:cTn id="46" presetID="16" presetClass="entr" presetSubtype="26" fill="hold" nodeType="with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barn(inHorizontal)">
                                      <p:cBhvr>
                                        <p:cTn id="4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ontent Placeholder 2"/>
          <p:cNvSpPr txBox="1">
            <a:spLocks/>
          </p:cNvSpPr>
          <p:nvPr/>
        </p:nvSpPr>
        <p:spPr>
          <a:xfrm>
            <a:off x="457200" y="838200"/>
            <a:ext cx="8229600" cy="5287963"/>
          </a:xfrm>
          <a:prstGeom prst="rect">
            <a:avLst/>
          </a:prstGeom>
        </p:spPr>
        <p:txBody>
          <a:bodyPr>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smtClean="0">
                <a:ln w="18415" cmpd="sng">
                  <a:solidFill>
                    <a:schemeClr val="accent6">
                      <a:lumMod val="50000"/>
                    </a:schemeClr>
                  </a:solidFill>
                  <a:prstDash val="solid"/>
                </a:ln>
                <a:solidFill>
                  <a:srgbClr val="FFC000"/>
                </a:solidFill>
                <a:effectLst>
                  <a:outerShdw blurRad="38100" dist="38100" dir="2700000" algn="tl">
                    <a:srgbClr val="000000">
                      <a:alpha val="43137"/>
                    </a:srgbClr>
                  </a:outerShdw>
                </a:effectLst>
                <a:uLnTx/>
                <a:uFillTx/>
                <a:latin typeface="Comic Sans MS" pitchFamily="66" charset="0"/>
                <a:ea typeface="+mn-ea"/>
                <a:cs typeface="+mn-cs"/>
              </a:rPr>
              <a:t/>
            </a:r>
            <a:br>
              <a:rPr kumimoji="0" lang="en-US" sz="3200" b="0" i="0" u="none" strike="noStrike" kern="1200" cap="none" spc="0" normalizeH="0" baseline="0" noProof="0" smtClean="0">
                <a:ln w="18415" cmpd="sng">
                  <a:solidFill>
                    <a:schemeClr val="accent6">
                      <a:lumMod val="50000"/>
                    </a:schemeClr>
                  </a:solidFill>
                  <a:prstDash val="solid"/>
                </a:ln>
                <a:solidFill>
                  <a:srgbClr val="FFC000"/>
                </a:solidFill>
                <a:effectLst>
                  <a:outerShdw blurRad="38100" dist="38100" dir="2700000" algn="tl">
                    <a:srgbClr val="000000">
                      <a:alpha val="43137"/>
                    </a:srgbClr>
                  </a:outerShdw>
                </a:effectLst>
                <a:uLnTx/>
                <a:uFillTx/>
                <a:latin typeface="Comic Sans MS" pitchFamily="66" charset="0"/>
                <a:ea typeface="+mn-ea"/>
                <a:cs typeface="+mn-cs"/>
              </a:rPr>
            </a:br>
            <a:r>
              <a:rPr kumimoji="0" lang="en-US" sz="3200" b="0" i="0" u="none" strike="noStrike" kern="1200" cap="none" spc="0" normalizeH="0" baseline="0" noProof="0" smtClean="0">
                <a:ln w="18415" cmpd="sng">
                  <a:solidFill>
                    <a:schemeClr val="accent6">
                      <a:lumMod val="50000"/>
                    </a:schemeClr>
                  </a:solidFill>
                  <a:prstDash val="solid"/>
                </a:ln>
                <a:solidFill>
                  <a:srgbClr val="FFC000"/>
                </a:solidFill>
                <a:effectLst>
                  <a:outerShdw blurRad="38100" dist="38100" dir="2700000" algn="tl">
                    <a:srgbClr val="000000">
                      <a:alpha val="43137"/>
                    </a:srgbClr>
                  </a:outerShdw>
                </a:effectLst>
                <a:uLnTx/>
                <a:uFillTx/>
                <a:latin typeface="Comic Sans MS" pitchFamily="66" charset="0"/>
                <a:ea typeface="+mn-ea"/>
                <a:cs typeface="+mn-cs"/>
              </a:rPr>
              <a:t>besar konstanta gabungannya :</a:t>
            </a:r>
            <a:endParaRPr kumimoji="0" lang="id-ID" sz="3200" b="0" i="0" u="none" strike="noStrike" kern="1200" cap="none" spc="0" normalizeH="0" baseline="0" noProof="0" smtClean="0">
              <a:ln w="18415" cmpd="sng">
                <a:solidFill>
                  <a:schemeClr val="accent6">
                    <a:lumMod val="50000"/>
                  </a:schemeClr>
                </a:solidFill>
                <a:prstDash val="solid"/>
              </a:ln>
              <a:solidFill>
                <a:srgbClr val="FFC000"/>
              </a:solidFill>
              <a:effectLst>
                <a:outerShdw blurRad="38100" dist="38100" dir="2700000" algn="tl">
                  <a:srgbClr val="000000">
                    <a:alpha val="43137"/>
                  </a:srgbClr>
                </a:outerShdw>
              </a:effectLst>
              <a:uLnTx/>
              <a:uFillTx/>
              <a:latin typeface="Comic Sans MS" pitchFamily="66" charset="0"/>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smtClean="0">
                <a:ln w="18415" cmpd="sng">
                  <a:solidFill>
                    <a:schemeClr val="accent6">
                      <a:lumMod val="50000"/>
                    </a:schemeClr>
                  </a:solidFill>
                  <a:prstDash val="solid"/>
                </a:ln>
                <a:solidFill>
                  <a:srgbClr val="FFC000"/>
                </a:solidFill>
                <a:effectLst>
                  <a:outerShdw blurRad="38100" dist="38100" dir="2700000" algn="tl">
                    <a:srgbClr val="000000">
                      <a:alpha val="43137"/>
                    </a:srgbClr>
                  </a:outerShdw>
                </a:effectLst>
                <a:uLnTx/>
                <a:uFillTx/>
                <a:latin typeface="Comic Sans MS" pitchFamily="66" charset="0"/>
                <a:ea typeface="+mn-ea"/>
                <a:cs typeface="+mn-cs"/>
              </a:rPr>
              <a:t/>
            </a:r>
            <a:br>
              <a:rPr kumimoji="0" lang="en-US" sz="3200" b="0" i="0" u="none" strike="noStrike" kern="1200" cap="none" spc="0" normalizeH="0" baseline="0" noProof="0" smtClean="0">
                <a:ln w="18415" cmpd="sng">
                  <a:solidFill>
                    <a:schemeClr val="accent6">
                      <a:lumMod val="50000"/>
                    </a:schemeClr>
                  </a:solidFill>
                  <a:prstDash val="solid"/>
                </a:ln>
                <a:solidFill>
                  <a:srgbClr val="FFC000"/>
                </a:solidFill>
                <a:effectLst>
                  <a:outerShdw blurRad="38100" dist="38100" dir="2700000" algn="tl">
                    <a:srgbClr val="000000">
                      <a:alpha val="43137"/>
                    </a:srgbClr>
                  </a:outerShdw>
                </a:effectLst>
                <a:uLnTx/>
                <a:uFillTx/>
                <a:latin typeface="Comic Sans MS" pitchFamily="66" charset="0"/>
                <a:ea typeface="+mn-ea"/>
                <a:cs typeface="+mn-cs"/>
              </a:rPr>
            </a:br>
            <a:endParaRPr kumimoji="0" lang="en-US" sz="3200" b="0" i="0" u="none" strike="noStrike" kern="1200" cap="none" spc="0" normalizeH="0" baseline="0" noProof="0" smtClean="0">
              <a:ln w="18415" cmpd="sng">
                <a:solidFill>
                  <a:schemeClr val="accent6">
                    <a:lumMod val="50000"/>
                  </a:schemeClr>
                </a:solidFill>
                <a:prstDash val="solid"/>
              </a:ln>
              <a:solidFill>
                <a:srgbClr val="FFC000"/>
              </a:solidFill>
              <a:effectLst>
                <a:outerShdw blurRad="38100" dist="38100" dir="2700000" algn="tl">
                  <a:srgbClr val="000000">
                    <a:alpha val="43137"/>
                  </a:srgbClr>
                </a:outerShdw>
              </a:effectLst>
              <a:uLnTx/>
              <a:uFillTx/>
              <a:latin typeface="Comic Sans MS" pitchFamily="66" charset="0"/>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smtClean="0">
                <a:ln w="18415" cmpd="sng">
                  <a:solidFill>
                    <a:schemeClr val="accent6">
                      <a:lumMod val="50000"/>
                    </a:schemeClr>
                  </a:solidFill>
                  <a:prstDash val="solid"/>
                </a:ln>
                <a:solidFill>
                  <a:srgbClr val="FFC000"/>
                </a:solidFill>
                <a:effectLst>
                  <a:outerShdw blurRad="38100" dist="38100" dir="2700000" algn="tl">
                    <a:srgbClr val="000000">
                      <a:alpha val="43137"/>
                    </a:srgbClr>
                  </a:outerShdw>
                </a:effectLst>
                <a:uLnTx/>
                <a:uFillTx/>
                <a:latin typeface="Comic Sans MS" pitchFamily="66" charset="0"/>
                <a:ea typeface="+mn-ea"/>
                <a:cs typeface="+mn-cs"/>
              </a:rPr>
              <a:t/>
            </a:r>
            <a:br>
              <a:rPr kumimoji="0" lang="en-US" sz="3200" b="0" i="0" u="none" strike="noStrike" kern="1200" cap="none" spc="0" normalizeH="0" baseline="0" noProof="0" smtClean="0">
                <a:ln w="18415" cmpd="sng">
                  <a:solidFill>
                    <a:schemeClr val="accent6">
                      <a:lumMod val="50000"/>
                    </a:schemeClr>
                  </a:solidFill>
                  <a:prstDash val="solid"/>
                </a:ln>
                <a:solidFill>
                  <a:srgbClr val="FFC000"/>
                </a:solidFill>
                <a:effectLst>
                  <a:outerShdw blurRad="38100" dist="38100" dir="2700000" algn="tl">
                    <a:srgbClr val="000000">
                      <a:alpha val="43137"/>
                    </a:srgbClr>
                  </a:outerShdw>
                </a:effectLst>
                <a:uLnTx/>
                <a:uFillTx/>
                <a:latin typeface="Comic Sans MS" pitchFamily="66" charset="0"/>
                <a:ea typeface="+mn-ea"/>
                <a:cs typeface="+mn-cs"/>
              </a:rPr>
            </a:br>
            <a:r>
              <a:rPr kumimoji="0" lang="en-US" sz="3200" b="0" i="0" u="none" strike="noStrike" kern="1200" cap="none" spc="0" normalizeH="0" baseline="0" noProof="0" smtClean="0">
                <a:ln w="18415" cmpd="sng">
                  <a:solidFill>
                    <a:schemeClr val="accent6">
                      <a:lumMod val="50000"/>
                    </a:schemeClr>
                  </a:solidFill>
                  <a:prstDash val="solid"/>
                </a:ln>
                <a:solidFill>
                  <a:srgbClr val="FFC000"/>
                </a:solidFill>
                <a:effectLst>
                  <a:outerShdw blurRad="38100" dist="38100" dir="2700000" algn="tl">
                    <a:srgbClr val="000000">
                      <a:alpha val="43137"/>
                    </a:srgbClr>
                  </a:outerShdw>
                </a:effectLst>
                <a:uLnTx/>
                <a:uFillTx/>
                <a:latin typeface="Comic Sans MS" pitchFamily="66" charset="0"/>
                <a:ea typeface="+mn-ea"/>
                <a:cs typeface="+mn-cs"/>
              </a:rPr>
              <a:t>jika nilai k1 = k2 = k3 = .... maka :</a:t>
            </a:r>
            <a:endParaRPr kumimoji="0" lang="id-ID" sz="3200" b="0" i="0" u="none" strike="noStrike" kern="1200" cap="none" spc="0" normalizeH="0" baseline="0" noProof="0" smtClean="0">
              <a:ln w="18415" cmpd="sng">
                <a:solidFill>
                  <a:schemeClr val="accent6">
                    <a:lumMod val="50000"/>
                  </a:schemeClr>
                </a:solidFill>
                <a:prstDash val="solid"/>
              </a:ln>
              <a:solidFill>
                <a:srgbClr val="FFC000"/>
              </a:solidFill>
              <a:effectLst>
                <a:outerShdw blurRad="38100" dist="38100" dir="2700000" algn="tl">
                  <a:srgbClr val="000000">
                    <a:alpha val="43137"/>
                  </a:srgbClr>
                </a:outerShdw>
              </a:effectLst>
              <a:uLnTx/>
              <a:uFillTx/>
              <a:latin typeface="Comic Sans MS" pitchFamily="66" charset="0"/>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id-ID" sz="3200" b="0" i="0" u="none" strike="noStrike" kern="1200" cap="none" spc="0" normalizeH="0" baseline="0" noProof="0" smtClean="0">
              <a:ln w="18415" cmpd="sng">
                <a:solidFill>
                  <a:schemeClr val="accent6">
                    <a:lumMod val="50000"/>
                  </a:schemeClr>
                </a:solidFill>
                <a:prstDash val="solid"/>
              </a:ln>
              <a:solidFill>
                <a:srgbClr val="FFC000"/>
              </a:solidFill>
              <a:effectLst>
                <a:outerShdw blurRad="38100" dist="38100" dir="2700000" algn="tl">
                  <a:srgbClr val="000000">
                    <a:alpha val="43137"/>
                  </a:srgbClr>
                </a:outerShdw>
              </a:effectLst>
              <a:uLnTx/>
              <a:uFillTx/>
              <a:latin typeface="Comic Sans MS" pitchFamily="66" charset="0"/>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id-ID" sz="3200" b="0" i="0" u="none" strike="noStrike" kern="1200" cap="none" spc="0" normalizeH="0" baseline="0" noProof="0" smtClean="0">
              <a:ln w="18415" cmpd="sng">
                <a:solidFill>
                  <a:schemeClr val="accent6">
                    <a:lumMod val="50000"/>
                  </a:schemeClr>
                </a:solidFill>
                <a:prstDash val="solid"/>
              </a:ln>
              <a:solidFill>
                <a:srgbClr val="FFC000"/>
              </a:solidFill>
              <a:effectLst>
                <a:outerShdw blurRad="38100" dist="38100" dir="2700000" algn="tl">
                  <a:srgbClr val="000000">
                    <a:alpha val="43137"/>
                  </a:srgbClr>
                </a:outerShdw>
              </a:effectLst>
              <a:uLnTx/>
              <a:uFillTx/>
              <a:latin typeface="Comic Sans MS" pitchFamily="66" charset="0"/>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smtClean="0">
                <a:ln w="18415" cmpd="sng">
                  <a:solidFill>
                    <a:schemeClr val="accent6">
                      <a:lumMod val="50000"/>
                    </a:schemeClr>
                  </a:solidFill>
                  <a:prstDash val="solid"/>
                </a:ln>
                <a:solidFill>
                  <a:srgbClr val="FFC000"/>
                </a:solidFill>
                <a:effectLst>
                  <a:outerShdw blurRad="38100" dist="38100" dir="2700000" algn="tl">
                    <a:srgbClr val="000000">
                      <a:alpha val="43137"/>
                    </a:srgbClr>
                  </a:outerShdw>
                </a:effectLst>
                <a:uLnTx/>
                <a:uFillTx/>
                <a:latin typeface="Comic Sans MS" pitchFamily="66" charset="0"/>
                <a:ea typeface="+mn-ea"/>
                <a:cs typeface="+mn-cs"/>
              </a:rPr>
              <a:t>n = banyaknya pegas </a:t>
            </a:r>
            <a:endParaRPr kumimoji="0" lang="id-ID" sz="3200" b="0" i="0" u="none" strike="noStrike" kern="1200" cap="none" spc="0" normalizeH="0" baseline="0" noProof="0" smtClean="0">
              <a:ln w="18415" cmpd="sng">
                <a:solidFill>
                  <a:schemeClr val="accent6">
                    <a:lumMod val="50000"/>
                  </a:schemeClr>
                </a:solidFill>
                <a:prstDash val="solid"/>
              </a:ln>
              <a:solidFill>
                <a:srgbClr val="FFC000"/>
              </a:solidFill>
              <a:effectLst>
                <a:outerShdw blurRad="38100" dist="38100" dir="2700000" algn="tl">
                  <a:srgbClr val="000000">
                    <a:alpha val="43137"/>
                  </a:srgbClr>
                </a:outerShdw>
              </a:effectLst>
              <a:uLnTx/>
              <a:uFillTx/>
              <a:latin typeface="Comic Sans MS" pitchFamily="66" charset="0"/>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id-ID" sz="3200" b="0" i="0" u="none" strike="noStrike" kern="1200" cap="none" spc="0" normalizeH="0" baseline="0" noProof="0" dirty="0">
              <a:ln w="18415" cmpd="sng">
                <a:solidFill>
                  <a:schemeClr val="accent6">
                    <a:lumMod val="50000"/>
                  </a:schemeClr>
                </a:solidFill>
                <a:prstDash val="solid"/>
              </a:ln>
              <a:solidFill>
                <a:srgbClr val="FFC000"/>
              </a:solidFill>
              <a:effectLst>
                <a:outerShdw blurRad="38100" dist="38100" dir="2700000" algn="tl">
                  <a:srgbClr val="000000">
                    <a:alpha val="43137"/>
                  </a:srgbClr>
                </a:outerShdw>
              </a:effectLst>
              <a:uLnTx/>
              <a:uFillTx/>
              <a:latin typeface="Comic Sans MS" pitchFamily="66" charset="0"/>
              <a:ea typeface="+mn-ea"/>
              <a:cs typeface="+mn-cs"/>
            </a:endParaRPr>
          </a:p>
        </p:txBody>
      </p:sp>
      <p:pic>
        <p:nvPicPr>
          <p:cNvPr id="3" name="Picture 2" descr="http://2.bp.blogspot.com/_IL_hvTz-W_E/TMtTlEQoqaI/AAAAAAAABCc/O8Dqp6cBcy0/s1600/CodeCogsEqn%2829%29.gif">
            <a:hlinkClick r:id="rId3"/>
          </p:cNvPr>
          <p:cNvPicPr/>
          <p:nvPr/>
        </p:nvPicPr>
        <p:blipFill>
          <a:blip r:embed="rId4"/>
          <a:srcRect/>
          <a:stretch>
            <a:fillRect/>
          </a:stretch>
        </p:blipFill>
        <p:spPr bwMode="auto">
          <a:xfrm>
            <a:off x="1676400" y="2436118"/>
            <a:ext cx="3240360" cy="432048"/>
          </a:xfrm>
          <a:prstGeom prst="rect">
            <a:avLst/>
          </a:prstGeom>
          <a:ln w="228600" cap="sq" cmpd="thickThin">
            <a:solidFill>
              <a:srgbClr val="000000"/>
            </a:solidFill>
            <a:prstDash val="solid"/>
            <a:miter lim="800000"/>
          </a:ln>
          <a:effectLst>
            <a:innerShdw blurRad="76200">
              <a:srgbClr val="000000"/>
            </a:innerShdw>
          </a:effectLst>
        </p:spPr>
      </p:pic>
      <p:pic>
        <p:nvPicPr>
          <p:cNvPr id="4" name="Picture 3" descr="http://4.bp.blogspot.com/_IL_hvTz-W_E/TMtUfRTzJ5I/AAAAAAAABCk/NJH8BbYY2Vg/s1600/CodeCogsEqn%2831%29.gif">
            <a:hlinkClick r:id="rId5"/>
          </p:cNvPr>
          <p:cNvPicPr/>
          <p:nvPr/>
        </p:nvPicPr>
        <p:blipFill>
          <a:blip r:embed="rId6"/>
          <a:srcRect/>
          <a:stretch>
            <a:fillRect/>
          </a:stretch>
        </p:blipFill>
        <p:spPr bwMode="auto">
          <a:xfrm>
            <a:off x="2286000" y="4493518"/>
            <a:ext cx="1187946" cy="383282"/>
          </a:xfrm>
          <a:prstGeom prst="rect">
            <a:avLst/>
          </a:prstGeom>
          <a:ln w="228600" cap="sq" cmpd="thickThin">
            <a:solidFill>
              <a:srgbClr val="000000"/>
            </a:solidFill>
            <a:prstDash val="solid"/>
            <a:miter lim="800000"/>
          </a:ln>
          <a:effectLst>
            <a:innerShdw blurRad="76200">
              <a:srgbClr val="000000"/>
            </a:innerShdw>
          </a:effectLst>
        </p:spPr>
      </p:pic>
      <p:sp>
        <p:nvSpPr>
          <p:cNvPr id="5" name="Horizontal Scroll 4"/>
          <p:cNvSpPr/>
          <p:nvPr/>
        </p:nvSpPr>
        <p:spPr>
          <a:xfrm>
            <a:off x="1600200" y="0"/>
            <a:ext cx="5562600" cy="1295400"/>
          </a:xfrm>
          <a:prstGeom prst="horizontalScroll">
            <a:avLst/>
          </a:prstGeom>
          <a:ln>
            <a:solidFill>
              <a:schemeClr val="accent2"/>
            </a:solidFill>
          </a:ln>
          <a:effectLst>
            <a:glow rad="101600">
              <a:schemeClr val="accent2">
                <a:satMod val="175000"/>
                <a:alpha val="40000"/>
              </a:schemeClr>
            </a:glow>
            <a:outerShdw blurRad="76200" dir="18900000" sy="23000" kx="-1200000" algn="bl" rotWithShape="0">
              <a:prstClr val="black">
                <a:alpha val="20000"/>
              </a:prstClr>
            </a:outerShdw>
          </a:effectLst>
        </p:spPr>
        <p:style>
          <a:lnRef idx="1">
            <a:schemeClr val="accent6"/>
          </a:lnRef>
          <a:fillRef idx="2">
            <a:schemeClr val="accent6"/>
          </a:fillRef>
          <a:effectRef idx="1">
            <a:schemeClr val="accent6"/>
          </a:effectRef>
          <a:fontRef idx="minor">
            <a:schemeClr val="dk1"/>
          </a:fontRef>
        </p:style>
        <p:txBody>
          <a:bodyPr rtlCol="0"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mic Sans MS" pitchFamily="66" charset="0"/>
              </a:rPr>
              <a:t>b. </a:t>
            </a:r>
            <a:r>
              <a:rPr lang="en-US" sz="3600" b="1" spc="50" dirty="0" err="1"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mic Sans MS" pitchFamily="66" charset="0"/>
              </a:rPr>
              <a:t>Susunan</a:t>
            </a:r>
            <a:r>
              <a:rPr lang="en-US" sz="3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mic Sans MS" pitchFamily="66" charset="0"/>
              </a:rPr>
              <a:t> </a:t>
            </a:r>
            <a:r>
              <a:rPr lang="en-US" sz="3600" b="1" spc="50" dirty="0" err="1"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mic Sans MS" pitchFamily="66" charset="0"/>
              </a:rPr>
              <a:t>Paralel</a:t>
            </a:r>
            <a:endPar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5"/>
                                        </p:tgtEl>
                                        <p:attrNameLst>
                                          <p:attrName>ppt_x</p:attrName>
                                          <p:attrName>ppt_y</p:attrName>
                                        </p:attrNameLst>
                                      </p:cBhvr>
                                    </p:animMotion>
                                    <p:animRot by="1500000">
                                      <p:cBhvr>
                                        <p:cTn id="7" dur="125" fill="hold">
                                          <p:stCondLst>
                                            <p:cond delay="0"/>
                                          </p:stCondLst>
                                        </p:cTn>
                                        <p:tgtEl>
                                          <p:spTgt spid="5"/>
                                        </p:tgtEl>
                                        <p:attrNameLst>
                                          <p:attrName>r</p:attrName>
                                        </p:attrNameLst>
                                      </p:cBhvr>
                                    </p:animRot>
                                    <p:animRot by="-1500000">
                                      <p:cBhvr>
                                        <p:cTn id="8" dur="125" fill="hold">
                                          <p:stCondLst>
                                            <p:cond delay="125"/>
                                          </p:stCondLst>
                                        </p:cTn>
                                        <p:tgtEl>
                                          <p:spTgt spid="5"/>
                                        </p:tgtEl>
                                        <p:attrNameLst>
                                          <p:attrName>r</p:attrName>
                                        </p:attrNameLst>
                                      </p:cBhvr>
                                    </p:animRot>
                                    <p:animRot by="-1500000">
                                      <p:cBhvr>
                                        <p:cTn id="9" dur="125" fill="hold">
                                          <p:stCondLst>
                                            <p:cond delay="250"/>
                                          </p:stCondLst>
                                        </p:cTn>
                                        <p:tgtEl>
                                          <p:spTgt spid="5"/>
                                        </p:tgtEl>
                                        <p:attrNameLst>
                                          <p:attrName>r</p:attrName>
                                        </p:attrNameLst>
                                      </p:cBhvr>
                                    </p:animRot>
                                    <p:animRot by="1500000">
                                      <p:cBhvr>
                                        <p:cTn id="10" dur="125" fill="hold">
                                          <p:stCondLst>
                                            <p:cond delay="375"/>
                                          </p:stCondLst>
                                        </p:cTn>
                                        <p:tgtEl>
                                          <p:spTgt spid="5"/>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55" presetClass="entr" presetSubtype="0" fill="hold" grpId="0"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 calcmode="lin" valueType="num">
                                      <p:cBhvr>
                                        <p:cTn id="15" dur="1000" fill="hold"/>
                                        <p:tgtEl>
                                          <p:spTgt spid="2">
                                            <p:txEl>
                                              <p:pRg st="0" end="0"/>
                                            </p:txEl>
                                          </p:spTgt>
                                        </p:tgtEl>
                                        <p:attrNameLst>
                                          <p:attrName>ppt_w</p:attrName>
                                        </p:attrNameLst>
                                      </p:cBhvr>
                                      <p:tavLst>
                                        <p:tav tm="0">
                                          <p:val>
                                            <p:strVal val="#ppt_w*0.70"/>
                                          </p:val>
                                        </p:tav>
                                        <p:tav tm="100000">
                                          <p:val>
                                            <p:strVal val="#ppt_w"/>
                                          </p:val>
                                        </p:tav>
                                      </p:tavLst>
                                    </p:anim>
                                    <p:anim calcmode="lin" valueType="num">
                                      <p:cBhvr>
                                        <p:cTn id="16" dur="1000" fill="hold"/>
                                        <p:tgtEl>
                                          <p:spTgt spid="2">
                                            <p:txEl>
                                              <p:pRg st="0" end="0"/>
                                            </p:txEl>
                                          </p:spTgt>
                                        </p:tgtEl>
                                        <p:attrNameLst>
                                          <p:attrName>ppt_h</p:attrName>
                                        </p:attrNameLst>
                                      </p:cBhvr>
                                      <p:tavLst>
                                        <p:tav tm="0">
                                          <p:val>
                                            <p:strVal val="#ppt_h"/>
                                          </p:val>
                                        </p:tav>
                                        <p:tav tm="100000">
                                          <p:val>
                                            <p:strVal val="#ppt_h"/>
                                          </p:val>
                                        </p:tav>
                                      </p:tavLst>
                                    </p:anim>
                                    <p:animEffect transition="in" filter="fade">
                                      <p:cBhvr>
                                        <p:cTn id="17" dur="1000"/>
                                        <p:tgtEl>
                                          <p:spTgt spid="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5" presetClass="entr" presetSubtype="0" fill="hold" grpId="0" nodeType="clickEffect">
                                  <p:stCondLst>
                                    <p:cond delay="0"/>
                                  </p:stCondLst>
                                  <p:childTnLst>
                                    <p:set>
                                      <p:cBhvr>
                                        <p:cTn id="21" dur="1" fill="hold">
                                          <p:stCondLst>
                                            <p:cond delay="0"/>
                                          </p:stCondLst>
                                        </p:cTn>
                                        <p:tgtEl>
                                          <p:spTgt spid="2">
                                            <p:txEl>
                                              <p:pRg st="1" end="1"/>
                                            </p:txEl>
                                          </p:spTgt>
                                        </p:tgtEl>
                                        <p:attrNameLst>
                                          <p:attrName>style.visibility</p:attrName>
                                        </p:attrNameLst>
                                      </p:cBhvr>
                                      <p:to>
                                        <p:strVal val="visible"/>
                                      </p:to>
                                    </p:set>
                                    <p:anim calcmode="lin" valueType="num">
                                      <p:cBhvr>
                                        <p:cTn id="22" dur="1000" fill="hold"/>
                                        <p:tgtEl>
                                          <p:spTgt spid="2">
                                            <p:txEl>
                                              <p:pRg st="1" end="1"/>
                                            </p:txEl>
                                          </p:spTgt>
                                        </p:tgtEl>
                                        <p:attrNameLst>
                                          <p:attrName>ppt_w</p:attrName>
                                        </p:attrNameLst>
                                      </p:cBhvr>
                                      <p:tavLst>
                                        <p:tav tm="0">
                                          <p:val>
                                            <p:strVal val="#ppt_w*0.70"/>
                                          </p:val>
                                        </p:tav>
                                        <p:tav tm="100000">
                                          <p:val>
                                            <p:strVal val="#ppt_w"/>
                                          </p:val>
                                        </p:tav>
                                      </p:tavLst>
                                    </p:anim>
                                    <p:anim calcmode="lin" valueType="num">
                                      <p:cBhvr>
                                        <p:cTn id="23" dur="1000" fill="hold"/>
                                        <p:tgtEl>
                                          <p:spTgt spid="2">
                                            <p:txEl>
                                              <p:pRg st="1" end="1"/>
                                            </p:txEl>
                                          </p:spTgt>
                                        </p:tgtEl>
                                        <p:attrNameLst>
                                          <p:attrName>ppt_h</p:attrName>
                                        </p:attrNameLst>
                                      </p:cBhvr>
                                      <p:tavLst>
                                        <p:tav tm="0">
                                          <p:val>
                                            <p:strVal val="#ppt_h"/>
                                          </p:val>
                                        </p:tav>
                                        <p:tav tm="100000">
                                          <p:val>
                                            <p:strVal val="#ppt_h"/>
                                          </p:val>
                                        </p:tav>
                                      </p:tavLst>
                                    </p:anim>
                                    <p:animEffect transition="in" filter="fade">
                                      <p:cBhvr>
                                        <p:cTn id="24" dur="1000"/>
                                        <p:tgtEl>
                                          <p:spTgt spid="2">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5" presetClass="entr" presetSubtype="0" fill="hold" grpId="0" nodeType="clickEffect">
                                  <p:stCondLst>
                                    <p:cond delay="0"/>
                                  </p:stCondLst>
                                  <p:childTnLst>
                                    <p:set>
                                      <p:cBhvr>
                                        <p:cTn id="28" dur="1" fill="hold">
                                          <p:stCondLst>
                                            <p:cond delay="0"/>
                                          </p:stCondLst>
                                        </p:cTn>
                                        <p:tgtEl>
                                          <p:spTgt spid="2">
                                            <p:txEl>
                                              <p:pRg st="2" end="2"/>
                                            </p:txEl>
                                          </p:spTgt>
                                        </p:tgtEl>
                                        <p:attrNameLst>
                                          <p:attrName>style.visibility</p:attrName>
                                        </p:attrNameLst>
                                      </p:cBhvr>
                                      <p:to>
                                        <p:strVal val="visible"/>
                                      </p:to>
                                    </p:set>
                                    <p:anim calcmode="lin" valueType="num">
                                      <p:cBhvr>
                                        <p:cTn id="29" dur="1000" fill="hold"/>
                                        <p:tgtEl>
                                          <p:spTgt spid="2">
                                            <p:txEl>
                                              <p:pRg st="2" end="2"/>
                                            </p:txEl>
                                          </p:spTgt>
                                        </p:tgtEl>
                                        <p:attrNameLst>
                                          <p:attrName>ppt_w</p:attrName>
                                        </p:attrNameLst>
                                      </p:cBhvr>
                                      <p:tavLst>
                                        <p:tav tm="0">
                                          <p:val>
                                            <p:strVal val="#ppt_w*0.70"/>
                                          </p:val>
                                        </p:tav>
                                        <p:tav tm="100000">
                                          <p:val>
                                            <p:strVal val="#ppt_w"/>
                                          </p:val>
                                        </p:tav>
                                      </p:tavLst>
                                    </p:anim>
                                    <p:anim calcmode="lin" valueType="num">
                                      <p:cBhvr>
                                        <p:cTn id="30" dur="1000" fill="hold"/>
                                        <p:tgtEl>
                                          <p:spTgt spid="2">
                                            <p:txEl>
                                              <p:pRg st="2" end="2"/>
                                            </p:txEl>
                                          </p:spTgt>
                                        </p:tgtEl>
                                        <p:attrNameLst>
                                          <p:attrName>ppt_h</p:attrName>
                                        </p:attrNameLst>
                                      </p:cBhvr>
                                      <p:tavLst>
                                        <p:tav tm="0">
                                          <p:val>
                                            <p:strVal val="#ppt_h"/>
                                          </p:val>
                                        </p:tav>
                                        <p:tav tm="100000">
                                          <p:val>
                                            <p:strVal val="#ppt_h"/>
                                          </p:val>
                                        </p:tav>
                                      </p:tavLst>
                                    </p:anim>
                                    <p:animEffect transition="in" filter="fade">
                                      <p:cBhvr>
                                        <p:cTn id="31" dur="1000"/>
                                        <p:tgtEl>
                                          <p:spTgt spid="2">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5" presetClass="entr" presetSubtype="0" fill="hold" grpId="0" nodeType="clickEffect">
                                  <p:stCondLst>
                                    <p:cond delay="0"/>
                                  </p:stCondLst>
                                  <p:childTnLst>
                                    <p:set>
                                      <p:cBhvr>
                                        <p:cTn id="35" dur="1" fill="hold">
                                          <p:stCondLst>
                                            <p:cond delay="0"/>
                                          </p:stCondLst>
                                        </p:cTn>
                                        <p:tgtEl>
                                          <p:spTgt spid="2">
                                            <p:txEl>
                                              <p:pRg st="5" end="5"/>
                                            </p:txEl>
                                          </p:spTgt>
                                        </p:tgtEl>
                                        <p:attrNameLst>
                                          <p:attrName>style.visibility</p:attrName>
                                        </p:attrNameLst>
                                      </p:cBhvr>
                                      <p:to>
                                        <p:strVal val="visible"/>
                                      </p:to>
                                    </p:set>
                                    <p:anim calcmode="lin" valueType="num">
                                      <p:cBhvr>
                                        <p:cTn id="36" dur="1000" fill="hold"/>
                                        <p:tgtEl>
                                          <p:spTgt spid="2">
                                            <p:txEl>
                                              <p:pRg st="5" end="5"/>
                                            </p:txEl>
                                          </p:spTgt>
                                        </p:tgtEl>
                                        <p:attrNameLst>
                                          <p:attrName>ppt_w</p:attrName>
                                        </p:attrNameLst>
                                      </p:cBhvr>
                                      <p:tavLst>
                                        <p:tav tm="0">
                                          <p:val>
                                            <p:strVal val="#ppt_w*0.70"/>
                                          </p:val>
                                        </p:tav>
                                        <p:tav tm="100000">
                                          <p:val>
                                            <p:strVal val="#ppt_w"/>
                                          </p:val>
                                        </p:tav>
                                      </p:tavLst>
                                    </p:anim>
                                    <p:anim calcmode="lin" valueType="num">
                                      <p:cBhvr>
                                        <p:cTn id="37" dur="1000" fill="hold"/>
                                        <p:tgtEl>
                                          <p:spTgt spid="2">
                                            <p:txEl>
                                              <p:pRg st="5" end="5"/>
                                            </p:txEl>
                                          </p:spTgt>
                                        </p:tgtEl>
                                        <p:attrNameLst>
                                          <p:attrName>ppt_h</p:attrName>
                                        </p:attrNameLst>
                                      </p:cBhvr>
                                      <p:tavLst>
                                        <p:tav tm="0">
                                          <p:val>
                                            <p:strVal val="#ppt_h"/>
                                          </p:val>
                                        </p:tav>
                                        <p:tav tm="100000">
                                          <p:val>
                                            <p:strVal val="#ppt_h"/>
                                          </p:val>
                                        </p:tav>
                                      </p:tavLst>
                                    </p:anim>
                                    <p:animEffect transition="in" filter="fade">
                                      <p:cBhvr>
                                        <p:cTn id="38" dur="1000"/>
                                        <p:tgtEl>
                                          <p:spTgt spid="2">
                                            <p:txEl>
                                              <p:pRg st="5" end="5"/>
                                            </p:txEl>
                                          </p:spTgt>
                                        </p:tgtEl>
                                      </p:cBhvr>
                                    </p:animEffect>
                                  </p:childTnLst>
                                </p:cTn>
                              </p:par>
                              <p:par>
                                <p:cTn id="39" presetID="55" presetClass="entr" presetSubtype="0" fill="hold" nodeType="withEffect">
                                  <p:stCondLst>
                                    <p:cond delay="0"/>
                                  </p:stCondLst>
                                  <p:childTnLst>
                                    <p:set>
                                      <p:cBhvr>
                                        <p:cTn id="40" dur="1" fill="hold">
                                          <p:stCondLst>
                                            <p:cond delay="0"/>
                                          </p:stCondLst>
                                        </p:cTn>
                                        <p:tgtEl>
                                          <p:spTgt spid="3"/>
                                        </p:tgtEl>
                                        <p:attrNameLst>
                                          <p:attrName>style.visibility</p:attrName>
                                        </p:attrNameLst>
                                      </p:cBhvr>
                                      <p:to>
                                        <p:strVal val="visible"/>
                                      </p:to>
                                    </p:set>
                                    <p:anim calcmode="lin" valueType="num">
                                      <p:cBhvr>
                                        <p:cTn id="41" dur="1000" fill="hold"/>
                                        <p:tgtEl>
                                          <p:spTgt spid="3"/>
                                        </p:tgtEl>
                                        <p:attrNameLst>
                                          <p:attrName>ppt_w</p:attrName>
                                        </p:attrNameLst>
                                      </p:cBhvr>
                                      <p:tavLst>
                                        <p:tav tm="0">
                                          <p:val>
                                            <p:strVal val="#ppt_w*0.70"/>
                                          </p:val>
                                        </p:tav>
                                        <p:tav tm="100000">
                                          <p:val>
                                            <p:strVal val="#ppt_w"/>
                                          </p:val>
                                        </p:tav>
                                      </p:tavLst>
                                    </p:anim>
                                    <p:anim calcmode="lin" valueType="num">
                                      <p:cBhvr>
                                        <p:cTn id="42" dur="1000" fill="hold"/>
                                        <p:tgtEl>
                                          <p:spTgt spid="3"/>
                                        </p:tgtEl>
                                        <p:attrNameLst>
                                          <p:attrName>ppt_h</p:attrName>
                                        </p:attrNameLst>
                                      </p:cBhvr>
                                      <p:tavLst>
                                        <p:tav tm="0">
                                          <p:val>
                                            <p:strVal val="#ppt_h"/>
                                          </p:val>
                                        </p:tav>
                                        <p:tav tm="100000">
                                          <p:val>
                                            <p:strVal val="#ppt_h"/>
                                          </p:val>
                                        </p:tav>
                                      </p:tavLst>
                                    </p:anim>
                                    <p:animEffect transition="in" filter="fade">
                                      <p:cBhvr>
                                        <p:cTn id="43" dur="1000"/>
                                        <p:tgtEl>
                                          <p:spTgt spid="3"/>
                                        </p:tgtEl>
                                      </p:cBhvr>
                                    </p:animEffect>
                                  </p:childTnLst>
                                </p:cTn>
                              </p:par>
                              <p:par>
                                <p:cTn id="44" presetID="55" presetClass="entr" presetSubtype="0" fill="hold" nodeType="withEffect">
                                  <p:stCondLst>
                                    <p:cond delay="0"/>
                                  </p:stCondLst>
                                  <p:childTnLst>
                                    <p:set>
                                      <p:cBhvr>
                                        <p:cTn id="45" dur="1" fill="hold">
                                          <p:stCondLst>
                                            <p:cond delay="0"/>
                                          </p:stCondLst>
                                        </p:cTn>
                                        <p:tgtEl>
                                          <p:spTgt spid="4"/>
                                        </p:tgtEl>
                                        <p:attrNameLst>
                                          <p:attrName>style.visibility</p:attrName>
                                        </p:attrNameLst>
                                      </p:cBhvr>
                                      <p:to>
                                        <p:strVal val="visible"/>
                                      </p:to>
                                    </p:set>
                                    <p:anim calcmode="lin" valueType="num">
                                      <p:cBhvr>
                                        <p:cTn id="46" dur="1000" fill="hold"/>
                                        <p:tgtEl>
                                          <p:spTgt spid="4"/>
                                        </p:tgtEl>
                                        <p:attrNameLst>
                                          <p:attrName>ppt_w</p:attrName>
                                        </p:attrNameLst>
                                      </p:cBhvr>
                                      <p:tavLst>
                                        <p:tav tm="0">
                                          <p:val>
                                            <p:strVal val="#ppt_w*0.70"/>
                                          </p:val>
                                        </p:tav>
                                        <p:tav tm="100000">
                                          <p:val>
                                            <p:strVal val="#ppt_w"/>
                                          </p:val>
                                        </p:tav>
                                      </p:tavLst>
                                    </p:anim>
                                    <p:anim calcmode="lin" valueType="num">
                                      <p:cBhvr>
                                        <p:cTn id="47" dur="1000" fill="hold"/>
                                        <p:tgtEl>
                                          <p:spTgt spid="4"/>
                                        </p:tgtEl>
                                        <p:attrNameLst>
                                          <p:attrName>ppt_h</p:attrName>
                                        </p:attrNameLst>
                                      </p:cBhvr>
                                      <p:tavLst>
                                        <p:tav tm="0">
                                          <p:val>
                                            <p:strVal val="#ppt_h"/>
                                          </p:val>
                                        </p:tav>
                                        <p:tav tm="100000">
                                          <p:val>
                                            <p:strVal val="#ppt_h"/>
                                          </p:val>
                                        </p:tav>
                                      </p:tavLst>
                                    </p:anim>
                                    <p:animEffect transition="in" filter="fade">
                                      <p:cBhvr>
                                        <p:cTn id="48"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16000">
              <a:srgbClr val="E9695F">
                <a:alpha val="72000"/>
              </a:srgbClr>
            </a:gs>
            <a:gs pos="53000">
              <a:srgbClr val="D4DEFF"/>
            </a:gs>
            <a:gs pos="83000">
              <a:srgbClr val="D4DEFF"/>
            </a:gs>
            <a:gs pos="100000">
              <a:srgbClr val="96AB94"/>
            </a:gs>
          </a:gsLst>
          <a:lin ang="2700000" scaled="1"/>
          <a:tileRect/>
        </a:gradFill>
        <a:effectLst/>
      </p:bgPr>
    </p:bg>
    <p:spTree>
      <p:nvGrpSpPr>
        <p:cNvPr id="1" name=""/>
        <p:cNvGrpSpPr/>
        <p:nvPr/>
      </p:nvGrpSpPr>
      <p:grpSpPr>
        <a:xfrm>
          <a:off x="0" y="0"/>
          <a:ext cx="0" cy="0"/>
          <a:chOff x="0" y="0"/>
          <a:chExt cx="0" cy="0"/>
        </a:xfrm>
      </p:grpSpPr>
      <p:sp>
        <p:nvSpPr>
          <p:cNvPr id="2" name="Content Placeholder 2"/>
          <p:cNvSpPr txBox="1">
            <a:spLocks/>
          </p:cNvSpPr>
          <p:nvPr/>
        </p:nvSpPr>
        <p:spPr>
          <a:xfrm>
            <a:off x="457200" y="260648"/>
            <a:ext cx="8229600" cy="5865515"/>
          </a:xfrm>
          <a:prstGeom prst="rect">
            <a:avLst/>
          </a:prstGeom>
        </p:spPr>
        <p:txBody>
          <a:bodyPr>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200" b="1" i="0" u="none" strike="noStrike" kern="1200" cap="none" spc="0" normalizeH="0" baseline="0" noProof="0" smtClean="0">
                <a:ln>
                  <a:noFill/>
                </a:ln>
                <a:solidFill>
                  <a:schemeClr val="tx1"/>
                </a:solidFill>
                <a:effectLst/>
                <a:uLnTx/>
                <a:uFillTx/>
                <a:latin typeface="Tempus Sans ITC" pitchFamily="82" charset="0"/>
                <a:ea typeface="+mn-ea"/>
                <a:cs typeface="+mn-cs"/>
              </a:rPr>
              <a:t>Bila susunan pegas terdiri dari gabungan susunan seri dan paralel maka harus ditentukan dahulu bagian yang digabung terlebih dahulu. jika diibaratkan aliran sungai maka bagian cabang yang terumitlah yang digabung terlebih dahulu, baru kemudian hasil gabungan tersebut digabung dengan bagian yang lain....intinya penggabungan secara seri dan paralel mempunyai rumus yang berbeda sehingga tidak mungkin dikerjakan bersama-sama, di dalam rangkaian paralel bisa jadi ada bagian yang harus diseri terlebih dahulu dan sebaliknya dalam rangkaian seri bisa jadi ada bagian yang harus diparalel terlebih dahulu, seperti contoh di bawah ini :</a:t>
            </a:r>
            <a:endParaRPr kumimoji="0" lang="id-ID" sz="2200" b="1" i="0" u="none" strike="noStrike" kern="1200" cap="none" spc="0" normalizeH="0" baseline="0" noProof="0" smtClean="0">
              <a:ln>
                <a:noFill/>
              </a:ln>
              <a:solidFill>
                <a:schemeClr val="tx1"/>
              </a:solidFill>
              <a:effectLst/>
              <a:uLnTx/>
              <a:uFillTx/>
              <a:latin typeface="Tempus Sans ITC" pitchFamily="82" charset="0"/>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id-ID" sz="3200" b="1" i="0" u="none" strike="noStrike" kern="1200" cap="none" spc="0" normalizeH="0" baseline="0" noProof="0" dirty="0">
              <a:ln>
                <a:noFill/>
              </a:ln>
              <a:solidFill>
                <a:schemeClr val="tx1"/>
              </a:solidFill>
              <a:effectLst/>
              <a:uLnTx/>
              <a:uFillTx/>
              <a:latin typeface="Tempus Sans ITC" pitchFamily="82" charset="0"/>
              <a:ea typeface="+mn-ea"/>
              <a:cs typeface="+mn-cs"/>
            </a:endParaRPr>
          </a:p>
        </p:txBody>
      </p:sp>
      <p:pic>
        <p:nvPicPr>
          <p:cNvPr id="3" name="Picture 2" descr="http://3.bp.blogspot.com/_IL_hvTz-W_E/TMtoTbOgQXI/AAAAAAAABCo/B75x1YxC4ig/s200/c8.png">
            <a:hlinkClick r:id="rId2"/>
          </p:cNvPr>
          <p:cNvPicPr/>
          <p:nvPr/>
        </p:nvPicPr>
        <p:blipFill>
          <a:blip r:embed="rId3"/>
          <a:srcRect/>
          <a:stretch>
            <a:fillRect/>
          </a:stretch>
        </p:blipFill>
        <p:spPr bwMode="auto">
          <a:xfrm>
            <a:off x="2514600" y="3886200"/>
            <a:ext cx="3810000" cy="2514600"/>
          </a:xfrm>
          <a:prstGeom prst="rect">
            <a:avLst/>
          </a:prstGeom>
          <a:ln w="38100" cap="sq">
            <a:solidFill>
              <a:srgbClr val="000000"/>
            </a:solidFill>
            <a:prstDash val="solid"/>
            <a:miter lim="800000"/>
          </a:ln>
          <a:effectLst>
            <a:glow rad="228600">
              <a:schemeClr val="accent2">
                <a:satMod val="175000"/>
                <a:alpha val="40000"/>
              </a:schemeClr>
            </a:glow>
            <a:outerShdw blurRad="50800" dist="38100" dir="2700000" algn="tl" rotWithShape="0">
              <a:srgbClr val="000000">
                <a:alpha val="43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Scale>
                                      <p:cBhvr>
                                        <p:cTn id="7" dur="2000" decel="50000" fill="hold">
                                          <p:stCondLst>
                                            <p:cond delay="0"/>
                                          </p:stCondLst>
                                        </p:cTn>
                                        <p:tgtEl>
                                          <p:spTgt spid="2">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2000" decel="50000" fill="hold">
                                          <p:stCondLst>
                                            <p:cond delay="0"/>
                                          </p:stCondLst>
                                        </p:cTn>
                                        <p:tgtEl>
                                          <p:spTgt spid="2">
                                            <p:txEl>
                                              <p:pRg st="0" end="0"/>
                                            </p:txEl>
                                          </p:spTgt>
                                        </p:tgtEl>
                                        <p:attrNameLst>
                                          <p:attrName>ppt_x</p:attrName>
                                          <p:attrName>ppt_y</p:attrName>
                                        </p:attrNameLst>
                                      </p:cBhvr>
                                    </p:animMotion>
                                    <p:animEffect transition="in" filter="fade">
                                      <p:cBhvr>
                                        <p:cTn id="9" dur="2000"/>
                                        <p:tgtEl>
                                          <p:spTgt spid="2">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5"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1000" fill="hold"/>
                                        <p:tgtEl>
                                          <p:spTgt spid="3"/>
                                        </p:tgtEl>
                                        <p:attrNameLst>
                                          <p:attrName>ppt_w</p:attrName>
                                        </p:attrNameLst>
                                      </p:cBhvr>
                                      <p:tavLst>
                                        <p:tav tm="0">
                                          <p:val>
                                            <p:fltVal val="0"/>
                                          </p:val>
                                        </p:tav>
                                        <p:tav tm="100000">
                                          <p:val>
                                            <p:strVal val="#ppt_w"/>
                                          </p:val>
                                        </p:tav>
                                      </p:tavLst>
                                    </p:anim>
                                    <p:anim calcmode="lin" valueType="num">
                                      <p:cBhvr>
                                        <p:cTn id="15" dur="1000" fill="hold"/>
                                        <p:tgtEl>
                                          <p:spTgt spid="3"/>
                                        </p:tgtEl>
                                        <p:attrNameLst>
                                          <p:attrName>ppt_h</p:attrName>
                                        </p:attrNameLst>
                                      </p:cBhvr>
                                      <p:tavLst>
                                        <p:tav tm="0">
                                          <p:val>
                                            <p:fltVal val="0"/>
                                          </p:val>
                                        </p:tav>
                                        <p:tav tm="100000">
                                          <p:val>
                                            <p:strVal val="#ppt_h"/>
                                          </p:val>
                                        </p:tav>
                                      </p:tavLst>
                                    </p:anim>
                                    <p:anim calcmode="lin" valueType="num">
                                      <p:cBhvr>
                                        <p:cTn id="16" dur="1000" fill="hold"/>
                                        <p:tgtEl>
                                          <p:spTgt spid="3"/>
                                        </p:tgtEl>
                                        <p:attrNameLst>
                                          <p:attrName>ppt_x</p:attrName>
                                        </p:attrNameLst>
                                      </p:cBhvr>
                                      <p:tavLst>
                                        <p:tav tm="0" fmla="#ppt_x+(cos(-2*pi*(1-$))*-#ppt_x-sin(-2*pi*(1-$))*(1-#ppt_y))*(1-$)">
                                          <p:val>
                                            <p:fltVal val="0"/>
                                          </p:val>
                                        </p:tav>
                                        <p:tav tm="100000">
                                          <p:val>
                                            <p:fltVal val="1"/>
                                          </p:val>
                                        </p:tav>
                                      </p:tavLst>
                                    </p:anim>
                                    <p:anim calcmode="lin" valueType="num">
                                      <p:cBhvr>
                                        <p:cTn id="17" dur="1000" fill="hold"/>
                                        <p:tgtEl>
                                          <p:spTgt spid="3"/>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3000" t="-3000" r="-3000" b="-5000"/>
          </a:stretch>
        </a:blipFill>
        <a:effectLst/>
      </p:bgPr>
    </p:bg>
    <p:spTree>
      <p:nvGrpSpPr>
        <p:cNvPr id="1" name=""/>
        <p:cNvGrpSpPr/>
        <p:nvPr/>
      </p:nvGrpSpPr>
      <p:grpSpPr>
        <a:xfrm>
          <a:off x="0" y="0"/>
          <a:ext cx="0" cy="0"/>
          <a:chOff x="0" y="0"/>
          <a:chExt cx="0" cy="0"/>
        </a:xfrm>
      </p:grpSpPr>
    </p:spTree>
  </p:cSld>
  <p:clrMapOvr>
    <a:masterClrMapping/>
  </p:clrMapOvr>
  <p:transition spd="slow">
    <p:sndAc>
      <p:stSnd>
        <p:snd r:embed="rId2" name="applause.wav"/>
      </p:stSnd>
    </p:sndAc>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04807" y="2967335"/>
            <a:ext cx="7134389" cy="1200329"/>
          </a:xfrm>
          <a:prstGeom prst="rect">
            <a:avLst/>
          </a:prstGeom>
          <a:noFill/>
        </p:spPr>
        <p:txBody>
          <a:bodyPr wrap="none" lIns="91440" tIns="45720" rIns="91440" bIns="45720">
            <a:spAutoFit/>
          </a:bodyPr>
          <a:lstStyle/>
          <a:p>
            <a:pPr algn="ctr"/>
            <a:r>
              <a:rPr lang="en-US" sz="5400" b="0" cap="none" spc="0" dirty="0" err="1" smtClean="0">
                <a:ln w="0"/>
                <a:gradFill>
                  <a:gsLst>
                    <a:gs pos="21000">
                      <a:srgbClr val="53575C"/>
                    </a:gs>
                    <a:gs pos="88000">
                      <a:srgbClr val="C5C7CA"/>
                    </a:gs>
                  </a:gsLst>
                  <a:lin ang="5400000"/>
                </a:gradFill>
                <a:effectLst/>
              </a:rPr>
              <a:t>Sumber</a:t>
            </a:r>
            <a:r>
              <a:rPr lang="en-US" sz="5400" b="0" cap="none" spc="0" smtClean="0">
                <a:ln w="0"/>
                <a:gradFill>
                  <a:gsLst>
                    <a:gs pos="21000">
                      <a:srgbClr val="53575C"/>
                    </a:gs>
                    <a:gs pos="88000">
                      <a:srgbClr val="C5C7CA"/>
                    </a:gs>
                  </a:gsLst>
                  <a:lin ang="5400000"/>
                </a:gradFill>
                <a:effectLst/>
              </a:rPr>
              <a:t> : </a:t>
            </a:r>
          </a:p>
          <a:p>
            <a:pPr algn="ctr"/>
            <a:r>
              <a:rPr lang="en-US" smtClean="0"/>
              <a:t>tendeville.weebly.com/uploads/4/7/2/2/47221209/elastisitas_xmiad.</a:t>
            </a:r>
            <a:r>
              <a:rPr lang="en-US" b="1" smtClean="0"/>
              <a:t>pptx</a:t>
            </a:r>
            <a:endParaRPr lang="en-US" sz="5400" b="0" cap="none" spc="0" dirty="0">
              <a:ln w="0"/>
              <a:gradFill>
                <a:gsLst>
                  <a:gs pos="21000">
                    <a:srgbClr val="53575C"/>
                  </a:gs>
                  <a:gs pos="88000">
                    <a:srgbClr val="C5C7CA"/>
                  </a:gs>
                </a:gsLst>
                <a:lin ang="5400000"/>
              </a:gradFill>
              <a:effectLst/>
            </a:endParaRPr>
          </a:p>
        </p:txBody>
      </p:sp>
    </p:spTree>
    <p:extLst>
      <p:ext uri="{BB962C8B-B14F-4D97-AF65-F5344CB8AC3E}">
        <p14:creationId xmlns:p14="http://schemas.microsoft.com/office/powerpoint/2010/main" val="1952910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p:cNvSpPr txBox="1">
            <a:spLocks/>
          </p:cNvSpPr>
          <p:nvPr/>
        </p:nvSpPr>
        <p:spPr>
          <a:xfrm>
            <a:off x="2133600" y="762000"/>
            <a:ext cx="6477000" cy="1295400"/>
          </a:xfrm>
          <a:prstGeom prst="wedgeEllipseCallout">
            <a:avLst/>
          </a:prstGeom>
          <a:ln w="38100">
            <a:solidFill>
              <a:srgbClr val="FF0000"/>
            </a:solidFill>
          </a:ln>
          <a:effectLst>
            <a:glow rad="139700">
              <a:schemeClr val="accent2">
                <a:satMod val="175000"/>
                <a:alpha val="40000"/>
              </a:schemeClr>
            </a:glow>
            <a:outerShdw blurRad="40000" dist="23000" dir="5400000" rotWithShape="0">
              <a:srgbClr val="000000">
                <a:alpha val="35000"/>
              </a:srgbClr>
            </a:outerShdw>
          </a:effectLst>
          <a:sp3d>
            <a:bevelT w="63500" h="25400" prst="artDeco"/>
          </a:sp3d>
        </p:spPr>
        <p:style>
          <a:lnRef idx="0">
            <a:schemeClr val="accent1"/>
          </a:lnRef>
          <a:fillRef idx="3">
            <a:schemeClr val="accent1"/>
          </a:fillRef>
          <a:effectRef idx="3">
            <a:schemeClr val="accent1"/>
          </a:effectRef>
          <a:fontRef idx="minor">
            <a:schemeClr val="lt1"/>
          </a:fontRef>
        </p:style>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w="18415" cmpd="sng">
                  <a:solidFill>
                    <a:schemeClr val="accent6">
                      <a:lumMod val="50000"/>
                    </a:schemeClr>
                  </a:solidFill>
                  <a:prstDash val="solid"/>
                </a:ln>
                <a:solidFill>
                  <a:srgbClr val="FFFFFF"/>
                </a:solidFill>
                <a:effectLst>
                  <a:outerShdw blurRad="63500" dir="3600000" algn="tl" rotWithShape="0">
                    <a:srgbClr val="000000">
                      <a:alpha val="70000"/>
                    </a:srgbClr>
                  </a:outerShdw>
                </a:effectLst>
                <a:uLnTx/>
                <a:uFillTx/>
                <a:latin typeface="Eras Bold ITC" pitchFamily="34" charset="0"/>
                <a:ea typeface="+mn-ea"/>
                <a:cs typeface="+mn-cs"/>
              </a:rPr>
              <a:t>ELASTISITAS ZAT PADAT</a:t>
            </a:r>
            <a:endParaRPr kumimoji="0" lang="en-US" sz="3600" b="0" i="0" u="none" strike="noStrike" kern="1200" cap="none" spc="0" normalizeH="0" baseline="0" noProof="0" dirty="0">
              <a:ln w="18415" cmpd="sng">
                <a:solidFill>
                  <a:schemeClr val="accent6">
                    <a:lumMod val="50000"/>
                  </a:schemeClr>
                </a:solidFill>
                <a:prstDash val="solid"/>
              </a:ln>
              <a:solidFill>
                <a:srgbClr val="FFFFFF"/>
              </a:solidFill>
              <a:effectLst>
                <a:outerShdw blurRad="63500" dir="3600000" algn="tl" rotWithShape="0">
                  <a:srgbClr val="000000">
                    <a:alpha val="70000"/>
                  </a:srgbClr>
                </a:outerShdw>
              </a:effectLst>
              <a:uLnTx/>
              <a:uFillTx/>
              <a:latin typeface="Eras Bold ITC" pitchFamily="34" charset="0"/>
              <a:ea typeface="+mn-ea"/>
              <a:cs typeface="+mn-cs"/>
            </a:endParaRPr>
          </a:p>
        </p:txBody>
      </p:sp>
      <p:sp>
        <p:nvSpPr>
          <p:cNvPr id="5" name="Content Placeholder 2"/>
          <p:cNvSpPr txBox="1">
            <a:spLocks/>
          </p:cNvSpPr>
          <p:nvPr/>
        </p:nvSpPr>
        <p:spPr>
          <a:xfrm>
            <a:off x="1676400" y="2438400"/>
            <a:ext cx="6477000" cy="2971799"/>
          </a:xfrm>
          <a:prstGeom prst="foldedCorner">
            <a:avLst/>
          </a:prstGeom>
          <a:ln w="38100" cap="flat" cmpd="sng" algn="ctr">
            <a:solidFill>
              <a:srgbClr val="00B0F0"/>
            </a:solidFill>
            <a:prstDash val="solid"/>
          </a:ln>
        </p:spPr>
        <p:style>
          <a:lnRef idx="1">
            <a:schemeClr val="accent5"/>
          </a:lnRef>
          <a:fillRef idx="2">
            <a:schemeClr val="accent5"/>
          </a:fillRef>
          <a:effectRef idx="1">
            <a:schemeClr val="accent5"/>
          </a:effectRef>
          <a:fontRef idx="minor">
            <a:schemeClr val="dk1"/>
          </a:fontRef>
        </p:style>
        <p:txBody>
          <a:bodyPr>
            <a:normAutofit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uLnTx/>
                <a:uFillTx/>
                <a:latin typeface="Tempus Sans ITC" pitchFamily="82" charset="0"/>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uLnTx/>
                <a:uFillTx/>
                <a:latin typeface="Tempus Sans ITC" pitchFamily="82" charset="0"/>
                <a:ea typeface="+mn-ea"/>
                <a:cs typeface="+mn-cs"/>
              </a:rPr>
              <a:t>	Sifat elastis/elastisitas adalah kemampuan suatu benda untuk kembali ke bentuk awalnya tanpa gaya luar.</a:t>
            </a:r>
            <a:endParaRPr kumimoji="0" lang="en-US" sz="3200" b="1" i="0" u="none" strike="noStrike" kern="1200" cap="none" spc="0" normalizeH="0" baseline="0" noProof="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uLnTx/>
              <a:uFillTx/>
              <a:latin typeface="Tempus Sans ITC" pitchFamily="82" charset="0"/>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5">
                                            <p:bg/>
                                          </p:spTgt>
                                        </p:tgtEl>
                                        <p:attrNameLst>
                                          <p:attrName>style.visibility</p:attrName>
                                        </p:attrNameLst>
                                      </p:cBhvr>
                                      <p:to>
                                        <p:strVal val="visible"/>
                                      </p:to>
                                    </p:set>
                                    <p:animEffect transition="in" filter="slide(fromBottom)">
                                      <p:cBhvr>
                                        <p:cTn id="25" dur="500"/>
                                        <p:tgtEl>
                                          <p:spTgt spid="5">
                                            <p:bg/>
                                          </p:spTgt>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4" fill="hold" grpId="0" nodeType="clickEffect">
                                  <p:stCondLst>
                                    <p:cond delay="0"/>
                                  </p:stCondLst>
                                  <p:childTnLst>
                                    <p:set>
                                      <p:cBhvr>
                                        <p:cTn id="29" dur="1" fill="hold">
                                          <p:stCondLst>
                                            <p:cond delay="0"/>
                                          </p:stCondLst>
                                        </p:cTn>
                                        <p:tgtEl>
                                          <p:spTgt spid="5">
                                            <p:txEl>
                                              <p:pRg st="0" end="0"/>
                                            </p:txEl>
                                          </p:spTgt>
                                        </p:tgtEl>
                                        <p:attrNameLst>
                                          <p:attrName>style.visibility</p:attrName>
                                        </p:attrNameLst>
                                      </p:cBhvr>
                                      <p:to>
                                        <p:strVal val="visible"/>
                                      </p:to>
                                    </p:set>
                                    <p:animEffect transition="in" filter="slide(fromBottom)">
                                      <p:cBhvr>
                                        <p:cTn id="30" dur="500"/>
                                        <p:tgtEl>
                                          <p:spTgt spid="5">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2" presetClass="entr" presetSubtype="4" fill="hold" grpId="0" nodeType="clickEffect">
                                  <p:stCondLst>
                                    <p:cond delay="0"/>
                                  </p:stCondLst>
                                  <p:childTnLst>
                                    <p:set>
                                      <p:cBhvr>
                                        <p:cTn id="34" dur="1" fill="hold">
                                          <p:stCondLst>
                                            <p:cond delay="0"/>
                                          </p:stCondLst>
                                        </p:cTn>
                                        <p:tgtEl>
                                          <p:spTgt spid="5">
                                            <p:txEl>
                                              <p:pRg st="1" end="1"/>
                                            </p:txEl>
                                          </p:spTgt>
                                        </p:tgtEl>
                                        <p:attrNameLst>
                                          <p:attrName>style.visibility</p:attrName>
                                        </p:attrNameLst>
                                      </p:cBhvr>
                                      <p:to>
                                        <p:strVal val="visible"/>
                                      </p:to>
                                    </p:set>
                                    <p:animEffect transition="in" filter="slide(fromBottom)">
                                      <p:cBhvr>
                                        <p:cTn id="35"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p:cNvSpPr txBox="1">
            <a:spLocks/>
          </p:cNvSpPr>
          <p:nvPr/>
        </p:nvSpPr>
        <p:spPr>
          <a:xfrm>
            <a:off x="228600" y="0"/>
            <a:ext cx="8229600" cy="11430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d-ID" sz="4800" b="0" i="0" u="none" strike="noStrike" kern="1200" cap="none" spc="0" normalizeH="0" baseline="0" noProof="0" smtClean="0">
                <a:ln w="18415" cmpd="sng">
                  <a:solidFill>
                    <a:schemeClr val="tx2"/>
                  </a:solidFill>
                  <a:prstDash val="solid"/>
                </a:ln>
                <a:solidFill>
                  <a:schemeClr val="tx2">
                    <a:lumMod val="75000"/>
                  </a:schemeClr>
                </a:solidFill>
                <a:effectLst>
                  <a:glow rad="63500">
                    <a:schemeClr val="accent4">
                      <a:satMod val="175000"/>
                      <a:alpha val="40000"/>
                    </a:schemeClr>
                  </a:glow>
                  <a:outerShdw blurRad="60007" dist="310007" dir="7680000" sy="30000" kx="1300200" algn="ctr" rotWithShape="0">
                    <a:prstClr val="black">
                      <a:alpha val="32000"/>
                    </a:prstClr>
                  </a:outerShdw>
                  <a:reflection blurRad="6350" stA="55000" endA="300" endPos="45500" dir="5400000" sy="-100000" algn="bl" rotWithShape="0"/>
                </a:effectLst>
                <a:uLnTx/>
                <a:uFillTx/>
                <a:latin typeface="Lucida Calligraphy" pitchFamily="66" charset="0"/>
                <a:ea typeface="+mj-ea"/>
                <a:cs typeface="+mj-cs"/>
              </a:rPr>
              <a:t>Tegangan (Stress)</a:t>
            </a:r>
            <a:endParaRPr kumimoji="0" lang="id-ID" sz="4800" b="0" i="0" u="none" strike="noStrike" kern="1200" cap="none" spc="0" normalizeH="0" baseline="0" noProof="0" dirty="0">
              <a:ln w="18415" cmpd="sng">
                <a:solidFill>
                  <a:schemeClr val="tx2"/>
                </a:solidFill>
                <a:prstDash val="solid"/>
              </a:ln>
              <a:solidFill>
                <a:schemeClr val="tx2">
                  <a:lumMod val="75000"/>
                </a:schemeClr>
              </a:solidFill>
              <a:effectLst>
                <a:glow rad="63500">
                  <a:schemeClr val="accent4">
                    <a:satMod val="175000"/>
                    <a:alpha val="40000"/>
                  </a:schemeClr>
                </a:glow>
                <a:outerShdw blurRad="60007" dist="310007" dir="7680000" sy="30000" kx="1300200" algn="ctr" rotWithShape="0">
                  <a:prstClr val="black">
                    <a:alpha val="32000"/>
                  </a:prstClr>
                </a:outerShdw>
                <a:reflection blurRad="6350" stA="55000" endA="300" endPos="45500" dir="5400000" sy="-100000" algn="bl" rotWithShape="0"/>
              </a:effectLst>
              <a:uLnTx/>
              <a:uFillTx/>
              <a:latin typeface="Lucida Calligraphy" pitchFamily="66" charset="0"/>
              <a:ea typeface="+mj-ea"/>
              <a:cs typeface="+mj-cs"/>
            </a:endParaRPr>
          </a:p>
        </p:txBody>
      </p:sp>
      <p:sp>
        <p:nvSpPr>
          <p:cNvPr id="5" name="Rounded Rectangle 4"/>
          <p:cNvSpPr/>
          <p:nvPr/>
        </p:nvSpPr>
        <p:spPr>
          <a:xfrm>
            <a:off x="3995936" y="4077072"/>
            <a:ext cx="1440160" cy="79208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id-ID"/>
          </a:p>
        </p:txBody>
      </p:sp>
      <p:sp>
        <p:nvSpPr>
          <p:cNvPr id="6" name="Content Placeholder 2"/>
          <p:cNvSpPr txBox="1">
            <a:spLocks noRot="1" noChangeAspect="1" noMove="1" noResize="1" noEditPoints="1" noAdjustHandles="1" noChangeArrowheads="1" noChangeShapeType="1" noTextEdit="1"/>
          </p:cNvSpPr>
          <p:nvPr/>
        </p:nvSpPr>
        <p:spPr>
          <a:xfrm>
            <a:off x="467544" y="1412776"/>
            <a:ext cx="8229600" cy="5472608"/>
          </a:xfrm>
          <a:prstGeom prst="rect">
            <a:avLst/>
          </a:prstGeom>
          <a:blipFill rotWithShape="1">
            <a:blip r:embed="rId3"/>
            <a:stretch>
              <a:fillRect l="-815" t="-557"/>
            </a:stretch>
          </a:blipFill>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id-ID" sz="3200" b="0" i="0" u="none" strike="noStrike" kern="1200" cap="none" spc="0" normalizeH="0" baseline="0" noProof="0" smtClean="0">
                <a:ln>
                  <a:noFill/>
                </a:ln>
                <a:noFill/>
                <a:effectLst/>
                <a:uLnTx/>
                <a:uFillTx/>
                <a:latin typeface="+mn-lt"/>
                <a:ea typeface="+mn-ea"/>
                <a:cs typeface="+mn-cs"/>
              </a:rPr>
              <a:t> </a:t>
            </a:r>
            <a:endParaRPr kumimoji="0" lang="id-ID" sz="3200" b="0" i="0" u="none" strike="noStrike" kern="1200" cap="none" spc="0" normalizeH="0" baseline="0" noProof="0">
              <a:ln>
                <a:noFill/>
              </a:ln>
              <a:no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1000" tmFilter="0, 0; .2, .5; .8, .5; 1, 0"/>
                                        <p:tgtEl>
                                          <p:spTgt spid="4"/>
                                        </p:tgtEl>
                                      </p:cBhvr>
                                    </p:animEffect>
                                    <p:animScale>
                                      <p:cBhvr>
                                        <p:cTn id="7" dur="500" autoRev="1" fill="hold"/>
                                        <p:tgtEl>
                                          <p:spTgt spid="4"/>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trips(downLeft)">
                                      <p:cBhvr>
                                        <p:cTn id="12" dur="2000"/>
                                        <p:tgtEl>
                                          <p:spTgt spid="5"/>
                                        </p:tgtEl>
                                      </p:cBhvr>
                                    </p:animEffect>
                                  </p:childTnLst>
                                </p:cTn>
                              </p:par>
                              <p:par>
                                <p:cTn id="13" presetID="18" presetClass="entr" presetSubtype="12" fill="hold" grpId="0" nodeType="withEffect">
                                  <p:stCondLst>
                                    <p:cond delay="0"/>
                                  </p:stCondLst>
                                  <p:childTnLst>
                                    <p:set>
                                      <p:cBhvr>
                                        <p:cTn id="14" dur="1" fill="hold">
                                          <p:stCondLst>
                                            <p:cond delay="0"/>
                                          </p:stCondLst>
                                        </p:cTn>
                                        <p:tgtEl>
                                          <p:spTgt spid="6">
                                            <p:bg/>
                                          </p:spTgt>
                                        </p:tgtEl>
                                        <p:attrNameLst>
                                          <p:attrName>style.visibility</p:attrName>
                                        </p:attrNameLst>
                                      </p:cBhvr>
                                      <p:to>
                                        <p:strVal val="visible"/>
                                      </p:to>
                                    </p:set>
                                    <p:animEffect transition="in" filter="strips(downLeft)">
                                      <p:cBhvr>
                                        <p:cTn id="15" dur="2000"/>
                                        <p:tgtEl>
                                          <p:spTgt spid="6">
                                            <p:bg/>
                                          </p:spTgt>
                                        </p:tgtEl>
                                      </p:cBhvr>
                                    </p:animEffect>
                                  </p:childTnLst>
                                </p:cTn>
                              </p:par>
                            </p:childTnLst>
                          </p:cTn>
                        </p:par>
                      </p:childTnLst>
                    </p:cTn>
                  </p:par>
                  <p:par>
                    <p:cTn id="16" fill="hold">
                      <p:stCondLst>
                        <p:cond delay="indefinite"/>
                      </p:stCondLst>
                      <p:childTnLst>
                        <p:par>
                          <p:cTn id="17" fill="hold">
                            <p:stCondLst>
                              <p:cond delay="0"/>
                            </p:stCondLst>
                            <p:childTnLst>
                              <p:par>
                                <p:cTn id="18" presetID="18" presetClass="entr" presetSubtype="12" fill="hold" grpId="0" nodeType="clickEffect">
                                  <p:stCondLst>
                                    <p:cond delay="0"/>
                                  </p:stCondLst>
                                  <p:childTnLst>
                                    <p:set>
                                      <p:cBhvr>
                                        <p:cTn id="19" dur="1" fill="hold">
                                          <p:stCondLst>
                                            <p:cond delay="0"/>
                                          </p:stCondLst>
                                        </p:cTn>
                                        <p:tgtEl>
                                          <p:spTgt spid="6">
                                            <p:txEl>
                                              <p:pRg st="0" end="0"/>
                                            </p:txEl>
                                          </p:spTgt>
                                        </p:tgtEl>
                                        <p:attrNameLst>
                                          <p:attrName>style.visibility</p:attrName>
                                        </p:attrNameLst>
                                      </p:cBhvr>
                                      <p:to>
                                        <p:strVal val="visible"/>
                                      </p:to>
                                    </p:set>
                                    <p:animEffect transition="in" filter="strips(downLeft)">
                                      <p:cBhvr>
                                        <p:cTn id="20" dur="20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txBox="1">
            <a:spLocks/>
          </p:cNvSpPr>
          <p:nvPr/>
        </p:nvSpPr>
        <p:spPr>
          <a:xfrm>
            <a:off x="899592" y="-228600"/>
            <a:ext cx="7772400" cy="1470025"/>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id-ID" sz="6600" b="1" i="0" u="none" strike="noStrike" kern="1200" cap="none" spc="0" normalizeH="0" baseline="0" noProof="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139700">
                    <a:schemeClr val="accent3">
                      <a:satMod val="175000"/>
                      <a:alpha val="40000"/>
                    </a:schemeClr>
                  </a:glow>
                  <a:innerShdw blurRad="114300">
                    <a:prstClr val="black"/>
                  </a:innerShdw>
                </a:effectLst>
                <a:uLnTx/>
                <a:uFillTx/>
                <a:latin typeface="Eras Demi ITC" pitchFamily="34" charset="0"/>
                <a:ea typeface="+mj-ea"/>
                <a:cs typeface="Andalus" pitchFamily="18" charset="-78"/>
              </a:rPr>
              <a:t>Regangan</a:t>
            </a:r>
            <a:endParaRPr kumimoji="0" lang="id-ID" sz="6600" b="1" i="0" u="none" strike="noStrike" kern="1200" cap="none" spc="0" normalizeH="0" baseline="0" noProof="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glow rad="139700">
                  <a:schemeClr val="accent3">
                    <a:satMod val="175000"/>
                    <a:alpha val="40000"/>
                  </a:schemeClr>
                </a:glow>
                <a:innerShdw blurRad="114300">
                  <a:prstClr val="black"/>
                </a:innerShdw>
              </a:effectLst>
              <a:uLnTx/>
              <a:uFillTx/>
              <a:latin typeface="Eras Demi ITC" pitchFamily="34" charset="0"/>
              <a:ea typeface="+mj-ea"/>
              <a:cs typeface="Andalus" pitchFamily="18" charset="-78"/>
            </a:endParaRPr>
          </a:p>
        </p:txBody>
      </p:sp>
      <p:sp>
        <p:nvSpPr>
          <p:cNvPr id="3" name="Rounded Rectangle 2"/>
          <p:cNvSpPr/>
          <p:nvPr/>
        </p:nvSpPr>
        <p:spPr>
          <a:xfrm>
            <a:off x="3779912" y="3140968"/>
            <a:ext cx="1440160" cy="864096"/>
          </a:xfrm>
          <a:prstGeom prst="roundRect">
            <a:avLst/>
          </a:prstGeom>
          <a:ln w="57150">
            <a:solidFill>
              <a:schemeClr val="tx2"/>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id-ID"/>
          </a:p>
        </p:txBody>
      </p:sp>
      <p:sp>
        <p:nvSpPr>
          <p:cNvPr id="4" name="Subtitle 2"/>
          <p:cNvSpPr txBox="1">
            <a:spLocks noRot="1" noChangeAspect="1" noMove="1" noResize="1" noEditPoints="1" noAdjustHandles="1" noChangeArrowheads="1" noChangeShapeType="1" noTextEdit="1"/>
          </p:cNvSpPr>
          <p:nvPr/>
        </p:nvSpPr>
        <p:spPr>
          <a:xfrm>
            <a:off x="467544" y="1196752"/>
            <a:ext cx="7920880" cy="5184576"/>
          </a:xfrm>
          <a:prstGeom prst="rect">
            <a:avLst/>
          </a:prstGeom>
          <a:blipFill rotWithShape="1">
            <a:blip r:embed="rId3"/>
            <a:stretch>
              <a:fillRect l="-1232" t="-940" r="-462" b="-3643"/>
            </a:stretch>
          </a:blipFill>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id-ID" sz="3200" b="0" i="0" u="none" strike="noStrike" kern="1200" cap="none" spc="0" normalizeH="0" baseline="0" noProof="0" smtClean="0">
                <a:ln>
                  <a:noFill/>
                </a:ln>
                <a:noFill/>
                <a:effectLst/>
                <a:uLnTx/>
                <a:uFillTx/>
                <a:latin typeface="+mn-lt"/>
                <a:ea typeface="+mn-ea"/>
                <a:cs typeface="+mn-cs"/>
              </a:rPr>
              <a:t> </a:t>
            </a:r>
            <a:endParaRPr kumimoji="0" lang="id-ID" sz="3200" b="0" i="0" u="none" strike="noStrike" kern="1200" cap="none" spc="0" normalizeH="0" baseline="0" noProof="0">
              <a:ln>
                <a:noFill/>
              </a:ln>
              <a:no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6" presetClass="emph" presetSubtype="0" fill="hold" grpId="0" nodeType="clickEffect">
                                  <p:stCondLst>
                                    <p:cond delay="0"/>
                                  </p:stCondLst>
                                  <p:iterate type="lt">
                                    <p:tmPct val="10000"/>
                                  </p:iterate>
                                  <p:childTnLst>
                                    <p:animScale>
                                      <p:cBhvr>
                                        <p:cTn id="6" dur="500" autoRev="1" fill="hold">
                                          <p:stCondLst>
                                            <p:cond delay="0"/>
                                          </p:stCondLst>
                                        </p:cTn>
                                        <p:tgtEl>
                                          <p:spTgt spid="2"/>
                                        </p:tgtEl>
                                      </p:cBhvr>
                                      <p:to x="80000" y="100000"/>
                                    </p:animScale>
                                    <p:anim by="(#ppt_w*0.10)" calcmode="lin" valueType="num">
                                      <p:cBhvr>
                                        <p:cTn id="7" dur="500" autoRev="1" fill="hold">
                                          <p:stCondLst>
                                            <p:cond delay="0"/>
                                          </p:stCondLst>
                                        </p:cTn>
                                        <p:tgtEl>
                                          <p:spTgt spid="2"/>
                                        </p:tgtEl>
                                        <p:attrNameLst>
                                          <p:attrName>ppt_x</p:attrName>
                                        </p:attrNameLst>
                                      </p:cBhvr>
                                    </p:anim>
                                    <p:anim by="(-#ppt_w*0.10)" calcmode="lin" valueType="num">
                                      <p:cBhvr>
                                        <p:cTn id="8" dur="500" autoRev="1" fill="hold">
                                          <p:stCondLst>
                                            <p:cond delay="0"/>
                                          </p:stCondLst>
                                        </p:cTn>
                                        <p:tgtEl>
                                          <p:spTgt spid="2"/>
                                        </p:tgtEl>
                                        <p:attrNameLst>
                                          <p:attrName>ppt_y</p:attrName>
                                        </p:attrNameLst>
                                      </p:cBhvr>
                                    </p:anim>
                                    <p:animRot by="-480000">
                                      <p:cBhvr>
                                        <p:cTn id="9" dur="500" autoRev="1" fill="hold">
                                          <p:stCondLst>
                                            <p:cond delay="0"/>
                                          </p:stCondLst>
                                        </p:cTn>
                                        <p:tgtEl>
                                          <p:spTgt spid="2"/>
                                        </p:tgtEl>
                                        <p:attrNameLst>
                                          <p:attrName>r</p:attrName>
                                        </p:attrNameLst>
                                      </p:cBhvr>
                                    </p:animRo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par>
                                <p:cTn id="17" presetID="53" presetClass="entr" presetSubtype="0" fill="hold" grpId="0" nodeType="withEffect">
                                  <p:stCondLst>
                                    <p:cond delay="0"/>
                                  </p:stCondLst>
                                  <p:childTnLst>
                                    <p:set>
                                      <p:cBhvr>
                                        <p:cTn id="18" dur="1" fill="hold">
                                          <p:stCondLst>
                                            <p:cond delay="0"/>
                                          </p:stCondLst>
                                        </p:cTn>
                                        <p:tgtEl>
                                          <p:spTgt spid="4">
                                            <p:bg/>
                                          </p:spTgt>
                                        </p:tgtEl>
                                        <p:attrNameLst>
                                          <p:attrName>style.visibility</p:attrName>
                                        </p:attrNameLst>
                                      </p:cBhvr>
                                      <p:to>
                                        <p:strVal val="visible"/>
                                      </p:to>
                                    </p:set>
                                    <p:anim calcmode="lin" valueType="num">
                                      <p:cBhvr>
                                        <p:cTn id="19" dur="500" fill="hold"/>
                                        <p:tgtEl>
                                          <p:spTgt spid="4">
                                            <p:bg/>
                                          </p:spTgt>
                                        </p:tgtEl>
                                        <p:attrNameLst>
                                          <p:attrName>ppt_w</p:attrName>
                                        </p:attrNameLst>
                                      </p:cBhvr>
                                      <p:tavLst>
                                        <p:tav tm="0">
                                          <p:val>
                                            <p:fltVal val="0"/>
                                          </p:val>
                                        </p:tav>
                                        <p:tav tm="100000">
                                          <p:val>
                                            <p:strVal val="#ppt_w"/>
                                          </p:val>
                                        </p:tav>
                                      </p:tavLst>
                                    </p:anim>
                                    <p:anim calcmode="lin" valueType="num">
                                      <p:cBhvr>
                                        <p:cTn id="20" dur="500" fill="hold"/>
                                        <p:tgtEl>
                                          <p:spTgt spid="4">
                                            <p:bg/>
                                          </p:spTgt>
                                        </p:tgtEl>
                                        <p:attrNameLst>
                                          <p:attrName>ppt_h</p:attrName>
                                        </p:attrNameLst>
                                      </p:cBhvr>
                                      <p:tavLst>
                                        <p:tav tm="0">
                                          <p:val>
                                            <p:fltVal val="0"/>
                                          </p:val>
                                        </p:tav>
                                        <p:tav tm="100000">
                                          <p:val>
                                            <p:strVal val="#ppt_h"/>
                                          </p:val>
                                        </p:tav>
                                      </p:tavLst>
                                    </p:anim>
                                    <p:animEffect transition="in" filter="fade">
                                      <p:cBhvr>
                                        <p:cTn id="21" dur="500"/>
                                        <p:tgtEl>
                                          <p:spTgt spid="4">
                                            <p:bg/>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0" fill="hold" grpId="0" nodeType="clickEffect">
                                  <p:stCondLst>
                                    <p:cond delay="0"/>
                                  </p:stCondLst>
                                  <p:childTnLst>
                                    <p:set>
                                      <p:cBhvr>
                                        <p:cTn id="25" dur="1" fill="hold">
                                          <p:stCondLst>
                                            <p:cond delay="0"/>
                                          </p:stCondLst>
                                        </p:cTn>
                                        <p:tgtEl>
                                          <p:spTgt spid="4">
                                            <p:txEl>
                                              <p:pRg st="0" end="0"/>
                                            </p:txEl>
                                          </p:spTgt>
                                        </p:tgtEl>
                                        <p:attrNameLst>
                                          <p:attrName>style.visibility</p:attrName>
                                        </p:attrNameLst>
                                      </p:cBhvr>
                                      <p:to>
                                        <p:strVal val="visible"/>
                                      </p:to>
                                    </p:set>
                                    <p:anim calcmode="lin" valueType="num">
                                      <p:cBhvr>
                                        <p:cTn id="26"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27"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28"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txBox="1">
            <a:spLocks/>
          </p:cNvSpPr>
          <p:nvPr/>
        </p:nvSpPr>
        <p:spPr>
          <a:xfrm>
            <a:off x="457200" y="304800"/>
            <a:ext cx="8229600" cy="778098"/>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smtClean="0">
                <a:ln w="28575">
                  <a:solidFill>
                    <a:schemeClr val="accent2">
                      <a:satMod val="140000"/>
                    </a:schemeClr>
                  </a:solidFill>
                  <a:prstDash val="solid"/>
                  <a:miter lim="800000"/>
                </a:ln>
                <a:noFill/>
                <a:effectLst>
                  <a:glow rad="101600">
                    <a:schemeClr val="accent3">
                      <a:satMod val="175000"/>
                      <a:alpha val="40000"/>
                    </a:schemeClr>
                  </a:glow>
                  <a:outerShdw blurRad="25500" dist="23000" dir="7020000" algn="tl">
                    <a:srgbClr val="000000">
                      <a:alpha val="50000"/>
                    </a:srgbClr>
                  </a:outerShdw>
                </a:effectLst>
                <a:uLnTx/>
                <a:uFillTx/>
                <a:latin typeface="Comic Sans MS" pitchFamily="66" charset="0"/>
                <a:ea typeface="+mj-ea"/>
                <a:cs typeface="+mj-cs"/>
              </a:rPr>
              <a:t>Modulus Young/Elastis</a:t>
            </a:r>
            <a:endParaRPr kumimoji="0" lang="id-ID" sz="4400" b="1" i="0" u="none" strike="noStrike" kern="1200" cap="none" spc="0" normalizeH="0" baseline="0" noProof="0" dirty="0">
              <a:ln w="28575">
                <a:solidFill>
                  <a:schemeClr val="accent2">
                    <a:satMod val="140000"/>
                  </a:schemeClr>
                </a:solidFill>
                <a:prstDash val="solid"/>
                <a:miter lim="800000"/>
              </a:ln>
              <a:noFill/>
              <a:effectLst>
                <a:glow rad="101600">
                  <a:schemeClr val="accent3">
                    <a:satMod val="175000"/>
                    <a:alpha val="40000"/>
                  </a:schemeClr>
                </a:glow>
                <a:outerShdw blurRad="25500" dist="23000" dir="7020000" algn="tl">
                  <a:srgbClr val="000000">
                    <a:alpha val="50000"/>
                  </a:srgbClr>
                </a:outerShdw>
              </a:effectLst>
              <a:uLnTx/>
              <a:uFillTx/>
              <a:latin typeface="Comic Sans MS" pitchFamily="66" charset="0"/>
              <a:ea typeface="+mj-ea"/>
              <a:cs typeface="+mj-cs"/>
            </a:endParaRPr>
          </a:p>
        </p:txBody>
      </p:sp>
      <p:sp>
        <p:nvSpPr>
          <p:cNvPr id="3" name="Content Placeholder 2"/>
          <p:cNvSpPr txBox="1">
            <a:spLocks/>
          </p:cNvSpPr>
          <p:nvPr/>
        </p:nvSpPr>
        <p:spPr>
          <a:xfrm>
            <a:off x="457200" y="1295400"/>
            <a:ext cx="8229600" cy="5001419"/>
          </a:xfrm>
          <a:prstGeom prst="rect">
            <a:avLst/>
          </a:prstGeom>
        </p:spPr>
        <p:txBody>
          <a:bodyP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glow rad="63500">
                    <a:schemeClr val="accent2">
                      <a:satMod val="175000"/>
                      <a:alpha val="40000"/>
                    </a:schemeClr>
                  </a:glow>
                  <a:outerShdw blurRad="50800" dist="39000" dir="5460000" algn="tl">
                    <a:srgbClr val="000000">
                      <a:alpha val="38000"/>
                    </a:srgbClr>
                  </a:outerShdw>
                </a:effectLst>
                <a:uLnTx/>
                <a:uFillTx/>
                <a:latin typeface="Segoe UI" pitchFamily="34" charset="0"/>
                <a:ea typeface="+mn-ea"/>
                <a:cs typeface="Segoe UI" pitchFamily="34" charset="0"/>
              </a:rPr>
              <a:t>jika ada benda yang bersifat elastis dengan panjang tertentu kemudian ditarik dengan gaya tertentu yang mengakibatkan pertambahan panjang benda tersebut maka berlaku hubungan :</a:t>
            </a:r>
            <a:endParaRPr kumimoji="0" lang="id-ID" sz="2400" b="0" i="0" u="none" strike="noStrike" kern="1200" cap="none" spc="0" normalizeH="0" baseline="0" noProof="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glow rad="63500">
                  <a:schemeClr val="accent2">
                    <a:satMod val="175000"/>
                    <a:alpha val="40000"/>
                  </a:schemeClr>
                </a:glow>
                <a:outerShdw blurRad="50800" dist="39000" dir="5460000" algn="tl">
                  <a:srgbClr val="000000">
                    <a:alpha val="38000"/>
                  </a:srgbClr>
                </a:outerShdw>
              </a:effectLst>
              <a:uLnTx/>
              <a:uFillTx/>
              <a:latin typeface="Segoe UI" pitchFamily="34" charset="0"/>
              <a:ea typeface="+mn-ea"/>
              <a:cs typeface="Segoe UI"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id-ID" sz="2400" b="0" i="0" u="none" strike="noStrike" kern="1200" cap="none" spc="0" normalizeH="0" baseline="0" noProof="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glow rad="63500">
                  <a:schemeClr val="accent2">
                    <a:satMod val="175000"/>
                    <a:alpha val="40000"/>
                  </a:schemeClr>
                </a:glow>
                <a:outerShdw blurRad="50800" dist="39000" dir="5460000" algn="tl">
                  <a:srgbClr val="000000">
                    <a:alpha val="38000"/>
                  </a:srgbClr>
                </a:outerShdw>
              </a:effectLst>
              <a:uLnTx/>
              <a:uFillTx/>
              <a:latin typeface="Segoe UI" pitchFamily="34" charset="0"/>
              <a:ea typeface="+mn-ea"/>
              <a:cs typeface="Segoe UI"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id-ID" sz="2400" b="0" i="0" u="none" strike="noStrike" kern="1200" cap="none" spc="0" normalizeH="0" baseline="0" noProof="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glow rad="63500">
                  <a:schemeClr val="accent2">
                    <a:satMod val="175000"/>
                    <a:alpha val="40000"/>
                  </a:schemeClr>
                </a:glow>
                <a:outerShdw blurRad="50800" dist="39000" dir="5460000" algn="tl">
                  <a:srgbClr val="000000">
                    <a:alpha val="38000"/>
                  </a:srgbClr>
                </a:outerShdw>
              </a:effectLst>
              <a:uLnTx/>
              <a:uFillTx/>
              <a:latin typeface="Segoe UI" pitchFamily="34" charset="0"/>
              <a:ea typeface="+mn-ea"/>
              <a:cs typeface="Segoe UI" pitchFamily="34" charset="0"/>
            </a:endParaRPr>
          </a:p>
        </p:txBody>
      </p:sp>
      <p:pic>
        <p:nvPicPr>
          <p:cNvPr id="4" name="Picture 3" descr="http://4.bp.blogspot.com/_IL_hvTz-W_E/TMtq4Cx5MTI/AAAAAAAABCs/KR9EyXZSzkk/s200/c9.png">
            <a:hlinkClick r:id="rId3"/>
          </p:cNvPr>
          <p:cNvPicPr/>
          <p:nvPr/>
        </p:nvPicPr>
        <p:blipFill>
          <a:blip r:embed="rId4"/>
          <a:srcRect/>
          <a:stretch>
            <a:fillRect/>
          </a:stretch>
        </p:blipFill>
        <p:spPr bwMode="auto">
          <a:xfrm>
            <a:off x="3810000" y="2895600"/>
            <a:ext cx="3226668" cy="1576611"/>
          </a:xfrm>
          <a:prstGeom prst="rect">
            <a:avLst/>
          </a:prstGeom>
          <a:noFill/>
          <a:ln w="9525">
            <a:noFill/>
            <a:miter lim="800000"/>
            <a:headEnd/>
            <a:tailEnd/>
          </a:ln>
        </p:spPr>
      </p:pic>
      <p:pic>
        <p:nvPicPr>
          <p:cNvPr id="5" name="Picture 4" descr="http://3.bp.blogspot.com/_IL_hvTz-W_E/TMtrG8eg5qI/AAAAAAAABCw/QVnyECt2O0k/s200/d1.png">
            <a:hlinkClick r:id="rId5"/>
          </p:cNvPr>
          <p:cNvPicPr/>
          <p:nvPr/>
        </p:nvPicPr>
        <p:blipFill>
          <a:blip r:embed="rId6"/>
          <a:srcRect/>
          <a:stretch>
            <a:fillRect/>
          </a:stretch>
        </p:blipFill>
        <p:spPr bwMode="auto">
          <a:xfrm>
            <a:off x="3810000" y="4425463"/>
            <a:ext cx="3226668" cy="18229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500" accel="50000" decel="50000" autoRev="1" fill="hold">
                                          <p:stCondLst>
                                            <p:cond delay="0"/>
                                          </p:stCondLst>
                                        </p:cTn>
                                        <p:tgtEl>
                                          <p:spTgt spid="2"/>
                                        </p:tgtEl>
                                        <p:attrNameLst>
                                          <p:attrName>ppt_x</p:attrName>
                                          <p:attrName>ppt_y</p:attrName>
                                        </p:attrNameLst>
                                      </p:cBhvr>
                                    </p:animMotion>
                                    <p:animRot by="1500000">
                                      <p:cBhvr>
                                        <p:cTn id="7" dur="250" fill="hold">
                                          <p:stCondLst>
                                            <p:cond delay="0"/>
                                          </p:stCondLst>
                                        </p:cTn>
                                        <p:tgtEl>
                                          <p:spTgt spid="2"/>
                                        </p:tgtEl>
                                        <p:attrNameLst>
                                          <p:attrName>r</p:attrName>
                                        </p:attrNameLst>
                                      </p:cBhvr>
                                    </p:animRot>
                                    <p:animRot by="-1500000">
                                      <p:cBhvr>
                                        <p:cTn id="8" dur="250" fill="hold">
                                          <p:stCondLst>
                                            <p:cond delay="250"/>
                                          </p:stCondLst>
                                        </p:cTn>
                                        <p:tgtEl>
                                          <p:spTgt spid="2"/>
                                        </p:tgtEl>
                                        <p:attrNameLst>
                                          <p:attrName>r</p:attrName>
                                        </p:attrNameLst>
                                      </p:cBhvr>
                                    </p:animRot>
                                    <p:animRot by="-1500000">
                                      <p:cBhvr>
                                        <p:cTn id="9" dur="250" fill="hold">
                                          <p:stCondLst>
                                            <p:cond delay="500"/>
                                          </p:stCondLst>
                                        </p:cTn>
                                        <p:tgtEl>
                                          <p:spTgt spid="2"/>
                                        </p:tgtEl>
                                        <p:attrNameLst>
                                          <p:attrName>r</p:attrName>
                                        </p:attrNameLst>
                                      </p:cBhvr>
                                    </p:animRot>
                                    <p:animRot by="1500000">
                                      <p:cBhvr>
                                        <p:cTn id="10" dur="250" fill="hold">
                                          <p:stCondLst>
                                            <p:cond delay="750"/>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53"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p:cTn id="15"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6"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6"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580">
                                          <p:stCondLst>
                                            <p:cond delay="0"/>
                                          </p:stCondLst>
                                        </p:cTn>
                                        <p:tgtEl>
                                          <p:spTgt spid="4"/>
                                        </p:tgtEl>
                                      </p:cBhvr>
                                    </p:animEffect>
                                    <p:anim calcmode="lin" valueType="num">
                                      <p:cBhvr>
                                        <p:cTn id="23"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4"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5"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6"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27"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8" dur="26">
                                          <p:stCondLst>
                                            <p:cond delay="650"/>
                                          </p:stCondLst>
                                        </p:cTn>
                                        <p:tgtEl>
                                          <p:spTgt spid="4"/>
                                        </p:tgtEl>
                                      </p:cBhvr>
                                      <p:to x="100000" y="60000"/>
                                    </p:animScale>
                                    <p:animScale>
                                      <p:cBhvr>
                                        <p:cTn id="29" dur="166" decel="50000">
                                          <p:stCondLst>
                                            <p:cond delay="676"/>
                                          </p:stCondLst>
                                        </p:cTn>
                                        <p:tgtEl>
                                          <p:spTgt spid="4"/>
                                        </p:tgtEl>
                                      </p:cBhvr>
                                      <p:to x="100000" y="100000"/>
                                    </p:animScale>
                                    <p:animScale>
                                      <p:cBhvr>
                                        <p:cTn id="30" dur="26">
                                          <p:stCondLst>
                                            <p:cond delay="1312"/>
                                          </p:stCondLst>
                                        </p:cTn>
                                        <p:tgtEl>
                                          <p:spTgt spid="4"/>
                                        </p:tgtEl>
                                      </p:cBhvr>
                                      <p:to x="100000" y="80000"/>
                                    </p:animScale>
                                    <p:animScale>
                                      <p:cBhvr>
                                        <p:cTn id="31" dur="166" decel="50000">
                                          <p:stCondLst>
                                            <p:cond delay="1338"/>
                                          </p:stCondLst>
                                        </p:cTn>
                                        <p:tgtEl>
                                          <p:spTgt spid="4"/>
                                        </p:tgtEl>
                                      </p:cBhvr>
                                      <p:to x="100000" y="100000"/>
                                    </p:animScale>
                                    <p:animScale>
                                      <p:cBhvr>
                                        <p:cTn id="32" dur="26">
                                          <p:stCondLst>
                                            <p:cond delay="1642"/>
                                          </p:stCondLst>
                                        </p:cTn>
                                        <p:tgtEl>
                                          <p:spTgt spid="4"/>
                                        </p:tgtEl>
                                      </p:cBhvr>
                                      <p:to x="100000" y="90000"/>
                                    </p:animScale>
                                    <p:animScale>
                                      <p:cBhvr>
                                        <p:cTn id="33" dur="166" decel="50000">
                                          <p:stCondLst>
                                            <p:cond delay="1668"/>
                                          </p:stCondLst>
                                        </p:cTn>
                                        <p:tgtEl>
                                          <p:spTgt spid="4"/>
                                        </p:tgtEl>
                                      </p:cBhvr>
                                      <p:to x="100000" y="100000"/>
                                    </p:animScale>
                                    <p:animScale>
                                      <p:cBhvr>
                                        <p:cTn id="34" dur="26">
                                          <p:stCondLst>
                                            <p:cond delay="1808"/>
                                          </p:stCondLst>
                                        </p:cTn>
                                        <p:tgtEl>
                                          <p:spTgt spid="4"/>
                                        </p:tgtEl>
                                      </p:cBhvr>
                                      <p:to x="100000" y="95000"/>
                                    </p:animScale>
                                    <p:animScale>
                                      <p:cBhvr>
                                        <p:cTn id="35" dur="166" decel="50000">
                                          <p:stCondLst>
                                            <p:cond delay="1834"/>
                                          </p:stCondLst>
                                        </p:cTn>
                                        <p:tgtEl>
                                          <p:spTgt spid="4"/>
                                        </p:tgtEl>
                                      </p:cBhvr>
                                      <p:to x="100000" y="100000"/>
                                    </p:animScale>
                                  </p:childTnLst>
                                </p:cTn>
                              </p:par>
                            </p:childTnLst>
                          </p:cTn>
                        </p:par>
                      </p:childTnLst>
                    </p:cTn>
                  </p:par>
                  <p:par>
                    <p:cTn id="36" fill="hold">
                      <p:stCondLst>
                        <p:cond delay="indefinite"/>
                      </p:stCondLst>
                      <p:childTnLst>
                        <p:par>
                          <p:cTn id="37" fill="hold">
                            <p:stCondLst>
                              <p:cond delay="0"/>
                            </p:stCondLst>
                            <p:childTnLst>
                              <p:par>
                                <p:cTn id="38" presetID="26" presetClass="entr" presetSubtype="0"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wipe(down)">
                                      <p:cBhvr>
                                        <p:cTn id="40" dur="580">
                                          <p:stCondLst>
                                            <p:cond delay="0"/>
                                          </p:stCondLst>
                                        </p:cTn>
                                        <p:tgtEl>
                                          <p:spTgt spid="5"/>
                                        </p:tgtEl>
                                      </p:cBhvr>
                                    </p:animEffect>
                                    <p:anim calcmode="lin" valueType="num">
                                      <p:cBhvr>
                                        <p:cTn id="41"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42"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43"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44"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45"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46" dur="26">
                                          <p:stCondLst>
                                            <p:cond delay="650"/>
                                          </p:stCondLst>
                                        </p:cTn>
                                        <p:tgtEl>
                                          <p:spTgt spid="5"/>
                                        </p:tgtEl>
                                      </p:cBhvr>
                                      <p:to x="100000" y="60000"/>
                                    </p:animScale>
                                    <p:animScale>
                                      <p:cBhvr>
                                        <p:cTn id="47" dur="166" decel="50000">
                                          <p:stCondLst>
                                            <p:cond delay="676"/>
                                          </p:stCondLst>
                                        </p:cTn>
                                        <p:tgtEl>
                                          <p:spTgt spid="5"/>
                                        </p:tgtEl>
                                      </p:cBhvr>
                                      <p:to x="100000" y="100000"/>
                                    </p:animScale>
                                    <p:animScale>
                                      <p:cBhvr>
                                        <p:cTn id="48" dur="26">
                                          <p:stCondLst>
                                            <p:cond delay="1312"/>
                                          </p:stCondLst>
                                        </p:cTn>
                                        <p:tgtEl>
                                          <p:spTgt spid="5"/>
                                        </p:tgtEl>
                                      </p:cBhvr>
                                      <p:to x="100000" y="80000"/>
                                    </p:animScale>
                                    <p:animScale>
                                      <p:cBhvr>
                                        <p:cTn id="49" dur="166" decel="50000">
                                          <p:stCondLst>
                                            <p:cond delay="1338"/>
                                          </p:stCondLst>
                                        </p:cTn>
                                        <p:tgtEl>
                                          <p:spTgt spid="5"/>
                                        </p:tgtEl>
                                      </p:cBhvr>
                                      <p:to x="100000" y="100000"/>
                                    </p:animScale>
                                    <p:animScale>
                                      <p:cBhvr>
                                        <p:cTn id="50" dur="26">
                                          <p:stCondLst>
                                            <p:cond delay="1642"/>
                                          </p:stCondLst>
                                        </p:cTn>
                                        <p:tgtEl>
                                          <p:spTgt spid="5"/>
                                        </p:tgtEl>
                                      </p:cBhvr>
                                      <p:to x="100000" y="90000"/>
                                    </p:animScale>
                                    <p:animScale>
                                      <p:cBhvr>
                                        <p:cTn id="51" dur="166" decel="50000">
                                          <p:stCondLst>
                                            <p:cond delay="1668"/>
                                          </p:stCondLst>
                                        </p:cTn>
                                        <p:tgtEl>
                                          <p:spTgt spid="5"/>
                                        </p:tgtEl>
                                      </p:cBhvr>
                                      <p:to x="100000" y="100000"/>
                                    </p:animScale>
                                    <p:animScale>
                                      <p:cBhvr>
                                        <p:cTn id="52" dur="26">
                                          <p:stCondLst>
                                            <p:cond delay="1808"/>
                                          </p:stCondLst>
                                        </p:cTn>
                                        <p:tgtEl>
                                          <p:spTgt spid="5"/>
                                        </p:tgtEl>
                                      </p:cBhvr>
                                      <p:to x="100000" y="95000"/>
                                    </p:animScale>
                                    <p:animScale>
                                      <p:cBhvr>
                                        <p:cTn id="53"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ounded Rectangle 1"/>
          <p:cNvSpPr/>
          <p:nvPr/>
        </p:nvSpPr>
        <p:spPr>
          <a:xfrm>
            <a:off x="609600" y="5638800"/>
            <a:ext cx="2133600" cy="762000"/>
          </a:xfrm>
          <a:prstGeom prst="roundRect">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Rounded Rectangle 2"/>
          <p:cNvSpPr/>
          <p:nvPr/>
        </p:nvSpPr>
        <p:spPr>
          <a:xfrm>
            <a:off x="609600" y="4267200"/>
            <a:ext cx="1219200" cy="762000"/>
          </a:xfrm>
          <a:prstGeom prst="roundRect">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Rounded Rectangle 3"/>
          <p:cNvSpPr/>
          <p:nvPr/>
        </p:nvSpPr>
        <p:spPr>
          <a:xfrm>
            <a:off x="609600" y="2438400"/>
            <a:ext cx="1219200" cy="838200"/>
          </a:xfrm>
          <a:prstGeom prst="roundRect">
            <a:avLst/>
          </a:prstGeom>
          <a:ln w="57150"/>
          <a:effectLst>
            <a:innerShdw blurRad="63500" dist="50800" dir="13500000">
              <a:prstClr val="black">
                <a:alpha val="50000"/>
              </a:prstClr>
            </a:inn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Content Placeholder 2"/>
          <p:cNvSpPr txBox="1">
            <a:spLocks/>
          </p:cNvSpPr>
          <p:nvPr/>
        </p:nvSpPr>
        <p:spPr>
          <a:xfrm>
            <a:off x="304800" y="381000"/>
            <a:ext cx="8839200" cy="6172200"/>
          </a:xfrm>
          <a:prstGeom prst="rect">
            <a:avLst/>
          </a:prstGeom>
        </p:spPr>
        <p:txBody>
          <a:bodyPr>
            <a:no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200" b="1" i="0" u="none" strike="noStrike" kern="1200" cap="none" spc="0" normalizeH="0" baseline="0" noProof="0" dirty="0" err="1" smtClean="0">
                <a:ln w="10541" cmpd="sng">
                  <a:solidFill>
                    <a:schemeClr val="accent1">
                      <a:shade val="88000"/>
                      <a:satMod val="110000"/>
                    </a:schemeClr>
                  </a:solidFill>
                  <a:prstDash val="solid"/>
                </a:ln>
                <a:solidFill>
                  <a:schemeClr val="tx2">
                    <a:lumMod val="75000"/>
                  </a:schemeClr>
                </a:solidFill>
                <a:effectLst/>
                <a:uLnTx/>
                <a:uFillTx/>
                <a:latin typeface="+mn-lt"/>
                <a:ea typeface="+mn-ea"/>
                <a:cs typeface="+mn-cs"/>
              </a:rPr>
              <a:t>pengambaran</a:t>
            </a:r>
            <a:r>
              <a:rPr kumimoji="0" lang="en-US" sz="2200" b="1" i="0" u="none" strike="noStrike" kern="1200" cap="none" spc="0" normalizeH="0" baseline="0" noProof="0" dirty="0" smtClean="0">
                <a:ln w="10541" cmpd="sng">
                  <a:solidFill>
                    <a:schemeClr val="accent1">
                      <a:shade val="88000"/>
                      <a:satMod val="110000"/>
                    </a:schemeClr>
                  </a:solidFill>
                  <a:prstDash val="solid"/>
                </a:ln>
                <a:solidFill>
                  <a:schemeClr val="tx2">
                    <a:lumMod val="75000"/>
                  </a:schemeClr>
                </a:solidFill>
                <a:effectLst/>
                <a:uLnTx/>
                <a:uFillTx/>
                <a:latin typeface="+mn-lt"/>
                <a:ea typeface="+mn-ea"/>
                <a:cs typeface="+mn-cs"/>
              </a:rPr>
              <a:t> </a:t>
            </a:r>
            <a:r>
              <a:rPr kumimoji="0" lang="en-US" sz="2200" b="1" i="0" u="none" strike="noStrike" kern="1200" cap="none" spc="0" normalizeH="0" baseline="0" noProof="0" dirty="0" err="1" smtClean="0">
                <a:ln w="10541" cmpd="sng">
                  <a:solidFill>
                    <a:schemeClr val="accent1">
                      <a:shade val="88000"/>
                      <a:satMod val="110000"/>
                    </a:schemeClr>
                  </a:solidFill>
                  <a:prstDash val="solid"/>
                </a:ln>
                <a:solidFill>
                  <a:schemeClr val="tx2">
                    <a:lumMod val="75000"/>
                  </a:schemeClr>
                </a:solidFill>
                <a:effectLst/>
                <a:uLnTx/>
                <a:uFillTx/>
                <a:latin typeface="+mn-lt"/>
                <a:ea typeface="+mn-ea"/>
                <a:cs typeface="+mn-cs"/>
              </a:rPr>
              <a:t>di</a:t>
            </a:r>
            <a:r>
              <a:rPr kumimoji="0" lang="en-US" sz="2200" b="1" i="0" u="none" strike="noStrike" kern="1200" cap="none" spc="0" normalizeH="0" baseline="0" noProof="0" dirty="0" smtClean="0">
                <a:ln w="10541" cmpd="sng">
                  <a:solidFill>
                    <a:schemeClr val="accent1">
                      <a:shade val="88000"/>
                      <a:satMod val="110000"/>
                    </a:schemeClr>
                  </a:solidFill>
                  <a:prstDash val="solid"/>
                </a:ln>
                <a:solidFill>
                  <a:schemeClr val="tx2">
                    <a:lumMod val="75000"/>
                  </a:schemeClr>
                </a:solidFill>
                <a:effectLst/>
                <a:uLnTx/>
                <a:uFillTx/>
                <a:latin typeface="+mn-lt"/>
                <a:ea typeface="+mn-ea"/>
                <a:cs typeface="+mn-cs"/>
              </a:rPr>
              <a:t> </a:t>
            </a:r>
            <a:r>
              <a:rPr kumimoji="0" lang="en-US" sz="2200" b="1" i="0" u="none" strike="noStrike" kern="1200" cap="none" spc="0" normalizeH="0" baseline="0" noProof="0" dirty="0" err="1" smtClean="0">
                <a:ln w="10541" cmpd="sng">
                  <a:solidFill>
                    <a:schemeClr val="accent1">
                      <a:shade val="88000"/>
                      <a:satMod val="110000"/>
                    </a:schemeClr>
                  </a:solidFill>
                  <a:prstDash val="solid"/>
                </a:ln>
                <a:solidFill>
                  <a:schemeClr val="tx2">
                    <a:lumMod val="75000"/>
                  </a:schemeClr>
                </a:solidFill>
                <a:effectLst/>
                <a:uLnTx/>
                <a:uFillTx/>
                <a:latin typeface="+mn-lt"/>
                <a:ea typeface="+mn-ea"/>
                <a:cs typeface="+mn-cs"/>
              </a:rPr>
              <a:t>atas</a:t>
            </a:r>
            <a:r>
              <a:rPr kumimoji="0" lang="en-US" sz="2200" b="1" i="0" u="none" strike="noStrike" kern="1200" cap="none" spc="0" normalizeH="0" baseline="0" noProof="0" dirty="0" smtClean="0">
                <a:ln w="10541" cmpd="sng">
                  <a:solidFill>
                    <a:schemeClr val="accent1">
                      <a:shade val="88000"/>
                      <a:satMod val="110000"/>
                    </a:schemeClr>
                  </a:solidFill>
                  <a:prstDash val="solid"/>
                </a:ln>
                <a:solidFill>
                  <a:schemeClr val="tx2">
                    <a:lumMod val="75000"/>
                  </a:schemeClr>
                </a:solidFill>
                <a:effectLst/>
                <a:uLnTx/>
                <a:uFillTx/>
                <a:latin typeface="+mn-lt"/>
                <a:ea typeface="+mn-ea"/>
                <a:cs typeface="+mn-cs"/>
              </a:rPr>
              <a:t>  </a:t>
            </a:r>
            <a:r>
              <a:rPr kumimoji="0" lang="en-US" sz="2200" b="1" i="0" u="none" strike="noStrike" kern="1200" cap="none" spc="0" normalizeH="0" baseline="0" noProof="0" dirty="0" err="1" smtClean="0">
                <a:ln w="10541" cmpd="sng">
                  <a:solidFill>
                    <a:schemeClr val="accent1">
                      <a:shade val="88000"/>
                      <a:satMod val="110000"/>
                    </a:schemeClr>
                  </a:solidFill>
                  <a:prstDash val="solid"/>
                </a:ln>
                <a:solidFill>
                  <a:schemeClr val="tx2">
                    <a:lumMod val="75000"/>
                  </a:schemeClr>
                </a:solidFill>
                <a:effectLst/>
                <a:uLnTx/>
                <a:uFillTx/>
                <a:latin typeface="+mn-lt"/>
                <a:ea typeface="+mn-ea"/>
                <a:cs typeface="+mn-cs"/>
              </a:rPr>
              <a:t>diasumsikan</a:t>
            </a:r>
            <a:r>
              <a:rPr kumimoji="0" lang="en-US" sz="2200" b="1" i="0" u="none" strike="noStrike" kern="1200" cap="none" spc="0" normalizeH="0" baseline="0" noProof="0" dirty="0" smtClean="0">
                <a:ln w="10541" cmpd="sng">
                  <a:solidFill>
                    <a:schemeClr val="accent1">
                      <a:shade val="88000"/>
                      <a:satMod val="110000"/>
                    </a:schemeClr>
                  </a:solidFill>
                  <a:prstDash val="solid"/>
                </a:ln>
                <a:solidFill>
                  <a:schemeClr val="tx2">
                    <a:lumMod val="75000"/>
                  </a:schemeClr>
                </a:solidFill>
                <a:effectLst/>
                <a:uLnTx/>
                <a:uFillTx/>
                <a:latin typeface="+mn-lt"/>
                <a:ea typeface="+mn-ea"/>
                <a:cs typeface="+mn-cs"/>
              </a:rPr>
              <a:t> </a:t>
            </a:r>
            <a:r>
              <a:rPr kumimoji="0" lang="en-US" sz="2200" b="1" i="0" u="none" strike="noStrike" kern="1200" cap="none" spc="0" normalizeH="0" baseline="0" noProof="0" dirty="0" err="1" smtClean="0">
                <a:ln w="10541" cmpd="sng">
                  <a:solidFill>
                    <a:schemeClr val="accent1">
                      <a:shade val="88000"/>
                      <a:satMod val="110000"/>
                    </a:schemeClr>
                  </a:solidFill>
                  <a:prstDash val="solid"/>
                </a:ln>
                <a:solidFill>
                  <a:schemeClr val="tx2">
                    <a:lumMod val="75000"/>
                  </a:schemeClr>
                </a:solidFill>
                <a:effectLst/>
                <a:uLnTx/>
                <a:uFillTx/>
                <a:latin typeface="+mn-lt"/>
                <a:ea typeface="+mn-ea"/>
                <a:cs typeface="+mn-cs"/>
              </a:rPr>
              <a:t>luas</a:t>
            </a:r>
            <a:r>
              <a:rPr kumimoji="0" lang="en-US" sz="2200" b="1" i="0" u="none" strike="noStrike" kern="1200" cap="none" spc="0" normalizeH="0" baseline="0" noProof="0" dirty="0" smtClean="0">
                <a:ln w="10541" cmpd="sng">
                  <a:solidFill>
                    <a:schemeClr val="accent1">
                      <a:shade val="88000"/>
                      <a:satMod val="110000"/>
                    </a:schemeClr>
                  </a:solidFill>
                  <a:prstDash val="solid"/>
                </a:ln>
                <a:solidFill>
                  <a:schemeClr val="tx2">
                    <a:lumMod val="75000"/>
                  </a:schemeClr>
                </a:solidFill>
                <a:effectLst/>
                <a:uLnTx/>
                <a:uFillTx/>
                <a:latin typeface="+mn-lt"/>
                <a:ea typeface="+mn-ea"/>
                <a:cs typeface="+mn-cs"/>
              </a:rPr>
              <a:t> </a:t>
            </a:r>
            <a:r>
              <a:rPr kumimoji="0" lang="en-US" sz="2200" b="1" i="0" u="none" strike="noStrike" kern="1200" cap="none" spc="0" normalizeH="0" baseline="0" noProof="0" dirty="0" err="1" smtClean="0">
                <a:ln w="10541" cmpd="sng">
                  <a:solidFill>
                    <a:schemeClr val="accent1">
                      <a:shade val="88000"/>
                      <a:satMod val="110000"/>
                    </a:schemeClr>
                  </a:solidFill>
                  <a:prstDash val="solid"/>
                </a:ln>
                <a:solidFill>
                  <a:schemeClr val="tx2">
                    <a:lumMod val="75000"/>
                  </a:schemeClr>
                </a:solidFill>
                <a:effectLst/>
                <a:uLnTx/>
                <a:uFillTx/>
                <a:latin typeface="+mn-lt"/>
                <a:ea typeface="+mn-ea"/>
                <a:cs typeface="+mn-cs"/>
              </a:rPr>
              <a:t>penampangnya</a:t>
            </a:r>
            <a:r>
              <a:rPr kumimoji="0" lang="en-US" sz="2200" b="1" i="0" u="none" strike="noStrike" kern="1200" cap="none" spc="0" normalizeH="0" baseline="0" noProof="0" dirty="0" smtClean="0">
                <a:ln w="10541" cmpd="sng">
                  <a:solidFill>
                    <a:schemeClr val="accent1">
                      <a:shade val="88000"/>
                      <a:satMod val="110000"/>
                    </a:schemeClr>
                  </a:solidFill>
                  <a:prstDash val="solid"/>
                </a:ln>
                <a:solidFill>
                  <a:schemeClr val="tx2">
                    <a:lumMod val="75000"/>
                  </a:schemeClr>
                </a:solidFill>
                <a:effectLst/>
                <a:uLnTx/>
                <a:uFillTx/>
                <a:latin typeface="+mn-lt"/>
                <a:ea typeface="+mn-ea"/>
                <a:cs typeface="+mn-cs"/>
              </a:rPr>
              <a:t> </a:t>
            </a:r>
            <a:r>
              <a:rPr kumimoji="0" lang="en-US" sz="2200" b="1" i="0" u="none" strike="noStrike" kern="1200" cap="none" spc="0" normalizeH="0" baseline="0" noProof="0" dirty="0" err="1" smtClean="0">
                <a:ln w="10541" cmpd="sng">
                  <a:solidFill>
                    <a:schemeClr val="accent1">
                      <a:shade val="88000"/>
                      <a:satMod val="110000"/>
                    </a:schemeClr>
                  </a:solidFill>
                  <a:prstDash val="solid"/>
                </a:ln>
                <a:solidFill>
                  <a:schemeClr val="tx2">
                    <a:lumMod val="75000"/>
                  </a:schemeClr>
                </a:solidFill>
                <a:effectLst/>
                <a:uLnTx/>
                <a:uFillTx/>
                <a:latin typeface="+mn-lt"/>
                <a:ea typeface="+mn-ea"/>
                <a:cs typeface="+mn-cs"/>
              </a:rPr>
              <a:t>berbentuk</a:t>
            </a:r>
            <a:r>
              <a:rPr kumimoji="0" lang="en-US" sz="2200" b="1" i="0" u="none" strike="noStrike" kern="1200" cap="none" spc="0" normalizeH="0" baseline="0" noProof="0" dirty="0" smtClean="0">
                <a:ln w="10541" cmpd="sng">
                  <a:solidFill>
                    <a:schemeClr val="accent1">
                      <a:shade val="88000"/>
                      <a:satMod val="110000"/>
                    </a:schemeClr>
                  </a:solidFill>
                  <a:prstDash val="solid"/>
                </a:ln>
                <a:solidFill>
                  <a:schemeClr val="tx2">
                    <a:lumMod val="75000"/>
                  </a:schemeClr>
                </a:solidFill>
                <a:effectLst/>
                <a:uLnTx/>
                <a:uFillTx/>
                <a:latin typeface="+mn-lt"/>
                <a:ea typeface="+mn-ea"/>
                <a:cs typeface="+mn-cs"/>
              </a:rPr>
              <a:t> </a:t>
            </a:r>
            <a:r>
              <a:rPr kumimoji="0" lang="en-US" sz="2200" b="1" i="0" u="none" strike="noStrike" kern="1200" cap="none" spc="0" normalizeH="0" baseline="0" noProof="0" dirty="0" err="1" smtClean="0">
                <a:ln w="10541" cmpd="sng">
                  <a:solidFill>
                    <a:schemeClr val="accent1">
                      <a:shade val="88000"/>
                      <a:satMod val="110000"/>
                    </a:schemeClr>
                  </a:solidFill>
                  <a:prstDash val="solid"/>
                </a:ln>
                <a:solidFill>
                  <a:schemeClr val="tx2">
                    <a:lumMod val="75000"/>
                  </a:schemeClr>
                </a:solidFill>
                <a:effectLst/>
                <a:uLnTx/>
                <a:uFillTx/>
                <a:latin typeface="+mn-lt"/>
                <a:ea typeface="+mn-ea"/>
                <a:cs typeface="+mn-cs"/>
              </a:rPr>
              <a:t>lingkaran</a:t>
            </a:r>
            <a:r>
              <a:rPr kumimoji="0" lang="en-US" sz="2200" b="1" i="0" u="none" strike="noStrike" kern="1200" cap="none" spc="0" normalizeH="0" baseline="0" noProof="0" dirty="0" smtClean="0">
                <a:ln w="10541" cmpd="sng">
                  <a:solidFill>
                    <a:schemeClr val="accent1">
                      <a:shade val="88000"/>
                      <a:satMod val="110000"/>
                    </a:schemeClr>
                  </a:solidFill>
                  <a:prstDash val="solid"/>
                </a:ln>
                <a:solidFill>
                  <a:schemeClr val="tx2">
                    <a:lumMod val="75000"/>
                  </a:schemeClr>
                </a:solidFill>
                <a:effectLst/>
                <a:uLnTx/>
                <a:uFillTx/>
                <a:latin typeface="+mn-lt"/>
                <a:ea typeface="+mn-ea"/>
                <a:cs typeface="+mn-cs"/>
              </a:rPr>
              <a:t>.... </a:t>
            </a:r>
            <a:r>
              <a:rPr kumimoji="0" lang="en-US" sz="2200" b="1" i="0" u="none" strike="noStrike" kern="1200" cap="none" spc="0" normalizeH="0" baseline="0" noProof="0" dirty="0" err="1" smtClean="0">
                <a:ln w="10541" cmpd="sng">
                  <a:solidFill>
                    <a:schemeClr val="accent1">
                      <a:shade val="88000"/>
                      <a:satMod val="110000"/>
                    </a:schemeClr>
                  </a:solidFill>
                  <a:prstDash val="solid"/>
                </a:ln>
                <a:solidFill>
                  <a:schemeClr val="tx2">
                    <a:lumMod val="75000"/>
                  </a:schemeClr>
                </a:solidFill>
                <a:effectLst/>
                <a:uLnTx/>
                <a:uFillTx/>
                <a:latin typeface="+mn-lt"/>
                <a:ea typeface="+mn-ea"/>
                <a:cs typeface="+mn-cs"/>
              </a:rPr>
              <a:t>dan</a:t>
            </a:r>
            <a:r>
              <a:rPr kumimoji="0" lang="en-US" sz="2200" b="1" i="0" u="none" strike="noStrike" kern="1200" cap="none" spc="0" normalizeH="0" baseline="0" noProof="0" dirty="0" smtClean="0">
                <a:ln w="10541" cmpd="sng">
                  <a:solidFill>
                    <a:schemeClr val="accent1">
                      <a:shade val="88000"/>
                      <a:satMod val="110000"/>
                    </a:schemeClr>
                  </a:solidFill>
                  <a:prstDash val="solid"/>
                </a:ln>
                <a:solidFill>
                  <a:schemeClr val="tx2">
                    <a:lumMod val="75000"/>
                  </a:schemeClr>
                </a:solidFill>
                <a:effectLst/>
                <a:uLnTx/>
                <a:uFillTx/>
                <a:latin typeface="+mn-lt"/>
                <a:ea typeface="+mn-ea"/>
                <a:cs typeface="+mn-cs"/>
              </a:rPr>
              <a:t> </a:t>
            </a:r>
            <a:r>
              <a:rPr kumimoji="0" lang="en-US" sz="2200" b="1" i="0" u="none" strike="noStrike" kern="1200" cap="none" spc="0" normalizeH="0" baseline="0" noProof="0" dirty="0" err="1" smtClean="0">
                <a:ln w="10541" cmpd="sng">
                  <a:solidFill>
                    <a:schemeClr val="accent1">
                      <a:shade val="88000"/>
                      <a:satMod val="110000"/>
                    </a:schemeClr>
                  </a:solidFill>
                  <a:prstDash val="solid"/>
                </a:ln>
                <a:solidFill>
                  <a:schemeClr val="tx2">
                    <a:lumMod val="75000"/>
                  </a:schemeClr>
                </a:solidFill>
                <a:effectLst/>
                <a:uLnTx/>
                <a:uFillTx/>
                <a:latin typeface="+mn-lt"/>
                <a:ea typeface="+mn-ea"/>
                <a:cs typeface="+mn-cs"/>
              </a:rPr>
              <a:t>besarnya</a:t>
            </a:r>
            <a:r>
              <a:rPr kumimoji="0" lang="en-US" sz="2200" b="1" i="0" u="none" strike="noStrike" kern="1200" cap="none" spc="0" normalizeH="0" baseline="0" noProof="0" dirty="0" smtClean="0">
                <a:ln w="10541" cmpd="sng">
                  <a:solidFill>
                    <a:schemeClr val="accent1">
                      <a:shade val="88000"/>
                      <a:satMod val="110000"/>
                    </a:schemeClr>
                  </a:solidFill>
                  <a:prstDash val="solid"/>
                </a:ln>
                <a:solidFill>
                  <a:schemeClr val="tx2">
                    <a:lumMod val="75000"/>
                  </a:schemeClr>
                </a:solidFill>
                <a:effectLst/>
                <a:uLnTx/>
                <a:uFillTx/>
                <a:latin typeface="+mn-lt"/>
                <a:ea typeface="+mn-ea"/>
                <a:cs typeface="+mn-cs"/>
              </a:rPr>
              <a:t> </a:t>
            </a:r>
            <a:r>
              <a:rPr kumimoji="0" lang="en-US" sz="2200" b="1" i="0" u="none" strike="noStrike" kern="1200" cap="none" spc="0" normalizeH="0" baseline="0" noProof="0" dirty="0" err="1" smtClean="0">
                <a:ln w="10541" cmpd="sng">
                  <a:solidFill>
                    <a:schemeClr val="accent1">
                      <a:shade val="88000"/>
                      <a:satMod val="110000"/>
                    </a:schemeClr>
                  </a:solidFill>
                  <a:prstDash val="solid"/>
                </a:ln>
                <a:solidFill>
                  <a:schemeClr val="tx2">
                    <a:lumMod val="75000"/>
                  </a:schemeClr>
                </a:solidFill>
                <a:effectLst/>
                <a:uLnTx/>
                <a:uFillTx/>
                <a:latin typeface="+mn-lt"/>
                <a:ea typeface="+mn-ea"/>
                <a:cs typeface="+mn-cs"/>
              </a:rPr>
              <a:t>tegangan</a:t>
            </a:r>
            <a:r>
              <a:rPr kumimoji="0" lang="en-US" sz="2200" b="1" i="0" u="none" strike="noStrike" kern="1200" cap="none" spc="0" normalizeH="0" baseline="0" noProof="0" dirty="0" smtClean="0">
                <a:ln w="10541" cmpd="sng">
                  <a:solidFill>
                    <a:schemeClr val="accent1">
                      <a:shade val="88000"/>
                      <a:satMod val="110000"/>
                    </a:schemeClr>
                  </a:solidFill>
                  <a:prstDash val="solid"/>
                </a:ln>
                <a:solidFill>
                  <a:schemeClr val="tx2">
                    <a:lumMod val="75000"/>
                  </a:schemeClr>
                </a:solidFill>
                <a:effectLst/>
                <a:uLnTx/>
                <a:uFillTx/>
                <a:latin typeface="+mn-lt"/>
                <a:ea typeface="+mn-ea"/>
                <a:cs typeface="+mn-cs"/>
              </a:rPr>
              <a:t> (T) </a:t>
            </a:r>
            <a:r>
              <a:rPr kumimoji="0" lang="en-US" sz="2200" b="1" i="0" u="none" strike="noStrike" kern="1200" cap="none" spc="0" normalizeH="0" baseline="0" noProof="0" dirty="0" err="1" smtClean="0">
                <a:ln w="10541" cmpd="sng">
                  <a:solidFill>
                    <a:schemeClr val="accent1">
                      <a:shade val="88000"/>
                      <a:satMod val="110000"/>
                    </a:schemeClr>
                  </a:solidFill>
                  <a:prstDash val="solid"/>
                </a:ln>
                <a:solidFill>
                  <a:schemeClr val="tx2">
                    <a:lumMod val="75000"/>
                  </a:schemeClr>
                </a:solidFill>
                <a:effectLst/>
                <a:uLnTx/>
                <a:uFillTx/>
                <a:latin typeface="+mn-lt"/>
                <a:ea typeface="+mn-ea"/>
                <a:cs typeface="+mn-cs"/>
              </a:rPr>
              <a:t>dan</a:t>
            </a:r>
            <a:r>
              <a:rPr kumimoji="0" lang="en-US" sz="2200" b="1" i="0" u="none" strike="noStrike" kern="1200" cap="none" spc="0" normalizeH="0" baseline="0" noProof="0" dirty="0" smtClean="0">
                <a:ln w="10541" cmpd="sng">
                  <a:solidFill>
                    <a:schemeClr val="accent1">
                      <a:shade val="88000"/>
                      <a:satMod val="110000"/>
                    </a:schemeClr>
                  </a:solidFill>
                  <a:prstDash val="solid"/>
                </a:ln>
                <a:solidFill>
                  <a:schemeClr val="tx2">
                    <a:lumMod val="75000"/>
                  </a:schemeClr>
                </a:solidFill>
                <a:effectLst/>
                <a:uLnTx/>
                <a:uFillTx/>
                <a:latin typeface="+mn-lt"/>
                <a:ea typeface="+mn-ea"/>
                <a:cs typeface="+mn-cs"/>
              </a:rPr>
              <a:t> </a:t>
            </a:r>
            <a:r>
              <a:rPr kumimoji="0" lang="en-US" sz="2200" b="1" i="0" u="none" strike="noStrike" kern="1200" cap="none" spc="0" normalizeH="0" baseline="0" noProof="0" dirty="0" err="1" smtClean="0">
                <a:ln w="10541" cmpd="sng">
                  <a:solidFill>
                    <a:schemeClr val="accent1">
                      <a:shade val="88000"/>
                      <a:satMod val="110000"/>
                    </a:schemeClr>
                  </a:solidFill>
                  <a:prstDash val="solid"/>
                </a:ln>
                <a:solidFill>
                  <a:schemeClr val="tx2">
                    <a:lumMod val="75000"/>
                  </a:schemeClr>
                </a:solidFill>
                <a:effectLst/>
                <a:uLnTx/>
                <a:uFillTx/>
                <a:latin typeface="+mn-lt"/>
                <a:ea typeface="+mn-ea"/>
                <a:cs typeface="+mn-cs"/>
              </a:rPr>
              <a:t>regangan</a:t>
            </a:r>
            <a:r>
              <a:rPr kumimoji="0" lang="en-US" sz="2200" b="1" i="0" u="none" strike="noStrike" kern="1200" cap="none" spc="0" normalizeH="0" baseline="0" noProof="0" dirty="0" smtClean="0">
                <a:ln w="10541" cmpd="sng">
                  <a:solidFill>
                    <a:schemeClr val="accent1">
                      <a:shade val="88000"/>
                      <a:satMod val="110000"/>
                    </a:schemeClr>
                  </a:solidFill>
                  <a:prstDash val="solid"/>
                </a:ln>
                <a:solidFill>
                  <a:schemeClr val="tx2">
                    <a:lumMod val="75000"/>
                  </a:schemeClr>
                </a:solidFill>
                <a:effectLst/>
                <a:uLnTx/>
                <a:uFillTx/>
                <a:latin typeface="+mn-lt"/>
                <a:ea typeface="+mn-ea"/>
                <a:cs typeface="+mn-cs"/>
              </a:rPr>
              <a:t> </a:t>
            </a:r>
            <a:r>
              <a:rPr kumimoji="0" lang="en-US" sz="2200" b="1" i="0" u="none" strike="noStrike" kern="1200" cap="none" spc="0" normalizeH="0" baseline="0" noProof="0" dirty="0" err="1" smtClean="0">
                <a:ln w="10541" cmpd="sng">
                  <a:solidFill>
                    <a:schemeClr val="accent1">
                      <a:shade val="88000"/>
                      <a:satMod val="110000"/>
                    </a:schemeClr>
                  </a:solidFill>
                  <a:prstDash val="solid"/>
                </a:ln>
                <a:solidFill>
                  <a:schemeClr val="tx2">
                    <a:lumMod val="75000"/>
                  </a:schemeClr>
                </a:solidFill>
                <a:effectLst/>
                <a:uLnTx/>
                <a:uFillTx/>
                <a:latin typeface="+mn-lt"/>
                <a:ea typeface="+mn-ea"/>
                <a:cs typeface="+mn-cs"/>
              </a:rPr>
              <a:t>dari</a:t>
            </a:r>
            <a:r>
              <a:rPr kumimoji="0" lang="en-US" sz="2200" b="1" i="0" u="none" strike="noStrike" kern="1200" cap="none" spc="0" normalizeH="0" baseline="0" noProof="0" dirty="0" smtClean="0">
                <a:ln w="10541" cmpd="sng">
                  <a:solidFill>
                    <a:schemeClr val="accent1">
                      <a:shade val="88000"/>
                      <a:satMod val="110000"/>
                    </a:schemeClr>
                  </a:solidFill>
                  <a:prstDash val="solid"/>
                </a:ln>
                <a:solidFill>
                  <a:schemeClr val="tx2">
                    <a:lumMod val="75000"/>
                  </a:schemeClr>
                </a:solidFill>
                <a:effectLst/>
                <a:uLnTx/>
                <a:uFillTx/>
                <a:latin typeface="+mn-lt"/>
                <a:ea typeface="+mn-ea"/>
                <a:cs typeface="+mn-cs"/>
              </a:rPr>
              <a:t> </a:t>
            </a:r>
            <a:r>
              <a:rPr kumimoji="0" lang="en-US" sz="2200" b="1" i="0" u="none" strike="noStrike" kern="1200" cap="none" spc="0" normalizeH="0" baseline="0" noProof="0" dirty="0" err="1" smtClean="0">
                <a:ln w="10541" cmpd="sng">
                  <a:solidFill>
                    <a:schemeClr val="accent1">
                      <a:shade val="88000"/>
                      <a:satMod val="110000"/>
                    </a:schemeClr>
                  </a:solidFill>
                  <a:prstDash val="solid"/>
                </a:ln>
                <a:solidFill>
                  <a:schemeClr val="tx2">
                    <a:lumMod val="75000"/>
                  </a:schemeClr>
                </a:solidFill>
                <a:effectLst/>
                <a:uLnTx/>
                <a:uFillTx/>
                <a:latin typeface="+mn-lt"/>
                <a:ea typeface="+mn-ea"/>
                <a:cs typeface="+mn-cs"/>
              </a:rPr>
              <a:t>peristiwa</a:t>
            </a:r>
            <a:r>
              <a:rPr kumimoji="0" lang="en-US" sz="2200" b="1" i="0" u="none" strike="noStrike" kern="1200" cap="none" spc="0" normalizeH="0" baseline="0" noProof="0" dirty="0" smtClean="0">
                <a:ln w="10541" cmpd="sng">
                  <a:solidFill>
                    <a:schemeClr val="accent1">
                      <a:shade val="88000"/>
                      <a:satMod val="110000"/>
                    </a:schemeClr>
                  </a:solidFill>
                  <a:prstDash val="solid"/>
                </a:ln>
                <a:solidFill>
                  <a:schemeClr val="tx2">
                    <a:lumMod val="75000"/>
                  </a:schemeClr>
                </a:solidFill>
                <a:effectLst/>
                <a:uLnTx/>
                <a:uFillTx/>
                <a:latin typeface="+mn-lt"/>
                <a:ea typeface="+mn-ea"/>
                <a:cs typeface="+mn-cs"/>
              </a:rPr>
              <a:t> </a:t>
            </a:r>
            <a:r>
              <a:rPr kumimoji="0" lang="en-US" sz="2200" b="1" i="0" u="none" strike="noStrike" kern="1200" cap="none" spc="0" normalizeH="0" baseline="0" noProof="0" dirty="0" err="1" smtClean="0">
                <a:ln w="10541" cmpd="sng">
                  <a:solidFill>
                    <a:schemeClr val="accent1">
                      <a:shade val="88000"/>
                      <a:satMod val="110000"/>
                    </a:schemeClr>
                  </a:solidFill>
                  <a:prstDash val="solid"/>
                </a:ln>
                <a:solidFill>
                  <a:schemeClr val="tx2">
                    <a:lumMod val="75000"/>
                  </a:schemeClr>
                </a:solidFill>
                <a:effectLst/>
                <a:uLnTx/>
                <a:uFillTx/>
                <a:latin typeface="+mn-lt"/>
                <a:ea typeface="+mn-ea"/>
                <a:cs typeface="+mn-cs"/>
              </a:rPr>
              <a:t>tersebut</a:t>
            </a:r>
            <a:r>
              <a:rPr kumimoji="0" lang="en-US" sz="2200" b="1" i="0" u="none" strike="noStrike" kern="1200" cap="none" spc="0" normalizeH="0" baseline="0" noProof="0" dirty="0" smtClean="0">
                <a:ln w="10541" cmpd="sng">
                  <a:solidFill>
                    <a:schemeClr val="accent1">
                      <a:shade val="88000"/>
                      <a:satMod val="110000"/>
                    </a:schemeClr>
                  </a:solidFill>
                  <a:prstDash val="solid"/>
                </a:ln>
                <a:solidFill>
                  <a:schemeClr val="tx2">
                    <a:lumMod val="75000"/>
                  </a:schemeClr>
                </a:solidFill>
                <a:effectLst/>
                <a:uLnTx/>
                <a:uFillTx/>
                <a:latin typeface="+mn-lt"/>
                <a:ea typeface="+mn-ea"/>
                <a:cs typeface="+mn-cs"/>
              </a:rPr>
              <a:t> </a:t>
            </a:r>
            <a:r>
              <a:rPr kumimoji="0" lang="en-US" sz="2200" b="1" i="0" u="none" strike="noStrike" kern="1200" cap="none" spc="0" normalizeH="0" baseline="0" noProof="0" dirty="0" err="1" smtClean="0">
                <a:ln w="10541" cmpd="sng">
                  <a:solidFill>
                    <a:schemeClr val="accent1">
                      <a:shade val="88000"/>
                      <a:satMod val="110000"/>
                    </a:schemeClr>
                  </a:solidFill>
                  <a:prstDash val="solid"/>
                </a:ln>
                <a:solidFill>
                  <a:schemeClr val="tx2">
                    <a:lumMod val="75000"/>
                  </a:schemeClr>
                </a:solidFill>
                <a:effectLst/>
                <a:uLnTx/>
                <a:uFillTx/>
                <a:latin typeface="+mn-lt"/>
                <a:ea typeface="+mn-ea"/>
                <a:cs typeface="+mn-cs"/>
              </a:rPr>
              <a:t>dapat</a:t>
            </a:r>
            <a:r>
              <a:rPr kumimoji="0" lang="en-US" sz="2200" b="1" i="0" u="none" strike="noStrike" kern="1200" cap="none" spc="0" normalizeH="0" baseline="0" noProof="0" dirty="0" smtClean="0">
                <a:ln w="10541" cmpd="sng">
                  <a:solidFill>
                    <a:schemeClr val="accent1">
                      <a:shade val="88000"/>
                      <a:satMod val="110000"/>
                    </a:schemeClr>
                  </a:solidFill>
                  <a:prstDash val="solid"/>
                </a:ln>
                <a:solidFill>
                  <a:schemeClr val="tx2">
                    <a:lumMod val="75000"/>
                  </a:schemeClr>
                </a:solidFill>
                <a:effectLst/>
                <a:uLnTx/>
                <a:uFillTx/>
                <a:latin typeface="+mn-lt"/>
                <a:ea typeface="+mn-ea"/>
                <a:cs typeface="+mn-cs"/>
              </a:rPr>
              <a:t> </a:t>
            </a:r>
            <a:r>
              <a:rPr kumimoji="0" lang="en-US" sz="2200" b="1" i="0" u="none" strike="noStrike" kern="1200" cap="none" spc="0" normalizeH="0" baseline="0" noProof="0" dirty="0" err="1" smtClean="0">
                <a:ln w="10541" cmpd="sng">
                  <a:solidFill>
                    <a:schemeClr val="accent1">
                      <a:shade val="88000"/>
                      <a:satMod val="110000"/>
                    </a:schemeClr>
                  </a:solidFill>
                  <a:prstDash val="solid"/>
                </a:ln>
                <a:solidFill>
                  <a:schemeClr val="tx2">
                    <a:lumMod val="75000"/>
                  </a:schemeClr>
                </a:solidFill>
                <a:effectLst/>
                <a:uLnTx/>
                <a:uFillTx/>
                <a:latin typeface="+mn-lt"/>
                <a:ea typeface="+mn-ea"/>
                <a:cs typeface="+mn-cs"/>
              </a:rPr>
              <a:t>dicari</a:t>
            </a:r>
            <a:r>
              <a:rPr kumimoji="0" lang="en-US" sz="2200" b="1" i="0" u="none" strike="noStrike" kern="1200" cap="none" spc="0" normalizeH="0" baseline="0" noProof="0" dirty="0" smtClean="0">
                <a:ln w="10541" cmpd="sng">
                  <a:solidFill>
                    <a:schemeClr val="accent1">
                      <a:shade val="88000"/>
                      <a:satMod val="110000"/>
                    </a:schemeClr>
                  </a:solidFill>
                  <a:prstDash val="solid"/>
                </a:ln>
                <a:solidFill>
                  <a:schemeClr val="tx2">
                    <a:lumMod val="75000"/>
                  </a:schemeClr>
                </a:solidFill>
                <a:effectLst/>
                <a:uLnTx/>
                <a:uFillTx/>
                <a:latin typeface="+mn-lt"/>
                <a:ea typeface="+mn-ea"/>
                <a:cs typeface="+mn-cs"/>
              </a:rPr>
              <a:t> </a:t>
            </a:r>
            <a:r>
              <a:rPr kumimoji="0" lang="en-US" sz="2200" b="1" i="0" u="none" strike="noStrike" kern="1200" cap="none" spc="0" normalizeH="0" baseline="0" noProof="0" dirty="0" err="1" smtClean="0">
                <a:ln w="10541" cmpd="sng">
                  <a:solidFill>
                    <a:schemeClr val="accent1">
                      <a:shade val="88000"/>
                      <a:satMod val="110000"/>
                    </a:schemeClr>
                  </a:solidFill>
                  <a:prstDash val="solid"/>
                </a:ln>
                <a:solidFill>
                  <a:schemeClr val="tx2">
                    <a:lumMod val="75000"/>
                  </a:schemeClr>
                </a:solidFill>
                <a:effectLst/>
                <a:uLnTx/>
                <a:uFillTx/>
                <a:latin typeface="+mn-lt"/>
                <a:ea typeface="+mn-ea"/>
                <a:cs typeface="+mn-cs"/>
              </a:rPr>
              <a:t>dengan</a:t>
            </a:r>
            <a:r>
              <a:rPr kumimoji="0" lang="en-US" sz="2200" b="1" i="0" u="none" strike="noStrike" kern="1200" cap="none" spc="0" normalizeH="0" baseline="0" noProof="0" dirty="0" smtClean="0">
                <a:ln w="10541" cmpd="sng">
                  <a:solidFill>
                    <a:schemeClr val="accent1">
                      <a:shade val="88000"/>
                      <a:satMod val="110000"/>
                    </a:schemeClr>
                  </a:solidFill>
                  <a:prstDash val="solid"/>
                </a:ln>
                <a:solidFill>
                  <a:schemeClr val="tx2">
                    <a:lumMod val="75000"/>
                  </a:schemeClr>
                </a:solidFill>
                <a:effectLst/>
                <a:uLnTx/>
                <a:uFillTx/>
                <a:latin typeface="+mn-lt"/>
                <a:ea typeface="+mn-ea"/>
                <a:cs typeface="+mn-cs"/>
              </a:rPr>
              <a:t> </a:t>
            </a:r>
            <a:r>
              <a:rPr kumimoji="0" lang="en-US" sz="2200" b="1" i="0" u="none" strike="noStrike" kern="1200" cap="none" spc="0" normalizeH="0" baseline="0" noProof="0" dirty="0" err="1" smtClean="0">
                <a:ln w="10541" cmpd="sng">
                  <a:solidFill>
                    <a:schemeClr val="accent1">
                      <a:shade val="88000"/>
                      <a:satMod val="110000"/>
                    </a:schemeClr>
                  </a:solidFill>
                  <a:prstDash val="solid"/>
                </a:ln>
                <a:solidFill>
                  <a:schemeClr val="tx2">
                    <a:lumMod val="75000"/>
                  </a:schemeClr>
                </a:solidFill>
                <a:effectLst/>
                <a:uLnTx/>
                <a:uFillTx/>
                <a:latin typeface="+mn-lt"/>
                <a:ea typeface="+mn-ea"/>
                <a:cs typeface="+mn-cs"/>
              </a:rPr>
              <a:t>rumus</a:t>
            </a:r>
            <a:r>
              <a:rPr kumimoji="0" lang="en-US" sz="2200" b="1" i="0" u="none" strike="noStrike" kern="1200" cap="none" spc="0" normalizeH="0" baseline="0" noProof="0" dirty="0" smtClean="0">
                <a:ln w="10541" cmpd="sng">
                  <a:solidFill>
                    <a:schemeClr val="accent1">
                      <a:shade val="88000"/>
                      <a:satMod val="110000"/>
                    </a:schemeClr>
                  </a:solidFill>
                  <a:prstDash val="solid"/>
                </a:ln>
                <a:solidFill>
                  <a:schemeClr val="tx2">
                    <a:lumMod val="75000"/>
                  </a:schemeClr>
                </a:solidFill>
                <a:effectLst/>
                <a:uLnTx/>
                <a:uFillTx/>
                <a:latin typeface="+mn-lt"/>
                <a:ea typeface="+mn-ea"/>
                <a:cs typeface="+mn-cs"/>
              </a:rPr>
              <a:t> :</a:t>
            </a:r>
            <a:endParaRPr kumimoji="0" lang="id-ID" sz="2200" b="1" i="0" u="none" strike="noStrike" kern="1200" cap="none" spc="0" normalizeH="0" baseline="0" noProof="0" dirty="0" smtClean="0">
              <a:ln w="10541" cmpd="sng">
                <a:solidFill>
                  <a:schemeClr val="accent1">
                    <a:shade val="88000"/>
                    <a:satMod val="110000"/>
                  </a:schemeClr>
                </a:solidFill>
                <a:prstDash val="solid"/>
              </a:ln>
              <a:solidFill>
                <a:schemeClr val="tx2">
                  <a:lumMod val="75000"/>
                </a:schemeClr>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200" b="1" i="0" u="none" strike="noStrike" kern="1200" cap="none" spc="0" normalizeH="0" baseline="0" noProof="0" dirty="0" smtClean="0">
                <a:ln w="10541" cmpd="sng">
                  <a:solidFill>
                    <a:schemeClr val="accent1">
                      <a:shade val="88000"/>
                      <a:satMod val="110000"/>
                    </a:schemeClr>
                  </a:solidFill>
                  <a:prstDash val="solid"/>
                </a:ln>
                <a:solidFill>
                  <a:schemeClr val="tx2">
                    <a:lumMod val="75000"/>
                  </a:schemeClr>
                </a:solidFill>
                <a:effectLst/>
                <a:uLnTx/>
                <a:uFillTx/>
                <a:latin typeface="+mn-lt"/>
                <a:ea typeface="+mn-ea"/>
                <a:cs typeface="+mn-cs"/>
              </a:rPr>
              <a:t> </a:t>
            </a:r>
            <a:endParaRPr kumimoji="0" lang="id-ID" sz="2200" b="1" i="0" u="none" strike="noStrike" kern="1200" cap="none" spc="0" normalizeH="0" baseline="0" noProof="0" dirty="0" smtClean="0">
              <a:ln w="10541" cmpd="sng">
                <a:solidFill>
                  <a:schemeClr val="accent1">
                    <a:shade val="88000"/>
                    <a:satMod val="110000"/>
                  </a:schemeClr>
                </a:solidFill>
                <a:prstDash val="solid"/>
              </a:ln>
              <a:solidFill>
                <a:schemeClr val="tx2">
                  <a:lumMod val="75000"/>
                </a:schemeClr>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200" b="1" i="0" u="none" strike="noStrike" kern="1200" cap="none" spc="0" normalizeH="0" baseline="0" noProof="0" dirty="0" err="1" smtClean="0">
                <a:ln w="10541" cmpd="sng">
                  <a:solidFill>
                    <a:schemeClr val="accent1">
                      <a:shade val="88000"/>
                      <a:satMod val="110000"/>
                    </a:schemeClr>
                  </a:solidFill>
                  <a:prstDash val="solid"/>
                </a:ln>
                <a:solidFill>
                  <a:schemeClr val="tx2">
                    <a:lumMod val="75000"/>
                  </a:schemeClr>
                </a:solidFill>
                <a:effectLst/>
                <a:uLnTx/>
                <a:uFillTx/>
                <a:latin typeface="+mn-lt"/>
                <a:ea typeface="+mn-ea"/>
                <a:cs typeface="+mn-cs"/>
              </a:rPr>
              <a:t>Tegangan</a:t>
            </a:r>
            <a:r>
              <a:rPr kumimoji="0" lang="en-US" sz="2200" b="1" i="0" u="none" strike="noStrike" kern="1200" cap="none" spc="0" normalizeH="0" baseline="0" noProof="0" dirty="0" smtClean="0">
                <a:ln w="10541" cmpd="sng">
                  <a:solidFill>
                    <a:schemeClr val="accent1">
                      <a:shade val="88000"/>
                      <a:satMod val="110000"/>
                    </a:schemeClr>
                  </a:solidFill>
                  <a:prstDash val="solid"/>
                </a:ln>
                <a:solidFill>
                  <a:schemeClr val="tx2">
                    <a:lumMod val="75000"/>
                  </a:schemeClr>
                </a:solidFill>
                <a:effectLst/>
                <a:uLnTx/>
                <a:uFillTx/>
                <a:latin typeface="+mn-lt"/>
                <a:ea typeface="+mn-ea"/>
                <a:cs typeface="+mn-cs"/>
              </a:rPr>
              <a:t> (T) :</a:t>
            </a:r>
            <a:endParaRPr kumimoji="0" lang="id-ID" sz="2200" b="1" i="0" u="none" strike="noStrike" kern="1200" cap="none" spc="0" normalizeH="0" baseline="0" noProof="0" dirty="0" smtClean="0">
              <a:ln w="10541" cmpd="sng">
                <a:solidFill>
                  <a:schemeClr val="accent1">
                    <a:shade val="88000"/>
                    <a:satMod val="110000"/>
                  </a:schemeClr>
                </a:solidFill>
                <a:prstDash val="solid"/>
              </a:ln>
              <a:solidFill>
                <a:schemeClr val="tx2">
                  <a:lumMod val="75000"/>
                </a:schemeClr>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200" b="1" i="0" u="none" strike="noStrike" kern="1200" cap="none" spc="0" normalizeH="0" baseline="0" noProof="0" dirty="0" smtClean="0">
                <a:ln w="10541" cmpd="sng">
                  <a:solidFill>
                    <a:schemeClr val="accent1">
                      <a:shade val="88000"/>
                      <a:satMod val="110000"/>
                    </a:schemeClr>
                  </a:solidFill>
                  <a:prstDash val="solid"/>
                </a:ln>
                <a:solidFill>
                  <a:schemeClr val="tx2">
                    <a:lumMod val="75000"/>
                  </a:schemeClr>
                </a:solidFill>
                <a:effectLst/>
                <a:uLnTx/>
                <a:uFillTx/>
                <a:latin typeface="+mn-lt"/>
                <a:ea typeface="+mn-ea"/>
                <a:cs typeface="+mn-cs"/>
              </a:rPr>
              <a:t>		</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200" b="1" i="0" u="none" strike="noStrike" kern="1200" cap="none" spc="0" normalizeH="0" baseline="0" noProof="0" dirty="0" smtClean="0">
                <a:ln w="10541" cmpd="sng">
                  <a:solidFill>
                    <a:schemeClr val="accent1">
                      <a:shade val="88000"/>
                      <a:satMod val="110000"/>
                    </a:schemeClr>
                  </a:solidFill>
                  <a:prstDash val="solid"/>
                </a:ln>
                <a:solidFill>
                  <a:schemeClr val="tx2">
                    <a:lumMod val="75000"/>
                  </a:schemeClr>
                </a:solidFill>
                <a:effectLst/>
                <a:uLnTx/>
                <a:uFillTx/>
                <a:latin typeface="+mn-lt"/>
                <a:ea typeface="+mn-ea"/>
                <a:cs typeface="+mn-cs"/>
              </a:rPr>
              <a:t>		F = </a:t>
            </a:r>
            <a:r>
              <a:rPr kumimoji="0" lang="en-US" sz="2200" b="1" i="0" u="none" strike="noStrike" kern="1200" cap="none" spc="0" normalizeH="0" baseline="0" noProof="0" dirty="0" err="1" smtClean="0">
                <a:ln w="10541" cmpd="sng">
                  <a:solidFill>
                    <a:schemeClr val="accent1">
                      <a:shade val="88000"/>
                      <a:satMod val="110000"/>
                    </a:schemeClr>
                  </a:solidFill>
                  <a:prstDash val="solid"/>
                </a:ln>
                <a:solidFill>
                  <a:schemeClr val="tx2">
                    <a:lumMod val="75000"/>
                  </a:schemeClr>
                </a:solidFill>
                <a:effectLst/>
                <a:uLnTx/>
                <a:uFillTx/>
                <a:latin typeface="+mn-lt"/>
                <a:ea typeface="+mn-ea"/>
                <a:cs typeface="+mn-cs"/>
              </a:rPr>
              <a:t>gaya</a:t>
            </a:r>
            <a:r>
              <a:rPr kumimoji="0" lang="en-US" sz="2200" b="1" i="0" u="none" strike="noStrike" kern="1200" cap="none" spc="0" normalizeH="0" baseline="0" noProof="0" dirty="0" smtClean="0">
                <a:ln w="10541" cmpd="sng">
                  <a:solidFill>
                    <a:schemeClr val="accent1">
                      <a:shade val="88000"/>
                      <a:satMod val="110000"/>
                    </a:schemeClr>
                  </a:solidFill>
                  <a:prstDash val="solid"/>
                </a:ln>
                <a:solidFill>
                  <a:schemeClr val="tx2">
                    <a:lumMod val="75000"/>
                  </a:schemeClr>
                </a:solidFill>
                <a:effectLst/>
                <a:uLnTx/>
                <a:uFillTx/>
                <a:latin typeface="+mn-lt"/>
                <a:ea typeface="+mn-ea"/>
                <a:cs typeface="+mn-cs"/>
              </a:rPr>
              <a:t> (N)</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200" b="1" i="0" u="none" strike="noStrike" kern="1200" cap="none" spc="0" normalizeH="0" baseline="0" noProof="0" dirty="0" smtClean="0">
                <a:ln w="10541" cmpd="sng">
                  <a:solidFill>
                    <a:schemeClr val="accent1">
                      <a:shade val="88000"/>
                      <a:satMod val="110000"/>
                    </a:schemeClr>
                  </a:solidFill>
                  <a:prstDash val="solid"/>
                </a:ln>
                <a:solidFill>
                  <a:schemeClr val="tx2">
                    <a:lumMod val="75000"/>
                  </a:schemeClr>
                </a:solidFill>
                <a:effectLst/>
                <a:uLnTx/>
                <a:uFillTx/>
                <a:latin typeface="+mn-lt"/>
                <a:ea typeface="+mn-ea"/>
                <a:cs typeface="+mn-cs"/>
              </a:rPr>
              <a:t/>
            </a:r>
            <a:br>
              <a:rPr kumimoji="0" lang="en-US" sz="2200" b="1" i="0" u="none" strike="noStrike" kern="1200" cap="none" spc="0" normalizeH="0" baseline="0" noProof="0" dirty="0" smtClean="0">
                <a:ln w="10541" cmpd="sng">
                  <a:solidFill>
                    <a:schemeClr val="accent1">
                      <a:shade val="88000"/>
                      <a:satMod val="110000"/>
                    </a:schemeClr>
                  </a:solidFill>
                  <a:prstDash val="solid"/>
                </a:ln>
                <a:solidFill>
                  <a:schemeClr val="tx2">
                    <a:lumMod val="75000"/>
                  </a:schemeClr>
                </a:solidFill>
                <a:effectLst/>
                <a:uLnTx/>
                <a:uFillTx/>
                <a:latin typeface="+mn-lt"/>
                <a:ea typeface="+mn-ea"/>
                <a:cs typeface="+mn-cs"/>
              </a:rPr>
            </a:br>
            <a:r>
              <a:rPr kumimoji="0" lang="en-US" sz="2200" b="1" i="0" u="none" strike="noStrike" kern="1200" cap="none" spc="0" normalizeH="0" baseline="0" noProof="0" dirty="0" smtClean="0">
                <a:ln w="10541" cmpd="sng">
                  <a:solidFill>
                    <a:schemeClr val="accent1">
                      <a:shade val="88000"/>
                      <a:satMod val="110000"/>
                    </a:schemeClr>
                  </a:solidFill>
                  <a:prstDash val="solid"/>
                </a:ln>
                <a:solidFill>
                  <a:schemeClr val="tx2">
                    <a:lumMod val="75000"/>
                  </a:schemeClr>
                </a:solidFill>
                <a:effectLst/>
                <a:uLnTx/>
                <a:uFillTx/>
                <a:latin typeface="+mn-lt"/>
                <a:ea typeface="+mn-ea"/>
                <a:cs typeface="+mn-cs"/>
              </a:rPr>
              <a:t/>
            </a:r>
            <a:br>
              <a:rPr kumimoji="0" lang="en-US" sz="2200" b="1" i="0" u="none" strike="noStrike" kern="1200" cap="none" spc="0" normalizeH="0" baseline="0" noProof="0" dirty="0" smtClean="0">
                <a:ln w="10541" cmpd="sng">
                  <a:solidFill>
                    <a:schemeClr val="accent1">
                      <a:shade val="88000"/>
                      <a:satMod val="110000"/>
                    </a:schemeClr>
                  </a:solidFill>
                  <a:prstDash val="solid"/>
                </a:ln>
                <a:solidFill>
                  <a:schemeClr val="tx2">
                    <a:lumMod val="75000"/>
                  </a:schemeClr>
                </a:solidFill>
                <a:effectLst/>
                <a:uLnTx/>
                <a:uFillTx/>
                <a:latin typeface="+mn-lt"/>
                <a:ea typeface="+mn-ea"/>
                <a:cs typeface="+mn-cs"/>
              </a:rPr>
            </a:br>
            <a:r>
              <a:rPr kumimoji="0" lang="en-US" sz="2200" b="1" i="0" u="none" strike="noStrike" kern="1200" cap="none" spc="0" normalizeH="0" baseline="0" noProof="0" dirty="0" err="1" smtClean="0">
                <a:ln w="10541" cmpd="sng">
                  <a:solidFill>
                    <a:schemeClr val="accent1">
                      <a:shade val="88000"/>
                      <a:satMod val="110000"/>
                    </a:schemeClr>
                  </a:solidFill>
                  <a:prstDash val="solid"/>
                </a:ln>
                <a:solidFill>
                  <a:schemeClr val="tx2">
                    <a:lumMod val="75000"/>
                  </a:schemeClr>
                </a:solidFill>
                <a:effectLst/>
                <a:uLnTx/>
                <a:uFillTx/>
                <a:latin typeface="+mn-lt"/>
                <a:ea typeface="+mn-ea"/>
                <a:cs typeface="+mn-cs"/>
              </a:rPr>
              <a:t>Regangan</a:t>
            </a:r>
            <a:r>
              <a:rPr kumimoji="0" lang="en-US" sz="2200" b="1" i="0" u="none" strike="noStrike" kern="1200" cap="none" spc="0" normalizeH="0" baseline="0" noProof="0" dirty="0" smtClean="0">
                <a:ln w="10541" cmpd="sng">
                  <a:solidFill>
                    <a:schemeClr val="accent1">
                      <a:shade val="88000"/>
                      <a:satMod val="110000"/>
                    </a:schemeClr>
                  </a:solidFill>
                  <a:prstDash val="solid"/>
                </a:ln>
                <a:solidFill>
                  <a:schemeClr val="tx2">
                    <a:lumMod val="75000"/>
                  </a:schemeClr>
                </a:solidFill>
                <a:effectLst/>
                <a:uLnTx/>
                <a:uFillTx/>
                <a:latin typeface="+mn-lt"/>
                <a:ea typeface="+mn-ea"/>
                <a:cs typeface="+mn-cs"/>
              </a:rPr>
              <a:t> (e) :</a:t>
            </a:r>
            <a:endParaRPr kumimoji="0" lang="id-ID" sz="2200" b="1" i="0" u="none" strike="noStrike" kern="1200" cap="none" spc="0" normalizeH="0" baseline="0" noProof="0" dirty="0" smtClean="0">
              <a:ln w="10541" cmpd="sng">
                <a:solidFill>
                  <a:schemeClr val="accent1">
                    <a:shade val="88000"/>
                    <a:satMod val="110000"/>
                  </a:schemeClr>
                </a:solidFill>
                <a:prstDash val="solid"/>
              </a:ln>
              <a:solidFill>
                <a:schemeClr val="tx2">
                  <a:lumMod val="75000"/>
                </a:schemeClr>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200" b="1" i="0" u="none" strike="noStrike" kern="1200" cap="none" spc="0" normalizeH="0" baseline="0" noProof="0" dirty="0" smtClean="0">
                <a:ln w="10541" cmpd="sng">
                  <a:solidFill>
                    <a:schemeClr val="accent1">
                      <a:shade val="88000"/>
                      <a:satMod val="110000"/>
                    </a:schemeClr>
                  </a:solidFill>
                  <a:prstDash val="solid"/>
                </a:ln>
                <a:solidFill>
                  <a:schemeClr val="tx2">
                    <a:lumMod val="75000"/>
                  </a:schemeClr>
                </a:solidFill>
                <a:effectLst/>
                <a:uLnTx/>
                <a:uFillTx/>
                <a:latin typeface="+mn-lt"/>
                <a:ea typeface="+mn-ea"/>
                <a:cs typeface="+mn-cs"/>
              </a:rPr>
              <a:t> </a:t>
            </a:r>
            <a:endParaRPr kumimoji="0" lang="id-ID" sz="2200" b="1" i="0" u="none" strike="noStrike" kern="1200" cap="none" spc="0" normalizeH="0" baseline="0" noProof="0" dirty="0" smtClean="0">
              <a:ln w="10541" cmpd="sng">
                <a:solidFill>
                  <a:schemeClr val="accent1">
                    <a:shade val="88000"/>
                    <a:satMod val="110000"/>
                  </a:schemeClr>
                </a:solidFill>
                <a:prstDash val="solid"/>
              </a:ln>
              <a:solidFill>
                <a:schemeClr val="tx2">
                  <a:lumMod val="75000"/>
                </a:schemeClr>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200" b="1" i="0" u="none" strike="noStrike" kern="1200" cap="none" spc="0" normalizeH="0" baseline="0" noProof="0" dirty="0" smtClean="0">
                <a:ln w="10541" cmpd="sng">
                  <a:solidFill>
                    <a:schemeClr val="accent1">
                      <a:shade val="88000"/>
                      <a:satMod val="110000"/>
                    </a:schemeClr>
                  </a:solidFill>
                  <a:prstDash val="solid"/>
                </a:ln>
                <a:solidFill>
                  <a:schemeClr val="tx2">
                    <a:lumMod val="75000"/>
                  </a:schemeClr>
                </a:solidFill>
                <a:effectLst/>
                <a:uLnTx/>
                <a:uFillTx/>
                <a:latin typeface="+mn-lt"/>
                <a:ea typeface="+mn-ea"/>
                <a:cs typeface="+mn-cs"/>
              </a:rPr>
              <a:t/>
            </a:r>
            <a:br>
              <a:rPr kumimoji="0" lang="en-US" sz="2200" b="1" i="0" u="none" strike="noStrike" kern="1200" cap="none" spc="0" normalizeH="0" baseline="0" noProof="0" dirty="0" smtClean="0">
                <a:ln w="10541" cmpd="sng">
                  <a:solidFill>
                    <a:schemeClr val="accent1">
                      <a:shade val="88000"/>
                      <a:satMod val="110000"/>
                    </a:schemeClr>
                  </a:solidFill>
                  <a:prstDash val="solid"/>
                </a:ln>
                <a:solidFill>
                  <a:schemeClr val="tx2">
                    <a:lumMod val="75000"/>
                  </a:schemeClr>
                </a:solidFill>
                <a:effectLst/>
                <a:uLnTx/>
                <a:uFillTx/>
                <a:latin typeface="+mn-lt"/>
                <a:ea typeface="+mn-ea"/>
                <a:cs typeface="+mn-cs"/>
              </a:rPr>
            </a:br>
            <a:r>
              <a:rPr kumimoji="0" lang="en-US" sz="2200" b="1" i="0" u="none" strike="noStrike" kern="1200" cap="none" spc="0" normalizeH="0" baseline="0" noProof="0" dirty="0" smtClean="0">
                <a:ln w="10541" cmpd="sng">
                  <a:solidFill>
                    <a:schemeClr val="accent1">
                      <a:shade val="88000"/>
                      <a:satMod val="110000"/>
                    </a:schemeClr>
                  </a:solidFill>
                  <a:prstDash val="solid"/>
                </a:ln>
                <a:solidFill>
                  <a:schemeClr val="tx2">
                    <a:lumMod val="75000"/>
                  </a:schemeClr>
                </a:solidFill>
                <a:effectLst/>
                <a:uLnTx/>
                <a:uFillTx/>
                <a:latin typeface="+mn-lt"/>
                <a:ea typeface="+mn-ea"/>
                <a:cs typeface="+mn-cs"/>
              </a:rPr>
              <a:t/>
            </a:r>
            <a:br>
              <a:rPr kumimoji="0" lang="en-US" sz="2200" b="1" i="0" u="none" strike="noStrike" kern="1200" cap="none" spc="0" normalizeH="0" baseline="0" noProof="0" dirty="0" smtClean="0">
                <a:ln w="10541" cmpd="sng">
                  <a:solidFill>
                    <a:schemeClr val="accent1">
                      <a:shade val="88000"/>
                      <a:satMod val="110000"/>
                    </a:schemeClr>
                  </a:solidFill>
                  <a:prstDash val="solid"/>
                </a:ln>
                <a:solidFill>
                  <a:schemeClr val="tx2">
                    <a:lumMod val="75000"/>
                  </a:schemeClr>
                </a:solidFill>
                <a:effectLst/>
                <a:uLnTx/>
                <a:uFillTx/>
                <a:latin typeface="+mn-lt"/>
                <a:ea typeface="+mn-ea"/>
                <a:cs typeface="+mn-cs"/>
              </a:rPr>
            </a:br>
            <a:r>
              <a:rPr kumimoji="0" lang="en-US" sz="2200" b="1" i="0" u="none" strike="noStrike" kern="1200" cap="none" spc="0" normalizeH="0" baseline="0" noProof="0" dirty="0" err="1" smtClean="0">
                <a:ln w="10541" cmpd="sng">
                  <a:solidFill>
                    <a:schemeClr val="accent1">
                      <a:shade val="88000"/>
                      <a:satMod val="110000"/>
                    </a:schemeClr>
                  </a:solidFill>
                  <a:prstDash val="solid"/>
                </a:ln>
                <a:solidFill>
                  <a:schemeClr val="tx2">
                    <a:lumMod val="75000"/>
                  </a:schemeClr>
                </a:solidFill>
                <a:effectLst/>
                <a:uLnTx/>
                <a:uFillTx/>
                <a:latin typeface="+mn-lt"/>
                <a:ea typeface="+mn-ea"/>
                <a:cs typeface="+mn-cs"/>
              </a:rPr>
              <a:t>dan</a:t>
            </a:r>
            <a:r>
              <a:rPr kumimoji="0" lang="en-US" sz="2200" b="1" i="0" u="none" strike="noStrike" kern="1200" cap="none" spc="0" normalizeH="0" baseline="0" noProof="0" dirty="0" smtClean="0">
                <a:ln w="10541" cmpd="sng">
                  <a:solidFill>
                    <a:schemeClr val="accent1">
                      <a:shade val="88000"/>
                      <a:satMod val="110000"/>
                    </a:schemeClr>
                  </a:solidFill>
                  <a:prstDash val="solid"/>
                </a:ln>
                <a:solidFill>
                  <a:schemeClr val="tx2">
                    <a:lumMod val="75000"/>
                  </a:schemeClr>
                </a:solidFill>
                <a:effectLst/>
                <a:uLnTx/>
                <a:uFillTx/>
                <a:latin typeface="+mn-lt"/>
                <a:ea typeface="+mn-ea"/>
                <a:cs typeface="+mn-cs"/>
              </a:rPr>
              <a:t> </a:t>
            </a:r>
            <a:r>
              <a:rPr kumimoji="0" lang="en-US" sz="2200" b="1" i="0" u="none" strike="noStrike" kern="1200" cap="none" spc="0" normalizeH="0" baseline="0" noProof="0" dirty="0" err="1" smtClean="0">
                <a:ln w="10541" cmpd="sng">
                  <a:solidFill>
                    <a:schemeClr val="accent1">
                      <a:shade val="88000"/>
                      <a:satMod val="110000"/>
                    </a:schemeClr>
                  </a:solidFill>
                  <a:prstDash val="solid"/>
                </a:ln>
                <a:solidFill>
                  <a:schemeClr val="tx2">
                    <a:lumMod val="75000"/>
                  </a:schemeClr>
                </a:solidFill>
                <a:effectLst/>
                <a:uLnTx/>
                <a:uFillTx/>
                <a:latin typeface="+mn-lt"/>
                <a:ea typeface="+mn-ea"/>
                <a:cs typeface="+mn-cs"/>
              </a:rPr>
              <a:t>nilai</a:t>
            </a:r>
            <a:r>
              <a:rPr kumimoji="0" lang="en-US" sz="2200" b="1" i="0" u="none" strike="noStrike" kern="1200" cap="none" spc="0" normalizeH="0" baseline="0" noProof="0" dirty="0" smtClean="0">
                <a:ln w="10541" cmpd="sng">
                  <a:solidFill>
                    <a:schemeClr val="accent1">
                      <a:shade val="88000"/>
                      <a:satMod val="110000"/>
                    </a:schemeClr>
                  </a:solidFill>
                  <a:prstDash val="solid"/>
                </a:ln>
                <a:solidFill>
                  <a:schemeClr val="tx2">
                    <a:lumMod val="75000"/>
                  </a:schemeClr>
                </a:solidFill>
                <a:effectLst/>
                <a:uLnTx/>
                <a:uFillTx/>
                <a:latin typeface="+mn-lt"/>
                <a:ea typeface="+mn-ea"/>
                <a:cs typeface="+mn-cs"/>
              </a:rPr>
              <a:t> modulus young/</a:t>
            </a:r>
            <a:r>
              <a:rPr kumimoji="0" lang="en-US" sz="2200" b="1" i="0" u="none" strike="noStrike" kern="1200" cap="none" spc="0" normalizeH="0" baseline="0" noProof="0" dirty="0" err="1" smtClean="0">
                <a:ln w="10541" cmpd="sng">
                  <a:solidFill>
                    <a:schemeClr val="accent1">
                      <a:shade val="88000"/>
                      <a:satMod val="110000"/>
                    </a:schemeClr>
                  </a:solidFill>
                  <a:prstDash val="solid"/>
                </a:ln>
                <a:solidFill>
                  <a:schemeClr val="tx2">
                    <a:lumMod val="75000"/>
                  </a:schemeClr>
                </a:solidFill>
                <a:effectLst/>
                <a:uLnTx/>
                <a:uFillTx/>
                <a:latin typeface="+mn-lt"/>
                <a:ea typeface="+mn-ea"/>
                <a:cs typeface="+mn-cs"/>
              </a:rPr>
              <a:t>elastinya</a:t>
            </a:r>
            <a:r>
              <a:rPr kumimoji="0" lang="en-US" sz="2200" b="1" i="0" u="none" strike="noStrike" kern="1200" cap="none" spc="0" normalizeH="0" baseline="0" noProof="0" dirty="0" smtClean="0">
                <a:ln w="10541" cmpd="sng">
                  <a:solidFill>
                    <a:schemeClr val="accent1">
                      <a:shade val="88000"/>
                      <a:satMod val="110000"/>
                    </a:schemeClr>
                  </a:solidFill>
                  <a:prstDash val="solid"/>
                </a:ln>
                <a:solidFill>
                  <a:schemeClr val="tx2">
                    <a:lumMod val="75000"/>
                  </a:schemeClr>
                </a:solidFill>
                <a:effectLst/>
                <a:uLnTx/>
                <a:uFillTx/>
                <a:latin typeface="+mn-lt"/>
                <a:ea typeface="+mn-ea"/>
                <a:cs typeface="+mn-cs"/>
              </a:rPr>
              <a:t> = </a:t>
            </a:r>
            <a:r>
              <a:rPr kumimoji="0" lang="en-US" sz="2200" b="1" i="0" u="none" strike="noStrike" kern="1200" cap="none" spc="0" normalizeH="0" baseline="0" noProof="0" dirty="0" err="1" smtClean="0">
                <a:ln w="10541" cmpd="sng">
                  <a:solidFill>
                    <a:schemeClr val="accent1">
                      <a:shade val="88000"/>
                      <a:satMod val="110000"/>
                    </a:schemeClr>
                  </a:solidFill>
                  <a:prstDash val="solid"/>
                </a:ln>
                <a:solidFill>
                  <a:schemeClr val="tx2">
                    <a:lumMod val="75000"/>
                  </a:schemeClr>
                </a:solidFill>
                <a:effectLst/>
                <a:uLnTx/>
                <a:uFillTx/>
                <a:latin typeface="+mn-lt"/>
                <a:ea typeface="+mn-ea"/>
                <a:cs typeface="+mn-cs"/>
              </a:rPr>
              <a:t>tegangan</a:t>
            </a:r>
            <a:r>
              <a:rPr kumimoji="0" lang="en-US" sz="2200" b="1" i="0" u="none" strike="noStrike" kern="1200" cap="none" spc="0" normalizeH="0" baseline="0" noProof="0" dirty="0" smtClean="0">
                <a:ln w="10541" cmpd="sng">
                  <a:solidFill>
                    <a:schemeClr val="accent1">
                      <a:shade val="88000"/>
                      <a:satMod val="110000"/>
                    </a:schemeClr>
                  </a:solidFill>
                  <a:prstDash val="solid"/>
                </a:ln>
                <a:solidFill>
                  <a:schemeClr val="tx2">
                    <a:lumMod val="75000"/>
                  </a:schemeClr>
                </a:solidFill>
                <a:effectLst/>
                <a:uLnTx/>
                <a:uFillTx/>
                <a:latin typeface="+mn-lt"/>
                <a:ea typeface="+mn-ea"/>
                <a:cs typeface="+mn-cs"/>
              </a:rPr>
              <a:t> (T) </a:t>
            </a:r>
            <a:r>
              <a:rPr kumimoji="0" lang="en-US" sz="2200" b="1" i="0" u="none" strike="noStrike" kern="1200" cap="none" spc="0" normalizeH="0" baseline="0" noProof="0" dirty="0" err="1" smtClean="0">
                <a:ln w="10541" cmpd="sng">
                  <a:solidFill>
                    <a:schemeClr val="accent1">
                      <a:shade val="88000"/>
                      <a:satMod val="110000"/>
                    </a:schemeClr>
                  </a:solidFill>
                  <a:prstDash val="solid"/>
                </a:ln>
                <a:solidFill>
                  <a:schemeClr val="tx2">
                    <a:lumMod val="75000"/>
                  </a:schemeClr>
                </a:solidFill>
                <a:effectLst/>
                <a:uLnTx/>
                <a:uFillTx/>
                <a:latin typeface="+mn-lt"/>
                <a:ea typeface="+mn-ea"/>
                <a:cs typeface="+mn-cs"/>
              </a:rPr>
              <a:t>dibagi</a:t>
            </a:r>
            <a:r>
              <a:rPr kumimoji="0" lang="en-US" sz="2200" b="1" i="0" u="none" strike="noStrike" kern="1200" cap="none" spc="0" normalizeH="0" baseline="0" noProof="0" dirty="0" smtClean="0">
                <a:ln w="10541" cmpd="sng">
                  <a:solidFill>
                    <a:schemeClr val="accent1">
                      <a:shade val="88000"/>
                      <a:satMod val="110000"/>
                    </a:schemeClr>
                  </a:solidFill>
                  <a:prstDash val="solid"/>
                </a:ln>
                <a:solidFill>
                  <a:schemeClr val="tx2">
                    <a:lumMod val="75000"/>
                  </a:schemeClr>
                </a:solidFill>
                <a:effectLst/>
                <a:uLnTx/>
                <a:uFillTx/>
                <a:latin typeface="+mn-lt"/>
                <a:ea typeface="+mn-ea"/>
                <a:cs typeface="+mn-cs"/>
              </a:rPr>
              <a:t> </a:t>
            </a:r>
            <a:r>
              <a:rPr kumimoji="0" lang="en-US" sz="2200" b="1" i="0" u="none" strike="noStrike" kern="1200" cap="none" spc="0" normalizeH="0" baseline="0" noProof="0" dirty="0" err="1" smtClean="0">
                <a:ln w="10541" cmpd="sng">
                  <a:solidFill>
                    <a:schemeClr val="accent1">
                      <a:shade val="88000"/>
                      <a:satMod val="110000"/>
                    </a:schemeClr>
                  </a:solidFill>
                  <a:prstDash val="solid"/>
                </a:ln>
                <a:solidFill>
                  <a:schemeClr val="tx2">
                    <a:lumMod val="75000"/>
                  </a:schemeClr>
                </a:solidFill>
                <a:effectLst/>
                <a:uLnTx/>
                <a:uFillTx/>
                <a:latin typeface="+mn-lt"/>
                <a:ea typeface="+mn-ea"/>
                <a:cs typeface="+mn-cs"/>
              </a:rPr>
              <a:t>regangannya</a:t>
            </a:r>
            <a:r>
              <a:rPr kumimoji="0" lang="en-US" sz="2200" b="1" i="0" u="none" strike="noStrike" kern="1200" cap="none" spc="0" normalizeH="0" baseline="0" noProof="0" dirty="0" smtClean="0">
                <a:ln w="10541" cmpd="sng">
                  <a:solidFill>
                    <a:schemeClr val="accent1">
                      <a:shade val="88000"/>
                      <a:satMod val="110000"/>
                    </a:schemeClr>
                  </a:solidFill>
                  <a:prstDash val="solid"/>
                </a:ln>
                <a:solidFill>
                  <a:schemeClr val="tx2">
                    <a:lumMod val="75000"/>
                  </a:schemeClr>
                </a:solidFill>
                <a:effectLst/>
                <a:uLnTx/>
                <a:uFillTx/>
                <a:latin typeface="+mn-lt"/>
                <a:ea typeface="+mn-ea"/>
                <a:cs typeface="+mn-cs"/>
              </a:rPr>
              <a:t> (e) :</a:t>
            </a:r>
            <a:endParaRPr kumimoji="0" lang="id-ID" sz="2200" b="1" i="0" u="none" strike="noStrike" kern="1200" cap="none" spc="0" normalizeH="0" baseline="0" noProof="0" dirty="0" smtClean="0">
              <a:ln w="10541" cmpd="sng">
                <a:solidFill>
                  <a:schemeClr val="accent1">
                    <a:shade val="88000"/>
                    <a:satMod val="110000"/>
                  </a:schemeClr>
                </a:solidFill>
                <a:prstDash val="solid"/>
              </a:ln>
              <a:solidFill>
                <a:schemeClr val="tx2">
                  <a:lumMod val="75000"/>
                </a:schemeClr>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id-ID" sz="2200" b="1" i="0" u="none" strike="noStrike" kern="1200" cap="none" spc="0" normalizeH="0" baseline="0" noProof="0" dirty="0" smtClean="0">
              <a:ln w="10541" cmpd="sng">
                <a:solidFill>
                  <a:schemeClr val="accent1">
                    <a:shade val="88000"/>
                    <a:satMod val="110000"/>
                  </a:schemeClr>
                </a:solidFill>
                <a:prstDash val="solid"/>
              </a:ln>
              <a:solidFill>
                <a:schemeClr val="tx2">
                  <a:lumMod val="75000"/>
                </a:schemeClr>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id-ID" sz="2200" b="1" i="0" u="none" strike="noStrike" kern="1200" cap="none" spc="0" normalizeH="0" baseline="0" noProof="0" dirty="0" smtClean="0">
              <a:ln w="10541" cmpd="sng">
                <a:solidFill>
                  <a:schemeClr val="accent1">
                    <a:shade val="88000"/>
                    <a:satMod val="110000"/>
                  </a:schemeClr>
                </a:solidFill>
                <a:prstDash val="solid"/>
              </a:ln>
              <a:solidFill>
                <a:schemeClr val="tx2">
                  <a:lumMod val="75000"/>
                </a:schemeClr>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id-ID" sz="2200" b="1" i="0" u="none" strike="noStrike" kern="1200" cap="none" spc="0" normalizeH="0" baseline="0" noProof="0" dirty="0" smtClean="0">
              <a:ln w="10541" cmpd="sng">
                <a:solidFill>
                  <a:schemeClr val="accent1">
                    <a:shade val="88000"/>
                    <a:satMod val="110000"/>
                  </a:schemeClr>
                </a:solidFill>
                <a:prstDash val="solid"/>
              </a:ln>
              <a:solidFill>
                <a:schemeClr val="tx2">
                  <a:lumMod val="75000"/>
                </a:schemeClr>
              </a:solidFill>
              <a:effectLst/>
              <a:uLnTx/>
              <a:uFillTx/>
              <a:latin typeface="+mn-lt"/>
              <a:ea typeface="+mn-ea"/>
              <a:cs typeface="+mn-cs"/>
            </a:endParaRPr>
          </a:p>
        </p:txBody>
      </p:sp>
      <p:sp>
        <p:nvSpPr>
          <p:cNvPr id="6" name="TextBox 5"/>
          <p:cNvSpPr txBox="1"/>
          <p:nvPr/>
        </p:nvSpPr>
        <p:spPr>
          <a:xfrm>
            <a:off x="685800" y="2438400"/>
            <a:ext cx="785793" cy="430887"/>
          </a:xfrm>
          <a:prstGeom prst="rect">
            <a:avLst/>
          </a:prstGeom>
          <a:noFill/>
        </p:spPr>
        <p:txBody>
          <a:bodyPr wrap="none" rtlCol="0">
            <a:spAutoFit/>
          </a:bodyPr>
          <a:lstStyle/>
          <a:p>
            <a:r>
              <a:rPr lang="en-US" sz="2200" b="1" dirty="0" smtClean="0"/>
              <a:t>T =  F</a:t>
            </a:r>
          </a:p>
        </p:txBody>
      </p:sp>
      <p:cxnSp>
        <p:nvCxnSpPr>
          <p:cNvPr id="7" name="Straight Connector 6"/>
          <p:cNvCxnSpPr/>
          <p:nvPr/>
        </p:nvCxnSpPr>
        <p:spPr>
          <a:xfrm rot="5400000" flipH="1" flipV="1">
            <a:off x="1312495" y="2649905"/>
            <a:ext cx="4465" cy="343455"/>
          </a:xfrm>
          <a:prstGeom prst="line">
            <a:avLst/>
          </a:prstGeom>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1143000" y="2769513"/>
            <a:ext cx="356188" cy="430887"/>
          </a:xfrm>
          <a:prstGeom prst="rect">
            <a:avLst/>
          </a:prstGeom>
          <a:noFill/>
        </p:spPr>
        <p:txBody>
          <a:bodyPr wrap="none" rtlCol="0">
            <a:spAutoFit/>
          </a:bodyPr>
          <a:lstStyle/>
          <a:p>
            <a:r>
              <a:rPr lang="en-US" sz="2200" b="1" dirty="0" smtClean="0"/>
              <a:t>A</a:t>
            </a:r>
            <a:endParaRPr lang="en-US" sz="2200" b="1" dirty="0"/>
          </a:p>
        </p:txBody>
      </p:sp>
      <p:sp>
        <p:nvSpPr>
          <p:cNvPr id="9" name="TextBox 8"/>
          <p:cNvSpPr txBox="1"/>
          <p:nvPr/>
        </p:nvSpPr>
        <p:spPr>
          <a:xfrm>
            <a:off x="727845" y="4267200"/>
            <a:ext cx="872355" cy="430887"/>
          </a:xfrm>
          <a:prstGeom prst="rect">
            <a:avLst/>
          </a:prstGeom>
          <a:noFill/>
        </p:spPr>
        <p:txBody>
          <a:bodyPr wrap="none" rtlCol="0">
            <a:spAutoFit/>
          </a:bodyPr>
          <a:lstStyle/>
          <a:p>
            <a:r>
              <a:rPr lang="en-US" sz="2200" b="1" dirty="0" smtClean="0"/>
              <a:t>e = ∆L</a:t>
            </a:r>
            <a:endParaRPr lang="en-US" sz="2200" b="1" dirty="0"/>
          </a:p>
        </p:txBody>
      </p:sp>
      <p:cxnSp>
        <p:nvCxnSpPr>
          <p:cNvPr id="10" name="Straight Connector 9"/>
          <p:cNvCxnSpPr/>
          <p:nvPr/>
        </p:nvCxnSpPr>
        <p:spPr>
          <a:xfrm>
            <a:off x="1143000" y="4648200"/>
            <a:ext cx="381000" cy="1588"/>
          </a:xfrm>
          <a:prstGeom prst="line">
            <a:avLst/>
          </a:prstGeom>
        </p:spPr>
        <p:style>
          <a:lnRef idx="2">
            <a:schemeClr val="dk1"/>
          </a:lnRef>
          <a:fillRef idx="0">
            <a:schemeClr val="dk1"/>
          </a:fillRef>
          <a:effectRef idx="1">
            <a:schemeClr val="dk1"/>
          </a:effectRef>
          <a:fontRef idx="minor">
            <a:schemeClr val="tx1"/>
          </a:fontRef>
        </p:style>
      </p:cxnSp>
      <p:sp>
        <p:nvSpPr>
          <p:cNvPr id="11" name="TextBox 10"/>
          <p:cNvSpPr txBox="1"/>
          <p:nvPr/>
        </p:nvSpPr>
        <p:spPr>
          <a:xfrm>
            <a:off x="1113677" y="4621887"/>
            <a:ext cx="452368" cy="430887"/>
          </a:xfrm>
          <a:prstGeom prst="rect">
            <a:avLst/>
          </a:prstGeom>
          <a:noFill/>
        </p:spPr>
        <p:txBody>
          <a:bodyPr wrap="none" rtlCol="0">
            <a:spAutoFit/>
          </a:bodyPr>
          <a:lstStyle/>
          <a:p>
            <a:r>
              <a:rPr lang="en-US" sz="2200" b="1" dirty="0" smtClean="0"/>
              <a:t>Lo</a:t>
            </a:r>
            <a:endParaRPr lang="en-US" sz="2200" b="1" dirty="0"/>
          </a:p>
        </p:txBody>
      </p:sp>
      <p:sp>
        <p:nvSpPr>
          <p:cNvPr id="12" name="TextBox 11"/>
          <p:cNvSpPr txBox="1"/>
          <p:nvPr/>
        </p:nvSpPr>
        <p:spPr>
          <a:xfrm>
            <a:off x="726931" y="5638800"/>
            <a:ext cx="1787669" cy="430887"/>
          </a:xfrm>
          <a:prstGeom prst="rect">
            <a:avLst/>
          </a:prstGeom>
          <a:noFill/>
        </p:spPr>
        <p:txBody>
          <a:bodyPr wrap="none" rtlCol="0">
            <a:spAutoFit/>
          </a:bodyPr>
          <a:lstStyle/>
          <a:p>
            <a:r>
              <a:rPr lang="en-US" sz="2200" b="1" dirty="0" smtClean="0"/>
              <a:t>E =  T  =  F . Lo</a:t>
            </a:r>
            <a:endParaRPr lang="en-US" sz="2200" b="1" dirty="0"/>
          </a:p>
        </p:txBody>
      </p:sp>
      <p:cxnSp>
        <p:nvCxnSpPr>
          <p:cNvPr id="13" name="Straight Connector 12"/>
          <p:cNvCxnSpPr/>
          <p:nvPr/>
        </p:nvCxnSpPr>
        <p:spPr>
          <a:xfrm>
            <a:off x="1219200" y="6019800"/>
            <a:ext cx="381000" cy="1588"/>
          </a:xfrm>
          <a:prstGeom prst="line">
            <a:avLst/>
          </a:prstGeom>
        </p:spPr>
        <p:style>
          <a:lnRef idx="2">
            <a:schemeClr val="dk1"/>
          </a:lnRef>
          <a:fillRef idx="0">
            <a:schemeClr val="dk1"/>
          </a:fillRef>
          <a:effectRef idx="1">
            <a:schemeClr val="dk1"/>
          </a:effectRef>
          <a:fontRef idx="minor">
            <a:schemeClr val="tx1"/>
          </a:fontRef>
        </p:style>
      </p:cxnSp>
      <p:cxnSp>
        <p:nvCxnSpPr>
          <p:cNvPr id="14" name="Straight Connector 13"/>
          <p:cNvCxnSpPr/>
          <p:nvPr/>
        </p:nvCxnSpPr>
        <p:spPr>
          <a:xfrm>
            <a:off x="1752600" y="6019800"/>
            <a:ext cx="685800" cy="1588"/>
          </a:xfrm>
          <a:prstGeom prst="line">
            <a:avLst/>
          </a:prstGeom>
        </p:spPr>
        <p:style>
          <a:lnRef idx="2">
            <a:schemeClr val="dk1"/>
          </a:lnRef>
          <a:fillRef idx="0">
            <a:schemeClr val="dk1"/>
          </a:fillRef>
          <a:effectRef idx="1">
            <a:schemeClr val="dk1"/>
          </a:effectRef>
          <a:fontRef idx="minor">
            <a:schemeClr val="tx1"/>
          </a:fontRef>
        </p:style>
      </p:cxnSp>
      <p:sp>
        <p:nvSpPr>
          <p:cNvPr id="15" name="TextBox 14"/>
          <p:cNvSpPr txBox="1"/>
          <p:nvPr/>
        </p:nvSpPr>
        <p:spPr>
          <a:xfrm>
            <a:off x="1143000" y="5943600"/>
            <a:ext cx="1293944" cy="430887"/>
          </a:xfrm>
          <a:prstGeom prst="rect">
            <a:avLst/>
          </a:prstGeom>
          <a:noFill/>
        </p:spPr>
        <p:txBody>
          <a:bodyPr wrap="none" rtlCol="0">
            <a:spAutoFit/>
          </a:bodyPr>
          <a:lstStyle/>
          <a:p>
            <a:r>
              <a:rPr lang="en-US" sz="2200" b="1" dirty="0" smtClean="0"/>
              <a:t>e       A ∆L</a:t>
            </a:r>
            <a:endParaRPr lang="en-US" sz="22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ppt_w*0.7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animEffect transition="in" filter="fade">
                                      <p:cBhvr>
                                        <p:cTn id="9" dur="500"/>
                                        <p:tgtEl>
                                          <p:spTgt spid="2"/>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strVal val="#ppt_w*0.70"/>
                                          </p:val>
                                        </p:tav>
                                        <p:tav tm="100000">
                                          <p:val>
                                            <p:strVal val="#ppt_w"/>
                                          </p:val>
                                        </p:tav>
                                      </p:tavLst>
                                    </p:anim>
                                    <p:anim calcmode="lin" valueType="num">
                                      <p:cBhvr>
                                        <p:cTn id="13" dur="500" fill="hold"/>
                                        <p:tgtEl>
                                          <p:spTgt spid="3"/>
                                        </p:tgtEl>
                                        <p:attrNameLst>
                                          <p:attrName>ppt_h</p:attrName>
                                        </p:attrNameLst>
                                      </p:cBhvr>
                                      <p:tavLst>
                                        <p:tav tm="0">
                                          <p:val>
                                            <p:strVal val="#ppt_h"/>
                                          </p:val>
                                        </p:tav>
                                        <p:tav tm="100000">
                                          <p:val>
                                            <p:strVal val="#ppt_h"/>
                                          </p:val>
                                        </p:tav>
                                      </p:tavLst>
                                    </p:anim>
                                    <p:animEffect transition="in" filter="fade">
                                      <p:cBhvr>
                                        <p:cTn id="14" dur="500"/>
                                        <p:tgtEl>
                                          <p:spTgt spid="3"/>
                                        </p:tgtEl>
                                      </p:cBhvr>
                                    </p:animEffect>
                                  </p:childTnLst>
                                </p:cTn>
                              </p:par>
                              <p:par>
                                <p:cTn id="15" presetID="55"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strVal val="#ppt_w*0.70"/>
                                          </p:val>
                                        </p:tav>
                                        <p:tav tm="100000">
                                          <p:val>
                                            <p:strVal val="#ppt_w"/>
                                          </p:val>
                                        </p:tav>
                                      </p:tavLst>
                                    </p:anim>
                                    <p:anim calcmode="lin" valueType="num">
                                      <p:cBhvr>
                                        <p:cTn id="18" dur="500" fill="hold"/>
                                        <p:tgtEl>
                                          <p:spTgt spid="4"/>
                                        </p:tgtEl>
                                        <p:attrNameLst>
                                          <p:attrName>ppt_h</p:attrName>
                                        </p:attrNameLst>
                                      </p:cBhvr>
                                      <p:tavLst>
                                        <p:tav tm="0">
                                          <p:val>
                                            <p:strVal val="#ppt_h"/>
                                          </p:val>
                                        </p:tav>
                                        <p:tav tm="100000">
                                          <p:val>
                                            <p:strVal val="#ppt_h"/>
                                          </p:val>
                                        </p:tav>
                                      </p:tavLst>
                                    </p:anim>
                                    <p:animEffect transition="in" filter="fade">
                                      <p:cBhvr>
                                        <p:cTn id="19" dur="500"/>
                                        <p:tgtEl>
                                          <p:spTgt spid="4"/>
                                        </p:tgtEl>
                                      </p:cBhvr>
                                    </p:animEffect>
                                  </p:childTnLst>
                                </p:cTn>
                              </p:par>
                              <p:par>
                                <p:cTn id="20" presetID="55" presetClass="entr" presetSubtype="0" fill="hold" grpId="0" nodeType="with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 calcmode="lin" valueType="num">
                                      <p:cBhvr>
                                        <p:cTn id="22" dur="500" fill="hold"/>
                                        <p:tgtEl>
                                          <p:spTgt spid="5">
                                            <p:txEl>
                                              <p:pRg st="0" end="0"/>
                                            </p:txEl>
                                          </p:spTgt>
                                        </p:tgtEl>
                                        <p:attrNameLst>
                                          <p:attrName>ppt_w</p:attrName>
                                        </p:attrNameLst>
                                      </p:cBhvr>
                                      <p:tavLst>
                                        <p:tav tm="0">
                                          <p:val>
                                            <p:strVal val="#ppt_w*0.70"/>
                                          </p:val>
                                        </p:tav>
                                        <p:tav tm="100000">
                                          <p:val>
                                            <p:strVal val="#ppt_w"/>
                                          </p:val>
                                        </p:tav>
                                      </p:tavLst>
                                    </p:anim>
                                    <p:anim calcmode="lin" valueType="num">
                                      <p:cBhvr>
                                        <p:cTn id="23" dur="500" fill="hold"/>
                                        <p:tgtEl>
                                          <p:spTgt spid="5">
                                            <p:txEl>
                                              <p:pRg st="0" end="0"/>
                                            </p:txEl>
                                          </p:spTgt>
                                        </p:tgtEl>
                                        <p:attrNameLst>
                                          <p:attrName>ppt_h</p:attrName>
                                        </p:attrNameLst>
                                      </p:cBhvr>
                                      <p:tavLst>
                                        <p:tav tm="0">
                                          <p:val>
                                            <p:strVal val="#ppt_h"/>
                                          </p:val>
                                        </p:tav>
                                        <p:tav tm="100000">
                                          <p:val>
                                            <p:strVal val="#ppt_h"/>
                                          </p:val>
                                        </p:tav>
                                      </p:tavLst>
                                    </p:anim>
                                    <p:animEffect transition="in" filter="fade">
                                      <p:cBhvr>
                                        <p:cTn id="24" dur="500"/>
                                        <p:tgtEl>
                                          <p:spTgt spid="5">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5" presetClass="entr" presetSubtype="0" fill="hold" grpId="0" nodeType="click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anim calcmode="lin" valueType="num">
                                      <p:cBhvr>
                                        <p:cTn id="29" dur="500" fill="hold"/>
                                        <p:tgtEl>
                                          <p:spTgt spid="5">
                                            <p:txEl>
                                              <p:pRg st="1" end="1"/>
                                            </p:txEl>
                                          </p:spTgt>
                                        </p:tgtEl>
                                        <p:attrNameLst>
                                          <p:attrName>ppt_w</p:attrName>
                                        </p:attrNameLst>
                                      </p:cBhvr>
                                      <p:tavLst>
                                        <p:tav tm="0">
                                          <p:val>
                                            <p:strVal val="#ppt_w*0.70"/>
                                          </p:val>
                                        </p:tav>
                                        <p:tav tm="100000">
                                          <p:val>
                                            <p:strVal val="#ppt_w"/>
                                          </p:val>
                                        </p:tav>
                                      </p:tavLst>
                                    </p:anim>
                                    <p:anim calcmode="lin" valueType="num">
                                      <p:cBhvr>
                                        <p:cTn id="30" dur="500" fill="hold"/>
                                        <p:tgtEl>
                                          <p:spTgt spid="5">
                                            <p:txEl>
                                              <p:pRg st="1" end="1"/>
                                            </p:txEl>
                                          </p:spTgt>
                                        </p:tgtEl>
                                        <p:attrNameLst>
                                          <p:attrName>ppt_h</p:attrName>
                                        </p:attrNameLst>
                                      </p:cBhvr>
                                      <p:tavLst>
                                        <p:tav tm="0">
                                          <p:val>
                                            <p:strVal val="#ppt_h"/>
                                          </p:val>
                                        </p:tav>
                                        <p:tav tm="100000">
                                          <p:val>
                                            <p:strVal val="#ppt_h"/>
                                          </p:val>
                                        </p:tav>
                                      </p:tavLst>
                                    </p:anim>
                                    <p:animEffect transition="in" filter="fade">
                                      <p:cBhvr>
                                        <p:cTn id="31" dur="500"/>
                                        <p:tgtEl>
                                          <p:spTgt spid="5">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5" presetClass="entr" presetSubtype="0" fill="hold" grpId="0" nodeType="clickEffect">
                                  <p:stCondLst>
                                    <p:cond delay="0"/>
                                  </p:stCondLst>
                                  <p:childTnLst>
                                    <p:set>
                                      <p:cBhvr>
                                        <p:cTn id="35" dur="1" fill="hold">
                                          <p:stCondLst>
                                            <p:cond delay="0"/>
                                          </p:stCondLst>
                                        </p:cTn>
                                        <p:tgtEl>
                                          <p:spTgt spid="5">
                                            <p:txEl>
                                              <p:pRg st="2" end="2"/>
                                            </p:txEl>
                                          </p:spTgt>
                                        </p:tgtEl>
                                        <p:attrNameLst>
                                          <p:attrName>style.visibility</p:attrName>
                                        </p:attrNameLst>
                                      </p:cBhvr>
                                      <p:to>
                                        <p:strVal val="visible"/>
                                      </p:to>
                                    </p:set>
                                    <p:anim calcmode="lin" valueType="num">
                                      <p:cBhvr>
                                        <p:cTn id="36" dur="500" fill="hold"/>
                                        <p:tgtEl>
                                          <p:spTgt spid="5">
                                            <p:txEl>
                                              <p:pRg st="2" end="2"/>
                                            </p:txEl>
                                          </p:spTgt>
                                        </p:tgtEl>
                                        <p:attrNameLst>
                                          <p:attrName>ppt_w</p:attrName>
                                        </p:attrNameLst>
                                      </p:cBhvr>
                                      <p:tavLst>
                                        <p:tav tm="0">
                                          <p:val>
                                            <p:strVal val="#ppt_w*0.70"/>
                                          </p:val>
                                        </p:tav>
                                        <p:tav tm="100000">
                                          <p:val>
                                            <p:strVal val="#ppt_w"/>
                                          </p:val>
                                        </p:tav>
                                      </p:tavLst>
                                    </p:anim>
                                    <p:anim calcmode="lin" valueType="num">
                                      <p:cBhvr>
                                        <p:cTn id="37" dur="500" fill="hold"/>
                                        <p:tgtEl>
                                          <p:spTgt spid="5">
                                            <p:txEl>
                                              <p:pRg st="2" end="2"/>
                                            </p:txEl>
                                          </p:spTgt>
                                        </p:tgtEl>
                                        <p:attrNameLst>
                                          <p:attrName>ppt_h</p:attrName>
                                        </p:attrNameLst>
                                      </p:cBhvr>
                                      <p:tavLst>
                                        <p:tav tm="0">
                                          <p:val>
                                            <p:strVal val="#ppt_h"/>
                                          </p:val>
                                        </p:tav>
                                        <p:tav tm="100000">
                                          <p:val>
                                            <p:strVal val="#ppt_h"/>
                                          </p:val>
                                        </p:tav>
                                      </p:tavLst>
                                    </p:anim>
                                    <p:animEffect transition="in" filter="fade">
                                      <p:cBhvr>
                                        <p:cTn id="38" dur="500"/>
                                        <p:tgtEl>
                                          <p:spTgt spid="5">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55" presetClass="entr" presetSubtype="0" fill="hold" grpId="0" nodeType="clickEffect">
                                  <p:stCondLst>
                                    <p:cond delay="0"/>
                                  </p:stCondLst>
                                  <p:childTnLst>
                                    <p:set>
                                      <p:cBhvr>
                                        <p:cTn id="42" dur="1" fill="hold">
                                          <p:stCondLst>
                                            <p:cond delay="0"/>
                                          </p:stCondLst>
                                        </p:cTn>
                                        <p:tgtEl>
                                          <p:spTgt spid="5">
                                            <p:txEl>
                                              <p:pRg st="3" end="3"/>
                                            </p:txEl>
                                          </p:spTgt>
                                        </p:tgtEl>
                                        <p:attrNameLst>
                                          <p:attrName>style.visibility</p:attrName>
                                        </p:attrNameLst>
                                      </p:cBhvr>
                                      <p:to>
                                        <p:strVal val="visible"/>
                                      </p:to>
                                    </p:set>
                                    <p:anim calcmode="lin" valueType="num">
                                      <p:cBhvr>
                                        <p:cTn id="43" dur="500" fill="hold"/>
                                        <p:tgtEl>
                                          <p:spTgt spid="5">
                                            <p:txEl>
                                              <p:pRg st="3" end="3"/>
                                            </p:txEl>
                                          </p:spTgt>
                                        </p:tgtEl>
                                        <p:attrNameLst>
                                          <p:attrName>ppt_w</p:attrName>
                                        </p:attrNameLst>
                                      </p:cBhvr>
                                      <p:tavLst>
                                        <p:tav tm="0">
                                          <p:val>
                                            <p:strVal val="#ppt_w*0.70"/>
                                          </p:val>
                                        </p:tav>
                                        <p:tav tm="100000">
                                          <p:val>
                                            <p:strVal val="#ppt_w"/>
                                          </p:val>
                                        </p:tav>
                                      </p:tavLst>
                                    </p:anim>
                                    <p:anim calcmode="lin" valueType="num">
                                      <p:cBhvr>
                                        <p:cTn id="44" dur="500" fill="hold"/>
                                        <p:tgtEl>
                                          <p:spTgt spid="5">
                                            <p:txEl>
                                              <p:pRg st="3" end="3"/>
                                            </p:txEl>
                                          </p:spTgt>
                                        </p:tgtEl>
                                        <p:attrNameLst>
                                          <p:attrName>ppt_h</p:attrName>
                                        </p:attrNameLst>
                                      </p:cBhvr>
                                      <p:tavLst>
                                        <p:tav tm="0">
                                          <p:val>
                                            <p:strVal val="#ppt_h"/>
                                          </p:val>
                                        </p:tav>
                                        <p:tav tm="100000">
                                          <p:val>
                                            <p:strVal val="#ppt_h"/>
                                          </p:val>
                                        </p:tav>
                                      </p:tavLst>
                                    </p:anim>
                                    <p:animEffect transition="in" filter="fade">
                                      <p:cBhvr>
                                        <p:cTn id="45" dur="500"/>
                                        <p:tgtEl>
                                          <p:spTgt spid="5">
                                            <p:txEl>
                                              <p:pRg st="3" end="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55" presetClass="entr" presetSubtype="0" fill="hold" grpId="0" nodeType="clickEffect">
                                  <p:stCondLst>
                                    <p:cond delay="0"/>
                                  </p:stCondLst>
                                  <p:childTnLst>
                                    <p:set>
                                      <p:cBhvr>
                                        <p:cTn id="49" dur="1" fill="hold">
                                          <p:stCondLst>
                                            <p:cond delay="0"/>
                                          </p:stCondLst>
                                        </p:cTn>
                                        <p:tgtEl>
                                          <p:spTgt spid="5">
                                            <p:txEl>
                                              <p:pRg st="4" end="4"/>
                                            </p:txEl>
                                          </p:spTgt>
                                        </p:tgtEl>
                                        <p:attrNameLst>
                                          <p:attrName>style.visibility</p:attrName>
                                        </p:attrNameLst>
                                      </p:cBhvr>
                                      <p:to>
                                        <p:strVal val="visible"/>
                                      </p:to>
                                    </p:set>
                                    <p:anim calcmode="lin" valueType="num">
                                      <p:cBhvr>
                                        <p:cTn id="50" dur="500" fill="hold"/>
                                        <p:tgtEl>
                                          <p:spTgt spid="5">
                                            <p:txEl>
                                              <p:pRg st="4" end="4"/>
                                            </p:txEl>
                                          </p:spTgt>
                                        </p:tgtEl>
                                        <p:attrNameLst>
                                          <p:attrName>ppt_w</p:attrName>
                                        </p:attrNameLst>
                                      </p:cBhvr>
                                      <p:tavLst>
                                        <p:tav tm="0">
                                          <p:val>
                                            <p:strVal val="#ppt_w*0.70"/>
                                          </p:val>
                                        </p:tav>
                                        <p:tav tm="100000">
                                          <p:val>
                                            <p:strVal val="#ppt_w"/>
                                          </p:val>
                                        </p:tav>
                                      </p:tavLst>
                                    </p:anim>
                                    <p:anim calcmode="lin" valueType="num">
                                      <p:cBhvr>
                                        <p:cTn id="51" dur="500" fill="hold"/>
                                        <p:tgtEl>
                                          <p:spTgt spid="5">
                                            <p:txEl>
                                              <p:pRg st="4" end="4"/>
                                            </p:txEl>
                                          </p:spTgt>
                                        </p:tgtEl>
                                        <p:attrNameLst>
                                          <p:attrName>ppt_h</p:attrName>
                                        </p:attrNameLst>
                                      </p:cBhvr>
                                      <p:tavLst>
                                        <p:tav tm="0">
                                          <p:val>
                                            <p:strVal val="#ppt_h"/>
                                          </p:val>
                                        </p:tav>
                                        <p:tav tm="100000">
                                          <p:val>
                                            <p:strVal val="#ppt_h"/>
                                          </p:val>
                                        </p:tav>
                                      </p:tavLst>
                                    </p:anim>
                                    <p:animEffect transition="in" filter="fade">
                                      <p:cBhvr>
                                        <p:cTn id="52" dur="500"/>
                                        <p:tgtEl>
                                          <p:spTgt spid="5">
                                            <p:txEl>
                                              <p:pRg st="4" end="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55" presetClass="entr" presetSubtype="0" fill="hold" grpId="0" nodeType="clickEffect">
                                  <p:stCondLst>
                                    <p:cond delay="0"/>
                                  </p:stCondLst>
                                  <p:childTnLst>
                                    <p:set>
                                      <p:cBhvr>
                                        <p:cTn id="56" dur="1" fill="hold">
                                          <p:stCondLst>
                                            <p:cond delay="0"/>
                                          </p:stCondLst>
                                        </p:cTn>
                                        <p:tgtEl>
                                          <p:spTgt spid="5">
                                            <p:txEl>
                                              <p:pRg st="5" end="5"/>
                                            </p:txEl>
                                          </p:spTgt>
                                        </p:tgtEl>
                                        <p:attrNameLst>
                                          <p:attrName>style.visibility</p:attrName>
                                        </p:attrNameLst>
                                      </p:cBhvr>
                                      <p:to>
                                        <p:strVal val="visible"/>
                                      </p:to>
                                    </p:set>
                                    <p:anim calcmode="lin" valueType="num">
                                      <p:cBhvr>
                                        <p:cTn id="57" dur="500" fill="hold"/>
                                        <p:tgtEl>
                                          <p:spTgt spid="5">
                                            <p:txEl>
                                              <p:pRg st="5" end="5"/>
                                            </p:txEl>
                                          </p:spTgt>
                                        </p:tgtEl>
                                        <p:attrNameLst>
                                          <p:attrName>ppt_w</p:attrName>
                                        </p:attrNameLst>
                                      </p:cBhvr>
                                      <p:tavLst>
                                        <p:tav tm="0">
                                          <p:val>
                                            <p:strVal val="#ppt_w*0.70"/>
                                          </p:val>
                                        </p:tav>
                                        <p:tav tm="100000">
                                          <p:val>
                                            <p:strVal val="#ppt_w"/>
                                          </p:val>
                                        </p:tav>
                                      </p:tavLst>
                                    </p:anim>
                                    <p:anim calcmode="lin" valueType="num">
                                      <p:cBhvr>
                                        <p:cTn id="58" dur="500" fill="hold"/>
                                        <p:tgtEl>
                                          <p:spTgt spid="5">
                                            <p:txEl>
                                              <p:pRg st="5" end="5"/>
                                            </p:txEl>
                                          </p:spTgt>
                                        </p:tgtEl>
                                        <p:attrNameLst>
                                          <p:attrName>ppt_h</p:attrName>
                                        </p:attrNameLst>
                                      </p:cBhvr>
                                      <p:tavLst>
                                        <p:tav tm="0">
                                          <p:val>
                                            <p:strVal val="#ppt_h"/>
                                          </p:val>
                                        </p:tav>
                                        <p:tav tm="100000">
                                          <p:val>
                                            <p:strVal val="#ppt_h"/>
                                          </p:val>
                                        </p:tav>
                                      </p:tavLst>
                                    </p:anim>
                                    <p:animEffect transition="in" filter="fade">
                                      <p:cBhvr>
                                        <p:cTn id="59" dur="500"/>
                                        <p:tgtEl>
                                          <p:spTgt spid="5">
                                            <p:txEl>
                                              <p:pRg st="5" end="5"/>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55" presetClass="entr" presetSubtype="0" fill="hold" grpId="0" nodeType="clickEffect">
                                  <p:stCondLst>
                                    <p:cond delay="0"/>
                                  </p:stCondLst>
                                  <p:childTnLst>
                                    <p:set>
                                      <p:cBhvr>
                                        <p:cTn id="63" dur="1" fill="hold">
                                          <p:stCondLst>
                                            <p:cond delay="0"/>
                                          </p:stCondLst>
                                        </p:cTn>
                                        <p:tgtEl>
                                          <p:spTgt spid="5">
                                            <p:txEl>
                                              <p:pRg st="6" end="6"/>
                                            </p:txEl>
                                          </p:spTgt>
                                        </p:tgtEl>
                                        <p:attrNameLst>
                                          <p:attrName>style.visibility</p:attrName>
                                        </p:attrNameLst>
                                      </p:cBhvr>
                                      <p:to>
                                        <p:strVal val="visible"/>
                                      </p:to>
                                    </p:set>
                                    <p:anim calcmode="lin" valueType="num">
                                      <p:cBhvr>
                                        <p:cTn id="64" dur="500" fill="hold"/>
                                        <p:tgtEl>
                                          <p:spTgt spid="5">
                                            <p:txEl>
                                              <p:pRg st="6" end="6"/>
                                            </p:txEl>
                                          </p:spTgt>
                                        </p:tgtEl>
                                        <p:attrNameLst>
                                          <p:attrName>ppt_w</p:attrName>
                                        </p:attrNameLst>
                                      </p:cBhvr>
                                      <p:tavLst>
                                        <p:tav tm="0">
                                          <p:val>
                                            <p:strVal val="#ppt_w*0.70"/>
                                          </p:val>
                                        </p:tav>
                                        <p:tav tm="100000">
                                          <p:val>
                                            <p:strVal val="#ppt_w"/>
                                          </p:val>
                                        </p:tav>
                                      </p:tavLst>
                                    </p:anim>
                                    <p:anim calcmode="lin" valueType="num">
                                      <p:cBhvr>
                                        <p:cTn id="65" dur="500" fill="hold"/>
                                        <p:tgtEl>
                                          <p:spTgt spid="5">
                                            <p:txEl>
                                              <p:pRg st="6" end="6"/>
                                            </p:txEl>
                                          </p:spTgt>
                                        </p:tgtEl>
                                        <p:attrNameLst>
                                          <p:attrName>ppt_h</p:attrName>
                                        </p:attrNameLst>
                                      </p:cBhvr>
                                      <p:tavLst>
                                        <p:tav tm="0">
                                          <p:val>
                                            <p:strVal val="#ppt_h"/>
                                          </p:val>
                                        </p:tav>
                                        <p:tav tm="100000">
                                          <p:val>
                                            <p:strVal val="#ppt_h"/>
                                          </p:val>
                                        </p:tav>
                                      </p:tavLst>
                                    </p:anim>
                                    <p:animEffect transition="in" filter="fade">
                                      <p:cBhvr>
                                        <p:cTn id="66" dur="500"/>
                                        <p:tgtEl>
                                          <p:spTgt spid="5">
                                            <p:txEl>
                                              <p:pRg st="6" end="6"/>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55" presetClass="entr" presetSubtype="0" fill="hold" grpId="0" nodeType="clickEffect">
                                  <p:stCondLst>
                                    <p:cond delay="0"/>
                                  </p:stCondLst>
                                  <p:childTnLst>
                                    <p:set>
                                      <p:cBhvr>
                                        <p:cTn id="70" dur="1" fill="hold">
                                          <p:stCondLst>
                                            <p:cond delay="0"/>
                                          </p:stCondLst>
                                        </p:cTn>
                                        <p:tgtEl>
                                          <p:spTgt spid="5">
                                            <p:txEl>
                                              <p:pRg st="7" end="7"/>
                                            </p:txEl>
                                          </p:spTgt>
                                        </p:tgtEl>
                                        <p:attrNameLst>
                                          <p:attrName>style.visibility</p:attrName>
                                        </p:attrNameLst>
                                      </p:cBhvr>
                                      <p:to>
                                        <p:strVal val="visible"/>
                                      </p:to>
                                    </p:set>
                                    <p:anim calcmode="lin" valueType="num">
                                      <p:cBhvr>
                                        <p:cTn id="71" dur="500" fill="hold"/>
                                        <p:tgtEl>
                                          <p:spTgt spid="5">
                                            <p:txEl>
                                              <p:pRg st="7" end="7"/>
                                            </p:txEl>
                                          </p:spTgt>
                                        </p:tgtEl>
                                        <p:attrNameLst>
                                          <p:attrName>ppt_w</p:attrName>
                                        </p:attrNameLst>
                                      </p:cBhvr>
                                      <p:tavLst>
                                        <p:tav tm="0">
                                          <p:val>
                                            <p:strVal val="#ppt_w*0.70"/>
                                          </p:val>
                                        </p:tav>
                                        <p:tav tm="100000">
                                          <p:val>
                                            <p:strVal val="#ppt_w"/>
                                          </p:val>
                                        </p:tav>
                                      </p:tavLst>
                                    </p:anim>
                                    <p:anim calcmode="lin" valueType="num">
                                      <p:cBhvr>
                                        <p:cTn id="72" dur="500" fill="hold"/>
                                        <p:tgtEl>
                                          <p:spTgt spid="5">
                                            <p:txEl>
                                              <p:pRg st="7" end="7"/>
                                            </p:txEl>
                                          </p:spTgt>
                                        </p:tgtEl>
                                        <p:attrNameLst>
                                          <p:attrName>ppt_h</p:attrName>
                                        </p:attrNameLst>
                                      </p:cBhvr>
                                      <p:tavLst>
                                        <p:tav tm="0">
                                          <p:val>
                                            <p:strVal val="#ppt_h"/>
                                          </p:val>
                                        </p:tav>
                                        <p:tav tm="100000">
                                          <p:val>
                                            <p:strVal val="#ppt_h"/>
                                          </p:val>
                                        </p:tav>
                                      </p:tavLst>
                                    </p:anim>
                                    <p:animEffect transition="in" filter="fade">
                                      <p:cBhvr>
                                        <p:cTn id="73" dur="500"/>
                                        <p:tgtEl>
                                          <p:spTgt spid="5">
                                            <p:txEl>
                                              <p:pRg st="7" end="7"/>
                                            </p:txEl>
                                          </p:spTgt>
                                        </p:tgtEl>
                                      </p:cBhvr>
                                    </p:animEffect>
                                  </p:childTnLst>
                                </p:cTn>
                              </p:par>
                              <p:par>
                                <p:cTn id="74" presetID="55" presetClass="entr" presetSubtype="0" fill="hold" grpId="0" nodeType="withEffect">
                                  <p:stCondLst>
                                    <p:cond delay="0"/>
                                  </p:stCondLst>
                                  <p:childTnLst>
                                    <p:set>
                                      <p:cBhvr>
                                        <p:cTn id="75" dur="1" fill="hold">
                                          <p:stCondLst>
                                            <p:cond delay="0"/>
                                          </p:stCondLst>
                                        </p:cTn>
                                        <p:tgtEl>
                                          <p:spTgt spid="6"/>
                                        </p:tgtEl>
                                        <p:attrNameLst>
                                          <p:attrName>style.visibility</p:attrName>
                                        </p:attrNameLst>
                                      </p:cBhvr>
                                      <p:to>
                                        <p:strVal val="visible"/>
                                      </p:to>
                                    </p:set>
                                    <p:anim calcmode="lin" valueType="num">
                                      <p:cBhvr>
                                        <p:cTn id="76" dur="500" fill="hold"/>
                                        <p:tgtEl>
                                          <p:spTgt spid="6"/>
                                        </p:tgtEl>
                                        <p:attrNameLst>
                                          <p:attrName>ppt_w</p:attrName>
                                        </p:attrNameLst>
                                      </p:cBhvr>
                                      <p:tavLst>
                                        <p:tav tm="0">
                                          <p:val>
                                            <p:strVal val="#ppt_w*0.70"/>
                                          </p:val>
                                        </p:tav>
                                        <p:tav tm="100000">
                                          <p:val>
                                            <p:strVal val="#ppt_w"/>
                                          </p:val>
                                        </p:tav>
                                      </p:tavLst>
                                    </p:anim>
                                    <p:anim calcmode="lin" valueType="num">
                                      <p:cBhvr>
                                        <p:cTn id="77" dur="500" fill="hold"/>
                                        <p:tgtEl>
                                          <p:spTgt spid="6"/>
                                        </p:tgtEl>
                                        <p:attrNameLst>
                                          <p:attrName>ppt_h</p:attrName>
                                        </p:attrNameLst>
                                      </p:cBhvr>
                                      <p:tavLst>
                                        <p:tav tm="0">
                                          <p:val>
                                            <p:strVal val="#ppt_h"/>
                                          </p:val>
                                        </p:tav>
                                        <p:tav tm="100000">
                                          <p:val>
                                            <p:strVal val="#ppt_h"/>
                                          </p:val>
                                        </p:tav>
                                      </p:tavLst>
                                    </p:anim>
                                    <p:animEffect transition="in" filter="fade">
                                      <p:cBhvr>
                                        <p:cTn id="78" dur="500"/>
                                        <p:tgtEl>
                                          <p:spTgt spid="6"/>
                                        </p:tgtEl>
                                      </p:cBhvr>
                                    </p:animEffect>
                                  </p:childTnLst>
                                </p:cTn>
                              </p:par>
                              <p:par>
                                <p:cTn id="79" presetID="55" presetClass="entr" presetSubtype="0" fill="hold" nodeType="withEffect">
                                  <p:stCondLst>
                                    <p:cond delay="0"/>
                                  </p:stCondLst>
                                  <p:childTnLst>
                                    <p:set>
                                      <p:cBhvr>
                                        <p:cTn id="80" dur="1" fill="hold">
                                          <p:stCondLst>
                                            <p:cond delay="0"/>
                                          </p:stCondLst>
                                        </p:cTn>
                                        <p:tgtEl>
                                          <p:spTgt spid="7"/>
                                        </p:tgtEl>
                                        <p:attrNameLst>
                                          <p:attrName>style.visibility</p:attrName>
                                        </p:attrNameLst>
                                      </p:cBhvr>
                                      <p:to>
                                        <p:strVal val="visible"/>
                                      </p:to>
                                    </p:set>
                                    <p:anim calcmode="lin" valueType="num">
                                      <p:cBhvr>
                                        <p:cTn id="81" dur="500" fill="hold"/>
                                        <p:tgtEl>
                                          <p:spTgt spid="7"/>
                                        </p:tgtEl>
                                        <p:attrNameLst>
                                          <p:attrName>ppt_w</p:attrName>
                                        </p:attrNameLst>
                                      </p:cBhvr>
                                      <p:tavLst>
                                        <p:tav tm="0">
                                          <p:val>
                                            <p:strVal val="#ppt_w*0.70"/>
                                          </p:val>
                                        </p:tav>
                                        <p:tav tm="100000">
                                          <p:val>
                                            <p:strVal val="#ppt_w"/>
                                          </p:val>
                                        </p:tav>
                                      </p:tavLst>
                                    </p:anim>
                                    <p:anim calcmode="lin" valueType="num">
                                      <p:cBhvr>
                                        <p:cTn id="82" dur="500" fill="hold"/>
                                        <p:tgtEl>
                                          <p:spTgt spid="7"/>
                                        </p:tgtEl>
                                        <p:attrNameLst>
                                          <p:attrName>ppt_h</p:attrName>
                                        </p:attrNameLst>
                                      </p:cBhvr>
                                      <p:tavLst>
                                        <p:tav tm="0">
                                          <p:val>
                                            <p:strVal val="#ppt_h"/>
                                          </p:val>
                                        </p:tav>
                                        <p:tav tm="100000">
                                          <p:val>
                                            <p:strVal val="#ppt_h"/>
                                          </p:val>
                                        </p:tav>
                                      </p:tavLst>
                                    </p:anim>
                                    <p:animEffect transition="in" filter="fade">
                                      <p:cBhvr>
                                        <p:cTn id="83" dur="500"/>
                                        <p:tgtEl>
                                          <p:spTgt spid="7"/>
                                        </p:tgtEl>
                                      </p:cBhvr>
                                    </p:animEffect>
                                  </p:childTnLst>
                                </p:cTn>
                              </p:par>
                              <p:par>
                                <p:cTn id="84" presetID="55" presetClass="entr" presetSubtype="0" fill="hold" grpId="0" nodeType="withEffect">
                                  <p:stCondLst>
                                    <p:cond delay="0"/>
                                  </p:stCondLst>
                                  <p:childTnLst>
                                    <p:set>
                                      <p:cBhvr>
                                        <p:cTn id="85" dur="1" fill="hold">
                                          <p:stCondLst>
                                            <p:cond delay="0"/>
                                          </p:stCondLst>
                                        </p:cTn>
                                        <p:tgtEl>
                                          <p:spTgt spid="8"/>
                                        </p:tgtEl>
                                        <p:attrNameLst>
                                          <p:attrName>style.visibility</p:attrName>
                                        </p:attrNameLst>
                                      </p:cBhvr>
                                      <p:to>
                                        <p:strVal val="visible"/>
                                      </p:to>
                                    </p:set>
                                    <p:anim calcmode="lin" valueType="num">
                                      <p:cBhvr>
                                        <p:cTn id="86" dur="500" fill="hold"/>
                                        <p:tgtEl>
                                          <p:spTgt spid="8"/>
                                        </p:tgtEl>
                                        <p:attrNameLst>
                                          <p:attrName>ppt_w</p:attrName>
                                        </p:attrNameLst>
                                      </p:cBhvr>
                                      <p:tavLst>
                                        <p:tav tm="0">
                                          <p:val>
                                            <p:strVal val="#ppt_w*0.70"/>
                                          </p:val>
                                        </p:tav>
                                        <p:tav tm="100000">
                                          <p:val>
                                            <p:strVal val="#ppt_w"/>
                                          </p:val>
                                        </p:tav>
                                      </p:tavLst>
                                    </p:anim>
                                    <p:anim calcmode="lin" valueType="num">
                                      <p:cBhvr>
                                        <p:cTn id="87" dur="500" fill="hold"/>
                                        <p:tgtEl>
                                          <p:spTgt spid="8"/>
                                        </p:tgtEl>
                                        <p:attrNameLst>
                                          <p:attrName>ppt_h</p:attrName>
                                        </p:attrNameLst>
                                      </p:cBhvr>
                                      <p:tavLst>
                                        <p:tav tm="0">
                                          <p:val>
                                            <p:strVal val="#ppt_h"/>
                                          </p:val>
                                        </p:tav>
                                        <p:tav tm="100000">
                                          <p:val>
                                            <p:strVal val="#ppt_h"/>
                                          </p:val>
                                        </p:tav>
                                      </p:tavLst>
                                    </p:anim>
                                    <p:animEffect transition="in" filter="fade">
                                      <p:cBhvr>
                                        <p:cTn id="88" dur="500"/>
                                        <p:tgtEl>
                                          <p:spTgt spid="8"/>
                                        </p:tgtEl>
                                      </p:cBhvr>
                                    </p:animEffect>
                                  </p:childTnLst>
                                </p:cTn>
                              </p:par>
                              <p:par>
                                <p:cTn id="89" presetID="55" presetClass="entr" presetSubtype="0" fill="hold" grpId="0" nodeType="withEffect">
                                  <p:stCondLst>
                                    <p:cond delay="0"/>
                                  </p:stCondLst>
                                  <p:childTnLst>
                                    <p:set>
                                      <p:cBhvr>
                                        <p:cTn id="90" dur="1" fill="hold">
                                          <p:stCondLst>
                                            <p:cond delay="0"/>
                                          </p:stCondLst>
                                        </p:cTn>
                                        <p:tgtEl>
                                          <p:spTgt spid="9"/>
                                        </p:tgtEl>
                                        <p:attrNameLst>
                                          <p:attrName>style.visibility</p:attrName>
                                        </p:attrNameLst>
                                      </p:cBhvr>
                                      <p:to>
                                        <p:strVal val="visible"/>
                                      </p:to>
                                    </p:set>
                                    <p:anim calcmode="lin" valueType="num">
                                      <p:cBhvr>
                                        <p:cTn id="91" dur="500" fill="hold"/>
                                        <p:tgtEl>
                                          <p:spTgt spid="9"/>
                                        </p:tgtEl>
                                        <p:attrNameLst>
                                          <p:attrName>ppt_w</p:attrName>
                                        </p:attrNameLst>
                                      </p:cBhvr>
                                      <p:tavLst>
                                        <p:tav tm="0">
                                          <p:val>
                                            <p:strVal val="#ppt_w*0.70"/>
                                          </p:val>
                                        </p:tav>
                                        <p:tav tm="100000">
                                          <p:val>
                                            <p:strVal val="#ppt_w"/>
                                          </p:val>
                                        </p:tav>
                                      </p:tavLst>
                                    </p:anim>
                                    <p:anim calcmode="lin" valueType="num">
                                      <p:cBhvr>
                                        <p:cTn id="92" dur="500" fill="hold"/>
                                        <p:tgtEl>
                                          <p:spTgt spid="9"/>
                                        </p:tgtEl>
                                        <p:attrNameLst>
                                          <p:attrName>ppt_h</p:attrName>
                                        </p:attrNameLst>
                                      </p:cBhvr>
                                      <p:tavLst>
                                        <p:tav tm="0">
                                          <p:val>
                                            <p:strVal val="#ppt_h"/>
                                          </p:val>
                                        </p:tav>
                                        <p:tav tm="100000">
                                          <p:val>
                                            <p:strVal val="#ppt_h"/>
                                          </p:val>
                                        </p:tav>
                                      </p:tavLst>
                                    </p:anim>
                                    <p:animEffect transition="in" filter="fade">
                                      <p:cBhvr>
                                        <p:cTn id="93" dur="500"/>
                                        <p:tgtEl>
                                          <p:spTgt spid="9"/>
                                        </p:tgtEl>
                                      </p:cBhvr>
                                    </p:animEffect>
                                  </p:childTnLst>
                                </p:cTn>
                              </p:par>
                              <p:par>
                                <p:cTn id="94" presetID="55" presetClass="entr" presetSubtype="0" fill="hold" nodeType="withEffect">
                                  <p:stCondLst>
                                    <p:cond delay="0"/>
                                  </p:stCondLst>
                                  <p:childTnLst>
                                    <p:set>
                                      <p:cBhvr>
                                        <p:cTn id="95" dur="1" fill="hold">
                                          <p:stCondLst>
                                            <p:cond delay="0"/>
                                          </p:stCondLst>
                                        </p:cTn>
                                        <p:tgtEl>
                                          <p:spTgt spid="10"/>
                                        </p:tgtEl>
                                        <p:attrNameLst>
                                          <p:attrName>style.visibility</p:attrName>
                                        </p:attrNameLst>
                                      </p:cBhvr>
                                      <p:to>
                                        <p:strVal val="visible"/>
                                      </p:to>
                                    </p:set>
                                    <p:anim calcmode="lin" valueType="num">
                                      <p:cBhvr>
                                        <p:cTn id="96" dur="500" fill="hold"/>
                                        <p:tgtEl>
                                          <p:spTgt spid="10"/>
                                        </p:tgtEl>
                                        <p:attrNameLst>
                                          <p:attrName>ppt_w</p:attrName>
                                        </p:attrNameLst>
                                      </p:cBhvr>
                                      <p:tavLst>
                                        <p:tav tm="0">
                                          <p:val>
                                            <p:strVal val="#ppt_w*0.70"/>
                                          </p:val>
                                        </p:tav>
                                        <p:tav tm="100000">
                                          <p:val>
                                            <p:strVal val="#ppt_w"/>
                                          </p:val>
                                        </p:tav>
                                      </p:tavLst>
                                    </p:anim>
                                    <p:anim calcmode="lin" valueType="num">
                                      <p:cBhvr>
                                        <p:cTn id="97" dur="500" fill="hold"/>
                                        <p:tgtEl>
                                          <p:spTgt spid="10"/>
                                        </p:tgtEl>
                                        <p:attrNameLst>
                                          <p:attrName>ppt_h</p:attrName>
                                        </p:attrNameLst>
                                      </p:cBhvr>
                                      <p:tavLst>
                                        <p:tav tm="0">
                                          <p:val>
                                            <p:strVal val="#ppt_h"/>
                                          </p:val>
                                        </p:tav>
                                        <p:tav tm="100000">
                                          <p:val>
                                            <p:strVal val="#ppt_h"/>
                                          </p:val>
                                        </p:tav>
                                      </p:tavLst>
                                    </p:anim>
                                    <p:animEffect transition="in" filter="fade">
                                      <p:cBhvr>
                                        <p:cTn id="98" dur="500"/>
                                        <p:tgtEl>
                                          <p:spTgt spid="10"/>
                                        </p:tgtEl>
                                      </p:cBhvr>
                                    </p:animEffect>
                                  </p:childTnLst>
                                </p:cTn>
                              </p:par>
                              <p:par>
                                <p:cTn id="99" presetID="55" presetClass="entr" presetSubtype="0" fill="hold" grpId="0" nodeType="withEffect">
                                  <p:stCondLst>
                                    <p:cond delay="0"/>
                                  </p:stCondLst>
                                  <p:childTnLst>
                                    <p:set>
                                      <p:cBhvr>
                                        <p:cTn id="100" dur="1" fill="hold">
                                          <p:stCondLst>
                                            <p:cond delay="0"/>
                                          </p:stCondLst>
                                        </p:cTn>
                                        <p:tgtEl>
                                          <p:spTgt spid="11"/>
                                        </p:tgtEl>
                                        <p:attrNameLst>
                                          <p:attrName>style.visibility</p:attrName>
                                        </p:attrNameLst>
                                      </p:cBhvr>
                                      <p:to>
                                        <p:strVal val="visible"/>
                                      </p:to>
                                    </p:set>
                                    <p:anim calcmode="lin" valueType="num">
                                      <p:cBhvr>
                                        <p:cTn id="101" dur="500" fill="hold"/>
                                        <p:tgtEl>
                                          <p:spTgt spid="11"/>
                                        </p:tgtEl>
                                        <p:attrNameLst>
                                          <p:attrName>ppt_w</p:attrName>
                                        </p:attrNameLst>
                                      </p:cBhvr>
                                      <p:tavLst>
                                        <p:tav tm="0">
                                          <p:val>
                                            <p:strVal val="#ppt_w*0.70"/>
                                          </p:val>
                                        </p:tav>
                                        <p:tav tm="100000">
                                          <p:val>
                                            <p:strVal val="#ppt_w"/>
                                          </p:val>
                                        </p:tav>
                                      </p:tavLst>
                                    </p:anim>
                                    <p:anim calcmode="lin" valueType="num">
                                      <p:cBhvr>
                                        <p:cTn id="102" dur="500" fill="hold"/>
                                        <p:tgtEl>
                                          <p:spTgt spid="11"/>
                                        </p:tgtEl>
                                        <p:attrNameLst>
                                          <p:attrName>ppt_h</p:attrName>
                                        </p:attrNameLst>
                                      </p:cBhvr>
                                      <p:tavLst>
                                        <p:tav tm="0">
                                          <p:val>
                                            <p:strVal val="#ppt_h"/>
                                          </p:val>
                                        </p:tav>
                                        <p:tav tm="100000">
                                          <p:val>
                                            <p:strVal val="#ppt_h"/>
                                          </p:val>
                                        </p:tav>
                                      </p:tavLst>
                                    </p:anim>
                                    <p:animEffect transition="in" filter="fade">
                                      <p:cBhvr>
                                        <p:cTn id="103" dur="500"/>
                                        <p:tgtEl>
                                          <p:spTgt spid="11"/>
                                        </p:tgtEl>
                                      </p:cBhvr>
                                    </p:animEffect>
                                  </p:childTnLst>
                                </p:cTn>
                              </p:par>
                              <p:par>
                                <p:cTn id="104" presetID="55" presetClass="entr" presetSubtype="0" fill="hold" grpId="0" nodeType="withEffect">
                                  <p:stCondLst>
                                    <p:cond delay="0"/>
                                  </p:stCondLst>
                                  <p:childTnLst>
                                    <p:set>
                                      <p:cBhvr>
                                        <p:cTn id="105" dur="1" fill="hold">
                                          <p:stCondLst>
                                            <p:cond delay="0"/>
                                          </p:stCondLst>
                                        </p:cTn>
                                        <p:tgtEl>
                                          <p:spTgt spid="12"/>
                                        </p:tgtEl>
                                        <p:attrNameLst>
                                          <p:attrName>style.visibility</p:attrName>
                                        </p:attrNameLst>
                                      </p:cBhvr>
                                      <p:to>
                                        <p:strVal val="visible"/>
                                      </p:to>
                                    </p:set>
                                    <p:anim calcmode="lin" valueType="num">
                                      <p:cBhvr>
                                        <p:cTn id="106" dur="500" fill="hold"/>
                                        <p:tgtEl>
                                          <p:spTgt spid="12"/>
                                        </p:tgtEl>
                                        <p:attrNameLst>
                                          <p:attrName>ppt_w</p:attrName>
                                        </p:attrNameLst>
                                      </p:cBhvr>
                                      <p:tavLst>
                                        <p:tav tm="0">
                                          <p:val>
                                            <p:strVal val="#ppt_w*0.70"/>
                                          </p:val>
                                        </p:tav>
                                        <p:tav tm="100000">
                                          <p:val>
                                            <p:strVal val="#ppt_w"/>
                                          </p:val>
                                        </p:tav>
                                      </p:tavLst>
                                    </p:anim>
                                    <p:anim calcmode="lin" valueType="num">
                                      <p:cBhvr>
                                        <p:cTn id="107" dur="500" fill="hold"/>
                                        <p:tgtEl>
                                          <p:spTgt spid="12"/>
                                        </p:tgtEl>
                                        <p:attrNameLst>
                                          <p:attrName>ppt_h</p:attrName>
                                        </p:attrNameLst>
                                      </p:cBhvr>
                                      <p:tavLst>
                                        <p:tav tm="0">
                                          <p:val>
                                            <p:strVal val="#ppt_h"/>
                                          </p:val>
                                        </p:tav>
                                        <p:tav tm="100000">
                                          <p:val>
                                            <p:strVal val="#ppt_h"/>
                                          </p:val>
                                        </p:tav>
                                      </p:tavLst>
                                    </p:anim>
                                    <p:animEffect transition="in" filter="fade">
                                      <p:cBhvr>
                                        <p:cTn id="108" dur="500"/>
                                        <p:tgtEl>
                                          <p:spTgt spid="12"/>
                                        </p:tgtEl>
                                      </p:cBhvr>
                                    </p:animEffect>
                                  </p:childTnLst>
                                </p:cTn>
                              </p:par>
                              <p:par>
                                <p:cTn id="109" presetID="55" presetClass="entr" presetSubtype="0" fill="hold" nodeType="withEffect">
                                  <p:stCondLst>
                                    <p:cond delay="0"/>
                                  </p:stCondLst>
                                  <p:childTnLst>
                                    <p:set>
                                      <p:cBhvr>
                                        <p:cTn id="110" dur="1" fill="hold">
                                          <p:stCondLst>
                                            <p:cond delay="0"/>
                                          </p:stCondLst>
                                        </p:cTn>
                                        <p:tgtEl>
                                          <p:spTgt spid="13"/>
                                        </p:tgtEl>
                                        <p:attrNameLst>
                                          <p:attrName>style.visibility</p:attrName>
                                        </p:attrNameLst>
                                      </p:cBhvr>
                                      <p:to>
                                        <p:strVal val="visible"/>
                                      </p:to>
                                    </p:set>
                                    <p:anim calcmode="lin" valueType="num">
                                      <p:cBhvr>
                                        <p:cTn id="111" dur="500" fill="hold"/>
                                        <p:tgtEl>
                                          <p:spTgt spid="13"/>
                                        </p:tgtEl>
                                        <p:attrNameLst>
                                          <p:attrName>ppt_w</p:attrName>
                                        </p:attrNameLst>
                                      </p:cBhvr>
                                      <p:tavLst>
                                        <p:tav tm="0">
                                          <p:val>
                                            <p:strVal val="#ppt_w*0.70"/>
                                          </p:val>
                                        </p:tav>
                                        <p:tav tm="100000">
                                          <p:val>
                                            <p:strVal val="#ppt_w"/>
                                          </p:val>
                                        </p:tav>
                                      </p:tavLst>
                                    </p:anim>
                                    <p:anim calcmode="lin" valueType="num">
                                      <p:cBhvr>
                                        <p:cTn id="112" dur="500" fill="hold"/>
                                        <p:tgtEl>
                                          <p:spTgt spid="13"/>
                                        </p:tgtEl>
                                        <p:attrNameLst>
                                          <p:attrName>ppt_h</p:attrName>
                                        </p:attrNameLst>
                                      </p:cBhvr>
                                      <p:tavLst>
                                        <p:tav tm="0">
                                          <p:val>
                                            <p:strVal val="#ppt_h"/>
                                          </p:val>
                                        </p:tav>
                                        <p:tav tm="100000">
                                          <p:val>
                                            <p:strVal val="#ppt_h"/>
                                          </p:val>
                                        </p:tav>
                                      </p:tavLst>
                                    </p:anim>
                                    <p:animEffect transition="in" filter="fade">
                                      <p:cBhvr>
                                        <p:cTn id="113" dur="500"/>
                                        <p:tgtEl>
                                          <p:spTgt spid="13"/>
                                        </p:tgtEl>
                                      </p:cBhvr>
                                    </p:animEffect>
                                  </p:childTnLst>
                                </p:cTn>
                              </p:par>
                              <p:par>
                                <p:cTn id="114" presetID="55" presetClass="entr" presetSubtype="0" fill="hold" nodeType="withEffect">
                                  <p:stCondLst>
                                    <p:cond delay="0"/>
                                  </p:stCondLst>
                                  <p:childTnLst>
                                    <p:set>
                                      <p:cBhvr>
                                        <p:cTn id="115" dur="1" fill="hold">
                                          <p:stCondLst>
                                            <p:cond delay="0"/>
                                          </p:stCondLst>
                                        </p:cTn>
                                        <p:tgtEl>
                                          <p:spTgt spid="14"/>
                                        </p:tgtEl>
                                        <p:attrNameLst>
                                          <p:attrName>style.visibility</p:attrName>
                                        </p:attrNameLst>
                                      </p:cBhvr>
                                      <p:to>
                                        <p:strVal val="visible"/>
                                      </p:to>
                                    </p:set>
                                    <p:anim calcmode="lin" valueType="num">
                                      <p:cBhvr>
                                        <p:cTn id="116" dur="500" fill="hold"/>
                                        <p:tgtEl>
                                          <p:spTgt spid="14"/>
                                        </p:tgtEl>
                                        <p:attrNameLst>
                                          <p:attrName>ppt_w</p:attrName>
                                        </p:attrNameLst>
                                      </p:cBhvr>
                                      <p:tavLst>
                                        <p:tav tm="0">
                                          <p:val>
                                            <p:strVal val="#ppt_w*0.70"/>
                                          </p:val>
                                        </p:tav>
                                        <p:tav tm="100000">
                                          <p:val>
                                            <p:strVal val="#ppt_w"/>
                                          </p:val>
                                        </p:tav>
                                      </p:tavLst>
                                    </p:anim>
                                    <p:anim calcmode="lin" valueType="num">
                                      <p:cBhvr>
                                        <p:cTn id="117" dur="500" fill="hold"/>
                                        <p:tgtEl>
                                          <p:spTgt spid="14"/>
                                        </p:tgtEl>
                                        <p:attrNameLst>
                                          <p:attrName>ppt_h</p:attrName>
                                        </p:attrNameLst>
                                      </p:cBhvr>
                                      <p:tavLst>
                                        <p:tav tm="0">
                                          <p:val>
                                            <p:strVal val="#ppt_h"/>
                                          </p:val>
                                        </p:tav>
                                        <p:tav tm="100000">
                                          <p:val>
                                            <p:strVal val="#ppt_h"/>
                                          </p:val>
                                        </p:tav>
                                      </p:tavLst>
                                    </p:anim>
                                    <p:animEffect transition="in" filter="fade">
                                      <p:cBhvr>
                                        <p:cTn id="118" dur="500"/>
                                        <p:tgtEl>
                                          <p:spTgt spid="14"/>
                                        </p:tgtEl>
                                      </p:cBhvr>
                                    </p:animEffect>
                                  </p:childTnLst>
                                </p:cTn>
                              </p:par>
                              <p:par>
                                <p:cTn id="119" presetID="55" presetClass="entr" presetSubtype="0" fill="hold" grpId="0" nodeType="withEffect">
                                  <p:stCondLst>
                                    <p:cond delay="0"/>
                                  </p:stCondLst>
                                  <p:childTnLst>
                                    <p:set>
                                      <p:cBhvr>
                                        <p:cTn id="120" dur="1" fill="hold">
                                          <p:stCondLst>
                                            <p:cond delay="0"/>
                                          </p:stCondLst>
                                        </p:cTn>
                                        <p:tgtEl>
                                          <p:spTgt spid="15"/>
                                        </p:tgtEl>
                                        <p:attrNameLst>
                                          <p:attrName>style.visibility</p:attrName>
                                        </p:attrNameLst>
                                      </p:cBhvr>
                                      <p:to>
                                        <p:strVal val="visible"/>
                                      </p:to>
                                    </p:set>
                                    <p:anim calcmode="lin" valueType="num">
                                      <p:cBhvr>
                                        <p:cTn id="121" dur="500" fill="hold"/>
                                        <p:tgtEl>
                                          <p:spTgt spid="15"/>
                                        </p:tgtEl>
                                        <p:attrNameLst>
                                          <p:attrName>ppt_w</p:attrName>
                                        </p:attrNameLst>
                                      </p:cBhvr>
                                      <p:tavLst>
                                        <p:tav tm="0">
                                          <p:val>
                                            <p:strVal val="#ppt_w*0.70"/>
                                          </p:val>
                                        </p:tav>
                                        <p:tav tm="100000">
                                          <p:val>
                                            <p:strVal val="#ppt_w"/>
                                          </p:val>
                                        </p:tav>
                                      </p:tavLst>
                                    </p:anim>
                                    <p:anim calcmode="lin" valueType="num">
                                      <p:cBhvr>
                                        <p:cTn id="122" dur="500" fill="hold"/>
                                        <p:tgtEl>
                                          <p:spTgt spid="15"/>
                                        </p:tgtEl>
                                        <p:attrNameLst>
                                          <p:attrName>ppt_h</p:attrName>
                                        </p:attrNameLst>
                                      </p:cBhvr>
                                      <p:tavLst>
                                        <p:tav tm="0">
                                          <p:val>
                                            <p:strVal val="#ppt_h"/>
                                          </p:val>
                                        </p:tav>
                                        <p:tav tm="100000">
                                          <p:val>
                                            <p:strVal val="#ppt_h"/>
                                          </p:val>
                                        </p:tav>
                                      </p:tavLst>
                                    </p:anim>
                                    <p:animEffect transition="in" filter="fade">
                                      <p:cBhvr>
                                        <p:cTn id="12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build="p"/>
      <p:bldP spid="6" grpId="0"/>
      <p:bldP spid="8" grpId="0"/>
      <p:bldP spid="9" grpId="0"/>
      <p:bldP spid="11" grpId="0"/>
      <p:bldP spid="12" grpId="0"/>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txBox="1">
            <a:spLocks/>
          </p:cNvSpPr>
          <p:nvPr/>
        </p:nvSpPr>
        <p:spPr>
          <a:xfrm>
            <a:off x="457200" y="0"/>
            <a:ext cx="8686800" cy="1371600"/>
          </a:xfrm>
          <a:prstGeom prst="wedgeEllipseCallout">
            <a:avLst/>
          </a:prstGeom>
          <a:ln w="38100" cap="flat" cmpd="sng" algn="ctr">
            <a:solidFill>
              <a:schemeClr val="dk1"/>
            </a:solidFill>
            <a:prstDash val="solid"/>
          </a:ln>
          <a:effectLst>
            <a:glow rad="101600">
              <a:schemeClr val="tx1">
                <a:alpha val="60000"/>
              </a:schemeClr>
            </a:glow>
          </a:effectLst>
        </p:spPr>
        <p:style>
          <a:lnRef idx="2">
            <a:schemeClr val="dk1"/>
          </a:lnRef>
          <a:fillRef idx="1">
            <a:schemeClr val="lt1"/>
          </a:fillRef>
          <a:effectRef idx="0">
            <a:schemeClr val="dk1"/>
          </a:effectRef>
          <a:fontRef idx="minor">
            <a:schemeClr val="dk1"/>
          </a:fontRef>
        </p:style>
        <p:txBody>
          <a:bodyPr>
            <a:normAutofit fontScale="8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uLnTx/>
                <a:uFillTx/>
                <a:latin typeface="Eras Bold ITC" pitchFamily="34" charset="0"/>
                <a:ea typeface="+mn-ea"/>
                <a:cs typeface="+mn-cs"/>
              </a:rPr>
              <a:t>Periode dan Frekuensi pada Pegas</a:t>
            </a:r>
            <a:endParaRPr kumimoji="0" lang="id-ID" sz="4400" b="1" i="0" u="none" strike="noStrike" kern="1200" cap="none" spc="0" normalizeH="0" baseline="0" noProof="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uLnTx/>
              <a:uFillTx/>
              <a:latin typeface="Eras Bold ITC" pitchFamily="34" charset="0"/>
              <a:ea typeface="+mn-ea"/>
              <a:cs typeface="+mn-cs"/>
            </a:endParaRPr>
          </a:p>
        </p:txBody>
      </p:sp>
      <p:sp>
        <p:nvSpPr>
          <p:cNvPr id="3" name="Content Placeholder 2"/>
          <p:cNvSpPr txBox="1">
            <a:spLocks/>
          </p:cNvSpPr>
          <p:nvPr/>
        </p:nvSpPr>
        <p:spPr>
          <a:xfrm>
            <a:off x="2209800" y="1623789"/>
            <a:ext cx="8229600" cy="4929411"/>
          </a:xfrm>
          <a:prstGeom prst="rect">
            <a:avLst/>
          </a:prstGeom>
        </p:spPr>
        <p:txBody>
          <a:bodyPr>
            <a:no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smtClean="0">
                <a:ln w="18415" cmpd="sng">
                  <a:solidFill>
                    <a:schemeClr val="bg1"/>
                  </a:solidFill>
                  <a:prstDash val="solid"/>
                </a:ln>
                <a:solidFill>
                  <a:srgbClr val="FFFFFF"/>
                </a:solidFill>
                <a:effectLst>
                  <a:glow rad="101600">
                    <a:schemeClr val="tx1">
                      <a:alpha val="60000"/>
                    </a:schemeClr>
                  </a:glow>
                  <a:outerShdw blurRad="63500" dir="3600000" algn="tl" rotWithShape="0">
                    <a:srgbClr val="000000">
                      <a:alpha val="70000"/>
                    </a:srgbClr>
                  </a:outerShdw>
                </a:effectLst>
                <a:uLnTx/>
                <a:uFillTx/>
                <a:latin typeface="Segoe UI" pitchFamily="34" charset="0"/>
                <a:ea typeface="+mn-ea"/>
                <a:cs typeface="Segoe UI" pitchFamily="34" charset="0"/>
              </a:rPr>
              <a:t>Periode ( T ) :</a:t>
            </a:r>
            <a:endParaRPr kumimoji="0" lang="id-ID" sz="2400" b="0" i="0" u="none" strike="noStrike" kern="1200" cap="none" spc="0" normalizeH="0" baseline="0" noProof="0" smtClean="0">
              <a:ln w="18415" cmpd="sng">
                <a:solidFill>
                  <a:schemeClr val="bg1"/>
                </a:solidFill>
                <a:prstDash val="solid"/>
              </a:ln>
              <a:solidFill>
                <a:srgbClr val="FFFFFF"/>
              </a:solidFill>
              <a:effectLst>
                <a:glow rad="101600">
                  <a:schemeClr val="tx1">
                    <a:alpha val="60000"/>
                  </a:schemeClr>
                </a:glow>
                <a:outerShdw blurRad="63500" dir="3600000" algn="tl" rotWithShape="0">
                  <a:srgbClr val="000000">
                    <a:alpha val="70000"/>
                  </a:srgbClr>
                </a:outerShdw>
              </a:effectLst>
              <a:uLnTx/>
              <a:uFillTx/>
              <a:latin typeface="Segoe UI" pitchFamily="34" charset="0"/>
              <a:ea typeface="+mn-ea"/>
              <a:cs typeface="Segoe UI"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smtClean="0">
                <a:ln w="18415" cmpd="sng">
                  <a:solidFill>
                    <a:schemeClr val="bg1"/>
                  </a:solidFill>
                  <a:prstDash val="solid"/>
                </a:ln>
                <a:solidFill>
                  <a:srgbClr val="FFFFFF"/>
                </a:solidFill>
                <a:effectLst>
                  <a:glow rad="101600">
                    <a:schemeClr val="tx1">
                      <a:alpha val="60000"/>
                    </a:schemeClr>
                  </a:glow>
                  <a:outerShdw blurRad="63500" dir="3600000" algn="tl" rotWithShape="0">
                    <a:srgbClr val="000000">
                      <a:alpha val="70000"/>
                    </a:srgbClr>
                  </a:outerShdw>
                </a:effectLst>
                <a:uLnTx/>
                <a:uFillTx/>
                <a:latin typeface="Segoe UI" pitchFamily="34" charset="0"/>
                <a:ea typeface="+mn-ea"/>
                <a:cs typeface="Segoe UI" pitchFamily="34" charset="0"/>
              </a:rPr>
              <a:t/>
            </a:r>
            <a:br>
              <a:rPr kumimoji="0" lang="en-US" sz="2400" b="0" i="0" u="none" strike="noStrike" kern="1200" cap="none" spc="0" normalizeH="0" baseline="0" noProof="0" smtClean="0">
                <a:ln w="18415" cmpd="sng">
                  <a:solidFill>
                    <a:schemeClr val="bg1"/>
                  </a:solidFill>
                  <a:prstDash val="solid"/>
                </a:ln>
                <a:solidFill>
                  <a:srgbClr val="FFFFFF"/>
                </a:solidFill>
                <a:effectLst>
                  <a:glow rad="101600">
                    <a:schemeClr val="tx1">
                      <a:alpha val="60000"/>
                    </a:schemeClr>
                  </a:glow>
                  <a:outerShdw blurRad="63500" dir="3600000" algn="tl" rotWithShape="0">
                    <a:srgbClr val="000000">
                      <a:alpha val="70000"/>
                    </a:srgbClr>
                  </a:outerShdw>
                </a:effectLst>
                <a:uLnTx/>
                <a:uFillTx/>
                <a:latin typeface="Segoe UI" pitchFamily="34" charset="0"/>
                <a:ea typeface="+mn-ea"/>
                <a:cs typeface="Segoe UI" pitchFamily="34" charset="0"/>
              </a:rPr>
            </a:br>
            <a:endParaRPr kumimoji="0" lang="id-ID" sz="2400" b="0" i="0" u="none" strike="noStrike" kern="1200" cap="none" spc="0" normalizeH="0" baseline="0" noProof="0" smtClean="0">
              <a:ln w="18415" cmpd="sng">
                <a:solidFill>
                  <a:schemeClr val="bg1"/>
                </a:solidFill>
                <a:prstDash val="solid"/>
              </a:ln>
              <a:solidFill>
                <a:srgbClr val="FFFFFF"/>
              </a:solidFill>
              <a:effectLst>
                <a:glow rad="101600">
                  <a:schemeClr val="tx1">
                    <a:alpha val="60000"/>
                  </a:schemeClr>
                </a:glow>
                <a:outerShdw blurRad="63500" dir="3600000" algn="tl" rotWithShape="0">
                  <a:srgbClr val="000000">
                    <a:alpha val="70000"/>
                  </a:srgbClr>
                </a:outerShdw>
              </a:effectLst>
              <a:uLnTx/>
              <a:uFillTx/>
              <a:latin typeface="Segoe UI" pitchFamily="34" charset="0"/>
              <a:ea typeface="+mn-ea"/>
              <a:cs typeface="Segoe UI"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id-ID" sz="2400" b="0" i="0" u="none" strike="noStrike" kern="1200" cap="none" spc="0" normalizeH="0" baseline="0" noProof="0" smtClean="0">
              <a:ln w="18415" cmpd="sng">
                <a:solidFill>
                  <a:schemeClr val="bg1"/>
                </a:solidFill>
                <a:prstDash val="solid"/>
              </a:ln>
              <a:solidFill>
                <a:srgbClr val="FFFFFF"/>
              </a:solidFill>
              <a:effectLst>
                <a:glow rad="101600">
                  <a:schemeClr val="tx1">
                    <a:alpha val="60000"/>
                  </a:schemeClr>
                </a:glow>
                <a:outerShdw blurRad="63500" dir="3600000" algn="tl" rotWithShape="0">
                  <a:srgbClr val="000000">
                    <a:alpha val="70000"/>
                  </a:srgbClr>
                </a:outerShdw>
              </a:effectLst>
              <a:uLnTx/>
              <a:uFillTx/>
              <a:latin typeface="Segoe UI" pitchFamily="34" charset="0"/>
              <a:ea typeface="+mn-ea"/>
              <a:cs typeface="Segoe UI"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smtClean="0">
                <a:ln w="18415" cmpd="sng">
                  <a:solidFill>
                    <a:schemeClr val="bg1"/>
                  </a:solidFill>
                  <a:prstDash val="solid"/>
                </a:ln>
                <a:solidFill>
                  <a:srgbClr val="FFFFFF"/>
                </a:solidFill>
                <a:effectLst>
                  <a:glow rad="101600">
                    <a:schemeClr val="tx1">
                      <a:alpha val="60000"/>
                    </a:schemeClr>
                  </a:glow>
                  <a:outerShdw blurRad="63500" dir="3600000" algn="tl" rotWithShape="0">
                    <a:srgbClr val="000000">
                      <a:alpha val="70000"/>
                    </a:srgbClr>
                  </a:outerShdw>
                </a:effectLst>
                <a:uLnTx/>
                <a:uFillTx/>
                <a:latin typeface="Segoe UI" pitchFamily="34" charset="0"/>
                <a:ea typeface="+mn-ea"/>
                <a:cs typeface="Segoe UI" pitchFamily="34" charset="0"/>
              </a:rPr>
              <a:t>Frekuensi ( f ) :</a:t>
            </a:r>
            <a:endParaRPr kumimoji="0" lang="id-ID" sz="2400" b="0" i="0" u="none" strike="noStrike" kern="1200" cap="none" spc="0" normalizeH="0" baseline="0" noProof="0" smtClean="0">
              <a:ln w="18415" cmpd="sng">
                <a:solidFill>
                  <a:schemeClr val="bg1"/>
                </a:solidFill>
                <a:prstDash val="solid"/>
              </a:ln>
              <a:solidFill>
                <a:srgbClr val="FFFFFF"/>
              </a:solidFill>
              <a:effectLst>
                <a:glow rad="101600">
                  <a:schemeClr val="tx1">
                    <a:alpha val="60000"/>
                  </a:schemeClr>
                </a:glow>
                <a:outerShdw blurRad="63500" dir="3600000" algn="tl" rotWithShape="0">
                  <a:srgbClr val="000000">
                    <a:alpha val="70000"/>
                  </a:srgbClr>
                </a:outerShdw>
              </a:effectLst>
              <a:uLnTx/>
              <a:uFillTx/>
              <a:latin typeface="Segoe UI" pitchFamily="34" charset="0"/>
              <a:ea typeface="+mn-ea"/>
              <a:cs typeface="Segoe UI"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id-ID" sz="2400" b="0" i="0" u="none" strike="noStrike" kern="1200" cap="none" spc="0" normalizeH="0" baseline="0" noProof="0" smtClean="0">
              <a:ln w="18415" cmpd="sng">
                <a:solidFill>
                  <a:schemeClr val="bg1"/>
                </a:solidFill>
                <a:prstDash val="solid"/>
              </a:ln>
              <a:solidFill>
                <a:srgbClr val="FFFFFF"/>
              </a:solidFill>
              <a:effectLst>
                <a:glow rad="101600">
                  <a:schemeClr val="tx1">
                    <a:alpha val="60000"/>
                  </a:schemeClr>
                </a:glow>
                <a:outerShdw blurRad="63500" dir="3600000" algn="tl" rotWithShape="0">
                  <a:srgbClr val="000000">
                    <a:alpha val="70000"/>
                  </a:srgbClr>
                </a:outerShdw>
              </a:effectLst>
              <a:uLnTx/>
              <a:uFillTx/>
              <a:latin typeface="Segoe UI" pitchFamily="34" charset="0"/>
              <a:ea typeface="+mn-ea"/>
              <a:cs typeface="Segoe UI"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id-ID" sz="2400" b="0" i="0" u="none" strike="noStrike" kern="1200" cap="none" spc="0" normalizeH="0" baseline="0" noProof="0" smtClean="0">
              <a:ln w="18415" cmpd="sng">
                <a:solidFill>
                  <a:schemeClr val="bg1"/>
                </a:solidFill>
                <a:prstDash val="solid"/>
              </a:ln>
              <a:solidFill>
                <a:srgbClr val="FFFFFF"/>
              </a:solidFill>
              <a:effectLst>
                <a:glow rad="101600">
                  <a:schemeClr val="tx1">
                    <a:alpha val="60000"/>
                  </a:schemeClr>
                </a:glow>
                <a:outerShdw blurRad="63500" dir="3600000" algn="tl" rotWithShape="0">
                  <a:srgbClr val="000000">
                    <a:alpha val="70000"/>
                  </a:srgbClr>
                </a:outerShdw>
              </a:effectLst>
              <a:uLnTx/>
              <a:uFillTx/>
              <a:latin typeface="Segoe UI" pitchFamily="34" charset="0"/>
              <a:ea typeface="+mn-ea"/>
              <a:cs typeface="Segoe UI"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id-ID" sz="2400" b="0" i="0" u="none" strike="noStrike" kern="1200" cap="none" spc="0" normalizeH="0" baseline="0" noProof="0" smtClean="0">
              <a:ln w="18415" cmpd="sng">
                <a:solidFill>
                  <a:schemeClr val="bg1"/>
                </a:solidFill>
                <a:prstDash val="solid"/>
              </a:ln>
              <a:solidFill>
                <a:srgbClr val="FFFFFF"/>
              </a:solidFill>
              <a:effectLst>
                <a:glow rad="101600">
                  <a:schemeClr val="tx1">
                    <a:alpha val="60000"/>
                  </a:schemeClr>
                </a:glow>
                <a:outerShdw blurRad="63500" dir="3600000" algn="tl" rotWithShape="0">
                  <a:srgbClr val="000000">
                    <a:alpha val="70000"/>
                  </a:srgbClr>
                </a:outerShdw>
              </a:effectLst>
              <a:uLnTx/>
              <a:uFillTx/>
              <a:latin typeface="Segoe UI" pitchFamily="34" charset="0"/>
              <a:ea typeface="+mn-ea"/>
              <a:cs typeface="Segoe UI"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smtClean="0">
                <a:ln w="18415" cmpd="sng">
                  <a:solidFill>
                    <a:schemeClr val="bg1"/>
                  </a:solidFill>
                  <a:prstDash val="solid"/>
                </a:ln>
                <a:solidFill>
                  <a:srgbClr val="FFFFFF"/>
                </a:solidFill>
                <a:effectLst>
                  <a:glow rad="101600">
                    <a:schemeClr val="tx1">
                      <a:alpha val="60000"/>
                    </a:schemeClr>
                  </a:glow>
                  <a:outerShdw blurRad="63500" dir="3600000" algn="tl" rotWithShape="0">
                    <a:srgbClr val="000000">
                      <a:alpha val="70000"/>
                    </a:srgbClr>
                  </a:outerShdw>
                </a:effectLst>
                <a:uLnTx/>
                <a:uFillTx/>
                <a:latin typeface="Segoe UI" pitchFamily="34" charset="0"/>
                <a:ea typeface="+mn-ea"/>
                <a:cs typeface="Segoe UI" pitchFamily="34" charset="0"/>
              </a:rPr>
              <a:t>Keterangan :</a:t>
            </a:r>
            <a:br>
              <a:rPr kumimoji="0" lang="en-US" sz="2400" b="0" i="0" u="none" strike="noStrike" kern="1200" cap="none" spc="0" normalizeH="0" baseline="0" noProof="0" smtClean="0">
                <a:ln w="18415" cmpd="sng">
                  <a:solidFill>
                    <a:schemeClr val="bg1"/>
                  </a:solidFill>
                  <a:prstDash val="solid"/>
                </a:ln>
                <a:solidFill>
                  <a:srgbClr val="FFFFFF"/>
                </a:solidFill>
                <a:effectLst>
                  <a:glow rad="101600">
                    <a:schemeClr val="tx1">
                      <a:alpha val="60000"/>
                    </a:schemeClr>
                  </a:glow>
                  <a:outerShdw blurRad="63500" dir="3600000" algn="tl" rotWithShape="0">
                    <a:srgbClr val="000000">
                      <a:alpha val="70000"/>
                    </a:srgbClr>
                  </a:outerShdw>
                </a:effectLst>
                <a:uLnTx/>
                <a:uFillTx/>
                <a:latin typeface="Segoe UI" pitchFamily="34" charset="0"/>
                <a:ea typeface="+mn-ea"/>
                <a:cs typeface="Segoe UI" pitchFamily="34" charset="0"/>
              </a:rPr>
            </a:br>
            <a:r>
              <a:rPr kumimoji="0" lang="en-US" sz="2400" b="0" i="0" u="none" strike="noStrike" kern="1200" cap="none" spc="0" normalizeH="0" baseline="0" noProof="0" smtClean="0">
                <a:ln w="18415" cmpd="sng">
                  <a:solidFill>
                    <a:schemeClr val="bg1"/>
                  </a:solidFill>
                  <a:prstDash val="solid"/>
                </a:ln>
                <a:solidFill>
                  <a:srgbClr val="FFFFFF"/>
                </a:solidFill>
                <a:effectLst>
                  <a:glow rad="101600">
                    <a:schemeClr val="tx1">
                      <a:alpha val="60000"/>
                    </a:schemeClr>
                  </a:glow>
                  <a:outerShdw blurRad="63500" dir="3600000" algn="tl" rotWithShape="0">
                    <a:srgbClr val="000000">
                      <a:alpha val="70000"/>
                    </a:srgbClr>
                  </a:outerShdw>
                </a:effectLst>
                <a:uLnTx/>
                <a:uFillTx/>
                <a:latin typeface="Segoe UI" pitchFamily="34" charset="0"/>
                <a:ea typeface="+mn-ea"/>
                <a:cs typeface="Segoe UI" pitchFamily="34" charset="0"/>
              </a:rPr>
              <a:t>k  = konstanta pegas</a:t>
            </a:r>
            <a:br>
              <a:rPr kumimoji="0" lang="en-US" sz="2400" b="0" i="0" u="none" strike="noStrike" kern="1200" cap="none" spc="0" normalizeH="0" baseline="0" noProof="0" smtClean="0">
                <a:ln w="18415" cmpd="sng">
                  <a:solidFill>
                    <a:schemeClr val="bg1"/>
                  </a:solidFill>
                  <a:prstDash val="solid"/>
                </a:ln>
                <a:solidFill>
                  <a:srgbClr val="FFFFFF"/>
                </a:solidFill>
                <a:effectLst>
                  <a:glow rad="101600">
                    <a:schemeClr val="tx1">
                      <a:alpha val="60000"/>
                    </a:schemeClr>
                  </a:glow>
                  <a:outerShdw blurRad="63500" dir="3600000" algn="tl" rotWithShape="0">
                    <a:srgbClr val="000000">
                      <a:alpha val="70000"/>
                    </a:srgbClr>
                  </a:outerShdw>
                </a:effectLst>
                <a:uLnTx/>
                <a:uFillTx/>
                <a:latin typeface="Segoe UI" pitchFamily="34" charset="0"/>
                <a:ea typeface="+mn-ea"/>
                <a:cs typeface="Segoe UI" pitchFamily="34" charset="0"/>
              </a:rPr>
            </a:br>
            <a:r>
              <a:rPr kumimoji="0" lang="en-US" sz="2400" b="0" i="0" u="none" strike="noStrike" kern="1200" cap="none" spc="0" normalizeH="0" baseline="0" noProof="0" smtClean="0">
                <a:ln w="18415" cmpd="sng">
                  <a:solidFill>
                    <a:schemeClr val="bg1"/>
                  </a:solidFill>
                  <a:prstDash val="solid"/>
                </a:ln>
                <a:solidFill>
                  <a:srgbClr val="FFFFFF"/>
                </a:solidFill>
                <a:effectLst>
                  <a:glow rad="101600">
                    <a:schemeClr val="tx1">
                      <a:alpha val="60000"/>
                    </a:schemeClr>
                  </a:glow>
                  <a:outerShdw blurRad="63500" dir="3600000" algn="tl" rotWithShape="0">
                    <a:srgbClr val="000000">
                      <a:alpha val="70000"/>
                    </a:srgbClr>
                  </a:outerShdw>
                </a:effectLst>
                <a:uLnTx/>
                <a:uFillTx/>
                <a:latin typeface="Segoe UI" pitchFamily="34" charset="0"/>
                <a:ea typeface="+mn-ea"/>
                <a:cs typeface="Segoe UI" pitchFamily="34" charset="0"/>
              </a:rPr>
              <a:t>m = massa beban pada pegas ( kg )</a:t>
            </a:r>
            <a:endParaRPr kumimoji="0" lang="id-ID" sz="2400" b="0" i="0" u="none" strike="noStrike" kern="1200" cap="none" spc="0" normalizeH="0" baseline="0" noProof="0" smtClean="0">
              <a:ln w="18415" cmpd="sng">
                <a:solidFill>
                  <a:schemeClr val="bg1"/>
                </a:solidFill>
                <a:prstDash val="solid"/>
              </a:ln>
              <a:solidFill>
                <a:srgbClr val="FFFFFF"/>
              </a:solidFill>
              <a:effectLst>
                <a:glow rad="101600">
                  <a:schemeClr val="tx1">
                    <a:alpha val="60000"/>
                  </a:schemeClr>
                </a:glow>
                <a:outerShdw blurRad="63500" dir="3600000" algn="tl" rotWithShape="0">
                  <a:srgbClr val="000000">
                    <a:alpha val="70000"/>
                  </a:srgbClr>
                </a:outerShdw>
              </a:effectLst>
              <a:uLnTx/>
              <a:uFillTx/>
              <a:latin typeface="Segoe UI" pitchFamily="34" charset="0"/>
              <a:ea typeface="+mn-ea"/>
              <a:cs typeface="Segoe UI"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smtClean="0">
                <a:ln w="18415" cmpd="sng">
                  <a:solidFill>
                    <a:schemeClr val="bg1"/>
                  </a:solidFill>
                  <a:prstDash val="solid"/>
                </a:ln>
                <a:solidFill>
                  <a:srgbClr val="FFFFFF"/>
                </a:solidFill>
                <a:effectLst>
                  <a:glow rad="101600">
                    <a:schemeClr val="tx1">
                      <a:alpha val="60000"/>
                    </a:schemeClr>
                  </a:glow>
                  <a:outerShdw blurRad="63500" dir="3600000" algn="tl" rotWithShape="0">
                    <a:srgbClr val="000000">
                      <a:alpha val="70000"/>
                    </a:srgbClr>
                  </a:outerShdw>
                </a:effectLst>
                <a:uLnTx/>
                <a:uFillTx/>
                <a:latin typeface="Segoe UI" pitchFamily="34" charset="0"/>
                <a:ea typeface="+mn-ea"/>
                <a:cs typeface="Segoe UI" pitchFamily="34" charset="0"/>
              </a:rPr>
              <a:t> </a:t>
            </a:r>
            <a:endParaRPr kumimoji="0" lang="id-ID" sz="2400" b="0" i="0" u="none" strike="noStrike" kern="1200" cap="none" spc="0" normalizeH="0" baseline="0" noProof="0" smtClean="0">
              <a:ln w="18415" cmpd="sng">
                <a:solidFill>
                  <a:schemeClr val="bg1"/>
                </a:solidFill>
                <a:prstDash val="solid"/>
              </a:ln>
              <a:solidFill>
                <a:srgbClr val="FFFFFF"/>
              </a:solidFill>
              <a:effectLst>
                <a:glow rad="101600">
                  <a:schemeClr val="tx1">
                    <a:alpha val="60000"/>
                  </a:schemeClr>
                </a:glow>
                <a:outerShdw blurRad="63500" dir="3600000" algn="tl" rotWithShape="0">
                  <a:srgbClr val="000000">
                    <a:alpha val="70000"/>
                  </a:srgbClr>
                </a:outerShdw>
              </a:effectLst>
              <a:uLnTx/>
              <a:uFillTx/>
              <a:latin typeface="Segoe UI" pitchFamily="34" charset="0"/>
              <a:ea typeface="+mn-ea"/>
              <a:cs typeface="Segoe UI"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id-ID" sz="2400" b="0" i="0" u="none" strike="noStrike" kern="1200" cap="none" spc="0" normalizeH="0" baseline="0" noProof="0" dirty="0">
              <a:ln w="18415" cmpd="sng">
                <a:solidFill>
                  <a:schemeClr val="bg1"/>
                </a:solidFill>
                <a:prstDash val="solid"/>
              </a:ln>
              <a:solidFill>
                <a:srgbClr val="FFFFFF"/>
              </a:solidFill>
              <a:effectLst>
                <a:glow rad="101600">
                  <a:schemeClr val="tx1">
                    <a:alpha val="60000"/>
                  </a:schemeClr>
                </a:glow>
                <a:outerShdw blurRad="63500" dir="3600000" algn="tl" rotWithShape="0">
                  <a:srgbClr val="000000">
                    <a:alpha val="70000"/>
                  </a:srgbClr>
                </a:outerShdw>
              </a:effectLst>
              <a:uLnTx/>
              <a:uFillTx/>
              <a:latin typeface="Segoe UI" pitchFamily="34" charset="0"/>
              <a:ea typeface="+mn-ea"/>
              <a:cs typeface="Segoe UI" pitchFamily="34" charset="0"/>
            </a:endParaRPr>
          </a:p>
        </p:txBody>
      </p:sp>
      <p:pic>
        <p:nvPicPr>
          <p:cNvPr id="4" name="Picture 3" descr="http://2.bp.blogspot.com/-QVzkZ7d7K8o/TpYG_gdMGHI/AAAAAAAABXw/SjwzwpIe5vo/s1600/CodeCogsEqn%25289%2529.gif">
            <a:hlinkClick r:id="rId3"/>
          </p:cNvPr>
          <p:cNvPicPr/>
          <p:nvPr/>
        </p:nvPicPr>
        <p:blipFill>
          <a:blip r:embed="rId4"/>
          <a:srcRect/>
          <a:stretch>
            <a:fillRect/>
          </a:stretch>
        </p:blipFill>
        <p:spPr bwMode="auto">
          <a:xfrm>
            <a:off x="2590800" y="2184400"/>
            <a:ext cx="1524000" cy="762000"/>
          </a:xfrm>
          <a:prstGeom prst="roundRect">
            <a:avLst/>
          </a:prstGeom>
          <a:solidFill>
            <a:srgbClr val="FFFFFF">
              <a:shade val="85000"/>
            </a:srgbClr>
          </a:solidFill>
          <a:ln>
            <a:noFill/>
          </a:ln>
          <a:effectLst>
            <a:outerShdw blurRad="63500" sx="102000" sy="102000" algn="ctr" rotWithShape="0">
              <a:prstClr val="black">
                <a:alpha val="40000"/>
              </a:prstClr>
            </a:outerShdw>
            <a:reflection blurRad="12700" stA="38000" endPos="28000" dist="5000" dir="5400000" sy="-100000" algn="bl" rotWithShape="0"/>
          </a:effectLst>
        </p:spPr>
      </p:pic>
      <p:pic>
        <p:nvPicPr>
          <p:cNvPr id="5" name="Picture 4" descr="http://3.bp.blogspot.com/-ZMh0f6QFCcE/TpYHKrk1wZI/AAAAAAAABX4/1qX9jZOESoM/s1600/CodeCogsEqn%252810%2529.gif">
            <a:hlinkClick r:id="rId5"/>
          </p:cNvPr>
          <p:cNvPicPr/>
          <p:nvPr/>
        </p:nvPicPr>
        <p:blipFill>
          <a:blip r:embed="rId6"/>
          <a:srcRect/>
          <a:stretch>
            <a:fillRect/>
          </a:stretch>
        </p:blipFill>
        <p:spPr bwMode="auto">
          <a:xfrm>
            <a:off x="2590800" y="3860800"/>
            <a:ext cx="1922527" cy="1016000"/>
          </a:xfrm>
          <a:prstGeom prst="roundRect">
            <a:avLst/>
          </a:prstGeom>
          <a:solidFill>
            <a:srgbClr val="FFFFFF">
              <a:shade val="85000"/>
            </a:srgbClr>
          </a:solidFill>
          <a:ln>
            <a:noFill/>
          </a:ln>
          <a:effectLst>
            <a:outerShdw blurRad="63500" sx="102000" sy="102000" algn="ctr" rotWithShape="0">
              <a:prstClr val="black">
                <a:alpha val="40000"/>
              </a:prstClr>
            </a:outerShdw>
            <a:reflection blurRad="12700" stA="38000" endPos="28000" dist="5000" dir="5400000" sy="-100000" algn="bl" rotWithShape="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grpId="0" nodeType="clickEffect">
                                  <p:stCondLst>
                                    <p:cond delay="0"/>
                                  </p:stCondLst>
                                  <p:childTnLst>
                                    <p:animClr clrSpc="hsl" dir="cw">
                                      <p:cBhvr override="childStyle">
                                        <p:cTn id="6" dur="1000" fill="hold"/>
                                        <p:tgtEl>
                                          <p:spTgt spid="2"/>
                                        </p:tgtEl>
                                        <p:attrNameLst>
                                          <p:attrName>style.color</p:attrName>
                                        </p:attrNameLst>
                                      </p:cBhvr>
                                      <p:by>
                                        <p:hsl h="0" s="-12549" l="-25098"/>
                                      </p:by>
                                    </p:animClr>
                                    <p:animClr clrSpc="hsl" dir="cw">
                                      <p:cBhvr>
                                        <p:cTn id="7" dur="1000" fill="hold"/>
                                        <p:tgtEl>
                                          <p:spTgt spid="2"/>
                                        </p:tgtEl>
                                        <p:attrNameLst>
                                          <p:attrName>fillcolor</p:attrName>
                                        </p:attrNameLst>
                                      </p:cBhvr>
                                      <p:by>
                                        <p:hsl h="0" s="-12549" l="-25098"/>
                                      </p:by>
                                    </p:animClr>
                                    <p:animClr clrSpc="hsl" dir="cw">
                                      <p:cBhvr>
                                        <p:cTn id="8" dur="1000" fill="hold"/>
                                        <p:tgtEl>
                                          <p:spTgt spid="2"/>
                                        </p:tgtEl>
                                        <p:attrNameLst>
                                          <p:attrName>stroke.color</p:attrName>
                                        </p:attrNameLst>
                                      </p:cBhvr>
                                      <p:by>
                                        <p:hsl h="0" s="-12549" l="-25098"/>
                                      </p:by>
                                    </p:animClr>
                                    <p:set>
                                      <p:cBhvr>
                                        <p:cTn id="9" dur="1000" fill="hold"/>
                                        <p:tgtEl>
                                          <p:spTgt spid="2"/>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dissolv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dissolve">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dissolve">
                                      <p:cBhvr>
                                        <p:cTn id="24" dur="500"/>
                                        <p:tgtEl>
                                          <p:spTgt spid="3">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dissolve">
                                      <p:cBhvr>
                                        <p:cTn id="29" dur="500"/>
                                        <p:tgtEl>
                                          <p:spTgt spid="3">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dissolve">
                                      <p:cBhvr>
                                        <p:cTn id="34" dur="500"/>
                                        <p:tgtEl>
                                          <p:spTgt spid="3">
                                            <p:txEl>
                                              <p:pRg st="8" end="8"/>
                                            </p:txEl>
                                          </p:spTgt>
                                        </p:tgtEl>
                                      </p:cBhvr>
                                    </p:animEffect>
                                  </p:childTnLst>
                                </p:cTn>
                              </p:par>
                              <p:par>
                                <p:cTn id="35" presetID="9" presetClass="entr" presetSubtype="0" fill="hold" nodeType="with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dissolve">
                                      <p:cBhvr>
                                        <p:cTn id="37" dur="500"/>
                                        <p:tgtEl>
                                          <p:spTgt spid="4"/>
                                        </p:tgtEl>
                                      </p:cBhvr>
                                    </p:animEffect>
                                  </p:childTnLst>
                                </p:cTn>
                              </p:par>
                              <p:par>
                                <p:cTn id="38" presetID="9" presetClass="entr" presetSubtype="0" fill="hold" nodeType="with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dissolve">
                                      <p:cBhvr>
                                        <p:cTn id="4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txBox="1">
            <a:spLocks/>
          </p:cNvSpPr>
          <p:nvPr/>
        </p:nvSpPr>
        <p:spPr>
          <a:xfrm>
            <a:off x="533400" y="274638"/>
            <a:ext cx="8458200" cy="1401762"/>
          </a:xfrm>
          <a:prstGeom prst="cloudCallout">
            <a:avLst/>
          </a:prstGeom>
          <a:effectLst>
            <a:glow rad="139700">
              <a:schemeClr val="accent2">
                <a:satMod val="175000"/>
                <a:alpha val="40000"/>
              </a:schemeClr>
            </a:glow>
            <a:outerShdw blurRad="40000" dist="20000" dir="5400000" rotWithShape="0">
              <a:srgbClr val="000000">
                <a:alpha val="38000"/>
              </a:srgbClr>
            </a:outerShdw>
            <a:reflection blurRad="6350" stA="50000" endA="300" endPos="55000" dir="5400000" sy="-100000" algn="bl" rotWithShape="0"/>
          </a:effectLst>
          <a:scene3d>
            <a:camera prst="orthographicFront"/>
            <a:lightRig rig="soft" dir="tl">
              <a:rot lat="0" lon="0" rev="0"/>
            </a:lightRig>
          </a:scene3d>
          <a:sp3d>
            <a:bevelT prst="relaxedInset"/>
          </a:sp3d>
        </p:spPr>
        <p:style>
          <a:lnRef idx="1">
            <a:schemeClr val="accent6"/>
          </a:lnRef>
          <a:fillRef idx="2">
            <a:schemeClr val="accent6"/>
          </a:fillRef>
          <a:effectRef idx="1">
            <a:schemeClr val="accent6"/>
          </a:effectRef>
          <a:fontRef idx="minor">
            <a:schemeClr val="dk1"/>
          </a:fontRef>
        </p:style>
        <p:txBody>
          <a:bodyPr>
            <a:noAutofit/>
            <a:sp3d contourW="25400" prstMaterial="matte">
              <a:bevelT w="25400" h="55880" prst="artDeco"/>
              <a:contourClr>
                <a:schemeClr val="accent2">
                  <a:tint val="20000"/>
                </a:schemeClr>
              </a:contourClr>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50" normalizeH="0" baseline="0" noProof="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uLnTx/>
                <a:uFillTx/>
                <a:latin typeface="Eras Demi ITC" pitchFamily="34" charset="0"/>
                <a:ea typeface="+mn-ea"/>
                <a:cs typeface="+mn-cs"/>
              </a:rPr>
              <a:t>Elastisitas dan Modulus Young</a:t>
            </a:r>
            <a:endParaRPr kumimoji="0" lang="id-ID" sz="3600" b="1" i="0" u="none" strike="noStrike" kern="1200" cap="none" spc="50" normalizeH="0" baseline="0" noProof="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uLnTx/>
              <a:uFillTx/>
              <a:latin typeface="Eras Demi ITC" pitchFamily="34" charset="0"/>
              <a:ea typeface="+mn-ea"/>
              <a:cs typeface="+mn-cs"/>
            </a:endParaRPr>
          </a:p>
        </p:txBody>
      </p:sp>
      <p:sp>
        <p:nvSpPr>
          <p:cNvPr id="3" name="Content Placeholder 2"/>
          <p:cNvSpPr txBox="1">
            <a:spLocks/>
          </p:cNvSpPr>
          <p:nvPr/>
        </p:nvSpPr>
        <p:spPr>
          <a:xfrm>
            <a:off x="457200" y="2103437"/>
            <a:ext cx="8229600" cy="4525963"/>
          </a:xfrm>
          <a:prstGeom prst="rect">
            <a:avLst/>
          </a:prstGeom>
        </p:spPr>
        <p:txBody>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smtClean="0">
                <a:ln>
                  <a:noFill/>
                </a:ln>
                <a:solidFill>
                  <a:schemeClr val="tx1"/>
                </a:solidFill>
                <a:effectLst/>
                <a:uLnTx/>
                <a:uFillTx/>
                <a:latin typeface="Andalus" pitchFamily="18" charset="-78"/>
                <a:ea typeface="+mn-ea"/>
                <a:cs typeface="Andalus" pitchFamily="18" charset="-78"/>
              </a:rPr>
              <a:t>Bila suatu pegas diberikan beban (w) maka pegas akan bertambah panjang (x) :</a:t>
            </a:r>
            <a:endParaRPr kumimoji="0" lang="id-ID" sz="3200" b="1" i="0" u="none" strike="noStrike" kern="1200" cap="none" spc="0" normalizeH="0" baseline="0" noProof="0" smtClean="0">
              <a:ln>
                <a:noFill/>
              </a:ln>
              <a:solidFill>
                <a:schemeClr val="tx1"/>
              </a:solidFill>
              <a:effectLst/>
              <a:uLnTx/>
              <a:uFillTx/>
              <a:latin typeface="Andalus" pitchFamily="18" charset="-78"/>
              <a:ea typeface="+mn-ea"/>
              <a:cs typeface="Andalus" pitchFamily="18" charset="-78"/>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id-ID"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4" name="Picture 3" descr="http://2.bp.blogspot.com/_IL_hvTz-W_E/TMs1aQe0NGI/AAAAAAAABB8/aAwrJY0Lzvg/s200/c5.png">
            <a:hlinkClick r:id="rId3"/>
          </p:cNvPr>
          <p:cNvPicPr/>
          <p:nvPr/>
        </p:nvPicPr>
        <p:blipFill>
          <a:blip r:embed="rId4"/>
          <a:srcRect/>
          <a:stretch>
            <a:fillRect/>
          </a:stretch>
        </p:blipFill>
        <p:spPr bwMode="auto">
          <a:xfrm>
            <a:off x="3352800" y="3429000"/>
            <a:ext cx="2608312" cy="2590800"/>
          </a:xfrm>
          <a:prstGeom prst="roundRect">
            <a:avLst/>
          </a:prstGeom>
          <a:ln w="889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mph" presetSubtype="0" fill="hold" grpId="0" nodeType="clickEffect">
                                  <p:stCondLst>
                                    <p:cond delay="0"/>
                                  </p:stCondLst>
                                  <p:childTnLst>
                                    <p:animClr clrSpc="hsl" dir="cw">
                                      <p:cBhvr override="childStyle">
                                        <p:cTn id="6" dur="1000" fill="hold"/>
                                        <p:tgtEl>
                                          <p:spTgt spid="2"/>
                                        </p:tgtEl>
                                        <p:attrNameLst>
                                          <p:attrName>style.color</p:attrName>
                                        </p:attrNameLst>
                                      </p:cBhvr>
                                      <p:by>
                                        <p:hsl h="-7200000" s="0" l="0"/>
                                      </p:by>
                                    </p:animClr>
                                    <p:animClr clrSpc="hsl" dir="cw">
                                      <p:cBhvr>
                                        <p:cTn id="7" dur="1000" fill="hold"/>
                                        <p:tgtEl>
                                          <p:spTgt spid="2"/>
                                        </p:tgtEl>
                                        <p:attrNameLst>
                                          <p:attrName>fillcolor</p:attrName>
                                        </p:attrNameLst>
                                      </p:cBhvr>
                                      <p:by>
                                        <p:hsl h="-7200000" s="0" l="0"/>
                                      </p:by>
                                    </p:animClr>
                                    <p:animClr clrSpc="hsl" dir="cw">
                                      <p:cBhvr>
                                        <p:cTn id="8" dur="1000" fill="hold"/>
                                        <p:tgtEl>
                                          <p:spTgt spid="2"/>
                                        </p:tgtEl>
                                        <p:attrNameLst>
                                          <p:attrName>stroke.color</p:attrName>
                                        </p:attrNameLst>
                                      </p:cBhvr>
                                      <p:by>
                                        <p:hsl h="-7200000" s="0" l="0"/>
                                      </p:by>
                                    </p:animClr>
                                    <p:set>
                                      <p:cBhvr>
                                        <p:cTn id="9" dur="1000" fill="hold"/>
                                        <p:tgtEl>
                                          <p:spTgt spid="2"/>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grpId="0" nodeType="clickEffect">
                                  <p:stCondLst>
                                    <p:cond delay="0"/>
                                  </p:stCondLst>
                                  <p:iterate type="lt">
                                    <p:tmPct val="10000"/>
                                  </p:iterate>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16" dur="1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32" presetClass="emph" presetSubtype="0" fill="hold" nodeType="clickEffect">
                                  <p:stCondLst>
                                    <p:cond delay="0"/>
                                  </p:stCondLst>
                                  <p:childTnLst>
                                    <p:animClr clrSpc="rgb" dir="cw">
                                      <p:cBhvr override="childStyle">
                                        <p:cTn id="20" dur="100" fill="hold"/>
                                        <p:tgtEl>
                                          <p:spTgt spid="4"/>
                                        </p:tgtEl>
                                        <p:attrNameLst>
                                          <p:attrName>style.color</p:attrName>
                                        </p:attrNameLst>
                                      </p:cBhvr>
                                      <p:to>
                                        <a:schemeClr val="accent2"/>
                                      </p:to>
                                    </p:animClr>
                                    <p:animClr clrSpc="rgb" dir="cw">
                                      <p:cBhvr>
                                        <p:cTn id="21" dur="100" fill="hold"/>
                                        <p:tgtEl>
                                          <p:spTgt spid="4"/>
                                        </p:tgtEl>
                                        <p:attrNameLst>
                                          <p:attrName>fillcolor</p:attrName>
                                        </p:attrNameLst>
                                      </p:cBhvr>
                                      <p:to>
                                        <a:schemeClr val="accent2"/>
                                      </p:to>
                                    </p:animClr>
                                    <p:set>
                                      <p:cBhvr>
                                        <p:cTn id="22" dur="100" fill="hold"/>
                                        <p:tgtEl>
                                          <p:spTgt spid="4"/>
                                        </p:tgtEl>
                                        <p:attrNameLst>
                                          <p:attrName>fill.type</p:attrName>
                                        </p:attrNameLst>
                                      </p:cBhvr>
                                      <p:to>
                                        <p:strVal val="solid"/>
                                      </p:to>
                                    </p:set>
                                    <p:set>
                                      <p:cBhvr>
                                        <p:cTn id="23" dur="100" fill="hold"/>
                                        <p:tgtEl>
                                          <p:spTgt spid="4"/>
                                        </p:tgtEl>
                                        <p:attrNameLst>
                                          <p:attrName>fill.on</p:attrName>
                                        </p:attrNameLst>
                                      </p:cBhvr>
                                      <p:to>
                                        <p:strVal val="true"/>
                                      </p:to>
                                    </p:set>
                                    <p:animRot by="120000">
                                      <p:cBhvr>
                                        <p:cTn id="24" dur="100" fill="hold">
                                          <p:stCondLst>
                                            <p:cond delay="0"/>
                                          </p:stCondLst>
                                        </p:cTn>
                                        <p:tgtEl>
                                          <p:spTgt spid="4"/>
                                        </p:tgtEl>
                                        <p:attrNameLst>
                                          <p:attrName>r</p:attrName>
                                        </p:attrNameLst>
                                      </p:cBhvr>
                                    </p:animRot>
                                    <p:animRot by="-240000">
                                      <p:cBhvr>
                                        <p:cTn id="25" dur="200" fill="hold">
                                          <p:stCondLst>
                                            <p:cond delay="200"/>
                                          </p:stCondLst>
                                        </p:cTn>
                                        <p:tgtEl>
                                          <p:spTgt spid="4"/>
                                        </p:tgtEl>
                                        <p:attrNameLst>
                                          <p:attrName>r</p:attrName>
                                        </p:attrNameLst>
                                      </p:cBhvr>
                                    </p:animRot>
                                    <p:animRot by="240000">
                                      <p:cBhvr>
                                        <p:cTn id="26" dur="200" fill="hold">
                                          <p:stCondLst>
                                            <p:cond delay="400"/>
                                          </p:stCondLst>
                                        </p:cTn>
                                        <p:tgtEl>
                                          <p:spTgt spid="4"/>
                                        </p:tgtEl>
                                        <p:attrNameLst>
                                          <p:attrName>r</p:attrName>
                                        </p:attrNameLst>
                                      </p:cBhvr>
                                    </p:animRot>
                                    <p:animRot by="-240000">
                                      <p:cBhvr>
                                        <p:cTn id="27" dur="200" fill="hold">
                                          <p:stCondLst>
                                            <p:cond delay="600"/>
                                          </p:stCondLst>
                                        </p:cTn>
                                        <p:tgtEl>
                                          <p:spTgt spid="4"/>
                                        </p:tgtEl>
                                        <p:attrNameLst>
                                          <p:attrName>r</p:attrName>
                                        </p:attrNameLst>
                                      </p:cBhvr>
                                    </p:animRot>
                                    <p:animRot by="120000">
                                      <p:cBhvr>
                                        <p:cTn id="28" dur="200" fill="hold">
                                          <p:stCondLst>
                                            <p:cond delay="800"/>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ontent Placeholder 2"/>
          <p:cNvSpPr txBox="1">
            <a:spLocks/>
          </p:cNvSpPr>
          <p:nvPr/>
        </p:nvSpPr>
        <p:spPr>
          <a:xfrm>
            <a:off x="457200" y="260648"/>
            <a:ext cx="8219256" cy="5793507"/>
          </a:xfrm>
          <a:prstGeom prst="rect">
            <a:avLst/>
          </a:prstGeom>
        </p:spPr>
        <p:txBody>
          <a:bodyPr>
            <a:no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1" i="0" u="none" strike="noStrike" kern="1200" cap="none" spc="0" normalizeH="0" baseline="0" noProof="0" smtClean="0">
                <a:ln>
                  <a:noFill/>
                </a:ln>
                <a:solidFill>
                  <a:schemeClr val="tx1"/>
                </a:solidFill>
                <a:effectLst/>
                <a:uLnTx/>
                <a:uFillTx/>
                <a:latin typeface="Tempus Sans ITC" pitchFamily="82" charset="0"/>
                <a:ea typeface="+mn-ea"/>
                <a:cs typeface="+mn-cs"/>
              </a:rPr>
              <a:t>maka berlaku hubungan :</a:t>
            </a:r>
            <a:endParaRPr kumimoji="0" lang="id-ID" sz="2800" b="1" i="0" u="none" strike="noStrike" kern="1200" cap="none" spc="0" normalizeH="0" baseline="0" noProof="0" smtClean="0">
              <a:ln>
                <a:noFill/>
              </a:ln>
              <a:solidFill>
                <a:schemeClr val="tx1"/>
              </a:solidFill>
              <a:effectLst/>
              <a:uLnTx/>
              <a:uFillTx/>
              <a:latin typeface="Tempus Sans ITC" pitchFamily="82" charset="0"/>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1" i="0" u="none" strike="noStrike" kern="1200" cap="none" spc="0" normalizeH="0" baseline="0" noProof="0" smtClean="0">
                <a:ln>
                  <a:noFill/>
                </a:ln>
                <a:solidFill>
                  <a:schemeClr val="tx1"/>
                </a:solidFill>
                <a:effectLst/>
                <a:uLnTx/>
                <a:uFillTx/>
                <a:latin typeface="Tempus Sans ITC" pitchFamily="82" charset="0"/>
                <a:ea typeface="+mn-ea"/>
                <a:cs typeface="+mn-cs"/>
              </a:rPr>
              <a:t/>
            </a:r>
            <a:br>
              <a:rPr kumimoji="0" lang="en-US" sz="2800" b="1" i="0" u="none" strike="noStrike" kern="1200" cap="none" spc="0" normalizeH="0" baseline="0" noProof="0" smtClean="0">
                <a:ln>
                  <a:noFill/>
                </a:ln>
                <a:solidFill>
                  <a:schemeClr val="tx1"/>
                </a:solidFill>
                <a:effectLst/>
                <a:uLnTx/>
                <a:uFillTx/>
                <a:latin typeface="Tempus Sans ITC" pitchFamily="82" charset="0"/>
                <a:ea typeface="+mn-ea"/>
                <a:cs typeface="+mn-cs"/>
              </a:rPr>
            </a:br>
            <a:r>
              <a:rPr kumimoji="0" lang="id-ID" sz="2800" b="1" i="0" u="none" strike="noStrike" kern="1200" cap="none" spc="0" normalizeH="0" baseline="0" noProof="0" smtClean="0">
                <a:ln>
                  <a:noFill/>
                </a:ln>
                <a:solidFill>
                  <a:schemeClr val="tx1"/>
                </a:solidFill>
                <a:effectLst/>
                <a:uLnTx/>
                <a:uFillTx/>
                <a:latin typeface="Tempus Sans ITC" pitchFamily="82" charset="0"/>
                <a:ea typeface="+mn-ea"/>
                <a:cs typeface="+mn-cs"/>
              </a:rPr>
              <a:t>	</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id-ID" sz="2800" b="1" i="0" u="none" strike="noStrike" kern="1200" cap="none" spc="0" normalizeH="0" baseline="0" noProof="0" smtClean="0">
                <a:ln>
                  <a:noFill/>
                </a:ln>
                <a:solidFill>
                  <a:schemeClr val="tx1"/>
                </a:solidFill>
                <a:effectLst/>
                <a:uLnTx/>
                <a:uFillTx/>
                <a:latin typeface="Tempus Sans ITC" pitchFamily="82" charset="0"/>
                <a:ea typeface="+mn-ea"/>
                <a:cs typeface="+mn-cs"/>
              </a:rPr>
              <a:t>	</a:t>
            </a:r>
            <a:endParaRPr kumimoji="0" lang="en-US" sz="2800" b="1" i="0" u="none" strike="noStrike" kern="1200" cap="none" spc="0" normalizeH="0" baseline="0" noProof="0" smtClean="0">
              <a:ln>
                <a:noFill/>
              </a:ln>
              <a:solidFill>
                <a:schemeClr val="tx1"/>
              </a:solidFill>
              <a:effectLst/>
              <a:uLnTx/>
              <a:uFillTx/>
              <a:latin typeface="Tempus Sans ITC" pitchFamily="82" charset="0"/>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800" b="1" i="0" u="none" strike="noStrike" kern="1200" cap="none" spc="0" normalizeH="0" baseline="0" noProof="0" smtClean="0">
              <a:ln>
                <a:noFill/>
              </a:ln>
              <a:solidFill>
                <a:schemeClr val="tx1"/>
              </a:solidFill>
              <a:effectLst/>
              <a:uLnTx/>
              <a:uFillTx/>
              <a:latin typeface="Tempus Sans ITC" pitchFamily="82" charset="0"/>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800" b="1" i="0" u="none" strike="noStrike" kern="1200" cap="none" spc="0" normalizeH="0" baseline="0" noProof="0" smtClean="0">
              <a:ln>
                <a:noFill/>
              </a:ln>
              <a:solidFill>
                <a:schemeClr val="tx1"/>
              </a:solidFill>
              <a:effectLst/>
              <a:uLnTx/>
              <a:uFillTx/>
              <a:latin typeface="Tempus Sans ITC" pitchFamily="82" charset="0"/>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id-ID" sz="2800" b="1" i="0" u="none" strike="noStrike" kern="1200" cap="none" spc="0" normalizeH="0" baseline="0" noProof="0" smtClean="0">
              <a:ln>
                <a:noFill/>
              </a:ln>
              <a:solidFill>
                <a:schemeClr val="tx1"/>
              </a:solidFill>
              <a:effectLst/>
              <a:uLnTx/>
              <a:uFillTx/>
              <a:latin typeface="Tempus Sans ITC" pitchFamily="82" charset="0"/>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id-ID" sz="2800" b="1" i="0" u="none" strike="noStrike" kern="1200" cap="none" spc="0" normalizeH="0" baseline="0" noProof="0" smtClean="0">
                <a:ln>
                  <a:noFill/>
                </a:ln>
                <a:solidFill>
                  <a:schemeClr val="tx1"/>
                </a:solidFill>
                <a:effectLst/>
                <a:uLnTx/>
                <a:uFillTx/>
                <a:latin typeface="Tempus Sans ITC" pitchFamily="82" charset="0"/>
                <a:ea typeface="+mn-ea"/>
                <a:cs typeface="+mn-cs"/>
              </a:rPr>
              <a:t>	</a:t>
            </a:r>
            <a:r>
              <a:rPr kumimoji="0" lang="en-US" sz="2800" b="1" i="0" u="none" strike="noStrike" kern="1200" cap="none" spc="0" normalizeH="0" baseline="0" noProof="0" smtClean="0">
                <a:ln>
                  <a:noFill/>
                </a:ln>
                <a:solidFill>
                  <a:schemeClr val="tx1"/>
                </a:solidFill>
                <a:effectLst/>
                <a:uLnTx/>
                <a:uFillTx/>
                <a:latin typeface="Tempus Sans ITC" pitchFamily="82" charset="0"/>
                <a:ea typeface="+mn-ea"/>
                <a:cs typeface="+mn-cs"/>
              </a:rPr>
              <a:t>Tanda negatif menunjukkan bahwa gaya yang bekerja pada pegas justru berlawanan dengan  gaya yang kita berikan (misal : jika pegas kita tarik ke bawah maka menimbulkan gaya pegas ke atas)  dan bila hanya ditanya nilainya saja maka tanda negatif tersebut boleh tidak dicantumkan. </a:t>
            </a:r>
            <a:endParaRPr kumimoji="0" lang="id-ID" sz="2800" b="1" i="0" u="none" strike="noStrike" kern="1200" cap="none" spc="0" normalizeH="0" baseline="0" noProof="0" dirty="0">
              <a:ln>
                <a:noFill/>
              </a:ln>
              <a:solidFill>
                <a:schemeClr val="tx1"/>
              </a:solidFill>
              <a:effectLst/>
              <a:uLnTx/>
              <a:uFillTx/>
              <a:latin typeface="Tempus Sans ITC" pitchFamily="82" charset="0"/>
              <a:ea typeface="+mn-ea"/>
              <a:cs typeface="+mn-cs"/>
            </a:endParaRPr>
          </a:p>
        </p:txBody>
      </p:sp>
      <p:sp>
        <p:nvSpPr>
          <p:cNvPr id="6" name="Folded Corner 5"/>
          <p:cNvSpPr/>
          <p:nvPr/>
        </p:nvSpPr>
        <p:spPr>
          <a:xfrm>
            <a:off x="914400" y="1828800"/>
            <a:ext cx="2590800" cy="609600"/>
          </a:xfrm>
          <a:prstGeom prst="foldedCorner">
            <a:avLst/>
          </a:prstGeom>
          <a:effectLst>
            <a:innerShdw blurRad="114300">
              <a:prstClr val="black"/>
            </a:innerShdw>
          </a:effectLst>
        </p:spPr>
        <p:style>
          <a:lnRef idx="1">
            <a:schemeClr val="accent5"/>
          </a:lnRef>
          <a:fillRef idx="2">
            <a:schemeClr val="accent5"/>
          </a:fillRef>
          <a:effectRef idx="1">
            <a:schemeClr val="accent5"/>
          </a:effectRef>
          <a:fontRef idx="minor">
            <a:schemeClr val="dk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Lucida Calligraphy" pitchFamily="66" charset="0"/>
              </a:rPr>
              <a:t>F = -k . ∆r</a:t>
            </a:r>
            <a:endParaRPr lang="en-US" sz="2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Lucida Calligraphy" pitchFamily="66" charset="0"/>
            </a:endParaRPr>
          </a:p>
        </p:txBody>
      </p:sp>
      <p:sp>
        <p:nvSpPr>
          <p:cNvPr id="7" name="Left Arrow Callout 6"/>
          <p:cNvSpPr/>
          <p:nvPr/>
        </p:nvSpPr>
        <p:spPr>
          <a:xfrm>
            <a:off x="3886200" y="990600"/>
            <a:ext cx="4648200" cy="2209800"/>
          </a:xfrm>
          <a:prstGeom prst="leftArrowCallout">
            <a:avLst>
              <a:gd name="adj1" fmla="val 10995"/>
              <a:gd name="adj2" fmla="val 14179"/>
              <a:gd name="adj3" fmla="val 37732"/>
              <a:gd name="adj4" fmla="val 75938"/>
            </a:avLst>
          </a:prstGeom>
          <a:effectLst>
            <a:innerShdw blurRad="114300">
              <a:prstClr val="black"/>
            </a:innerShdw>
          </a:effectLst>
        </p:spPr>
        <p:style>
          <a:lnRef idx="1">
            <a:schemeClr val="accent5"/>
          </a:lnRef>
          <a:fillRef idx="2">
            <a:schemeClr val="accent5"/>
          </a:fillRef>
          <a:effectRef idx="1">
            <a:schemeClr val="accent5"/>
          </a:effectRef>
          <a:fontRef idx="minor">
            <a:schemeClr val="dk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2200" b="1" dirty="0"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empus Sans ITC" pitchFamily="82" charset="0"/>
              </a:rPr>
              <a:t>Keterangan</a:t>
            </a:r>
            <a:r>
              <a:rPr lang="en-US" sz="2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empus Sans ITC" pitchFamily="82" charset="0"/>
              </a:rPr>
              <a:t> :</a:t>
            </a:r>
          </a:p>
          <a:p>
            <a:r>
              <a:rPr lang="en-US" sz="2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empus Sans ITC" pitchFamily="82" charset="0"/>
              </a:rPr>
              <a:t/>
            </a:r>
            <a:br>
              <a:rPr lang="en-US" sz="2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empus Sans ITC" pitchFamily="82" charset="0"/>
              </a:rPr>
            </a:br>
            <a:r>
              <a:rPr lang="en-US" sz="2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empus Sans ITC" pitchFamily="82" charset="0"/>
              </a:rPr>
              <a:t>F=</a:t>
            </a:r>
            <a:r>
              <a:rPr lang="en-US" sz="2200" b="1" dirty="0"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empus Sans ITC" pitchFamily="82" charset="0"/>
              </a:rPr>
              <a:t>gaya</a:t>
            </a:r>
            <a:r>
              <a:rPr lang="en-US" sz="2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empus Sans ITC" pitchFamily="82" charset="0"/>
              </a:rPr>
              <a:t> </a:t>
            </a:r>
            <a:r>
              <a:rPr lang="en-US" sz="2200" b="1" dirty="0"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empus Sans ITC" pitchFamily="82" charset="0"/>
              </a:rPr>
              <a:t>pegas</a:t>
            </a:r>
            <a:r>
              <a:rPr lang="en-US" sz="2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empus Sans ITC" pitchFamily="82" charset="0"/>
              </a:rPr>
              <a:t> (N)</a:t>
            </a:r>
            <a:br>
              <a:rPr lang="en-US" sz="2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empus Sans ITC" pitchFamily="82" charset="0"/>
              </a:rPr>
            </a:br>
            <a:r>
              <a:rPr lang="en-US" sz="2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empus Sans ITC" pitchFamily="82" charset="0"/>
              </a:rPr>
              <a:t>k=</a:t>
            </a:r>
            <a:r>
              <a:rPr lang="en-US" sz="2200" b="1" dirty="0"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empus Sans ITC" pitchFamily="82" charset="0"/>
              </a:rPr>
              <a:t>konstanta</a:t>
            </a:r>
            <a:r>
              <a:rPr lang="en-US" sz="2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empus Sans ITC" pitchFamily="82" charset="0"/>
              </a:rPr>
              <a:t> </a:t>
            </a:r>
            <a:r>
              <a:rPr lang="en-US" sz="2200" b="1" dirty="0"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empus Sans ITC" pitchFamily="82" charset="0"/>
              </a:rPr>
              <a:t>pegas</a:t>
            </a:r>
            <a:r>
              <a:rPr lang="en-US" sz="2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empus Sans ITC" pitchFamily="82" charset="0"/>
              </a:rPr>
              <a:t> (N/m)</a:t>
            </a:r>
            <a:br>
              <a:rPr lang="en-US" sz="2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empus Sans ITC" pitchFamily="82" charset="0"/>
              </a:rPr>
            </a:br>
            <a:r>
              <a:rPr lang="en-US" sz="2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empus Sans ITC" pitchFamily="82" charset="0"/>
              </a:rPr>
              <a:t>x = </a:t>
            </a:r>
            <a:r>
              <a:rPr lang="en-US" sz="2200" b="1" dirty="0"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empus Sans ITC" pitchFamily="82" charset="0"/>
              </a:rPr>
              <a:t>pertambahan</a:t>
            </a:r>
            <a:r>
              <a:rPr lang="en-US" sz="2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empus Sans ITC" pitchFamily="82" charset="0"/>
              </a:rPr>
              <a:t> </a:t>
            </a:r>
            <a:r>
              <a:rPr lang="en-US" sz="2200" b="1" dirty="0"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empus Sans ITC" pitchFamily="82" charset="0"/>
              </a:rPr>
              <a:t>panjang</a:t>
            </a:r>
            <a:r>
              <a:rPr lang="en-US" sz="2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empus Sans ITC" pitchFamily="82" charset="0"/>
              </a:rPr>
              <a:t> </a:t>
            </a:r>
            <a:r>
              <a:rPr lang="en-US" sz="2200" b="1" dirty="0"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empus Sans ITC" pitchFamily="82" charset="0"/>
              </a:rPr>
              <a:t>pegas</a:t>
            </a:r>
            <a:r>
              <a:rPr lang="en-US" sz="2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empus Sans ITC" pitchFamily="82" charset="0"/>
              </a:rPr>
              <a:t> (m)</a:t>
            </a:r>
            <a:endParaRPr lang="en-US" sz="2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1000" fill="hold"/>
                                        <p:tgtEl>
                                          <p:spTgt spid="6"/>
                                        </p:tgtEl>
                                        <p:attrNameLst>
                                          <p:attrName>ppt_w</p:attrName>
                                        </p:attrNameLst>
                                      </p:cBhvr>
                                      <p:tavLst>
                                        <p:tav tm="0">
                                          <p:val>
                                            <p:strVal val="#ppt_w*0.70"/>
                                          </p:val>
                                        </p:tav>
                                        <p:tav tm="100000">
                                          <p:val>
                                            <p:strVal val="#ppt_w"/>
                                          </p:val>
                                        </p:tav>
                                      </p:tavLst>
                                    </p:anim>
                                    <p:anim calcmode="lin" valueType="num">
                                      <p:cBhvr>
                                        <p:cTn id="13" dur="1000" fill="hold"/>
                                        <p:tgtEl>
                                          <p:spTgt spid="6"/>
                                        </p:tgtEl>
                                        <p:attrNameLst>
                                          <p:attrName>ppt_h</p:attrName>
                                        </p:attrNameLst>
                                      </p:cBhvr>
                                      <p:tavLst>
                                        <p:tav tm="0">
                                          <p:val>
                                            <p:strVal val="#ppt_h"/>
                                          </p:val>
                                        </p:tav>
                                        <p:tav tm="100000">
                                          <p:val>
                                            <p:strVal val="#ppt_h"/>
                                          </p:val>
                                        </p:tav>
                                      </p:tavLst>
                                    </p:anim>
                                    <p:animEffect transition="in" filter="fade">
                                      <p:cBhvr>
                                        <p:cTn id="14" dur="1000"/>
                                        <p:tgtEl>
                                          <p:spTgt spid="6"/>
                                        </p:tgtEl>
                                      </p:cBhvr>
                                    </p:animEffect>
                                  </p:childTnLst>
                                </p:cTn>
                              </p:par>
                              <p:par>
                                <p:cTn id="15" presetID="55"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1000" fill="hold"/>
                                        <p:tgtEl>
                                          <p:spTgt spid="7"/>
                                        </p:tgtEl>
                                        <p:attrNameLst>
                                          <p:attrName>ppt_w</p:attrName>
                                        </p:attrNameLst>
                                      </p:cBhvr>
                                      <p:tavLst>
                                        <p:tav tm="0">
                                          <p:val>
                                            <p:strVal val="#ppt_w*0.70"/>
                                          </p:val>
                                        </p:tav>
                                        <p:tav tm="100000">
                                          <p:val>
                                            <p:strVal val="#ppt_w"/>
                                          </p:val>
                                        </p:tav>
                                      </p:tavLst>
                                    </p:anim>
                                    <p:anim calcmode="lin" valueType="num">
                                      <p:cBhvr>
                                        <p:cTn id="18" dur="1000" fill="hold"/>
                                        <p:tgtEl>
                                          <p:spTgt spid="7"/>
                                        </p:tgtEl>
                                        <p:attrNameLst>
                                          <p:attrName>ppt_h</p:attrName>
                                        </p:attrNameLst>
                                      </p:cBhvr>
                                      <p:tavLst>
                                        <p:tav tm="0">
                                          <p:val>
                                            <p:strVal val="#ppt_h"/>
                                          </p:val>
                                        </p:tav>
                                        <p:tav tm="100000">
                                          <p:val>
                                            <p:strVal val="#ppt_h"/>
                                          </p:val>
                                        </p:tav>
                                      </p:tavLst>
                                    </p:anim>
                                    <p:animEffect transition="in" filter="fade">
                                      <p:cBhvr>
                                        <p:cTn id="19" dur="10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nodeType="clickEffect">
                                  <p:stCondLst>
                                    <p:cond delay="0"/>
                                  </p:stCondLst>
                                  <p:childTnLst>
                                    <p:set>
                                      <p:cBhvr>
                                        <p:cTn id="23" dur="1" fill="hold">
                                          <p:stCondLst>
                                            <p:cond delay="0"/>
                                          </p:stCondLst>
                                        </p:cTn>
                                        <p:tgtEl>
                                          <p:spTgt spid="5">
                                            <p:txEl>
                                              <p:pRg st="6" end="6"/>
                                            </p:txEl>
                                          </p:spTgt>
                                        </p:tgtEl>
                                        <p:attrNameLst>
                                          <p:attrName>style.visibility</p:attrName>
                                        </p:attrNameLst>
                                      </p:cBhvr>
                                      <p:to>
                                        <p:strVal val="visible"/>
                                      </p:to>
                                    </p:set>
                                    <p:animEffect transition="in" filter="circle(in)">
                                      <p:cBhvr>
                                        <p:cTn id="24" dur="10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247</Words>
  <Application>Microsoft Office PowerPoint</Application>
  <PresentationFormat>On-screen Show (4:3)</PresentationFormat>
  <Paragraphs>83</Paragraphs>
  <Slides>16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Andalus</vt:lpstr>
      <vt:lpstr>Arial</vt:lpstr>
      <vt:lpstr>Blackadder ITC</vt:lpstr>
      <vt:lpstr>Calibri</vt:lpstr>
      <vt:lpstr>Comic Sans MS</vt:lpstr>
      <vt:lpstr>Eras Bold ITC</vt:lpstr>
      <vt:lpstr>Eras Demi ITC</vt:lpstr>
      <vt:lpstr>Lucida Calligraphy</vt:lpstr>
      <vt:lpstr>Segoe UI</vt:lpstr>
      <vt:lpstr>Tempus Sans ITC</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BFC COMPUTINDO</dc:creator>
  <cp:lastModifiedBy>Windows User</cp:lastModifiedBy>
  <cp:revision>4</cp:revision>
  <dcterms:created xsi:type="dcterms:W3CDTF">2015-02-26T03:04:48Z</dcterms:created>
  <dcterms:modified xsi:type="dcterms:W3CDTF">2017-02-02T07:31:41Z</dcterms:modified>
</cp:coreProperties>
</file>