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432" y="109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A753AC-D1A0-4D9F-AB62-A7508F6E2861}" type="datetimeFigureOut">
              <a:rPr lang="id-ID" smtClean="0"/>
              <a:pPr/>
              <a:t>01/08/2016</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D9F22-9B92-4A08-908B-93678B0823FF}" type="slidenum">
              <a:rPr lang="id-ID" smtClean="0"/>
              <a:pPr/>
              <a:t>‹#›</a:t>
            </a:fld>
            <a:endParaRPr lang="id-ID"/>
          </a:p>
        </p:txBody>
      </p:sp>
    </p:spTree>
    <p:extLst>
      <p:ext uri="{BB962C8B-B14F-4D97-AF65-F5344CB8AC3E}">
        <p14:creationId xmlns="" xmlns:p14="http://schemas.microsoft.com/office/powerpoint/2010/main" val="234657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E4D9F22-9B92-4A08-908B-93678B0823FF}" type="slidenum">
              <a:rPr lang="id-ID" smtClean="0"/>
              <a:pPr/>
              <a:t>1</a:t>
            </a:fld>
            <a:endParaRPr lang="id-ID"/>
          </a:p>
        </p:txBody>
      </p:sp>
    </p:spTree>
    <p:extLst>
      <p:ext uri="{BB962C8B-B14F-4D97-AF65-F5344CB8AC3E}">
        <p14:creationId xmlns="" xmlns:p14="http://schemas.microsoft.com/office/powerpoint/2010/main" val="4116328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2508CE-5418-462D-80EA-CC8F358E9EDE}" type="datetimeFigureOut">
              <a:rPr lang="id-ID" smtClean="0"/>
              <a:pPr/>
              <a:t>01/08/2016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26540C-DC2B-46DF-8312-666275FF8E69}"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508CE-5418-462D-80EA-CC8F358E9EDE}" type="datetimeFigureOut">
              <a:rPr lang="id-ID" smtClean="0"/>
              <a:pPr/>
              <a:t>01/08/2016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26540C-DC2B-46DF-8312-666275FF8E69}"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32508CE-5418-462D-80EA-CC8F358E9EDE}" type="datetimeFigureOut">
              <a:rPr lang="id-ID" smtClean="0"/>
              <a:pPr/>
              <a:t>01/08/2016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26540C-DC2B-46DF-8312-666275FF8E69}" type="slidenum">
              <a:rPr lang="id-ID" smtClean="0"/>
              <a:pPr/>
              <a:t>‹#›</a:t>
            </a:fld>
            <a:endParaRPr lang="id-ID"/>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508CE-5418-462D-80EA-CC8F358E9EDE}" type="datetimeFigureOut">
              <a:rPr lang="id-ID" smtClean="0"/>
              <a:pPr/>
              <a:t>01/08/2016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26540C-DC2B-46DF-8312-666275FF8E69}" type="slidenum">
              <a:rPr lang="id-ID" smtClean="0"/>
              <a:pPr/>
              <a:t>‹#›</a:t>
            </a:fld>
            <a:endParaRPr lang="id-ID"/>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508CE-5418-462D-80EA-CC8F358E9EDE}" type="datetimeFigureOut">
              <a:rPr lang="id-ID" smtClean="0"/>
              <a:pPr/>
              <a:t>01/08/2016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26540C-DC2B-46DF-8312-666275FF8E69}"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32508CE-5418-462D-80EA-CC8F358E9EDE}" type="datetimeFigureOut">
              <a:rPr lang="id-ID" smtClean="0"/>
              <a:pPr/>
              <a:t>01/08/2016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E26540C-DC2B-46DF-8312-666275FF8E69}" type="slidenum">
              <a:rPr lang="id-ID" smtClean="0"/>
              <a:pPr/>
              <a:t>‹#›</a:t>
            </a:fld>
            <a:endParaRPr lang="id-ID"/>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2508CE-5418-462D-80EA-CC8F358E9EDE}" type="datetimeFigureOut">
              <a:rPr lang="id-ID" smtClean="0"/>
              <a:pPr/>
              <a:t>01/08/2016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E26540C-DC2B-46DF-8312-666275FF8E69}"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508CE-5418-462D-80EA-CC8F358E9EDE}" type="datetimeFigureOut">
              <a:rPr lang="id-ID" smtClean="0"/>
              <a:pPr/>
              <a:t>01/08/2016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E26540C-DC2B-46DF-8312-666275FF8E69}"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32508CE-5418-462D-80EA-CC8F358E9EDE}" type="datetimeFigureOut">
              <a:rPr lang="id-ID" smtClean="0"/>
              <a:pPr/>
              <a:t>01/08/2016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E26540C-DC2B-46DF-8312-666275FF8E69}"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32508CE-5418-462D-80EA-CC8F358E9EDE}" type="datetimeFigureOut">
              <a:rPr lang="id-ID" smtClean="0"/>
              <a:pPr/>
              <a:t>01/08/2016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E26540C-DC2B-46DF-8312-666275FF8E69}" type="slidenum">
              <a:rPr lang="id-ID" smtClean="0"/>
              <a:pPr/>
              <a:t>‹#›</a:t>
            </a:fld>
            <a:endParaRPr lang="id-ID"/>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508CE-5418-462D-80EA-CC8F358E9EDE}" type="datetimeFigureOut">
              <a:rPr lang="id-ID" smtClean="0"/>
              <a:pPr/>
              <a:t>01/08/2016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E26540C-DC2B-46DF-8312-666275FF8E69}" type="slidenum">
              <a:rPr lang="id-ID" smtClean="0"/>
              <a:pPr/>
              <a:t>‹#›</a:t>
            </a:fld>
            <a:endParaRPr lang="id-ID"/>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32508CE-5418-462D-80EA-CC8F358E9EDE}" type="datetimeFigureOut">
              <a:rPr lang="id-ID" smtClean="0"/>
              <a:pPr/>
              <a:t>01/08/2016</a:t>
            </a:fld>
            <a:endParaRPr lang="id-ID"/>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id-ID"/>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E26540C-DC2B-46DF-8312-666275FF8E69}" type="slidenum">
              <a:rPr lang="id-ID" smtClean="0"/>
              <a:pPr/>
              <a:t>‹#›</a:t>
            </a:fld>
            <a:endParaRPr lang="id-ID"/>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196752"/>
            <a:ext cx="7543800" cy="1524000"/>
          </a:xfrm>
        </p:spPr>
        <p:txBody>
          <a:bodyPr>
            <a:normAutofit fontScale="90000"/>
          </a:bodyPr>
          <a:lstStyle/>
          <a:p>
            <a:pPr algn="ctr"/>
            <a:r>
              <a:rPr lang="en-US" sz="5400" dirty="0" err="1" smtClean="0"/>
              <a:t>Pengangguran</a:t>
            </a:r>
            <a:r>
              <a:rPr lang="en-US" sz="5400" dirty="0" smtClean="0"/>
              <a:t> </a:t>
            </a:r>
            <a:r>
              <a:rPr lang="en-US" sz="5400" dirty="0" err="1" smtClean="0"/>
              <a:t>dan</a:t>
            </a:r>
            <a:r>
              <a:rPr lang="en-US" sz="5400" dirty="0" smtClean="0"/>
              <a:t> </a:t>
            </a:r>
            <a:r>
              <a:rPr lang="en-US" sz="5400" dirty="0" err="1" smtClean="0"/>
              <a:t>ketenagakerjaan</a:t>
            </a:r>
            <a:endParaRPr lang="id-ID" sz="5400" dirty="0"/>
          </a:p>
        </p:txBody>
      </p:sp>
      <p:sp>
        <p:nvSpPr>
          <p:cNvPr id="5" name="AutoShape 2" descr="data:image/jpeg;base64,/9j/4AAQSkZJRgABAQAAAQABAAD/2wCEAAkGBxMTEhUUExQWFhUXGB0XGBgYGBoXFxwcHhwXGhwYHBwYHiggGh4lHBgXITEiJSkrLi4uHB8zODMsNygtLisBCgoKDg0OGhAQGywkHyQsLCwsLCwsLCwsLCwsLCwsLCwsLCwsLCwsLCwsLDQsLCwsLCwsLCwsLCssLCw3LCwsN//AABEIALEBHAMBIgACEQEDEQH/xAAcAAACAgMBAQAAAAAAAAAAAAAFBgQHAAIDAQj/xABEEAACAQIEAwUGAgcGBgIDAAABAhEAAwQSITEFQVEGEyJhcQcygZGhsULBFCMzUnLR8CQ0grLh8UNic5KiwhXSNVOT/8QAGgEAAwEBAQEAAAAAAAAAAAAAAQIDBAAFBv/EACwRAAICAgICAQMDAwUAAAAAAAABAhEDIRIxBEEyEyJhUYHwM3GxBRQjkdH/2gAMAwEAAhEDEQA/ALEwnEBfspeQFQ0wGgkQY5Ejl1oZbuY2Y/SE/wD5f60aue5oBA6CB8hQ82yW8vI9KC1YUd8JibqjLcuB3OaHVMkQJ28qwHEsfDctxvrObznSuRuDPa0gBiOu4IqTg3YciRHWZ+Yo0M9ETvbxJ8dvPGhyzEMJ3HQ1ztXsU0/r1Ec+7FSbzHOsTsw1HkGH2qPh8wZunz1oEcnyQXwOIcgqxBYBdYgGR5bVs125Oyx6GoXDyc7rv4QY+NThppIHlRBjdo2uZspzRPlQbEWLxclcQ6qTooCwNBzOvWjTmBQjF3YzeugkcwKRl8bpm1nPaMtee5MCCF01GogedEcQ9zUKw9cs6dKDX8RKpoTMSemoo5cOs10exsu6Zzw63cwzPI6ZYrxbFw/8b/wX8x0rtaPr8q0Z99aeiRG4lhLps3Ft3mW4VhXAAKmd9BSiOzXFCP8A8kZjq+lOti4DIkE8+oGu9eo2kfY0qOu0DezXDcRYV+/vm8TEEs7RGafeGkgiiSKSNDEN1+ldwdPnXHDgFT60H2cbC0S0ztyB0+VbYpZ0kgeRI+1eIYMfnW100wGjjaswQZOnVmNQ8fhw1wzh1cb5iVGv33omlcsSPtXWwql6BFjhgNxScOImZ7yQOYIHWhWK9n+FuXblx2uy7ltHgamTuDzpqw6azUe9xKyjqr3ArMfCCRrrR5MZy/RAbg3YnC2Li3LZukqcwzMpE+fhn60fusBJmK7gjWh2NuKFOd1SToWIE+QmlW2L2ah2P42+Q/lQrtjfKYa2oaCX3YxsCeVdr/FLCDW/a0gmbgiNuVL3tNx8W8NkdMpDvmJBUiABB5zNHJbVFvGpZU2AMTxBuRYnYwdPoKZ8NdIwWGJOrZrhnU66Uk2sDdvqDYcktAGRfDJ6kCNN5p043i7eEt4excOZ1tBZAJnrEDYms2WNRPRyZuU0q0a98NOf3oqWAtWlkyVJ5TqSaEYprVtoaZjnymjjqPCIEAKBIHIf61PxdybI+VTikjTNFssdAAeevxqXw5ctu2OeWT8aFcUTwtHPQAHzA2o0CB8BH0rY7pGStEhdtJB6ipFhL8DxqfNhrUVDROwfCKMSUuyK3ukep8qiDkfD11IH3oV2f44b1xkYz4SwgELvG+3OiF3Dq4UsikiRry1mpY8nJWgzi4ujLwBK5SkhgffHXlUTFYq7bBVr2HSXPdlifd3yldPEPWtxwW2WDd2un4QFjlHKZHKhPHGC3nnyO0nauzTlCNlfHjzlTJ+Gv3XuIGxFh1BJhAQxlWGkk9aMJh2kkD5kfypSwF0C8h/5xrHp8qeAaXBkclbG8vGotf8AlEQ2rksVgMVgE+IT6c6iXbOLhct+yG/EShM+QGbSi4NQrN5WnKdmKkQND8a0JmSMeKo64fPDZ3RumUQRprNQruMtKYe4gIgkGZ20OlEEiDoBuf6iknj2JVMTlLKGdJXMQNiR+dTlraOnJxVoYr3ErDqQLybiYVuunKovEcWq3rg/SboO2Xu2ZUPVTGvpSbiL90mVVMgYFjJLaMNuQFPfFb4Fw77yYowA5zcVZF4ARIAxV66VILd4hWR010ozfwx1m+4n/lTT08PKh969JSCSMy+XOi+eCRP9a0x0ZN2Q8PhlVXuI7uWEEwATBGsADWolu/YS6bmTEBjzYPk102mPhRe04MxI5T/KooskLlNy4Y8x/Kjoojrg+JreDBVYBebLlB32reziVXKpB8RMQCRpvMbVlm3CmCx/iMnblXlg/qzStqzmiULo5UO4jxju2yi2XIMHULA6yd/SpuHalXjl8i9cMaSNfgKlnm4xVFsGNTlsLW+PZmUd2wkge8I+lbcTS6LgAa+ytJ8HdhVj8JnWaBcPvBrqASfGKb7h1FL485Tu2PngsTXFdkbAI/NrkD9/Jr/212SygMZdQIk6n51vZauc6sauZW2zqt0ROtQcTgrN4AXrSXAplQ6ggH47VIte7Ue77unX+t6C7OIa8JwhMfotiP4F/lWvFRZTIGs2WCLCh1U5RpAUEaD0qTbtsCNPt/Kg/aKyj3gCoMLGbcxvWbzMrhjtOimFJypmP2iUQotpG28AdABU/iNl2cQLMAD9ohYzS9Z4dhy6gDXMCARzmZplvXRm1rsDclcnY+VKNUqIaYFyZcYcmdf1QJ+ZNe43EENM2QCYGZSW+dSrR9Nv63oVjLtpmKe/cXUDYT0qzS6QsW73sl2GuFhm7orPJYPqJrticUEUllJEE6eUVw4exIGfRhMgcq5XsUVZjyVdq6MaOb2dsl26q3sNcjMoOS4DBE6mBs3KaK4biUKA4CsNx/XKo2HAAChtgE6GRFa8QuIHIIWf+YGfpyqWecopcRsdbtWDeE3ra3QqrEyJ+E7fAUZEGQeRoZguEBGUl5YGQBp9N6mNdgttGh1Maf0aOBTUakqFzOLdxNsTj7VoTduKi7S7AfelvtLxnCgq8i4rAAtbOcc9PDtVZ9veJvcx18Ofccog3AUbRy16172E4iy42yAAUdstwRIKnmR5GIq2TFzjTBinwdosW9dsWmGjD3TMz0gmTT1beRPkCKHi1ab8Cn1UH8qh4/iN9Hy27VsoANS5Gp5QKjjxfTv8lMk/q0l6D2aomMdwJRQTO23x+FC7PFMQut1LapH4WJbfz5UQxGOS3JuEKo3ZjAFXWyMouPZIRyRrVb+0azmvWGysTlYDKCdQwOsbUz4jtrhF0LzO0a1KwmODWhctlWVjoTtBn4jWmSpilOcQvYkgAh4BGwPXYwNauvEjMwkDbmfJaAdoeMOiEriLdo9Amc67EjU0V4TxJLqKy3g5ygNAXePe1E0FLfR0la7JGJjwRvmH3ojirqp+sdlVBEljAHzqEgYtIvMBPu5EiOk70he17jLBrWHGiwbh8zMAfSixIw42WFguKWCCVv2mjXwuD9qz/wCVsFtLgPodPrVAYfiRVgwA0IMDTY+W9X9gWfKC+Qzr4UEwdQKEuyseNbJ1rEIynIytpyINa4RZTXqa3fRTGmm1R7V3Lbk/0fhQA69G97E27Im5cVBqRJA233pYxnaLDFzc/SVyEjKApI6EEmq87fccd8bdVtUQhQvIAAGPmdetKr8QYsToAT7saR6Uzxxn8jozlF2i9eH37ty6jW1D2c/vrBA/Omd/rVVexrFMXvW8/hCghJ03MkD5U/XuHhi2j7z75jfpNSjiWNtRHyZXOmwvb03rS4m8azQ7hPD1tEt4iYImTETMRMfGt8Ri4Osjy5/eqEyaRCxM1raErXI3Dl1BHkd64PcEqs+KCQOZHMxzoewkw6UAxvD7txycyqeknbly6UStICwOnhkg8torMsmefUaVPJijlVSGhLjtAvB8FZLiuWBgzpM7EV1fDYmTFyyJmP1bH/23qXiMWltS9xgqKNWbQfGKR8Z2/wAJOX9Y4mZAj76xRxYowVRQcmRz2xwC3FQm69sDL7wGUA9dTt5UNF5A2Y4u1PPRBPxmvcLjrGIwwZCHts0GQeU+EjcGodvDWYP6tD5FRpReimOCoOYUaE94HnYgAafDevMThpERJLifSZ/KovCBKmNBngDlA5elTnWRINxIk5z4knksab0k5uKtKxeKU+LdHLi2LWGTMVYnkN9tJGx1qSl2zA7wDNGupNQMXabKoz2hmlHUeEa7MsmQa5pwK2oAuuc2/wCKvNzLJOds9DF9JY1Fsm4e0AZAHrz+da44iDIkFToa9xV9bLZbjBST4SQQp9COflUfit9VQszBVgyzGANNzO1ew+9nkzi4ld9u+zguFMTZgFjkuLssxo2npUDsJwhhikB3VszR+6oH51E4n2yYDu7SqygzmaTJ2lRMR60GHaXEhsy3ShH7kL9htTTT5fgfHJcb9n0TZOmlQeJvB5xuduVUo3bfHMoQ4ho6jKG+JA1qxux3HVxuHAcg3rYCXMxiZ91x5GI9aDQIumT7+Pm3J3JOnQcqX/a/iW7ixB8LPLefgJFN97DgKRKKIiSdKVvaBisG2E7q7eRrgA7sW4dg40nTZes0F2NJpxKrTFx69asHsDi7zYHFRMKwKesGQPjFVmASY61eHYvgwsYZbZYyctxo2k6786aTEKfuY25nLFjm5nnPnNF+x/FHt4yydwzBGHIhqJ9vezxW8XsqWViScoMjyOlQOwuAY4q27Wma0hLOSvhCjSTIiAaK2gPRddu+A0Zk3jcfzqp/adxJL+MhDItL3ZM6EzJj02ps492mwGFCjuluO2oCqggfvSaqe84LEiYJJ131PlSpHG9pYHXnX0PwTFrcs27ixlZRE6fWvni29WL7Ne0jZkwbgFGzFW1zKd4PlXS2cWc58J15HauSt+rAInlsSPU1jkBTHSoq48qcoQtAEmVG+brrypEcVb7WeC91iFvqIW8NeQDroR8RBpCJr6Ux/ZxOIYZ0vKVE+AzJVh+MRv6VVjey7EW3PeNntjZrY1PqDqtM8kYrY0YuT0TvZHwu6jm8VhWUjY6j1qzFGpg67kSPhIrTA4YWbVu2JhUETvSj2hxLJiO8C5DlAQhv3WnMQOZBIipueuQyjylxHdWn+ta4opMkiPXSPlULg3ETeXOUCKdtZJPMx086nl6dSEkqdGl4wtcMVooYKGYDTr6A8prrfUsNAT6a1Fxdx00y68gxIkc9IoBNrF7w+IZSdxr8pr0XOlRkxNyCWVQACYkkzy5VxOMYfu/WlcqFboA+1K2WwJiZDrz0idZHPSqauhkMGQavbjdlr+Hu2/DMAiDpO8Gq5sdn7mJBOQKA0SxjUbx1FNDJRWEIyVkj2X4licQumXwvqT72q/anMYVgjy/vanXXTblUXsvwy3grDhoMsGJA2ERrJora4irxkTMCYkQR8TQb5DRbjok8IGW0n8M/Om7h96wP7MzoboUF7ZOuuugO/wAKX+FFe8XNooOvoOWnnFL3aNbqXHOMw4uWHdimKsMc1vMR4mO9shVUctvOux1bXsnktvkN/aLsb3oBsuUZTIUwV9AYkUv8VwWLtXMqLeAgE5AWSfIk+QqRY7VXbAtm0Xxtkgll07+30EnV9JMNrHOm/gfaKxirXeWmYCSpVkKsrCCVYHY6iueGDd0PHyJpcUI/bwBwqhoVvcYHQXF2HlMmkzjzvjbCWDdFq8viynRLjDTKx5QRpy1qZge0RxZazfAz5dCugYrqrRyYTrSV2gxLWsSwzwRqCd9ddKpezRJKqYu3cDdFw2mQrcBgqdIijOMsL3KK4t2isEtMk+XqelbcX4kbtgO5Y3UPguE+KDup6jpSyzTvPqdTTIySXF0d76KHIRsyg6N5RRrsdeyY6xLBFZgGzarHQjrO3SgFk7k1uz/PeiIMPaztFcv33loRGZEUbAAkT5k9aBNcneuM1k0DjcLTj2U7T4i0BatfrZ0W2wJ+Cka0mg1aPsbwwVb14KDdZgiMRJRQCWjoTtTKNsWTrZYXDcO5QNiLYViASmfwiRzYgT6RRTDYjKIVdDpltp4fmdKicMvW3JOucaHNqQdQRr5x8xXuExxDqGJ5oekgyNOUg06pIhK3smubD6XbNnWFIdVY67AwvP1qnPan2ZtYS6l3DqFs3c3gGysIPhHIEGY8qtDjNzx7+8hj1XxD7Uv+0DCHEcPvEatbVb6Ab+Ew0eUE/Kg9jRuymQ9N/szw5fGB4MW1LE8pOgH1pIFyrc9mCAYQ7Zi5JjeDtNSZceHfQ+lQcNc8bei/+9SLr+E1BsI2ZmCkgqkEEcs07+tTvZwyYvj9jB4TvbzQJgAe8x5ADmaRm9ouL1uDhlz9H3zy0xzOixUXiF/9K4phsO4zWsKhuuvIudsw5x4asmzjgftl5R6dKz5Wk9orFOtAteKpiEsXbUm3ctls0RlggZT/AM0yI8jQrivB3xCygDMrbE5eukn0oxdwC21zWQFUszMgGhZgIMbLsdtNalcKsXEtA3CMxOaIAidgYJmK5ySxhjanYK4ZhzbTIRBUQRoYMTyrndCoGuM7qAJMNy9DUq7hzbvXTM52z8tNBtSd7UeINbwiBfDneDtqAJg1pj0ib22LPaHt7ca8e7ZginwrmIHxA3NecA7YXTibLtcYwSoUmRDbzNV8X11qbwqe9TLqcwgDrNUo5aPo+5Yt3FJttlcj9mRInyNArreKtrN1rbCQRtv99DUnjVhSv6QhgaBxyU9fQ1lmr7OnDpnHHYS53Td1dtpcIEZ1LKPLQ/eqrw/aXFYXEsMQzMJi4p10/fWB9uVOy8QBJGaSN9dppI7d3bbFedwc+QHQ9abH+jG40rQ3cd4qq4W66tmDWzEbQRA33pW9m/ESt24pPhZQIPWTHpSqcW/d901xso1VSdPj5VJ7PXit9EWW7x1Qhd2kgQPnVOHGLOck2i/MB7s9aJYYXAfCNI1B2PkQd6i4zGWcFaUuHOuUBRnfRZJjoqgknyovYvq4DKwIIBn1AI9NCK8DJmk580becVDhQGx/Yu2577CMcNemcqn9WT6fh+GnlTFwLCtasqLxVrzS1xhEFjvyE8hMcq0tXcpn5+lT2to0EgHTn9q9TxPLWWNPtGGcKej5ss3Ye1eUx4gjeR2B+tcO2Z/XKzIveNqza6xAAA2rrhbBDXLDD3gcs8mGqkfKo/HLV3EPYdEZ27sBgomCDB/KtnRrn0BOK+4vTNH0mhFNPaTg921hbDPbK+J8zTtmiFI66TNK5p09GSbuVno2r0mtQdKwiiIbqa9mvBWVxx6DV0+xxf7JI3zuT56xVKirk9keJy4a353LgP0IooEug43ECmNYEZYI/wASnQn1BC1L4iSlyfwlkYeuqtQfjWIYXdBnJuEs0bKBoP8AuEUZx8XLIIOhgz0H+9UIMlceP7J+QcfI6Vw4biFISy+zrctn0PhPwrW9enDkNGg38xQyyP1q3JkZtOQi5rPzFclo6yncTw02rj220yMV+RgfSnn2cXwGuIB+EH4TQTtthHtY27mHvnvFPIqRofpXXsTiCuJQD8YKfP8A2qLNCLXvGEjoKj3rqpaztEKM5PoJrW45Cmen9Gq17Zdobtz9WlyLBBGUR4gObVOKtnDP7NbLXGxGLec15jHWAadhdiCOX0PnQrsNYyYKxHO2D89ZoniGOuUAdfM1gyyuTZqhHQc4fiwy6HUbqTr/AK1lu6zSVE6xlA5Ax8KC4KyS4hsrdaO2sYyCJk8ztPnQjFTZ0vtIrcMuvcJykAnc9KXfaB2WXFWRaS5kZDmBIkTEa8wKab/FGIjb0qA9wtzn1rW50qRJR/UoNuw2N7zILU6xmBGX1p77FdgTZuIzsjXZ3zZQnUCRqwp2vYcEk7bbaH5ikbs1xF7XEr+Fuuzh3ZrbNqZ96J8xPyoqbktgqh+xXCLJygAsF2LE78+dQOMnJh7iowUFTOYnKANSTHSidzE5Vg0uccsi9bZWLBTqwXmBqVPkedDt2N6Engt0tYzZMrsdSv4h+FtfKkzj9/NfbkF8PxG9WB2jvCxZFwEKM2VgP3TpEDUQYqq7jSSepJ+Zmq417EmbA9dRT17H+Hd7jjdjw2FzeWZpVfsTVflqvj2TcI7jAK5EPfPeH+HZB8tfjUPOy/Twv86DjVyCvaJLxu2Yt5rSEXM4iEK5u9DyZKtbOUQDqaEYTiN20veWiuy3LhJ/VC9inUJny/htWwmnmKN8ex2Izi1hMveLbN5swDSB4Uta7ZzOvQbUMx/C7N83MPg3Sz3WZMQgSUPe5SxXUA3AVAB1ia8vDJLGlKq/nf8Acs1uxiwHGRFm3fi1iboY931ykgkTsDuJovaxRURVYXcTetYpsRibai4LFy8gD5mAhbNqzHIgsdtyxqLb7W4yyluzas3Ha2oW8bi+IXjLOvoMyx5UP9pJu4P+fgKkvYk2+Js4BjxrswPTr1NO3YrAulnPcBBeYB3yzM/E1VIvODBlfKMpq3+yGId8HZZzJgifIEgfSK9uekSlkvRB7fWS2DuACcrox8hMTVUvYjnV44jDi4t22dnQr8/6FUtibRRmQ7qxU+oMV2NkmRTb6VvYtjOgb3SwB9CRNNuD4CcTw621tQbqXLnMCVkkjzPSlOPgdj19DVLAdeM21W/dVBCi4wUeQOlRBRjjfDLgAxGUm1cVWzjUAkQQehkUGonG1WP7JOICWst+Elx/iEH/AC/Wq2o/2EvumOslOpDDqsa0QNFn9pLuQXmDZSsOCehMMD66VJ4Fxux3ZW5dRVIkSw2P+ulBPaIO8tEW1bxISx5aHNrVSpT8iaiWzjPaBZw8pbAxBBK9LZXkSTuQdPSk3h/aC62KV3aFdxNsErbA5QNhFLgNdsK4DqW1AIJ9ARQsfiqHXt7jzde0CfdDAdcubQDy3oNwS7kvWn6XV+8fnWdoMbau3VezOXIAc2hnX+dQMPfiCOTA/Iz+VKwpaLa7Y4/ucHeYblci+raD86phnMVY/tFxGbDWWAOVvFPKSABPzNVuxpILQWfRPZUA4LDE6A2U+31ojcsmRIgDUA+8T6chXzMMZdAUd7chfd8bAD010rp/8tiIK9/eg7jvG/nWaficn2XjlpH0hhMdazXEV1N1QMwGpWTpJG061ljHBpDaaxpVXeyF4TFHqyDz2ff504WrubFAaxkMjz03ofT4aQ3LlsZCOYYfOtHujqAfI6VEW2OlbZR0oUcd85/21FVlxi/HHbZ81+qmrIjpVVcYY/8AzFljzZT9WFUgJLosu9cmlrt1ccYK8UYqQAZBgxOoFH3alb2iT+g3I6rPpNGPYjKrxPFLriHdiPPc+tRmrmxrtdwxVLbzo4aP8JitC0JZK4Dw04nEWrI/G4U+QnxH5TV5cb4lct4nC4bDASFJMmLYEFU7yPw5Q7ZRqcopF9jPCs127iWGiDu0/ibUn4KPrVjcc4P3qs1ohL8MA0aElSgzHfRWInlNeT5maDzqMul/k0Y4tRsH2bj4ki/ad7F4gJbDELZvxmCXRuxhS7ZJnQTS/jVaxbu2HVrkXc102ptO1iyqkvLGQzXXWTOpBiu+P4eTcsWRbWxaBW3DlmyXHi7cuWzMaBAoOwz0w8W4hh7n6R+kwliy9u0bk+JnkObenvKDlkc9anyUGqVoNGdnka8DZxSrcOGWyHuHVmvD9YVn8SqMnqRRvg3DVsowY52e41x3IEksZ+ggegFc+DYDuLWUtnZma47xGZnJYn01AHkKm3L6LozKDvqYNYZ5nzfDooo62Ut7WryXsZZNtYuG2quIgk5vAdOs05cE4f3GHt2j+BQD67n61S4xrtdFxmJbMDJJ5EGrrF8sJiJAPU7da+iyPjFJmXttnrXArg+XPSqr7aWAuMuxsxD9feGv1mrOKA7ikj2g4CCl4bHwH1Go/Okxy2c0MHs+gYJJIEs51Mfi8qSO2XDRh8UwQyj+MeUkyNd9Z+dM3s2xea3ctE6oc6zro2h+tRPafZ8eHbqHHyKn86om+dANMM5ucHuqfwHTr4SrD86RmO9OvZZw2Cxlsx7pYfEf6UkRI89qePsU637eVip5R9QD+dGuw6E4xCATlViY6RE/WuPavB91iCvVEb/xAP1Bo57KLipi7jNMC0RA1mSoot6OGvtHcPcOFAGYFGaJYA8xNVK6QYnbnqPvVv8AatQ2FvhAR4SRO+mtU5mkUmK3djOkqN6wGtDXs1ahSSlzXoPtRrg/CWuXEUBmRmAZlGgXmZOm1L6mrF9m3Fg6thmOqy6TzU7j4E0k7SCg/wAb4ZaaytkyUC92CCSw1BDfDKPnSTxbsNfSDYPfK3TR1J5Ecx51Y5Qf0akWwo1kVlWVoekUNiLTIzIwhlJUjoQYIrlR7t1hhbx14DZiHH+ID86ATWtO0TLL9lUixiCYCu6gaSSVBn03FNnDLBN4uZgDKNZiarz2ccW7sYhGmMucc4OgOg+FWJ2WxaXbTEakOc0HN0iRynlUJ9stB6DU1k1we8J/F5aKT/OtBeY7JcPqFUVGxyRdugA68qq/tI8cTwx/h/ztVj3LbEdOoGpqtO3fgx1hjyVSf+81SHYkuixWuiTqPkf50B7ZsDgr48PuTseRFFHYTIH0oN2tu/2O/wCH/hn8qSL2BrRThotxJYwuE6xcPzfShbU94fhaXbnDlae7Wybrz+6pzH5mB8a1ZJVsmlZYHZLhhw2Bt2h+0KlzyOZtT8gQKNYXHQclzRuWsT60tXMdculcXbUEIuRkIMpPifUaMIjUba9KPYfFWcSnhYEx5Zx/pXzmVNtuXvv8GtdEri/Dkv2yj6GIVt2QyDInTkNOcUlcb4DeUW0JV7JuC2J/aNdvuC+IIAiYzKF5AzTaMT3bBHnLGjamiSkEDnzH8x/Okx554n+qG4poE8KLtjL7q1w4eMnj903AQP1S8lUAgnnNVP297RPex1023PdqQiQRBCjf4matTtRjhhMC2QnMV7q3JJMtuZ30E61Q121BIJg16HgwjOTnJfgVppaILrBI6GPyq2+xPGP0jDgH9pbhWG5I5N8aq3idvLdf1n5gV5g8dctHNbdkbaV0n+detkjejImXbeeg3abB99hnQbjxr6j+YBoP2S7Td/8Aq7xHej3W0Acf/b70zaRuJ2qHHixrsrjshxDucUhJhXlG6Q2xPoRR32mGRY6S+vLZaUOIYZrdxkYGZO2oiZpl4ph7uIs2sozR1McgJ+lUfaYEAOG8QayLgXa4hRh5eVC8KYdDvDL9xTpw/gYtI7XIzZTruFEUjo0EHoR+VOndgGDt1bcYy4W2YKU/hgD7zUv2cj+0ueXd6/MVC7a3mfEydu7TL6ET96L9gEAS6/4iwWfICfvQfxD7HDiL/qbn8DfY1TS7VbWKaVYfvAj6VU4WPtQxAkSMNgmuJdZf+EoYjyJio1N3ZHAO9pkQZnxGZFXm0AiB8ahnsLxEafotyRp+HT/yqiYHoA5SBJBA5GNPnU3g2Ke1ftvbBLBhoNZB3Gm8irI4F2exC4dEu4dttVKg1KwXZcWbneJh2VogQDA8wORpHJ9UFUExckTtpMc672KiWyDsQeWhnbcetZjr3d2bj/uoxmecaVmatj2VL2rx3fYu842zZR6Lp+RoRWL1614a2LSJsN9kMX3N17nRCIiQZIFb2OPX8NfuXLNwqWMGBoRvt5TUfhykWWZdCxInyEafOhZNLV2Hlqhzs+0PGD/iBtdmQDTyKxTBg/aRydHJiSQUZfhMH61VlZQeKI3Nlu3PaNaA0tOfiq/marvjvGmxd43GAWAVUKToJJHxoLXTDtvRjBI6UrLY7J8cTFWwsnvEUZgdCeUjrXbtbhycHfA1OQmOekE/SkrsbZz4y1kbITIYQSNp2HI0ydtOK3rKKLeisSrtExp7vxHOovGoytewp2iqmq8uy+DUWrTka9ytvX93cj4zVJCyWYIBJYwPiav7AWe7toh3VQpPmAAazf6jk4wUV7GwrbsHY3APh273D+5uyctjqeo16ac5qRbvL3XeYcKLlxCCPcICz3jINyZjTyWjVm2x1AHx0/Kg/FcJdRku2AB3Yyi3lDQJlius+KsHCaiuar8lG03ol8K4mmJVlZcrLAILamRqw8tN/Op+EsOj5ZHd7jqNP9qXMRhExMvaVe9Ei6hMKTmhvFEzIG24B2oj2f4i4w9y5eIC2yVUnwmFA0Mxrr856VCWPX2/9D3Qke1HjebGCwp8GHtnN0LsBP3ApKucRQxC8tfI9KzjuLZsVedzOZzMbEabfACvGsI2oEzXu48UYQjH8ElJ2yFxG/nfMNoA+VRwa9aMu2s78orWtT2ZzpZcqQVMEGQfMVanZ7HNesLcYQxkHzI/F8aUuAdnkuW0uEzm1j709cNwWRY5Dao5JJjxIeM4PauMGdASOeo+1SFsgCFEACBUtoEk16yedS5MIL4jh81p0JjMpHzqqblpgxUjUGPjtVw4lCaWsT2WU3TdLNvMaRTwyVdgqxV4+WDWlYzFtR/Op3Zbi6WUuB51YEACeRBNRu06k4hljUBVUcyI/wBam8H7I3HhrhyJvH4vSNhVLXHYKG+3dDBWBlSJBqvOPplxN0f835CnriGMt4W2sroIVAB+fpzpF4/jlvXjcVcogDz0G5pcS2cywvZDZD38OeVtbj+hLGlXtVxRv0u6VY6uTv5mnH2I2iqYm6fw2mieW9Kb8aw6sVu4JLrSSbjMQSJrRSol7OWEOMa33qFikEznjQeVNfs0xOI/TLJusxS6CUlswPwqNguIl8Oe5wSKhRo/XbaHkRXDgGKZBgWK5MohWDCWBjkNR8aWL32M+hntW8t3ELtlvH6gGhfbK7kwN0g+8Ag/xMP5UU4cV73EasSWVzO+oI/Klv2kXsuHReTXPsJrPKP/ACDp/aVya1Nek14R/KtAoy4S1/Z0EcifmZpfvpDEV2ucTfuwggACPM/yoh2txC3LyOsANZtHTrlE0qBQGmsmtDXtOE2Nb4XauTVJS0V0Ig8/vQbOJnBeK3cNcW9aMOsgeYO4PrVqXbIu2hmAIZQSI0Miq07L8J/ScQtszl99/wCER99Ktm4scttvTQAVDK7oeKFPhHZNExSXV9xJbIf3vw/CnfvIEkSBrA3MaxSjjeKOl4shBRPCyfvcyaY8Nihcth7Z0I0PQxsfSvNzRcs8XLo2vBKGPl+pva4ncKBc8ZiGS4dp/wD1P+7vzolh8UXUMy5TJBHLTcjymliYBzLqwOe2NJ2Her056DWpvB8Y7tkkOgErcHMbQZ5g16fkQUsck+qMMNS0SeJ8NZW77DwtwaRE6TJIkxtMiln2j8fLYWzaAym7+scTPhBIUT0YyasC2apbtfxFruLvM22bKo5BV0A8udeN4MXOVy9Gqa1oVrwMzU3C4llWAa97ocj89R8xXRbbcsseTCvcTsyuMkCkPKvQnzryxEidBzPQczVlcD7P2VQNbh8wnOdf9BRlLiKR+xdq6tmGBAzErO8HemhJrexgyB513WwetZXK2URFKneuhqSbPnWPZpbCRclask1JNtq17s1x1kcYKTP5CpHcwK2zEVuGJrrDQH41wdb9s239Qeh61XnF+zN6xqRmHVZ+o5VbBQ1wvWyATGgBPrApoTfQHE19nyd1wfF3OZXKPkZ+9KZ7PJftW2JIOQGRzkTrUsdqmThz4UWwA8nPmObU9No1o72fwhOFsnTW0OXlWnNKkiUI7YH7Pp/YlI/cb86g2V/s+AO8LP2o52dsH9AUz+B//ahlpMuEwLH9yftSY39/7nSX2h620YgeEgvaGvWP96WfaaP1dn+Nv8tM+Nc5sMx5+D4GRULtLwT9JTKTDKZU+dNl+3JbOx7iVIRR/hVhDhLudcxZiU6ggRIoViMIUkNIdTDD4xOtOXZK1bvWFVYzJoy85n3vjRlKlYaEJU1g6V1xDkmDyAUegqxeJ9k1uKQIV+Rjn51XGJtFWZTupKn4GK6E+RzRyFb1otbVQBN4PgDfv27Q/GwHw3P0Bpy7SdjsQ197llVZGMhc0MIAEEH0qL7LcHnxD3IB7pNPVjH2Bqz8hqGSdMdIX+yHARhbJza3X1cjkP3aKY29yXU/Qbb1Kymub4IakAAnUkcz1qTkMJHF8E1pu8XxKd/L/Ss4TjGstmQFrb++n5jzphx2FOxMg79KWbls2m38BMA/unp6VOUU+z1vG8hZI/Tn3/kZMVhRdVXQzzR+Y8j/ACopwnArbzNEFjJ9YA/KlPhnE2w7ydbLHxAfhP71PFi4GAIMg6g9ayeV5ORR+n6fsy5fEWKXL0cuNYrJZMbt4R+dVF2kGW+3mAasLtDiyzwuyiPjzpD4/gHLG4NdBI51o8PHwxozydysCMBy09K1mtWGsag/L6Vnxr0MasEmQBVr+zv+5J/E3+Y1lZS5eiCGha3FZWVlQ6Nbe9dbleVlcwmw51yuVlZQOOdbLtWVlcMYK44/9lc/6bf5TXtZXR7CVbf/AGY/w1afZn+52P8ApD7VlZWjP8YkY9sG9m/7gv8A07n/AL0Huf3HAfwfkK9rK7F8/wBwS+Ix4/8AZYT+Nfua7t7zf1yrKym8r5IGDorHt3/fB6V19nH95ufwfnWVlF/AZ9llWtvjVI8Y/b3v+o/+Y1lZSYe2dIhLW1ZWVoFLI9kfu4j+JPsasBaysrJl+Q8ejx6y3zrKypMYH8T9340q8b/ZtXtZT+i/jf1o/wByKf2B9P8A601dkf7snx+9ZWV5/m/E9by/6H7ge/ufU1CvVlZXow6R4gscW940ITasrK14QM//2Q=="/>
          <p:cNvSpPr>
            <a:spLocks noGrp="1" noChangeAspect="1" noChangeArrowheads="1"/>
          </p:cNvSpPr>
          <p:nvPr>
            <p:ph type="subTitle" idx="1"/>
          </p:nvPr>
        </p:nvSpPr>
        <p:spPr bwMode="auto">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1"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47664" y="2996952"/>
            <a:ext cx="5760640" cy="35902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8575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id-ID" dirty="0"/>
              <a:t>Kriteria bagi angkatan kerja untuk dapat memasuki dunia </a:t>
            </a:r>
            <a:r>
              <a:rPr lang="id-ID" dirty="0" smtClean="0"/>
              <a:t>kerja adalah</a:t>
            </a:r>
            <a:r>
              <a:rPr lang="id-ID" dirty="0"/>
              <a:t>:</a:t>
            </a:r>
          </a:p>
          <a:p>
            <a:pPr marL="514350" indent="-514350">
              <a:buFont typeface="+mj-lt"/>
              <a:buAutoNum type="arabicPeriod"/>
            </a:pPr>
            <a:r>
              <a:rPr lang="id-ID" dirty="0" smtClean="0"/>
              <a:t>jenis </a:t>
            </a:r>
            <a:r>
              <a:rPr lang="id-ID" dirty="0"/>
              <a:t>pendidikan,</a:t>
            </a:r>
          </a:p>
          <a:p>
            <a:pPr marL="514350" indent="-514350">
              <a:buFont typeface="+mj-lt"/>
              <a:buAutoNum type="arabicPeriod"/>
            </a:pPr>
            <a:r>
              <a:rPr lang="id-ID" dirty="0" smtClean="0"/>
              <a:t>keahlian </a:t>
            </a:r>
            <a:r>
              <a:rPr lang="id-ID" dirty="0"/>
              <a:t>khusus yang dimiliki,</a:t>
            </a:r>
          </a:p>
          <a:p>
            <a:pPr marL="514350" indent="-514350">
              <a:buFont typeface="+mj-lt"/>
              <a:buAutoNum type="arabicPeriod"/>
            </a:pPr>
            <a:r>
              <a:rPr lang="id-ID" dirty="0" smtClean="0"/>
              <a:t>pengalaman </a:t>
            </a:r>
            <a:r>
              <a:rPr lang="id-ID" dirty="0"/>
              <a:t>kerja,</a:t>
            </a:r>
          </a:p>
          <a:p>
            <a:pPr marL="514350" indent="-514350">
              <a:buFont typeface="+mj-lt"/>
              <a:buAutoNum type="arabicPeriod"/>
            </a:pPr>
            <a:r>
              <a:rPr lang="id-ID" dirty="0" smtClean="0"/>
              <a:t>kesehatan </a:t>
            </a:r>
            <a:r>
              <a:rPr lang="id-ID" dirty="0"/>
              <a:t>yang prima,</a:t>
            </a:r>
          </a:p>
          <a:p>
            <a:pPr marL="514350" indent="-514350">
              <a:buFont typeface="+mj-lt"/>
              <a:buAutoNum type="arabicPeriod"/>
            </a:pPr>
            <a:r>
              <a:rPr lang="id-ID" dirty="0" smtClean="0"/>
              <a:t>sikap </a:t>
            </a:r>
            <a:r>
              <a:rPr lang="id-ID" dirty="0"/>
              <a:t>kepribadian dan kejujuran.</a:t>
            </a:r>
          </a:p>
        </p:txBody>
      </p:sp>
      <p:sp>
        <p:nvSpPr>
          <p:cNvPr id="2" name="Title 1"/>
          <p:cNvSpPr>
            <a:spLocks noGrp="1"/>
          </p:cNvSpPr>
          <p:nvPr>
            <p:ph type="title"/>
          </p:nvPr>
        </p:nvSpPr>
        <p:spPr/>
        <p:txBody>
          <a:bodyPr>
            <a:normAutofit/>
          </a:bodyPr>
          <a:lstStyle/>
          <a:p>
            <a:r>
              <a:rPr lang="id-ID" dirty="0"/>
              <a:t>Kriteria bagi angkatan kerja</a:t>
            </a:r>
          </a:p>
        </p:txBody>
      </p:sp>
    </p:spTree>
    <p:extLst>
      <p:ext uri="{BB962C8B-B14F-4D97-AF65-F5344CB8AC3E}">
        <p14:creationId xmlns="" xmlns:p14="http://schemas.microsoft.com/office/powerpoint/2010/main" val="180112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id-ID" dirty="0" smtClean="0"/>
              <a:t>Ada beberapa </a:t>
            </a:r>
            <a:r>
              <a:rPr lang="id-ID" dirty="0"/>
              <a:t>masalah yang sering dihadapi oleh </a:t>
            </a:r>
            <a:r>
              <a:rPr lang="id-ID" dirty="0" smtClean="0"/>
              <a:t>tenaga kerja </a:t>
            </a:r>
            <a:r>
              <a:rPr lang="id-ID" dirty="0"/>
              <a:t>di </a:t>
            </a:r>
            <a:r>
              <a:rPr lang="id-ID" dirty="0" smtClean="0"/>
              <a:t>Indonesia antara </a:t>
            </a:r>
            <a:r>
              <a:rPr lang="id-ID" dirty="0"/>
              <a:t>lain</a:t>
            </a:r>
            <a:r>
              <a:rPr lang="id-ID" dirty="0" smtClean="0"/>
              <a:t>: </a:t>
            </a:r>
          </a:p>
          <a:p>
            <a:pPr marL="514350" indent="-514350">
              <a:buFont typeface="+mj-lt"/>
              <a:buAutoNum type="arabicPeriod"/>
            </a:pPr>
            <a:r>
              <a:rPr lang="id-ID" dirty="0" smtClean="0"/>
              <a:t>Kurang </a:t>
            </a:r>
            <a:r>
              <a:rPr lang="id-ID" dirty="0"/>
              <a:t>sesuainya kemampuan tenaga kerja dengan </a:t>
            </a:r>
            <a:r>
              <a:rPr lang="id-ID" dirty="0" smtClean="0"/>
              <a:t>pekerjaannya</a:t>
            </a:r>
            <a:endParaRPr lang="id-ID" dirty="0"/>
          </a:p>
          <a:p>
            <a:pPr marL="514350" indent="-514350">
              <a:buFont typeface="+mj-lt"/>
              <a:buAutoNum type="arabicPeriod"/>
            </a:pPr>
            <a:r>
              <a:rPr lang="id-ID" dirty="0" smtClean="0"/>
              <a:t>Rendahnya </a:t>
            </a:r>
            <a:r>
              <a:rPr lang="id-ID" dirty="0"/>
              <a:t>upah yang diterima oleh tenaga kerja</a:t>
            </a:r>
          </a:p>
          <a:p>
            <a:pPr marL="514350" indent="-514350">
              <a:buFont typeface="+mj-lt"/>
              <a:buAutoNum type="arabicPeriod"/>
            </a:pPr>
            <a:r>
              <a:rPr lang="id-ID" dirty="0" smtClean="0"/>
              <a:t>Kurangnya </a:t>
            </a:r>
            <a:r>
              <a:rPr lang="id-ID" dirty="0"/>
              <a:t>perlindungan terhadap tenaga </a:t>
            </a:r>
            <a:r>
              <a:rPr lang="id-ID" dirty="0" smtClean="0"/>
              <a:t>kerja</a:t>
            </a:r>
          </a:p>
          <a:p>
            <a:pPr marL="514350" indent="-514350">
              <a:buFont typeface="+mj-lt"/>
              <a:buAutoNum type="arabicPeriod"/>
            </a:pPr>
            <a:r>
              <a:rPr lang="id-ID" dirty="0" smtClean="0"/>
              <a:t>Waktu </a:t>
            </a:r>
            <a:r>
              <a:rPr lang="id-ID" dirty="0"/>
              <a:t>kerja yang tidak sesuai dengan harkat dan </a:t>
            </a:r>
            <a:r>
              <a:rPr lang="id-ID" dirty="0" smtClean="0"/>
              <a:t>martabat kemanusiaan</a:t>
            </a:r>
          </a:p>
          <a:p>
            <a:pPr marL="514350" indent="-514350">
              <a:buFont typeface="+mj-lt"/>
              <a:buAutoNum type="arabicPeriod"/>
            </a:pPr>
            <a:r>
              <a:rPr lang="id-ID" dirty="0" smtClean="0"/>
              <a:t>Hubungan </a:t>
            </a:r>
            <a:r>
              <a:rPr lang="id-ID" dirty="0"/>
              <a:t>kerja yang kurang </a:t>
            </a:r>
            <a:r>
              <a:rPr lang="id-ID" dirty="0" smtClean="0"/>
              <a:t>harmonis</a:t>
            </a:r>
          </a:p>
          <a:p>
            <a:pPr marL="514350" indent="-514350">
              <a:buFont typeface="+mj-lt"/>
              <a:buAutoNum type="arabicPeriod"/>
            </a:pPr>
            <a:r>
              <a:rPr lang="fi-FI" dirty="0" smtClean="0"/>
              <a:t>Kesejahteraan </a:t>
            </a:r>
            <a:r>
              <a:rPr lang="fi-FI" dirty="0"/>
              <a:t>dan kesehatan </a:t>
            </a:r>
            <a:r>
              <a:rPr lang="fi-FI" dirty="0" smtClean="0"/>
              <a:t>pekerja</a:t>
            </a:r>
            <a:endParaRPr lang="id-ID" dirty="0" smtClean="0"/>
          </a:p>
          <a:p>
            <a:pPr marL="514350" indent="-514350">
              <a:buFont typeface="+mj-lt"/>
              <a:buAutoNum type="arabicPeriod"/>
            </a:pPr>
            <a:r>
              <a:rPr lang="id-ID" dirty="0" smtClean="0"/>
              <a:t>Serangan tenaga kerja asing</a:t>
            </a:r>
          </a:p>
          <a:p>
            <a:pPr marL="0" indent="0">
              <a:buNone/>
            </a:pPr>
            <a:endParaRPr lang="id-ID" dirty="0"/>
          </a:p>
        </p:txBody>
      </p:sp>
      <p:sp>
        <p:nvSpPr>
          <p:cNvPr id="2" name="Title 1"/>
          <p:cNvSpPr>
            <a:spLocks noGrp="1"/>
          </p:cNvSpPr>
          <p:nvPr>
            <p:ph type="title"/>
          </p:nvPr>
        </p:nvSpPr>
        <p:spPr/>
        <p:txBody>
          <a:bodyPr>
            <a:normAutofit/>
          </a:bodyPr>
          <a:lstStyle/>
          <a:p>
            <a:r>
              <a:rPr lang="id-ID" dirty="0" smtClean="0"/>
              <a:t>Permasalahan tenaga kerja</a:t>
            </a:r>
            <a:endParaRPr lang="id-ID" dirty="0"/>
          </a:p>
        </p:txBody>
      </p:sp>
    </p:spTree>
    <p:extLst>
      <p:ext uri="{BB962C8B-B14F-4D97-AF65-F5344CB8AC3E}">
        <p14:creationId xmlns="" xmlns:p14="http://schemas.microsoft.com/office/powerpoint/2010/main" val="286543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Pengangguran </a:t>
            </a:r>
            <a:endParaRPr lang="id-ID" dirty="0"/>
          </a:p>
        </p:txBody>
      </p:sp>
      <p:sp>
        <p:nvSpPr>
          <p:cNvPr id="4" name="Rounded Rectangle 3"/>
          <p:cNvSpPr/>
          <p:nvPr/>
        </p:nvSpPr>
        <p:spPr>
          <a:xfrm>
            <a:off x="683568" y="3789040"/>
            <a:ext cx="2160240" cy="57606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dirty="0" smtClean="0"/>
              <a:t>Jenis penganguran</a:t>
            </a:r>
            <a:endParaRPr lang="id-ID" dirty="0"/>
          </a:p>
        </p:txBody>
      </p:sp>
      <p:sp>
        <p:nvSpPr>
          <p:cNvPr id="5" name="Rounded Rectangle 4"/>
          <p:cNvSpPr/>
          <p:nvPr/>
        </p:nvSpPr>
        <p:spPr>
          <a:xfrm>
            <a:off x="3203848" y="5025328"/>
            <a:ext cx="2160240" cy="57606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id-ID" dirty="0" smtClean="0"/>
              <a:t>Berdasarkan penyebab</a:t>
            </a:r>
            <a:endParaRPr lang="id-ID" dirty="0"/>
          </a:p>
        </p:txBody>
      </p:sp>
      <p:sp>
        <p:nvSpPr>
          <p:cNvPr id="6" name="Rounded Rectangle 5"/>
          <p:cNvSpPr/>
          <p:nvPr/>
        </p:nvSpPr>
        <p:spPr>
          <a:xfrm>
            <a:off x="3203848" y="2371708"/>
            <a:ext cx="2160240" cy="57606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id-ID" dirty="0" smtClean="0"/>
              <a:t>Berdasarkan sifat</a:t>
            </a:r>
            <a:endParaRPr lang="id-ID" dirty="0"/>
          </a:p>
        </p:txBody>
      </p:sp>
      <p:sp>
        <p:nvSpPr>
          <p:cNvPr id="7" name="Rounded Rectangle 6"/>
          <p:cNvSpPr/>
          <p:nvPr/>
        </p:nvSpPr>
        <p:spPr>
          <a:xfrm>
            <a:off x="5918372" y="1844824"/>
            <a:ext cx="3225628" cy="28803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d-ID" dirty="0" smtClean="0">
                <a:solidFill>
                  <a:schemeClr val="tx1"/>
                </a:solidFill>
              </a:rPr>
              <a:t>Penganguran terbuka</a:t>
            </a:r>
            <a:endParaRPr lang="id-ID" dirty="0">
              <a:solidFill>
                <a:schemeClr val="tx1"/>
              </a:solidFill>
            </a:endParaRPr>
          </a:p>
        </p:txBody>
      </p:sp>
      <p:sp>
        <p:nvSpPr>
          <p:cNvPr id="8" name="Rounded Rectangle 7"/>
          <p:cNvSpPr/>
          <p:nvPr/>
        </p:nvSpPr>
        <p:spPr>
          <a:xfrm>
            <a:off x="5920953" y="2420888"/>
            <a:ext cx="3223047" cy="28803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d-ID" dirty="0" smtClean="0">
                <a:solidFill>
                  <a:schemeClr val="tx1"/>
                </a:solidFill>
              </a:rPr>
              <a:t>Setengah Penganguran </a:t>
            </a:r>
            <a:endParaRPr lang="id-ID" dirty="0">
              <a:solidFill>
                <a:schemeClr val="tx1"/>
              </a:solidFill>
            </a:endParaRPr>
          </a:p>
        </p:txBody>
      </p:sp>
      <p:sp>
        <p:nvSpPr>
          <p:cNvPr id="10" name="Rounded Rectangle 9"/>
          <p:cNvSpPr/>
          <p:nvPr/>
        </p:nvSpPr>
        <p:spPr>
          <a:xfrm>
            <a:off x="5920954" y="3933056"/>
            <a:ext cx="322304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Pengangguran struktural</a:t>
            </a:r>
            <a:endParaRPr lang="id-ID" dirty="0"/>
          </a:p>
        </p:txBody>
      </p:sp>
      <p:sp>
        <p:nvSpPr>
          <p:cNvPr id="15" name="Rounded Rectangle 14"/>
          <p:cNvSpPr/>
          <p:nvPr/>
        </p:nvSpPr>
        <p:spPr>
          <a:xfrm>
            <a:off x="5920954" y="4437112"/>
            <a:ext cx="322304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Pengangguran friksional</a:t>
            </a:r>
            <a:endParaRPr lang="id-ID" dirty="0"/>
          </a:p>
        </p:txBody>
      </p:sp>
      <p:sp>
        <p:nvSpPr>
          <p:cNvPr id="16" name="Rounded Rectangle 15"/>
          <p:cNvSpPr/>
          <p:nvPr/>
        </p:nvSpPr>
        <p:spPr>
          <a:xfrm>
            <a:off x="5940152" y="4941168"/>
            <a:ext cx="3203848" cy="258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Pengangguran musiman</a:t>
            </a:r>
            <a:endParaRPr lang="id-ID" dirty="0"/>
          </a:p>
        </p:txBody>
      </p:sp>
      <p:sp>
        <p:nvSpPr>
          <p:cNvPr id="17" name="Rounded Rectangle 16"/>
          <p:cNvSpPr/>
          <p:nvPr/>
        </p:nvSpPr>
        <p:spPr>
          <a:xfrm>
            <a:off x="5920954" y="5445224"/>
            <a:ext cx="322304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Pengangguran voluntary</a:t>
            </a:r>
            <a:endParaRPr lang="id-ID" dirty="0"/>
          </a:p>
        </p:txBody>
      </p:sp>
      <p:sp>
        <p:nvSpPr>
          <p:cNvPr id="18" name="Rounded Rectangle 17"/>
          <p:cNvSpPr/>
          <p:nvPr/>
        </p:nvSpPr>
        <p:spPr>
          <a:xfrm>
            <a:off x="5920954" y="5949280"/>
            <a:ext cx="322304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Pengangguran teknologi </a:t>
            </a:r>
            <a:endParaRPr lang="id-ID" dirty="0"/>
          </a:p>
        </p:txBody>
      </p:sp>
      <p:sp>
        <p:nvSpPr>
          <p:cNvPr id="19" name="Rounded Rectangle 18"/>
          <p:cNvSpPr/>
          <p:nvPr/>
        </p:nvSpPr>
        <p:spPr>
          <a:xfrm>
            <a:off x="5940152" y="6453336"/>
            <a:ext cx="331236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Pengangguran Deflasioner</a:t>
            </a:r>
            <a:endParaRPr lang="id-ID" dirty="0"/>
          </a:p>
        </p:txBody>
      </p:sp>
      <p:cxnSp>
        <p:nvCxnSpPr>
          <p:cNvPr id="21" name="Elbow Connector 20"/>
          <p:cNvCxnSpPr>
            <a:stCxn id="4" idx="3"/>
            <a:endCxn id="6" idx="1"/>
          </p:cNvCxnSpPr>
          <p:nvPr/>
        </p:nvCxnSpPr>
        <p:spPr>
          <a:xfrm flipV="1">
            <a:off x="2843808" y="2659740"/>
            <a:ext cx="360040" cy="1417332"/>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23" name="Elbow Connector 22"/>
          <p:cNvCxnSpPr>
            <a:stCxn id="4" idx="3"/>
            <a:endCxn id="5" idx="1"/>
          </p:cNvCxnSpPr>
          <p:nvPr/>
        </p:nvCxnSpPr>
        <p:spPr>
          <a:xfrm>
            <a:off x="2843808" y="4077072"/>
            <a:ext cx="360040" cy="1236288"/>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25" name="Elbow Connector 24"/>
          <p:cNvCxnSpPr>
            <a:stCxn id="6" idx="3"/>
            <a:endCxn id="7" idx="1"/>
          </p:cNvCxnSpPr>
          <p:nvPr/>
        </p:nvCxnSpPr>
        <p:spPr>
          <a:xfrm flipV="1">
            <a:off x="5364088" y="1988840"/>
            <a:ext cx="554284" cy="670900"/>
          </a:xfrm>
          <a:prstGeom prst="bentConnector3">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Elbow Connector 26"/>
          <p:cNvCxnSpPr>
            <a:stCxn id="6" idx="3"/>
            <a:endCxn id="8" idx="1"/>
          </p:cNvCxnSpPr>
          <p:nvPr/>
        </p:nvCxnSpPr>
        <p:spPr>
          <a:xfrm flipV="1">
            <a:off x="5364088" y="2564904"/>
            <a:ext cx="556865" cy="94836"/>
          </a:xfrm>
          <a:prstGeom prst="bentConnector3">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Elbow Connector 30"/>
          <p:cNvCxnSpPr>
            <a:stCxn id="5" idx="3"/>
            <a:endCxn id="10" idx="1"/>
          </p:cNvCxnSpPr>
          <p:nvPr/>
        </p:nvCxnSpPr>
        <p:spPr>
          <a:xfrm flipV="1">
            <a:off x="5364088" y="4077072"/>
            <a:ext cx="556866" cy="1236288"/>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3" name="Elbow Connector 32"/>
          <p:cNvCxnSpPr>
            <a:stCxn id="5" idx="3"/>
            <a:endCxn id="15" idx="1"/>
          </p:cNvCxnSpPr>
          <p:nvPr/>
        </p:nvCxnSpPr>
        <p:spPr>
          <a:xfrm flipV="1">
            <a:off x="5364088" y="4581128"/>
            <a:ext cx="556866" cy="732232"/>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5" name="Elbow Connector 34"/>
          <p:cNvCxnSpPr>
            <a:stCxn id="5" idx="3"/>
            <a:endCxn id="16" idx="1"/>
          </p:cNvCxnSpPr>
          <p:nvPr/>
        </p:nvCxnSpPr>
        <p:spPr>
          <a:xfrm flipV="1">
            <a:off x="5364088" y="5070220"/>
            <a:ext cx="576064" cy="243140"/>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7" name="Elbow Connector 36"/>
          <p:cNvCxnSpPr>
            <a:stCxn id="5" idx="3"/>
            <a:endCxn id="17" idx="1"/>
          </p:cNvCxnSpPr>
          <p:nvPr/>
        </p:nvCxnSpPr>
        <p:spPr>
          <a:xfrm>
            <a:off x="5364088" y="5313360"/>
            <a:ext cx="556866" cy="275880"/>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9" name="Elbow Connector 38"/>
          <p:cNvCxnSpPr>
            <a:stCxn id="5" idx="3"/>
            <a:endCxn id="18" idx="1"/>
          </p:cNvCxnSpPr>
          <p:nvPr/>
        </p:nvCxnSpPr>
        <p:spPr>
          <a:xfrm>
            <a:off x="5364088" y="5313360"/>
            <a:ext cx="556866" cy="779936"/>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1" name="Elbow Connector 40"/>
          <p:cNvCxnSpPr>
            <a:stCxn id="5" idx="3"/>
            <a:endCxn id="19" idx="1"/>
          </p:cNvCxnSpPr>
          <p:nvPr/>
        </p:nvCxnSpPr>
        <p:spPr>
          <a:xfrm>
            <a:off x="5364088" y="5313360"/>
            <a:ext cx="576064" cy="1283992"/>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sp>
        <p:nvSpPr>
          <p:cNvPr id="42" name="Rounded Rectangle 41"/>
          <p:cNvSpPr/>
          <p:nvPr/>
        </p:nvSpPr>
        <p:spPr>
          <a:xfrm>
            <a:off x="5940152" y="2996952"/>
            <a:ext cx="3203848" cy="28803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d-ID" dirty="0" smtClean="0">
                <a:solidFill>
                  <a:schemeClr val="tx1"/>
                </a:solidFill>
              </a:rPr>
              <a:t>Penganguran</a:t>
            </a:r>
            <a:r>
              <a:rPr lang="en-US" dirty="0" smtClean="0">
                <a:solidFill>
                  <a:schemeClr val="tx1"/>
                </a:solidFill>
              </a:rPr>
              <a:t> </a:t>
            </a:r>
            <a:r>
              <a:rPr lang="id-ID" dirty="0" smtClean="0">
                <a:solidFill>
                  <a:schemeClr val="tx1"/>
                </a:solidFill>
              </a:rPr>
              <a:t>terselubung </a:t>
            </a:r>
            <a:endParaRPr lang="id-ID" dirty="0">
              <a:solidFill>
                <a:schemeClr val="tx1"/>
              </a:solidFill>
            </a:endParaRPr>
          </a:p>
        </p:txBody>
      </p:sp>
      <p:cxnSp>
        <p:nvCxnSpPr>
          <p:cNvPr id="44" name="Elbow Connector 43"/>
          <p:cNvCxnSpPr>
            <a:stCxn id="6" idx="3"/>
            <a:endCxn id="42" idx="1"/>
          </p:cNvCxnSpPr>
          <p:nvPr/>
        </p:nvCxnSpPr>
        <p:spPr>
          <a:xfrm>
            <a:off x="5364088" y="2659740"/>
            <a:ext cx="576064" cy="481228"/>
          </a:xfrm>
          <a:prstGeom prst="bentConnector3">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 xmlns:p14="http://schemas.microsoft.com/office/powerpoint/2010/main" val="55180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ppt_x"/>
                                          </p:val>
                                        </p:tav>
                                        <p:tav tm="100000">
                                          <p:val>
                                            <p:strVal val="#ppt_x"/>
                                          </p:val>
                                        </p:tav>
                                      </p:tavLst>
                                    </p:anim>
                                    <p:anim calcmode="lin" valueType="num">
                                      <p:cBhvr additive="base">
                                        <p:cTn id="7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5" grpId="0" animBg="1"/>
      <p:bldP spid="16" grpId="0" animBg="1"/>
      <p:bldP spid="17" grpId="0" animBg="1"/>
      <p:bldP spid="18" grpId="0" animBg="1"/>
      <p:bldP spid="19"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514350" indent="-514350">
              <a:buFont typeface="+mj-lt"/>
              <a:buAutoNum type="arabicParenR"/>
            </a:pPr>
            <a:r>
              <a:rPr lang="id-ID" dirty="0" smtClean="0">
                <a:solidFill>
                  <a:srgbClr val="FF0000"/>
                </a:solidFill>
              </a:rPr>
              <a:t>Pengangguran </a:t>
            </a:r>
            <a:r>
              <a:rPr lang="id-ID" dirty="0">
                <a:solidFill>
                  <a:srgbClr val="FF0000"/>
                </a:solidFill>
              </a:rPr>
              <a:t>terbuka</a:t>
            </a:r>
            <a:r>
              <a:rPr lang="id-ID" dirty="0"/>
              <a:t> adalah angkatan kerja yang tidak </a:t>
            </a:r>
            <a:r>
              <a:rPr lang="id-ID" dirty="0" smtClean="0"/>
              <a:t>bekerja </a:t>
            </a:r>
            <a:r>
              <a:rPr lang="id-ID" dirty="0"/>
              <a:t>dan tidak memiliki pekerjaan. </a:t>
            </a:r>
          </a:p>
          <a:p>
            <a:pPr marL="514350" indent="-514350">
              <a:buFont typeface="+mj-lt"/>
              <a:buAutoNum type="arabicParenR"/>
            </a:pPr>
            <a:r>
              <a:rPr lang="id-ID" dirty="0" smtClean="0">
                <a:solidFill>
                  <a:srgbClr val="FF0000"/>
                </a:solidFill>
              </a:rPr>
              <a:t>Setengah </a:t>
            </a:r>
            <a:r>
              <a:rPr lang="id-ID" dirty="0">
                <a:solidFill>
                  <a:srgbClr val="FF0000"/>
                </a:solidFill>
              </a:rPr>
              <a:t>pengangguran</a:t>
            </a:r>
            <a:r>
              <a:rPr lang="id-ID" dirty="0"/>
              <a:t> adalah tenaga kerja yang </a:t>
            </a:r>
            <a:r>
              <a:rPr lang="id-ID" dirty="0" smtClean="0"/>
              <a:t>pekerjanya </a:t>
            </a:r>
            <a:r>
              <a:rPr lang="id-ID" dirty="0"/>
              <a:t>tidak optimum dilihat dari jam kerja. Dengan kata </a:t>
            </a:r>
            <a:r>
              <a:rPr lang="id-ID" dirty="0" smtClean="0"/>
              <a:t>lain</a:t>
            </a:r>
            <a:r>
              <a:rPr lang="id-ID" dirty="0"/>
              <a:t>, jam kerja dalam satu minggu kurang dari 36 jam.</a:t>
            </a:r>
          </a:p>
          <a:p>
            <a:pPr marL="514350" indent="-514350">
              <a:buFont typeface="+mj-lt"/>
              <a:buAutoNum type="arabicParenR"/>
            </a:pPr>
            <a:r>
              <a:rPr lang="id-ID" dirty="0" smtClean="0">
                <a:solidFill>
                  <a:srgbClr val="FF0000"/>
                </a:solidFill>
              </a:rPr>
              <a:t>Pengangguran </a:t>
            </a:r>
            <a:r>
              <a:rPr lang="id-ID" dirty="0">
                <a:solidFill>
                  <a:srgbClr val="FF0000"/>
                </a:solidFill>
              </a:rPr>
              <a:t>terselubung </a:t>
            </a:r>
            <a:r>
              <a:rPr lang="id-ID" dirty="0"/>
              <a:t>adalah tenaga kerja </a:t>
            </a:r>
            <a:r>
              <a:rPr lang="id-ID" dirty="0" smtClean="0"/>
              <a:t>yang bekerja </a:t>
            </a:r>
            <a:r>
              <a:rPr lang="id-ID" dirty="0"/>
              <a:t>tidak optimum karena kelebihan tenaga kerja. </a:t>
            </a:r>
            <a:r>
              <a:rPr lang="id-ID" dirty="0" smtClean="0"/>
              <a:t>Umpamanya</a:t>
            </a:r>
            <a:r>
              <a:rPr lang="id-ID" dirty="0"/>
              <a:t>, seorang petani yang menggarap sawah </a:t>
            </a:r>
            <a:r>
              <a:rPr lang="id-ID" dirty="0" smtClean="0"/>
              <a:t>sebenarnya </a:t>
            </a:r>
            <a:r>
              <a:rPr lang="id-ID" dirty="0"/>
              <a:t>cukup hanya dikerjakan oleh satu orang. </a:t>
            </a:r>
            <a:r>
              <a:rPr lang="id-ID" dirty="0" smtClean="0"/>
              <a:t>Namun</a:t>
            </a:r>
            <a:r>
              <a:rPr lang="id-ID" dirty="0"/>
              <a:t>, karena anaknya tidak punya pekerjaan ia </a:t>
            </a:r>
            <a:r>
              <a:rPr lang="id-ID" dirty="0" smtClean="0"/>
              <a:t>ikut </a:t>
            </a:r>
            <a:r>
              <a:rPr lang="id-ID" dirty="0"/>
              <a:t>menggarap tanah tersebut. Anak petani tersebut </a:t>
            </a:r>
            <a:r>
              <a:rPr lang="id-ID" dirty="0" smtClean="0"/>
              <a:t>termasuk </a:t>
            </a:r>
            <a:r>
              <a:rPr lang="id-ID" dirty="0"/>
              <a:t>penganggur terselubung.</a:t>
            </a:r>
          </a:p>
        </p:txBody>
      </p:sp>
      <p:sp>
        <p:nvSpPr>
          <p:cNvPr id="2" name="Title 1"/>
          <p:cNvSpPr>
            <a:spLocks noGrp="1"/>
          </p:cNvSpPr>
          <p:nvPr>
            <p:ph type="title"/>
          </p:nvPr>
        </p:nvSpPr>
        <p:spPr/>
        <p:txBody>
          <a:bodyPr>
            <a:normAutofit fontScale="90000"/>
          </a:bodyPr>
          <a:lstStyle/>
          <a:p>
            <a:r>
              <a:rPr lang="id-ID" dirty="0"/>
              <a:t>Pengangguran berdasarkan </a:t>
            </a:r>
            <a:r>
              <a:rPr lang="id-ID" dirty="0" smtClean="0"/>
              <a:t>sifatnya</a:t>
            </a:r>
            <a:endParaRPr lang="id-ID" dirty="0"/>
          </a:p>
        </p:txBody>
      </p:sp>
    </p:spTree>
    <p:extLst>
      <p:ext uri="{BB962C8B-B14F-4D97-AF65-F5344CB8AC3E}">
        <p14:creationId xmlns="" xmlns:p14="http://schemas.microsoft.com/office/powerpoint/2010/main" val="3204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514350" indent="-514350">
              <a:buFont typeface="+mj-lt"/>
              <a:buAutoNum type="arabicParenR"/>
            </a:pPr>
            <a:r>
              <a:rPr lang="id-ID" dirty="0" smtClean="0">
                <a:solidFill>
                  <a:srgbClr val="FFFF00"/>
                </a:solidFill>
              </a:rPr>
              <a:t>Pengangguran </a:t>
            </a:r>
            <a:r>
              <a:rPr lang="id-ID" dirty="0">
                <a:solidFill>
                  <a:srgbClr val="FFFF00"/>
                </a:solidFill>
              </a:rPr>
              <a:t>struktural </a:t>
            </a:r>
            <a:r>
              <a:rPr lang="id-ID" dirty="0"/>
              <a:t>adalah pengangguran yang </a:t>
            </a:r>
            <a:r>
              <a:rPr lang="id-ID" dirty="0" smtClean="0"/>
              <a:t>disebabkan </a:t>
            </a:r>
            <a:r>
              <a:rPr lang="id-ID" dirty="0"/>
              <a:t>adanya perubahan dalam struktur </a:t>
            </a:r>
            <a:r>
              <a:rPr lang="id-ID" dirty="0" smtClean="0"/>
              <a:t>perekonomian</a:t>
            </a:r>
            <a:r>
              <a:rPr lang="id-ID" dirty="0"/>
              <a:t>, misalnya dari agraris menjadi industri. </a:t>
            </a:r>
            <a:r>
              <a:rPr lang="id-ID" dirty="0" smtClean="0"/>
              <a:t>Otomatis </a:t>
            </a:r>
            <a:r>
              <a:rPr lang="id-ID" dirty="0"/>
              <a:t>kondisi tersebut mengakibatkan tenaga kerja yang memiliki keahlian di sektor </a:t>
            </a:r>
            <a:r>
              <a:rPr lang="id-ID" dirty="0" smtClean="0"/>
              <a:t>pertanian </a:t>
            </a:r>
            <a:r>
              <a:rPr lang="id-ID" dirty="0"/>
              <a:t>tidak terserap di sektor industri, </a:t>
            </a:r>
            <a:r>
              <a:rPr lang="id-ID" dirty="0" smtClean="0"/>
              <a:t>sehingga </a:t>
            </a:r>
            <a:r>
              <a:rPr lang="id-ID" dirty="0"/>
              <a:t>mereka akan menganggur.</a:t>
            </a:r>
          </a:p>
          <a:p>
            <a:pPr marL="514350" indent="-514350">
              <a:buFont typeface="+mj-lt"/>
              <a:buAutoNum type="arabicParenR"/>
            </a:pPr>
            <a:r>
              <a:rPr lang="id-ID" dirty="0" smtClean="0">
                <a:solidFill>
                  <a:srgbClr val="FFFF00"/>
                </a:solidFill>
              </a:rPr>
              <a:t>Pengangguran </a:t>
            </a:r>
            <a:r>
              <a:rPr lang="id-ID" dirty="0">
                <a:solidFill>
                  <a:srgbClr val="FFFF00"/>
                </a:solidFill>
              </a:rPr>
              <a:t>friksional </a:t>
            </a:r>
            <a:r>
              <a:rPr lang="id-ID" dirty="0"/>
              <a:t>adalah </a:t>
            </a:r>
            <a:r>
              <a:rPr lang="id-ID" dirty="0" smtClean="0"/>
              <a:t> pengangguran </a:t>
            </a:r>
            <a:r>
              <a:rPr lang="id-ID" dirty="0"/>
              <a:t>yang disebabkan </a:t>
            </a:r>
            <a:r>
              <a:rPr lang="id-ID" dirty="0" smtClean="0"/>
              <a:t>pergeseran </a:t>
            </a:r>
            <a:r>
              <a:rPr lang="id-ID" dirty="0"/>
              <a:t>yang tiba-tiba pada </a:t>
            </a:r>
            <a:r>
              <a:rPr lang="id-ID" dirty="0" smtClean="0"/>
              <a:t>penawaran </a:t>
            </a:r>
            <a:r>
              <a:rPr lang="id-ID" dirty="0"/>
              <a:t>dan permintaan tenaga kerja, </a:t>
            </a:r>
            <a:r>
              <a:rPr lang="id-ID" dirty="0" smtClean="0"/>
              <a:t>sehingga </a:t>
            </a:r>
            <a:r>
              <a:rPr lang="id-ID" dirty="0"/>
              <a:t>sulit mempertemukan pencari </a:t>
            </a:r>
            <a:r>
              <a:rPr lang="id-ID" dirty="0" smtClean="0"/>
              <a:t>kerja </a:t>
            </a:r>
            <a:r>
              <a:rPr lang="id-ID" dirty="0"/>
              <a:t>dengan lowongan </a:t>
            </a:r>
            <a:r>
              <a:rPr lang="id-ID" dirty="0" smtClean="0"/>
              <a:t>kerja.</a:t>
            </a:r>
          </a:p>
          <a:p>
            <a:pPr marL="514350" indent="-514350">
              <a:buFont typeface="+mj-lt"/>
              <a:buAutoNum type="arabicParenR"/>
            </a:pPr>
            <a:r>
              <a:rPr lang="id-ID" dirty="0" smtClean="0">
                <a:solidFill>
                  <a:srgbClr val="FFFF00"/>
                </a:solidFill>
              </a:rPr>
              <a:t>Pengangguran  </a:t>
            </a:r>
            <a:r>
              <a:rPr lang="id-ID" dirty="0">
                <a:solidFill>
                  <a:srgbClr val="FFFF00"/>
                </a:solidFill>
              </a:rPr>
              <a:t>musiman </a:t>
            </a:r>
            <a:r>
              <a:rPr lang="id-ID" dirty="0"/>
              <a:t>adalah </a:t>
            </a:r>
            <a:r>
              <a:rPr lang="id-ID" dirty="0" smtClean="0"/>
              <a:t>pengangguran </a:t>
            </a:r>
            <a:r>
              <a:rPr lang="id-ID" dirty="0"/>
              <a:t>yang disebabkan oleh </a:t>
            </a:r>
            <a:r>
              <a:rPr lang="id-ID" dirty="0" smtClean="0"/>
              <a:t>perubahan </a:t>
            </a:r>
            <a:r>
              <a:rPr lang="id-ID" dirty="0"/>
              <a:t>musim. Contohnya, buruh habis masa panen ia akan menganggur</a:t>
            </a:r>
            <a:r>
              <a:rPr lang="id-ID" dirty="0" smtClean="0"/>
              <a:t>.</a:t>
            </a:r>
          </a:p>
        </p:txBody>
      </p:sp>
      <p:sp>
        <p:nvSpPr>
          <p:cNvPr id="2" name="Title 1"/>
          <p:cNvSpPr>
            <a:spLocks noGrp="1"/>
          </p:cNvSpPr>
          <p:nvPr>
            <p:ph type="title"/>
          </p:nvPr>
        </p:nvSpPr>
        <p:spPr/>
        <p:txBody>
          <a:bodyPr>
            <a:normAutofit fontScale="90000"/>
          </a:bodyPr>
          <a:lstStyle/>
          <a:p>
            <a:r>
              <a:rPr lang="id-ID" dirty="0"/>
              <a:t> Pengangguran berdasarkan </a:t>
            </a:r>
            <a:r>
              <a:rPr lang="id-ID" dirty="0" smtClean="0"/>
              <a:t>penyebabnya</a:t>
            </a:r>
            <a:endParaRPr lang="id-ID" dirty="0"/>
          </a:p>
        </p:txBody>
      </p:sp>
    </p:spTree>
    <p:extLst>
      <p:ext uri="{BB962C8B-B14F-4D97-AF65-F5344CB8AC3E}">
        <p14:creationId xmlns="" xmlns:p14="http://schemas.microsoft.com/office/powerpoint/2010/main" val="3354579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514350" indent="-514350">
              <a:buFont typeface="+mj-lt"/>
              <a:buAutoNum type="arabicParenR" startAt="4"/>
            </a:pPr>
            <a:r>
              <a:rPr lang="id-ID" dirty="0">
                <a:solidFill>
                  <a:srgbClr val="FFFF00"/>
                </a:solidFill>
              </a:rPr>
              <a:t>Pengangguran voluntary</a:t>
            </a:r>
            <a:r>
              <a:rPr lang="id-ID" dirty="0"/>
              <a:t>. Pengangguran jenis ini terjadi karena adanya orang yang sebenarnya masih dapat bekerja, tetapi dengan sukarela ia tidak bekerja (minta berhenti bekerja). Contohnya, seorang pegawai sebuah perusahaan berhenti bekerja karena punya uang yang banyak. Sedangkan untuk memenuhi kebutuhan, ia memperoleh dari penghasilan uang yang didepositokan atau dengan menyewakan rumah.</a:t>
            </a:r>
          </a:p>
          <a:p>
            <a:pPr marL="514350" indent="-514350">
              <a:buFont typeface="+mj-lt"/>
              <a:buAutoNum type="arabicParenR" startAt="4"/>
            </a:pPr>
            <a:r>
              <a:rPr lang="id-ID" dirty="0">
                <a:solidFill>
                  <a:srgbClr val="FFFF00"/>
                </a:solidFill>
              </a:rPr>
              <a:t>Pengangguran  teknologi </a:t>
            </a:r>
            <a:r>
              <a:rPr lang="id-ID" dirty="0"/>
              <a:t>ada lah pengangguran yang terjadi karena adanya meka nisasi atau penggantian tenaga manusia dengan tenaga mesin.</a:t>
            </a:r>
          </a:p>
          <a:p>
            <a:pPr marL="514350" indent="-514350">
              <a:buFont typeface="+mj-lt"/>
              <a:buAutoNum type="arabicParenR" startAt="4"/>
            </a:pPr>
            <a:r>
              <a:rPr lang="id-ID" dirty="0">
                <a:solidFill>
                  <a:srgbClr val="FFFF00"/>
                </a:solidFill>
              </a:rPr>
              <a:t>Pengangguran  deﬂasioner </a:t>
            </a:r>
            <a:r>
              <a:rPr lang="id-ID" dirty="0"/>
              <a:t>di sebab  kan oleh pencari kerja lebih banyak dibandingkan dengan kesempatan kerja yang tersedia</a:t>
            </a:r>
          </a:p>
        </p:txBody>
      </p:sp>
      <p:sp>
        <p:nvSpPr>
          <p:cNvPr id="2" name="Title 1"/>
          <p:cNvSpPr>
            <a:spLocks noGrp="1"/>
          </p:cNvSpPr>
          <p:nvPr>
            <p:ph type="title"/>
          </p:nvPr>
        </p:nvSpPr>
        <p:spPr/>
        <p:txBody>
          <a:bodyPr>
            <a:normAutofit fontScale="90000"/>
          </a:bodyPr>
          <a:lstStyle/>
          <a:p>
            <a:r>
              <a:rPr lang="id-ID" dirty="0"/>
              <a:t> Pengangguran berdasarkan </a:t>
            </a:r>
            <a:r>
              <a:rPr lang="id-ID" dirty="0" smtClean="0"/>
              <a:t>penyebabnya</a:t>
            </a:r>
            <a:endParaRPr lang="id-ID" dirty="0"/>
          </a:p>
        </p:txBody>
      </p:sp>
    </p:spTree>
    <p:extLst>
      <p:ext uri="{BB962C8B-B14F-4D97-AF65-F5344CB8AC3E}">
        <p14:creationId xmlns="" xmlns:p14="http://schemas.microsoft.com/office/powerpoint/2010/main" val="3354579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276872"/>
            <a:ext cx="7804389" cy="4464496"/>
          </a:xfrm>
        </p:spPr>
        <p:txBody>
          <a:bodyPr>
            <a:normAutofit fontScale="77500" lnSpcReduction="20000"/>
          </a:bodyPr>
          <a:lstStyle/>
          <a:p>
            <a:pPr marL="0" indent="0">
              <a:buNone/>
            </a:pPr>
            <a:r>
              <a:rPr lang="id-ID" dirty="0" smtClean="0"/>
              <a:t>Apa </a:t>
            </a:r>
            <a:r>
              <a:rPr lang="id-ID" dirty="0"/>
              <a:t>saja yang menyebabkan terjadinya pengangguran itu? </a:t>
            </a:r>
            <a:endParaRPr lang="id-ID" dirty="0" smtClean="0"/>
          </a:p>
          <a:p>
            <a:pPr marL="514350" indent="-514350">
              <a:buFont typeface="+mj-lt"/>
              <a:buAutoNum type="arabicParenR"/>
            </a:pPr>
            <a:r>
              <a:rPr lang="id-ID" dirty="0" smtClean="0"/>
              <a:t>Aspek </a:t>
            </a:r>
            <a:r>
              <a:rPr lang="id-ID" dirty="0"/>
              <a:t>kependudukan</a:t>
            </a:r>
          </a:p>
          <a:p>
            <a:pPr marL="400050" lvl="1" indent="0">
              <a:buNone/>
            </a:pPr>
            <a:r>
              <a:rPr lang="id-ID" dirty="0"/>
              <a:t>Pertumbuhan penduduk yang cepat menciptakan banyak pengangguran,</a:t>
            </a:r>
          </a:p>
          <a:p>
            <a:pPr marL="400050" lvl="1" indent="0">
              <a:buNone/>
            </a:pPr>
            <a:r>
              <a:rPr lang="id-ID" dirty="0"/>
              <a:t>dan meningkatnya jumlah angkatan kerja yang tidak diimbangi dengan perluasan</a:t>
            </a:r>
          </a:p>
          <a:p>
            <a:pPr marL="400050" lvl="1" indent="0">
              <a:buNone/>
            </a:pPr>
            <a:r>
              <a:rPr lang="id-ID" dirty="0"/>
              <a:t>kesempatan kerja.</a:t>
            </a:r>
          </a:p>
          <a:p>
            <a:pPr marL="514350" indent="-514350">
              <a:buFont typeface="+mj-lt"/>
              <a:buAutoNum type="arabicParenR" startAt="2"/>
            </a:pPr>
            <a:r>
              <a:rPr lang="id-ID" dirty="0" smtClean="0"/>
              <a:t>Aspek </a:t>
            </a:r>
            <a:r>
              <a:rPr lang="id-ID" dirty="0"/>
              <a:t>ekonomi</a:t>
            </a:r>
          </a:p>
          <a:p>
            <a:pPr marL="400050" lvl="1" indent="0">
              <a:buNone/>
            </a:pPr>
            <a:r>
              <a:rPr lang="id-ID" dirty="0"/>
              <a:t>Ketidakstabilan perekonomian, politik, dan keamanan negara, dan krisis</a:t>
            </a:r>
          </a:p>
          <a:p>
            <a:pPr marL="400050" lvl="1" indent="0">
              <a:buNone/>
            </a:pPr>
            <a:r>
              <a:rPr lang="id-ID" dirty="0"/>
              <a:t>ekonomi pada pertengahan tahun 1997 menyebabkan terjadinya pengangguran</a:t>
            </a:r>
          </a:p>
          <a:p>
            <a:pPr marL="400050" lvl="1" indent="0">
              <a:buNone/>
            </a:pPr>
            <a:r>
              <a:rPr lang="id-ID" dirty="0"/>
              <a:t>sebanyak 1,4 juta orang.</a:t>
            </a:r>
          </a:p>
          <a:p>
            <a:pPr marL="514350" indent="-514350">
              <a:buFont typeface="+mj-lt"/>
              <a:buAutoNum type="arabicParenR" startAt="3"/>
            </a:pPr>
            <a:r>
              <a:rPr lang="id-ID" dirty="0" smtClean="0"/>
              <a:t>Aspek </a:t>
            </a:r>
            <a:r>
              <a:rPr lang="id-ID" dirty="0"/>
              <a:t>pendidikan</a:t>
            </a:r>
          </a:p>
          <a:p>
            <a:pPr marL="400050" lvl="1" indent="0">
              <a:buNone/>
            </a:pPr>
            <a:r>
              <a:rPr lang="id-ID" dirty="0"/>
              <a:t>Pendidikan harus mampu menghasilkan SDM (sumber daya manusia) yang</a:t>
            </a:r>
          </a:p>
          <a:p>
            <a:pPr marL="400050" lvl="1" indent="0">
              <a:buNone/>
            </a:pPr>
            <a:r>
              <a:rPr lang="id-ID" dirty="0"/>
              <a:t>berkualitas. Dunia usaha tidak bersedia menerima tenaga kerja yang pendidikan</a:t>
            </a:r>
          </a:p>
          <a:p>
            <a:pPr marL="400050" lvl="1" indent="0">
              <a:buNone/>
            </a:pPr>
            <a:r>
              <a:rPr lang="id-ID" dirty="0"/>
              <a:t>dan keterampilan angkatan kerja yang rendah</a:t>
            </a:r>
          </a:p>
        </p:txBody>
      </p:sp>
      <p:sp>
        <p:nvSpPr>
          <p:cNvPr id="2" name="Title 1"/>
          <p:cNvSpPr>
            <a:spLocks noGrp="1"/>
          </p:cNvSpPr>
          <p:nvPr>
            <p:ph type="title"/>
          </p:nvPr>
        </p:nvSpPr>
        <p:spPr/>
        <p:txBody>
          <a:bodyPr>
            <a:normAutofit fontScale="90000"/>
          </a:bodyPr>
          <a:lstStyle/>
          <a:p>
            <a:r>
              <a:rPr lang="id-ID" dirty="0"/>
              <a:t>Penyebab Terjadinya </a:t>
            </a:r>
            <a:r>
              <a:rPr lang="id-ID" dirty="0" smtClean="0"/>
              <a:t>Pengangguran</a:t>
            </a:r>
            <a:endParaRPr lang="id-ID" dirty="0"/>
          </a:p>
        </p:txBody>
      </p:sp>
    </p:spTree>
    <p:extLst>
      <p:ext uri="{BB962C8B-B14F-4D97-AF65-F5344CB8AC3E}">
        <p14:creationId xmlns="" xmlns:p14="http://schemas.microsoft.com/office/powerpoint/2010/main" val="291525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420888"/>
            <a:ext cx="7408333" cy="3705275"/>
          </a:xfrm>
        </p:spPr>
        <p:txBody>
          <a:bodyPr>
            <a:normAutofit fontScale="92500" lnSpcReduction="20000"/>
          </a:bodyPr>
          <a:lstStyle/>
          <a:p>
            <a:pPr marL="0" indent="0">
              <a:buNone/>
            </a:pPr>
            <a:r>
              <a:rPr lang="sv-SE" dirty="0"/>
              <a:t>Adapun dampak-dampak dari </a:t>
            </a:r>
            <a:r>
              <a:rPr lang="sv-SE" dirty="0" smtClean="0"/>
              <a:t>pengangguran</a:t>
            </a:r>
            <a:r>
              <a:rPr lang="id-ID" dirty="0" smtClean="0"/>
              <a:t> </a:t>
            </a:r>
            <a:r>
              <a:rPr lang="sv-SE" dirty="0" smtClean="0"/>
              <a:t>antara </a:t>
            </a:r>
            <a:r>
              <a:rPr lang="sv-SE" dirty="0"/>
              <a:t>lain, sebagai berikut.</a:t>
            </a:r>
          </a:p>
          <a:p>
            <a:r>
              <a:rPr lang="sv-SE" dirty="0"/>
              <a:t> </a:t>
            </a:r>
            <a:r>
              <a:rPr lang="sv-SE" dirty="0" smtClean="0"/>
              <a:t>Terhambatnya </a:t>
            </a:r>
            <a:r>
              <a:rPr lang="sv-SE" dirty="0"/>
              <a:t>pertumbuhan </a:t>
            </a:r>
            <a:r>
              <a:rPr lang="sv-SE" dirty="0" smtClean="0"/>
              <a:t>ekonomi.</a:t>
            </a:r>
            <a:endParaRPr lang="id-ID" dirty="0"/>
          </a:p>
          <a:p>
            <a:r>
              <a:rPr lang="id-ID" dirty="0" smtClean="0"/>
              <a:t>Hilangnya </a:t>
            </a:r>
            <a:r>
              <a:rPr lang="id-ID" dirty="0"/>
              <a:t>mata pencaharian yang </a:t>
            </a:r>
            <a:r>
              <a:rPr lang="id-ID" dirty="0" smtClean="0"/>
              <a:t>mengakibatkan </a:t>
            </a:r>
            <a:r>
              <a:rPr lang="id-ID" dirty="0"/>
              <a:t>keterampilan maupun kreativitas </a:t>
            </a:r>
            <a:r>
              <a:rPr lang="id-ID" dirty="0" smtClean="0"/>
              <a:t>masyarakat </a:t>
            </a:r>
            <a:r>
              <a:rPr lang="id-ID" dirty="0"/>
              <a:t>menjadi berkurang karena </a:t>
            </a:r>
            <a:r>
              <a:rPr lang="id-ID" dirty="0" smtClean="0"/>
              <a:t>tidak adanya </a:t>
            </a:r>
            <a:r>
              <a:rPr lang="id-ID" dirty="0"/>
              <a:t>tempat untuk menampungnya.</a:t>
            </a:r>
          </a:p>
          <a:p>
            <a:r>
              <a:rPr lang="id-ID" dirty="0"/>
              <a:t> Terjadinya ketidakstabilan sosial atau </a:t>
            </a:r>
            <a:r>
              <a:rPr lang="id-ID" dirty="0" smtClean="0"/>
              <a:t>kerawanan </a:t>
            </a:r>
            <a:r>
              <a:rPr lang="id-ID" dirty="0"/>
              <a:t>sosial dengan munculnya segala </a:t>
            </a:r>
            <a:r>
              <a:rPr lang="id-ID" dirty="0" smtClean="0"/>
              <a:t>tindakan </a:t>
            </a:r>
            <a:r>
              <a:rPr lang="id-ID" dirty="0"/>
              <a:t>kriminal.</a:t>
            </a:r>
          </a:p>
          <a:p>
            <a:r>
              <a:rPr lang="id-ID" dirty="0"/>
              <a:t> Beban psikologis </a:t>
            </a:r>
            <a:r>
              <a:rPr lang="id-ID" dirty="0" smtClean="0"/>
              <a:t>seseorang. Dengan </a:t>
            </a:r>
            <a:r>
              <a:rPr lang="id-ID" dirty="0"/>
              <a:t>menganggur mereka merasa </a:t>
            </a:r>
            <a:r>
              <a:rPr lang="id-ID" dirty="0" smtClean="0"/>
              <a:t>keberadaannya </a:t>
            </a:r>
            <a:r>
              <a:rPr lang="id-ID" dirty="0"/>
              <a:t>kurang dihargai. Maka bisa </a:t>
            </a:r>
            <a:r>
              <a:rPr lang="id-ID" dirty="0" smtClean="0"/>
              <a:t>menimbulkan </a:t>
            </a:r>
            <a:r>
              <a:rPr lang="id-ID" dirty="0"/>
              <a:t>ketidakstabilan emosi orang tersebut.</a:t>
            </a:r>
          </a:p>
        </p:txBody>
      </p:sp>
      <p:sp>
        <p:nvSpPr>
          <p:cNvPr id="2" name="Title 1"/>
          <p:cNvSpPr>
            <a:spLocks noGrp="1"/>
          </p:cNvSpPr>
          <p:nvPr>
            <p:ph type="title"/>
          </p:nvPr>
        </p:nvSpPr>
        <p:spPr/>
        <p:txBody>
          <a:bodyPr/>
          <a:lstStyle/>
          <a:p>
            <a:r>
              <a:rPr lang="id-ID" dirty="0" smtClean="0"/>
              <a:t>Dampak Pengangguran</a:t>
            </a:r>
            <a:endParaRPr lang="id-ID" dirty="0"/>
          </a:p>
        </p:txBody>
      </p:sp>
    </p:spTree>
    <p:extLst>
      <p:ext uri="{BB962C8B-B14F-4D97-AF65-F5344CB8AC3E}">
        <p14:creationId xmlns="" xmlns:p14="http://schemas.microsoft.com/office/powerpoint/2010/main" val="8111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fi-FI" dirty="0"/>
              <a:t>Cara mengatasi pengangguran antara lain,</a:t>
            </a:r>
          </a:p>
          <a:p>
            <a:pPr marL="0" indent="0">
              <a:buNone/>
            </a:pPr>
            <a:r>
              <a:rPr lang="fi-FI" dirty="0"/>
              <a:t>antara lain sebagai berikut</a:t>
            </a:r>
            <a:r>
              <a:rPr lang="fi-FI" dirty="0" smtClean="0"/>
              <a:t>.</a:t>
            </a:r>
            <a:endParaRPr lang="id-ID" dirty="0" smtClean="0"/>
          </a:p>
          <a:p>
            <a:pPr>
              <a:buFont typeface="Wingdings" pitchFamily="2" charset="2"/>
              <a:buChar char="v"/>
            </a:pPr>
            <a:r>
              <a:rPr lang="id-ID" dirty="0"/>
              <a:t>Perluasan kesempatan kerja melalui padat karya.</a:t>
            </a:r>
          </a:p>
          <a:p>
            <a:pPr>
              <a:buFont typeface="Wingdings" pitchFamily="2" charset="2"/>
              <a:buChar char="v"/>
            </a:pPr>
            <a:r>
              <a:rPr lang="id-ID" dirty="0" smtClean="0"/>
              <a:t>Proyek </a:t>
            </a:r>
            <a:r>
              <a:rPr lang="id-ID" dirty="0"/>
              <a:t>transmigrasi untuk pemerataan </a:t>
            </a:r>
            <a:r>
              <a:rPr lang="id-ID" dirty="0" smtClean="0"/>
              <a:t>tenaga kerja</a:t>
            </a:r>
            <a:r>
              <a:rPr lang="id-ID" dirty="0"/>
              <a:t>.</a:t>
            </a:r>
          </a:p>
          <a:p>
            <a:pPr>
              <a:buFont typeface="Wingdings" pitchFamily="2" charset="2"/>
              <a:buChar char="v"/>
            </a:pPr>
            <a:r>
              <a:rPr lang="id-ID" dirty="0" smtClean="0"/>
              <a:t>Peninjauan </a:t>
            </a:r>
            <a:r>
              <a:rPr lang="id-ID" dirty="0"/>
              <a:t>kembali aturan-aturan yang </a:t>
            </a:r>
            <a:r>
              <a:rPr lang="id-ID" dirty="0" smtClean="0"/>
              <a:t>ada atau </a:t>
            </a:r>
            <a:r>
              <a:rPr lang="id-ID" dirty="0"/>
              <a:t>dikenal dengan istilah deregulasi dan </a:t>
            </a:r>
            <a:r>
              <a:rPr lang="id-ID" dirty="0" smtClean="0"/>
              <a:t>debirokratisasi </a:t>
            </a:r>
            <a:r>
              <a:rPr lang="id-ID" dirty="0"/>
              <a:t>yang bisa menarik investor asing </a:t>
            </a:r>
            <a:r>
              <a:rPr lang="id-ID" dirty="0" smtClean="0"/>
              <a:t>dan bisa </a:t>
            </a:r>
            <a:r>
              <a:rPr lang="id-ID" dirty="0"/>
              <a:t>meningkatkan ekspor barang.</a:t>
            </a:r>
          </a:p>
          <a:p>
            <a:pPr>
              <a:buFont typeface="Wingdings" pitchFamily="2" charset="2"/>
              <a:buChar char="v"/>
            </a:pPr>
            <a:r>
              <a:rPr lang="id-ID" dirty="0" smtClean="0"/>
              <a:t>Meningkatkan </a:t>
            </a:r>
            <a:r>
              <a:rPr lang="id-ID" dirty="0"/>
              <a:t>sektor informal dari </a:t>
            </a:r>
            <a:r>
              <a:rPr lang="id-ID" dirty="0" smtClean="0"/>
              <a:t>perekonomian masyarakat</a:t>
            </a:r>
            <a:r>
              <a:rPr lang="id-ID" dirty="0"/>
              <a:t>.</a:t>
            </a:r>
          </a:p>
          <a:p>
            <a:pPr>
              <a:buFont typeface="Wingdings" pitchFamily="2" charset="2"/>
              <a:buChar char="v"/>
            </a:pPr>
            <a:r>
              <a:rPr lang="id-ID" dirty="0"/>
              <a:t> Meningkatkan kualitas tenaga kerja melalui </a:t>
            </a:r>
            <a:r>
              <a:rPr lang="id-ID" dirty="0" smtClean="0"/>
              <a:t>pelatihan </a:t>
            </a:r>
            <a:r>
              <a:rPr lang="id-ID" dirty="0"/>
              <a:t>maupun pendidikan</a:t>
            </a:r>
          </a:p>
        </p:txBody>
      </p:sp>
      <p:sp>
        <p:nvSpPr>
          <p:cNvPr id="2" name="Title 1"/>
          <p:cNvSpPr>
            <a:spLocks noGrp="1"/>
          </p:cNvSpPr>
          <p:nvPr>
            <p:ph type="title"/>
          </p:nvPr>
        </p:nvSpPr>
        <p:spPr/>
        <p:txBody>
          <a:bodyPr>
            <a:normAutofit/>
          </a:bodyPr>
          <a:lstStyle/>
          <a:p>
            <a:r>
              <a:rPr lang="fi-FI" dirty="0"/>
              <a:t>Cara mengatasi pengangguran</a:t>
            </a:r>
            <a:endParaRPr lang="id-ID" dirty="0"/>
          </a:p>
        </p:txBody>
      </p:sp>
    </p:spTree>
    <p:extLst>
      <p:ext uri="{BB962C8B-B14F-4D97-AF65-F5344CB8AC3E}">
        <p14:creationId xmlns="" xmlns:p14="http://schemas.microsoft.com/office/powerpoint/2010/main" val="156733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id-ID" dirty="0"/>
              <a:t>Dalam mengatasi masalah </a:t>
            </a:r>
            <a:r>
              <a:rPr lang="id-ID" dirty="0" smtClean="0"/>
              <a:t>ketenagakerjaan ada </a:t>
            </a:r>
            <a:r>
              <a:rPr lang="id-ID" dirty="0"/>
              <a:t>dua hal yang perlu mendapat perhatian, yaitu:</a:t>
            </a:r>
          </a:p>
          <a:p>
            <a:pPr>
              <a:buFont typeface="Wingdings" pitchFamily="2" charset="2"/>
              <a:buChar char="Ø"/>
            </a:pPr>
            <a:r>
              <a:rPr lang="id-ID" dirty="0"/>
              <a:t> kelebihan tenaga kerja yang tidak </a:t>
            </a:r>
            <a:r>
              <a:rPr lang="id-ID" dirty="0" smtClean="0"/>
              <a:t>tertampung dalam </a:t>
            </a:r>
            <a:r>
              <a:rPr lang="id-ID" dirty="0"/>
              <a:t>usaha produksi yang ada</a:t>
            </a:r>
            <a:r>
              <a:rPr lang="id-ID" dirty="0" smtClean="0"/>
              <a:t>;</a:t>
            </a:r>
          </a:p>
          <a:p>
            <a:pPr>
              <a:buFont typeface="Wingdings" pitchFamily="2" charset="2"/>
              <a:buChar char="Ø"/>
            </a:pPr>
            <a:r>
              <a:rPr lang="sv-SE" dirty="0"/>
              <a:t>kurangnya tenaga kerja yang mampu </a:t>
            </a:r>
            <a:r>
              <a:rPr lang="sv-SE" dirty="0" smtClean="0"/>
              <a:t>bekerja</a:t>
            </a:r>
            <a:r>
              <a:rPr lang="id-ID" dirty="0" smtClean="0"/>
              <a:t> </a:t>
            </a:r>
            <a:r>
              <a:rPr lang="sv-SE" dirty="0" smtClean="0"/>
              <a:t>sesuai </a:t>
            </a:r>
            <a:r>
              <a:rPr lang="sv-SE" dirty="0"/>
              <a:t>dengan tuntutan kebutuhan.</a:t>
            </a:r>
            <a:endParaRPr lang="id-ID" dirty="0"/>
          </a:p>
        </p:txBody>
      </p:sp>
    </p:spTree>
    <p:extLst>
      <p:ext uri="{BB962C8B-B14F-4D97-AF65-F5344CB8AC3E}">
        <p14:creationId xmlns="" xmlns:p14="http://schemas.microsoft.com/office/powerpoint/2010/main" val="151670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id-ID" dirty="0" smtClean="0"/>
              <a:t>Pada materi ini, akan dipelajari hal-hal sebagai berikut:</a:t>
            </a:r>
          </a:p>
          <a:p>
            <a:pPr marL="514350" indent="-514350">
              <a:buFont typeface="+mj-lt"/>
              <a:buAutoNum type="alphaUcPeriod"/>
            </a:pPr>
            <a:r>
              <a:rPr lang="id-ID" dirty="0" smtClean="0"/>
              <a:t>Pengertian angkatan kerja dan masalah angkatan kerja.</a:t>
            </a:r>
          </a:p>
          <a:p>
            <a:pPr marL="514350" indent="-514350">
              <a:buFont typeface="+mj-lt"/>
              <a:buAutoNum type="alphaUcPeriod"/>
            </a:pPr>
            <a:r>
              <a:rPr lang="id-ID" dirty="0" smtClean="0"/>
              <a:t>Pengertian tenaga kerja dan masalah tenaga kerja.</a:t>
            </a:r>
          </a:p>
          <a:p>
            <a:pPr marL="514350" indent="-514350">
              <a:buFont typeface="+mj-lt"/>
              <a:buAutoNum type="alphaUcPeriod"/>
            </a:pPr>
            <a:r>
              <a:rPr lang="id-ID" dirty="0" smtClean="0"/>
              <a:t>Peranan pemerintah dalam permasalahan tenaga kerja.</a:t>
            </a:r>
            <a:endParaRPr lang="id-ID" dirty="0"/>
          </a:p>
        </p:txBody>
      </p:sp>
      <p:sp>
        <p:nvSpPr>
          <p:cNvPr id="2" name="Title 1"/>
          <p:cNvSpPr>
            <a:spLocks noGrp="1"/>
          </p:cNvSpPr>
          <p:nvPr>
            <p:ph type="title"/>
          </p:nvPr>
        </p:nvSpPr>
        <p:spPr>
          <a:xfrm>
            <a:off x="914400" y="764704"/>
            <a:ext cx="8229600" cy="1252728"/>
          </a:xfrm>
        </p:spPr>
        <p:txBody>
          <a:bodyPr>
            <a:normAutofit fontScale="90000"/>
          </a:bodyPr>
          <a:lstStyle/>
          <a:p>
            <a:r>
              <a:rPr lang="sv-SE" dirty="0" smtClean="0"/>
              <a:t>Tenaga Kerja</a:t>
            </a:r>
            <a:r>
              <a:rPr lang="id-ID" dirty="0" smtClean="0"/>
              <a:t> </a:t>
            </a:r>
            <a:r>
              <a:rPr lang="sv-SE" dirty="0" smtClean="0"/>
              <a:t>dalam Kegiatan</a:t>
            </a:r>
            <a:r>
              <a:rPr lang="id-ID" dirty="0" smtClean="0"/>
              <a:t> Sistem</a:t>
            </a:r>
            <a:r>
              <a:rPr lang="en-US" dirty="0" smtClean="0"/>
              <a:t> </a:t>
            </a:r>
            <a:r>
              <a:rPr lang="sv-SE" dirty="0"/>
              <a:t>Ekonomi</a:t>
            </a:r>
            <a:r>
              <a:rPr lang="id-ID" dirty="0"/>
              <a:t> </a:t>
            </a:r>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84168" y="5133975"/>
            <a:ext cx="2657475" cy="172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4950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2276872"/>
            <a:ext cx="7408333" cy="4182533"/>
          </a:xfrm>
        </p:spPr>
        <p:txBody>
          <a:bodyPr>
            <a:normAutofit fontScale="85000" lnSpcReduction="10000"/>
          </a:bodyPr>
          <a:lstStyle/>
          <a:p>
            <a:pPr marL="0" indent="0">
              <a:buNone/>
            </a:pPr>
            <a:r>
              <a:rPr lang="id-ID" dirty="0"/>
              <a:t>Adapun cara-cara untuk memperluas </a:t>
            </a:r>
            <a:r>
              <a:rPr lang="id-ID" dirty="0" smtClean="0"/>
              <a:t>kesempatan </a:t>
            </a:r>
            <a:r>
              <a:rPr lang="id-ID" dirty="0"/>
              <a:t>kerja antara lain sebagai berikut.</a:t>
            </a:r>
          </a:p>
          <a:p>
            <a:pPr marL="514350" indent="-514350">
              <a:buFont typeface="+mj-lt"/>
              <a:buAutoNum type="arabicPeriod"/>
            </a:pPr>
            <a:r>
              <a:rPr lang="id-ID" dirty="0" smtClean="0">
                <a:solidFill>
                  <a:srgbClr val="FF0000"/>
                </a:solidFill>
              </a:rPr>
              <a:t>Meningkatkan </a:t>
            </a:r>
            <a:r>
              <a:rPr lang="id-ID" dirty="0">
                <a:solidFill>
                  <a:srgbClr val="FF0000"/>
                </a:solidFill>
              </a:rPr>
              <a:t>usaha-usaha yang dapat </a:t>
            </a:r>
            <a:r>
              <a:rPr lang="id-ID" dirty="0" smtClean="0">
                <a:solidFill>
                  <a:srgbClr val="FF0000"/>
                </a:solidFill>
              </a:rPr>
              <a:t>mendorong </a:t>
            </a:r>
            <a:r>
              <a:rPr lang="id-ID" dirty="0">
                <a:solidFill>
                  <a:srgbClr val="FF0000"/>
                </a:solidFill>
              </a:rPr>
              <a:t>tingkat produksi dan menjamin </a:t>
            </a:r>
            <a:r>
              <a:rPr lang="id-ID" dirty="0" smtClean="0">
                <a:solidFill>
                  <a:srgbClr val="FF0000"/>
                </a:solidFill>
              </a:rPr>
              <a:t>kestabilan harga. </a:t>
            </a:r>
            <a:r>
              <a:rPr lang="id-ID" dirty="0" smtClean="0"/>
              <a:t>Misalnya</a:t>
            </a:r>
            <a:r>
              <a:rPr lang="id-ID" dirty="0"/>
              <a:t>, dengan kebijakan seperti </a:t>
            </a:r>
            <a:r>
              <a:rPr lang="id-ID" dirty="0" smtClean="0"/>
              <a:t>memberikan </a:t>
            </a:r>
            <a:r>
              <a:rPr lang="id-ID" dirty="0"/>
              <a:t>kredit dengan bunga ringan bagi </a:t>
            </a:r>
            <a:r>
              <a:rPr lang="id-ID" dirty="0" smtClean="0"/>
              <a:t>para pengusaha </a:t>
            </a:r>
            <a:r>
              <a:rPr lang="id-ID" dirty="0"/>
              <a:t>kecil. </a:t>
            </a:r>
            <a:endParaRPr lang="id-ID" dirty="0" smtClean="0"/>
          </a:p>
          <a:p>
            <a:pPr marL="514350" indent="-514350">
              <a:buFont typeface="+mj-lt"/>
              <a:buAutoNum type="arabicPeriod"/>
            </a:pPr>
            <a:r>
              <a:rPr lang="id-ID" dirty="0" smtClean="0">
                <a:solidFill>
                  <a:srgbClr val="FF0000"/>
                </a:solidFill>
              </a:rPr>
              <a:t>Meningkatkan </a:t>
            </a:r>
            <a:r>
              <a:rPr lang="id-ID" dirty="0">
                <a:solidFill>
                  <a:srgbClr val="FF0000"/>
                </a:solidFill>
              </a:rPr>
              <a:t>usaha-usaha yang bersifat </a:t>
            </a:r>
            <a:r>
              <a:rPr lang="id-ID" dirty="0" smtClean="0">
                <a:solidFill>
                  <a:srgbClr val="FF0000"/>
                </a:solidFill>
              </a:rPr>
              <a:t>sektoral </a:t>
            </a:r>
            <a:r>
              <a:rPr lang="id-ID" dirty="0">
                <a:solidFill>
                  <a:srgbClr val="FF0000"/>
                </a:solidFill>
              </a:rPr>
              <a:t>dan </a:t>
            </a:r>
            <a:r>
              <a:rPr lang="id-ID" dirty="0" smtClean="0">
                <a:solidFill>
                  <a:srgbClr val="FF0000"/>
                </a:solidFill>
              </a:rPr>
              <a:t>regional</a:t>
            </a:r>
            <a:r>
              <a:rPr lang="id-ID" dirty="0" smtClean="0"/>
              <a:t>. Misalnya </a:t>
            </a:r>
            <a:r>
              <a:rPr lang="id-ID" dirty="0"/>
              <a:t>usaha pertanian baik yang </a:t>
            </a:r>
            <a:r>
              <a:rPr lang="id-ID" dirty="0" smtClean="0"/>
              <a:t>berupa intensifikasi </a:t>
            </a:r>
            <a:r>
              <a:rPr lang="id-ID" dirty="0"/>
              <a:t>maupun </a:t>
            </a:r>
            <a:r>
              <a:rPr lang="id-ID" dirty="0" smtClean="0"/>
              <a:t>ekstensifikasi </a:t>
            </a:r>
            <a:r>
              <a:rPr lang="id-ID" dirty="0"/>
              <a:t>pertanian;</a:t>
            </a:r>
          </a:p>
          <a:p>
            <a:pPr marL="514350" indent="-514350">
              <a:buFont typeface="+mj-lt"/>
              <a:buAutoNum type="arabicPeriod"/>
            </a:pPr>
            <a:r>
              <a:rPr lang="id-ID" dirty="0" smtClean="0">
                <a:solidFill>
                  <a:srgbClr val="FF0000"/>
                </a:solidFill>
              </a:rPr>
              <a:t>Meningkatkan </a:t>
            </a:r>
            <a:r>
              <a:rPr lang="id-ID" dirty="0">
                <a:solidFill>
                  <a:srgbClr val="FF0000"/>
                </a:solidFill>
              </a:rPr>
              <a:t>usaha-usaha yang bersifat </a:t>
            </a:r>
            <a:r>
              <a:rPr lang="id-ID" dirty="0" smtClean="0">
                <a:solidFill>
                  <a:srgbClr val="FF0000"/>
                </a:solidFill>
              </a:rPr>
              <a:t>khusus</a:t>
            </a:r>
            <a:r>
              <a:rPr lang="id-ID" dirty="0" smtClean="0"/>
              <a:t>. Misalnya </a:t>
            </a:r>
            <a:r>
              <a:rPr lang="id-ID" dirty="0"/>
              <a:t>memberikan bantuan </a:t>
            </a:r>
            <a:r>
              <a:rPr lang="id-ID" dirty="0" smtClean="0"/>
              <a:t>pembangunan untuk </a:t>
            </a:r>
            <a:r>
              <a:rPr lang="id-ID" dirty="0"/>
              <a:t>proyek-proyek pekerjaan umum </a:t>
            </a:r>
            <a:r>
              <a:rPr lang="id-ID" dirty="0" smtClean="0"/>
              <a:t>seperti pembuatan </a:t>
            </a:r>
            <a:r>
              <a:rPr lang="id-ID" dirty="0"/>
              <a:t>bendungan, saluran air </a:t>
            </a:r>
            <a:r>
              <a:rPr lang="id-ID" dirty="0" smtClean="0"/>
              <a:t>minum,jalan </a:t>
            </a:r>
            <a:r>
              <a:rPr lang="id-ID" dirty="0"/>
              <a:t>raya, proyek reboisasi, dan sebagainya</a:t>
            </a:r>
            <a:r>
              <a:rPr lang="id-ID" dirty="0" smtClean="0"/>
              <a:t>.</a:t>
            </a:r>
          </a:p>
          <a:p>
            <a:pPr marL="514350" indent="-514350">
              <a:buFont typeface="+mj-lt"/>
              <a:buAutoNum type="arabicPeriod"/>
            </a:pPr>
            <a:r>
              <a:rPr lang="id-ID" dirty="0" smtClean="0">
                <a:solidFill>
                  <a:srgbClr val="FF0000"/>
                </a:solidFill>
              </a:rPr>
              <a:t>Peningkatan </a:t>
            </a:r>
            <a:r>
              <a:rPr lang="id-ID" dirty="0">
                <a:solidFill>
                  <a:srgbClr val="FF0000"/>
                </a:solidFill>
              </a:rPr>
              <a:t>kualitas tenaga kerja.</a:t>
            </a:r>
          </a:p>
        </p:txBody>
      </p:sp>
      <p:sp>
        <p:nvSpPr>
          <p:cNvPr id="2" name="Title 1"/>
          <p:cNvSpPr>
            <a:spLocks noGrp="1"/>
          </p:cNvSpPr>
          <p:nvPr>
            <p:ph type="title"/>
          </p:nvPr>
        </p:nvSpPr>
        <p:spPr/>
        <p:txBody>
          <a:bodyPr>
            <a:noAutofit/>
          </a:bodyPr>
          <a:lstStyle/>
          <a:p>
            <a:r>
              <a:rPr lang="id-ID" sz="4000" dirty="0" smtClean="0"/>
              <a:t>cara-cara </a:t>
            </a:r>
            <a:r>
              <a:rPr lang="id-ID" sz="4000" dirty="0"/>
              <a:t>untuk memperluas </a:t>
            </a:r>
            <a:r>
              <a:rPr lang="id-ID" sz="4000" dirty="0" smtClean="0"/>
              <a:t>kesempatan kerja</a:t>
            </a:r>
            <a:endParaRPr lang="id-ID" sz="4800" dirty="0"/>
          </a:p>
        </p:txBody>
      </p:sp>
    </p:spTree>
    <p:extLst>
      <p:ext uri="{BB962C8B-B14F-4D97-AF65-F5344CB8AC3E}">
        <p14:creationId xmlns="" xmlns:p14="http://schemas.microsoft.com/office/powerpoint/2010/main" val="29583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500042"/>
            <a:ext cx="7408333" cy="5143536"/>
          </a:xfrm>
        </p:spPr>
        <p:txBody>
          <a:bodyPr>
            <a:noAutofit/>
          </a:bodyPr>
          <a:lstStyle/>
          <a:p>
            <a:pPr marL="0" indent="0">
              <a:buNone/>
            </a:pPr>
            <a:r>
              <a:rPr lang="id-ID" sz="1800" dirty="0" smtClean="0"/>
              <a:t>Cara cara yang dapat dilakukan untuk meningkatkan mutu tenaga kerja, antara lain sebagai berikut.</a:t>
            </a:r>
          </a:p>
          <a:p>
            <a:pPr marL="514350" indent="-514350">
              <a:buNone/>
            </a:pPr>
            <a:r>
              <a:rPr lang="id-ID" sz="1800" dirty="0" smtClean="0"/>
              <a:t> Peningkatan gizi makanan dan kesehatan.</a:t>
            </a:r>
          </a:p>
          <a:p>
            <a:pPr marL="95250" indent="-95250">
              <a:buNone/>
            </a:pPr>
            <a:r>
              <a:rPr lang="id-ID" sz="1800" dirty="0" smtClean="0"/>
              <a:t> Meningkatkan pendidikan. Pendidikan di Indonesia bisa ditempuh dengan dua jalur (sistem ganda) </a:t>
            </a:r>
            <a:r>
              <a:rPr lang="id-ID" sz="1800" dirty="0" smtClean="0"/>
              <a:t>yaitu:</a:t>
            </a:r>
          </a:p>
          <a:p>
            <a:pPr marL="273050" indent="-273050">
              <a:buNone/>
            </a:pPr>
            <a:r>
              <a:rPr lang="id-ID" sz="1800" dirty="0" smtClean="0"/>
              <a:t>	a. jalur </a:t>
            </a:r>
            <a:r>
              <a:rPr lang="id-ID" sz="1800" dirty="0" smtClean="0"/>
              <a:t>pendidikan formal dari tingkat SD sampai perguruan </a:t>
            </a:r>
            <a:r>
              <a:rPr lang="id-ID" sz="1800" dirty="0" smtClean="0"/>
              <a:t>tinggi;</a:t>
            </a:r>
          </a:p>
          <a:p>
            <a:pPr marL="273050" indent="-273050">
              <a:buNone/>
            </a:pPr>
            <a:r>
              <a:rPr lang="id-ID" sz="1800" dirty="0" smtClean="0"/>
              <a:t>	</a:t>
            </a:r>
            <a:r>
              <a:rPr lang="id-ID" sz="1800" dirty="0" smtClean="0"/>
              <a:t>b. </a:t>
            </a:r>
            <a:r>
              <a:rPr lang="id-ID" sz="1800" dirty="0" smtClean="0"/>
              <a:t>Kerja </a:t>
            </a:r>
            <a:r>
              <a:rPr lang="id-ID" sz="1800" dirty="0" smtClean="0"/>
              <a:t>jalur pendidikan informal melalui pelatihan-pelatihan maupun </a:t>
            </a:r>
            <a:r>
              <a:rPr lang="id-ID" sz="1800" dirty="0" smtClean="0"/>
              <a:t>kursus- kursus </a:t>
            </a:r>
            <a:r>
              <a:rPr lang="id-ID" sz="1800" dirty="0" smtClean="0"/>
              <a:t>atau dapat juga dilakukan melalui balai latihan kerja yang diselenggarakan oleh </a:t>
            </a:r>
            <a:r>
              <a:rPr lang="id-ID" sz="1800" dirty="0" smtClean="0"/>
              <a:t>Depnaker.sama </a:t>
            </a:r>
            <a:r>
              <a:rPr lang="id-ID" sz="1800" dirty="0" smtClean="0"/>
              <a:t>antara dunia pendidikan dengan dunia kerja. Cara ini dikenal dengan istilah pendidikan sistem ganda, maka siswa diberi kesempatan magang kerja (latihan kerja) di lapangan yang riil yaitu perusahaan-perusahaan yang nantinya di harapkan menciptakan tenaga kerja yang siap </a:t>
            </a:r>
            <a:r>
              <a:rPr lang="id-ID" sz="1800" dirty="0" smtClean="0"/>
              <a:t>pakai.</a:t>
            </a:r>
          </a:p>
          <a:p>
            <a:pPr marL="273050" indent="-273050">
              <a:buNone/>
            </a:pPr>
            <a:r>
              <a:rPr lang="id-ID" sz="1800" dirty="0" smtClean="0"/>
              <a:t>	c. </a:t>
            </a:r>
            <a:r>
              <a:rPr lang="id-ID" sz="1800" dirty="0" smtClean="0"/>
              <a:t>Peningkatan </a:t>
            </a:r>
            <a:r>
              <a:rPr lang="id-ID" sz="1800" dirty="0" smtClean="0"/>
              <a:t>kualitas mental dan spiritual Peningkatan beribadah pada agama yang dianut dan budi pekerti yang luhur akan sangat memengaruhi peningkatan mutu tenaga kerja sehingga terbentuk rasa : menghargai diri sendiri, menghargai orang lain, menghargai waktu, disiplin, dan bertanggung jawab.</a:t>
            </a:r>
            <a:endParaRPr lang="id-ID" sz="1800" dirty="0"/>
          </a:p>
        </p:txBody>
      </p:sp>
      <p:sp>
        <p:nvSpPr>
          <p:cNvPr id="2" name="Title 1"/>
          <p:cNvSpPr>
            <a:spLocks noGrp="1"/>
          </p:cNvSpPr>
          <p:nvPr>
            <p:ph type="title"/>
          </p:nvPr>
        </p:nvSpPr>
        <p:spPr/>
        <p:txBody>
          <a:bodyPr/>
          <a:lstStyle/>
          <a:p>
            <a:endParaRPr lang="id-ID" dirty="0"/>
          </a:p>
        </p:txBody>
      </p:sp>
    </p:spTree>
    <p:extLst>
      <p:ext uri="{BB962C8B-B14F-4D97-AF65-F5344CB8AC3E}">
        <p14:creationId xmlns="" xmlns:p14="http://schemas.microsoft.com/office/powerpoint/2010/main" val="1302573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609600" indent="-609600">
              <a:lnSpc>
                <a:spcPct val="80000"/>
              </a:lnSpc>
              <a:buNone/>
              <a:defRPr/>
            </a:pPr>
            <a:r>
              <a:rPr lang="en-US" sz="2800" b="1" dirty="0">
                <a:solidFill>
                  <a:schemeClr val="tx2"/>
                </a:solidFill>
                <a:latin typeface="Comic Sans MS" pitchFamily="66" charset="0"/>
              </a:rPr>
              <a:t>	</a:t>
            </a:r>
            <a:r>
              <a:rPr lang="en-US" dirty="0" err="1">
                <a:solidFill>
                  <a:schemeClr val="tx2"/>
                </a:solidFill>
                <a:latin typeface="Comic Sans MS" pitchFamily="66" charset="0"/>
              </a:rPr>
              <a:t>Kesempatan</a:t>
            </a:r>
            <a:r>
              <a:rPr lang="en-US" dirty="0">
                <a:solidFill>
                  <a:schemeClr val="tx2"/>
                </a:solidFill>
                <a:latin typeface="Comic Sans MS" pitchFamily="66" charset="0"/>
              </a:rPr>
              <a:t> </a:t>
            </a:r>
            <a:r>
              <a:rPr lang="en-US" dirty="0" err="1">
                <a:solidFill>
                  <a:schemeClr val="tx2"/>
                </a:solidFill>
                <a:latin typeface="Comic Sans MS" pitchFamily="66" charset="0"/>
              </a:rPr>
              <a:t>kerja</a:t>
            </a:r>
            <a:r>
              <a:rPr lang="en-US" dirty="0">
                <a:solidFill>
                  <a:schemeClr val="tx2"/>
                </a:solidFill>
                <a:latin typeface="Comic Sans MS" pitchFamily="66" charset="0"/>
              </a:rPr>
              <a:t> di Indonesia </a:t>
            </a:r>
            <a:r>
              <a:rPr lang="en-US" dirty="0" err="1">
                <a:solidFill>
                  <a:schemeClr val="tx2"/>
                </a:solidFill>
                <a:latin typeface="Comic Sans MS" pitchFamily="66" charset="0"/>
              </a:rPr>
              <a:t>dijamin</a:t>
            </a:r>
            <a:r>
              <a:rPr lang="en-US" dirty="0">
                <a:solidFill>
                  <a:schemeClr val="tx2"/>
                </a:solidFill>
                <a:latin typeface="Comic Sans MS" pitchFamily="66" charset="0"/>
              </a:rPr>
              <a:t> </a:t>
            </a:r>
            <a:r>
              <a:rPr lang="en-US" dirty="0" err="1">
                <a:solidFill>
                  <a:schemeClr val="tx2"/>
                </a:solidFill>
                <a:latin typeface="Comic Sans MS" pitchFamily="66" charset="0"/>
              </a:rPr>
              <a:t>dalam</a:t>
            </a:r>
            <a:r>
              <a:rPr lang="en-US" dirty="0">
                <a:solidFill>
                  <a:schemeClr val="tx2"/>
                </a:solidFill>
                <a:latin typeface="Comic Sans MS" pitchFamily="66" charset="0"/>
              </a:rPr>
              <a:t> </a:t>
            </a:r>
            <a:r>
              <a:rPr lang="en-US" dirty="0" err="1">
                <a:solidFill>
                  <a:schemeClr val="tx2"/>
                </a:solidFill>
                <a:latin typeface="Comic Sans MS" pitchFamily="66" charset="0"/>
              </a:rPr>
              <a:t>Pasal</a:t>
            </a:r>
            <a:r>
              <a:rPr lang="en-US" dirty="0">
                <a:solidFill>
                  <a:schemeClr val="tx2"/>
                </a:solidFill>
                <a:latin typeface="Comic Sans MS" pitchFamily="66" charset="0"/>
              </a:rPr>
              <a:t> 27 </a:t>
            </a:r>
            <a:r>
              <a:rPr lang="en-US" dirty="0" err="1">
                <a:solidFill>
                  <a:schemeClr val="tx2"/>
                </a:solidFill>
                <a:latin typeface="Comic Sans MS" pitchFamily="66" charset="0"/>
              </a:rPr>
              <a:t>ayat</a:t>
            </a:r>
            <a:r>
              <a:rPr lang="en-US" dirty="0">
                <a:solidFill>
                  <a:schemeClr val="tx2"/>
                </a:solidFill>
                <a:latin typeface="Comic Sans MS" pitchFamily="66" charset="0"/>
              </a:rPr>
              <a:t> (2) UUD 1945, yang </a:t>
            </a:r>
            <a:r>
              <a:rPr lang="en-US" dirty="0" err="1">
                <a:solidFill>
                  <a:schemeClr val="tx2"/>
                </a:solidFill>
                <a:latin typeface="Comic Sans MS" pitchFamily="66" charset="0"/>
              </a:rPr>
              <a:t>berbunyi</a:t>
            </a:r>
            <a:r>
              <a:rPr lang="en-US" dirty="0">
                <a:solidFill>
                  <a:schemeClr val="tx2"/>
                </a:solidFill>
                <a:latin typeface="Comic Sans MS" pitchFamily="66" charset="0"/>
              </a:rPr>
              <a:t> :</a:t>
            </a:r>
            <a:endParaRPr lang="en-US" b="1" dirty="0">
              <a:solidFill>
                <a:schemeClr val="tx2"/>
              </a:solidFill>
              <a:latin typeface="Comic Sans MS" pitchFamily="66" charset="0"/>
            </a:endParaRPr>
          </a:p>
          <a:p>
            <a:pPr marL="609600" indent="-609600">
              <a:lnSpc>
                <a:spcPct val="80000"/>
              </a:lnSpc>
              <a:buNone/>
              <a:defRPr/>
            </a:pPr>
            <a:r>
              <a:rPr lang="en-US" dirty="0">
                <a:solidFill>
                  <a:schemeClr val="tx2"/>
                </a:solidFill>
                <a:latin typeface="Comic Sans MS" pitchFamily="66" charset="0"/>
              </a:rPr>
              <a:t>		“ </a:t>
            </a:r>
            <a:r>
              <a:rPr lang="en-US" dirty="0" err="1">
                <a:solidFill>
                  <a:schemeClr val="tx2"/>
                </a:solidFill>
                <a:latin typeface="Comic Sans MS" pitchFamily="66" charset="0"/>
              </a:rPr>
              <a:t>Tiap-tiap</a:t>
            </a:r>
            <a:r>
              <a:rPr lang="en-US" dirty="0">
                <a:solidFill>
                  <a:schemeClr val="tx2"/>
                </a:solidFill>
                <a:latin typeface="Comic Sans MS" pitchFamily="66" charset="0"/>
              </a:rPr>
              <a:t> </a:t>
            </a:r>
            <a:r>
              <a:rPr lang="en-US" dirty="0" err="1">
                <a:solidFill>
                  <a:schemeClr val="tx2"/>
                </a:solidFill>
                <a:latin typeface="Comic Sans MS" pitchFamily="66" charset="0"/>
              </a:rPr>
              <a:t>warga</a:t>
            </a:r>
            <a:r>
              <a:rPr lang="en-US" dirty="0">
                <a:solidFill>
                  <a:schemeClr val="tx2"/>
                </a:solidFill>
                <a:latin typeface="Comic Sans MS" pitchFamily="66" charset="0"/>
              </a:rPr>
              <a:t> </a:t>
            </a:r>
            <a:r>
              <a:rPr lang="en-US" dirty="0" err="1">
                <a:solidFill>
                  <a:schemeClr val="tx2"/>
                </a:solidFill>
                <a:latin typeface="Comic Sans MS" pitchFamily="66" charset="0"/>
              </a:rPr>
              <a:t>negara</a:t>
            </a:r>
            <a:r>
              <a:rPr lang="en-US" dirty="0">
                <a:solidFill>
                  <a:schemeClr val="tx2"/>
                </a:solidFill>
                <a:latin typeface="Comic Sans MS" pitchFamily="66" charset="0"/>
              </a:rPr>
              <a:t> </a:t>
            </a:r>
            <a:r>
              <a:rPr lang="en-US" dirty="0" err="1">
                <a:solidFill>
                  <a:schemeClr val="tx2"/>
                </a:solidFill>
                <a:latin typeface="Comic Sans MS" pitchFamily="66" charset="0"/>
              </a:rPr>
              <a:t>berhak</a:t>
            </a:r>
            <a:r>
              <a:rPr lang="en-US" dirty="0">
                <a:solidFill>
                  <a:schemeClr val="tx2"/>
                </a:solidFill>
                <a:latin typeface="Comic Sans MS" pitchFamily="66" charset="0"/>
              </a:rPr>
              <a:t> </a:t>
            </a:r>
            <a:r>
              <a:rPr lang="en-US" dirty="0" err="1">
                <a:solidFill>
                  <a:schemeClr val="tx2"/>
                </a:solidFill>
                <a:latin typeface="Comic Sans MS" pitchFamily="66" charset="0"/>
              </a:rPr>
              <a:t>atas</a:t>
            </a:r>
            <a:r>
              <a:rPr lang="en-US" dirty="0">
                <a:solidFill>
                  <a:schemeClr val="tx2"/>
                </a:solidFill>
                <a:latin typeface="Comic Sans MS" pitchFamily="66" charset="0"/>
              </a:rPr>
              <a:t> </a:t>
            </a:r>
            <a:r>
              <a:rPr lang="en-US" dirty="0" err="1">
                <a:solidFill>
                  <a:schemeClr val="tx2"/>
                </a:solidFill>
                <a:latin typeface="Comic Sans MS" pitchFamily="66" charset="0"/>
              </a:rPr>
              <a:t>pekerjaan</a:t>
            </a:r>
            <a:r>
              <a:rPr lang="en-US" dirty="0">
                <a:solidFill>
                  <a:schemeClr val="tx2"/>
                </a:solidFill>
                <a:latin typeface="Comic Sans MS" pitchFamily="66" charset="0"/>
              </a:rPr>
              <a:t> </a:t>
            </a:r>
            <a:r>
              <a:rPr lang="en-US" dirty="0" err="1">
                <a:solidFill>
                  <a:schemeClr val="tx2"/>
                </a:solidFill>
                <a:latin typeface="Comic Sans MS" pitchFamily="66" charset="0"/>
              </a:rPr>
              <a:t>dan</a:t>
            </a:r>
            <a:r>
              <a:rPr lang="en-US" dirty="0">
                <a:solidFill>
                  <a:schemeClr val="tx2"/>
                </a:solidFill>
                <a:latin typeface="Comic Sans MS" pitchFamily="66" charset="0"/>
              </a:rPr>
              <a:t> 	 	</a:t>
            </a:r>
            <a:r>
              <a:rPr lang="en-US" dirty="0" err="1">
                <a:solidFill>
                  <a:schemeClr val="tx2"/>
                </a:solidFill>
                <a:latin typeface="Comic Sans MS" pitchFamily="66" charset="0"/>
              </a:rPr>
              <a:t>penghidupan</a:t>
            </a:r>
            <a:r>
              <a:rPr lang="en-US" dirty="0">
                <a:solidFill>
                  <a:schemeClr val="tx2"/>
                </a:solidFill>
                <a:latin typeface="Comic Sans MS" pitchFamily="66" charset="0"/>
              </a:rPr>
              <a:t> yang </a:t>
            </a:r>
            <a:r>
              <a:rPr lang="en-US" dirty="0" err="1">
                <a:solidFill>
                  <a:schemeClr val="tx2"/>
                </a:solidFill>
                <a:latin typeface="Comic Sans MS" pitchFamily="66" charset="0"/>
              </a:rPr>
              <a:t>layak</a:t>
            </a:r>
            <a:r>
              <a:rPr lang="en-US" dirty="0">
                <a:solidFill>
                  <a:schemeClr val="tx2"/>
                </a:solidFill>
                <a:latin typeface="Comic Sans MS" pitchFamily="66" charset="0"/>
              </a:rPr>
              <a:t> </a:t>
            </a:r>
            <a:r>
              <a:rPr lang="en-US" dirty="0" err="1">
                <a:solidFill>
                  <a:schemeClr val="tx2"/>
                </a:solidFill>
                <a:latin typeface="Comic Sans MS" pitchFamily="66" charset="0"/>
              </a:rPr>
              <a:t>bagi</a:t>
            </a:r>
            <a:r>
              <a:rPr lang="en-US" dirty="0">
                <a:solidFill>
                  <a:schemeClr val="tx2"/>
                </a:solidFill>
                <a:latin typeface="Comic Sans MS" pitchFamily="66" charset="0"/>
              </a:rPr>
              <a:t> </a:t>
            </a:r>
            <a:r>
              <a:rPr lang="en-US" dirty="0" err="1">
                <a:solidFill>
                  <a:schemeClr val="tx2"/>
                </a:solidFill>
                <a:latin typeface="Comic Sans MS" pitchFamily="66" charset="0"/>
              </a:rPr>
              <a:t>kemanusian</a:t>
            </a:r>
            <a:r>
              <a:rPr lang="en-US" dirty="0">
                <a:solidFill>
                  <a:schemeClr val="tx2"/>
                </a:solidFill>
                <a:latin typeface="Comic Sans MS" pitchFamily="66" charset="0"/>
              </a:rPr>
              <a:t>”.</a:t>
            </a:r>
          </a:p>
          <a:p>
            <a:pPr marL="609600" indent="-609600">
              <a:lnSpc>
                <a:spcPct val="80000"/>
              </a:lnSpc>
              <a:buNone/>
              <a:defRPr/>
            </a:pPr>
            <a:r>
              <a:rPr lang="en-US" dirty="0">
                <a:solidFill>
                  <a:schemeClr val="tx2"/>
                </a:solidFill>
                <a:latin typeface="Comic Sans MS" pitchFamily="66" charset="0"/>
              </a:rPr>
              <a:t> 	</a:t>
            </a:r>
          </a:p>
          <a:p>
            <a:pPr marL="609600" indent="-609600">
              <a:lnSpc>
                <a:spcPct val="80000"/>
              </a:lnSpc>
              <a:buNone/>
              <a:defRPr/>
            </a:pPr>
            <a:r>
              <a:rPr lang="en-US" dirty="0">
                <a:solidFill>
                  <a:schemeClr val="tx2"/>
                </a:solidFill>
                <a:latin typeface="Comic Sans MS" pitchFamily="66" charset="0"/>
              </a:rPr>
              <a:t>	</a:t>
            </a:r>
            <a:r>
              <a:rPr lang="en-US" dirty="0" err="1">
                <a:solidFill>
                  <a:schemeClr val="tx2"/>
                </a:solidFill>
                <a:latin typeface="Comic Sans MS" pitchFamily="66" charset="0"/>
              </a:rPr>
              <a:t>Undang-undang</a:t>
            </a:r>
            <a:r>
              <a:rPr lang="en-US" dirty="0">
                <a:solidFill>
                  <a:schemeClr val="tx2"/>
                </a:solidFill>
                <a:latin typeface="Comic Sans MS" pitchFamily="66" charset="0"/>
              </a:rPr>
              <a:t> yang </a:t>
            </a:r>
            <a:r>
              <a:rPr lang="en-US" dirty="0" err="1">
                <a:solidFill>
                  <a:schemeClr val="tx2"/>
                </a:solidFill>
                <a:latin typeface="Comic Sans MS" pitchFamily="66" charset="0"/>
              </a:rPr>
              <a:t>mengatur</a:t>
            </a:r>
            <a:r>
              <a:rPr lang="en-US" dirty="0">
                <a:solidFill>
                  <a:schemeClr val="tx2"/>
                </a:solidFill>
                <a:latin typeface="Comic Sans MS" pitchFamily="66" charset="0"/>
              </a:rPr>
              <a:t> </a:t>
            </a:r>
            <a:r>
              <a:rPr lang="en-US" dirty="0" err="1">
                <a:solidFill>
                  <a:schemeClr val="tx2"/>
                </a:solidFill>
                <a:latin typeface="Comic Sans MS" pitchFamily="66" charset="0"/>
              </a:rPr>
              <a:t>ketenagakerjaan</a:t>
            </a:r>
            <a:r>
              <a:rPr lang="en-US" dirty="0">
                <a:solidFill>
                  <a:schemeClr val="tx2"/>
                </a:solidFill>
                <a:latin typeface="Comic Sans MS" pitchFamily="66" charset="0"/>
              </a:rPr>
              <a:t> </a:t>
            </a:r>
            <a:r>
              <a:rPr lang="en-US" dirty="0" err="1">
                <a:solidFill>
                  <a:schemeClr val="tx2"/>
                </a:solidFill>
                <a:latin typeface="Comic Sans MS" pitchFamily="66" charset="0"/>
              </a:rPr>
              <a:t>diantaranya</a:t>
            </a:r>
            <a:r>
              <a:rPr lang="en-US" dirty="0">
                <a:solidFill>
                  <a:schemeClr val="tx2"/>
                </a:solidFill>
                <a:latin typeface="Comic Sans MS" pitchFamily="66" charset="0"/>
              </a:rPr>
              <a:t> :</a:t>
            </a:r>
          </a:p>
          <a:p>
            <a:pPr marL="609600" indent="-609600">
              <a:lnSpc>
                <a:spcPct val="80000"/>
              </a:lnSpc>
              <a:buNone/>
              <a:defRPr/>
            </a:pPr>
            <a:r>
              <a:rPr lang="en-US" dirty="0">
                <a:solidFill>
                  <a:schemeClr val="tx2"/>
                </a:solidFill>
                <a:latin typeface="Comic Sans MS" pitchFamily="66" charset="0"/>
              </a:rPr>
              <a:t>	1. </a:t>
            </a:r>
            <a:r>
              <a:rPr lang="en-US" dirty="0" err="1">
                <a:solidFill>
                  <a:schemeClr val="tx2"/>
                </a:solidFill>
                <a:latin typeface="Comic Sans MS" pitchFamily="66" charset="0"/>
              </a:rPr>
              <a:t>Kepmenaker</a:t>
            </a:r>
            <a:r>
              <a:rPr lang="en-US" dirty="0">
                <a:solidFill>
                  <a:schemeClr val="tx2"/>
                </a:solidFill>
                <a:latin typeface="Comic Sans MS" pitchFamily="66" charset="0"/>
              </a:rPr>
              <a:t> No. 3 </a:t>
            </a:r>
            <a:r>
              <a:rPr lang="en-US" dirty="0" err="1">
                <a:solidFill>
                  <a:schemeClr val="tx2"/>
                </a:solidFill>
                <a:latin typeface="Comic Sans MS" pitchFamily="66" charset="0"/>
              </a:rPr>
              <a:t>Tahun</a:t>
            </a:r>
            <a:r>
              <a:rPr lang="en-US" dirty="0">
                <a:solidFill>
                  <a:schemeClr val="tx2"/>
                </a:solidFill>
                <a:latin typeface="Comic Sans MS" pitchFamily="66" charset="0"/>
              </a:rPr>
              <a:t> 1996</a:t>
            </a:r>
          </a:p>
          <a:p>
            <a:pPr marL="609600" indent="-609600">
              <a:lnSpc>
                <a:spcPct val="80000"/>
              </a:lnSpc>
              <a:buNone/>
              <a:defRPr/>
            </a:pPr>
            <a:r>
              <a:rPr lang="en-US" dirty="0">
                <a:solidFill>
                  <a:schemeClr val="tx2"/>
                </a:solidFill>
                <a:latin typeface="Comic Sans MS" pitchFamily="66" charset="0"/>
              </a:rPr>
              <a:t>	2. </a:t>
            </a:r>
            <a:r>
              <a:rPr lang="en-US" dirty="0" err="1">
                <a:solidFill>
                  <a:schemeClr val="tx2"/>
                </a:solidFill>
                <a:latin typeface="Comic Sans MS" pitchFamily="66" charset="0"/>
              </a:rPr>
              <a:t>Kepmenaker</a:t>
            </a:r>
            <a:r>
              <a:rPr lang="en-US" dirty="0">
                <a:solidFill>
                  <a:schemeClr val="tx2"/>
                </a:solidFill>
                <a:latin typeface="Comic Sans MS" pitchFamily="66" charset="0"/>
              </a:rPr>
              <a:t> No. 150 </a:t>
            </a:r>
            <a:r>
              <a:rPr lang="en-US" dirty="0" err="1">
                <a:solidFill>
                  <a:schemeClr val="tx2"/>
                </a:solidFill>
                <a:latin typeface="Comic Sans MS" pitchFamily="66" charset="0"/>
              </a:rPr>
              <a:t>Tahun</a:t>
            </a:r>
            <a:r>
              <a:rPr lang="en-US" dirty="0">
                <a:solidFill>
                  <a:schemeClr val="tx2"/>
                </a:solidFill>
                <a:latin typeface="Comic Sans MS" pitchFamily="66" charset="0"/>
              </a:rPr>
              <a:t> 2000</a:t>
            </a:r>
          </a:p>
          <a:p>
            <a:pPr marL="609600" indent="-609600">
              <a:lnSpc>
                <a:spcPct val="80000"/>
              </a:lnSpc>
              <a:buNone/>
              <a:defRPr/>
            </a:pPr>
            <a:r>
              <a:rPr lang="en-US" dirty="0">
                <a:solidFill>
                  <a:schemeClr val="tx2"/>
                </a:solidFill>
                <a:latin typeface="Comic Sans MS" pitchFamily="66" charset="0"/>
              </a:rPr>
              <a:t>	3. </a:t>
            </a:r>
            <a:r>
              <a:rPr lang="en-US" dirty="0" err="1">
                <a:solidFill>
                  <a:schemeClr val="tx2"/>
                </a:solidFill>
                <a:latin typeface="Comic Sans MS" pitchFamily="66" charset="0"/>
              </a:rPr>
              <a:t>Kepmenaker</a:t>
            </a:r>
            <a:r>
              <a:rPr lang="en-US" dirty="0">
                <a:solidFill>
                  <a:schemeClr val="tx2"/>
                </a:solidFill>
                <a:latin typeface="Comic Sans MS" pitchFamily="66" charset="0"/>
              </a:rPr>
              <a:t> No. 78 </a:t>
            </a:r>
            <a:r>
              <a:rPr lang="en-US" dirty="0" err="1">
                <a:solidFill>
                  <a:schemeClr val="tx2"/>
                </a:solidFill>
                <a:latin typeface="Comic Sans MS" pitchFamily="66" charset="0"/>
              </a:rPr>
              <a:t>Tahun</a:t>
            </a:r>
            <a:r>
              <a:rPr lang="en-US" dirty="0">
                <a:solidFill>
                  <a:schemeClr val="tx2"/>
                </a:solidFill>
                <a:latin typeface="Comic Sans MS" pitchFamily="66" charset="0"/>
              </a:rPr>
              <a:t> 2001</a:t>
            </a:r>
          </a:p>
          <a:p>
            <a:pPr marL="609600" indent="-609600">
              <a:lnSpc>
                <a:spcPct val="80000"/>
              </a:lnSpc>
              <a:buNone/>
              <a:defRPr/>
            </a:pPr>
            <a:r>
              <a:rPr lang="en-US" dirty="0">
                <a:solidFill>
                  <a:schemeClr val="tx2"/>
                </a:solidFill>
                <a:latin typeface="Comic Sans MS" pitchFamily="66" charset="0"/>
              </a:rPr>
              <a:t>	4. </a:t>
            </a:r>
            <a:r>
              <a:rPr lang="en-US" dirty="0" err="1">
                <a:solidFill>
                  <a:schemeClr val="tx2"/>
                </a:solidFill>
                <a:latin typeface="Comic Sans MS" pitchFamily="66" charset="0"/>
              </a:rPr>
              <a:t>Kepmenaker</a:t>
            </a:r>
            <a:r>
              <a:rPr lang="en-US" dirty="0">
                <a:solidFill>
                  <a:schemeClr val="tx2"/>
                </a:solidFill>
                <a:latin typeface="Comic Sans MS" pitchFamily="66" charset="0"/>
              </a:rPr>
              <a:t> No. 13 </a:t>
            </a:r>
            <a:r>
              <a:rPr lang="en-US" dirty="0" err="1">
                <a:solidFill>
                  <a:schemeClr val="tx2"/>
                </a:solidFill>
                <a:latin typeface="Comic Sans MS" pitchFamily="66" charset="0"/>
              </a:rPr>
              <a:t>Tahun</a:t>
            </a:r>
            <a:r>
              <a:rPr lang="en-US" dirty="0">
                <a:solidFill>
                  <a:schemeClr val="tx2"/>
                </a:solidFill>
                <a:latin typeface="Comic Sans MS" pitchFamily="66" charset="0"/>
              </a:rPr>
              <a:t> </a:t>
            </a:r>
            <a:r>
              <a:rPr lang="en-US" dirty="0" smtClean="0">
                <a:solidFill>
                  <a:schemeClr val="tx2"/>
                </a:solidFill>
                <a:latin typeface="Comic Sans MS" pitchFamily="66" charset="0"/>
              </a:rPr>
              <a:t>2003</a:t>
            </a:r>
            <a:endParaRPr lang="en-US" dirty="0">
              <a:solidFill>
                <a:schemeClr val="tx2"/>
              </a:solidFill>
              <a:latin typeface="Comic Sans MS" pitchFamily="66" charset="0"/>
            </a:endParaRPr>
          </a:p>
        </p:txBody>
      </p:sp>
      <p:sp>
        <p:nvSpPr>
          <p:cNvPr id="2" name="Title 1"/>
          <p:cNvSpPr>
            <a:spLocks noGrp="1"/>
          </p:cNvSpPr>
          <p:nvPr>
            <p:ph type="title"/>
          </p:nvPr>
        </p:nvSpPr>
        <p:spPr/>
        <p:txBody>
          <a:bodyPr>
            <a:noAutofit/>
          </a:bodyPr>
          <a:lstStyle/>
          <a:p>
            <a:r>
              <a:rPr lang="en-US" sz="2800" b="1" dirty="0">
                <a:solidFill>
                  <a:schemeClr val="tx2"/>
                </a:solidFill>
              </a:rPr>
              <a:t>PERAN PEMERINTAH DALAM MENGATASI MASALAH </a:t>
            </a:r>
            <a:r>
              <a:rPr lang="en-US" sz="2800" b="1" dirty="0" smtClean="0">
                <a:solidFill>
                  <a:schemeClr val="tx2"/>
                </a:solidFill>
              </a:rPr>
              <a:t>KETENAGAKERJAAN</a:t>
            </a:r>
            <a:endParaRPr lang="id-ID" sz="2800" dirty="0"/>
          </a:p>
        </p:txBody>
      </p:sp>
    </p:spTree>
    <p:extLst>
      <p:ext uri="{BB962C8B-B14F-4D97-AF65-F5344CB8AC3E}">
        <p14:creationId xmlns="" xmlns:p14="http://schemas.microsoft.com/office/powerpoint/2010/main" val="83149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156723"/>
            <a:ext cx="8229600" cy="4680520"/>
          </a:xfrm>
        </p:spPr>
        <p:txBody>
          <a:bodyPr>
            <a:normAutofit fontScale="62500" lnSpcReduction="20000"/>
          </a:bodyPr>
          <a:lstStyle/>
          <a:p>
            <a:pPr marL="609600" indent="-609600">
              <a:lnSpc>
                <a:spcPct val="80000"/>
              </a:lnSpc>
              <a:buNone/>
              <a:defRPr/>
            </a:pPr>
            <a:endParaRPr lang="en-US" sz="3200" dirty="0">
              <a:solidFill>
                <a:schemeClr val="tx2"/>
              </a:solidFill>
              <a:latin typeface="Comic Sans MS" pitchFamily="66" charset="0"/>
            </a:endParaRPr>
          </a:p>
          <a:p>
            <a:pPr marL="514350" indent="-514350">
              <a:lnSpc>
                <a:spcPct val="80000"/>
              </a:lnSpc>
              <a:buFont typeface="+mj-lt"/>
              <a:buAutoNum type="arabicPeriod"/>
              <a:defRPr/>
            </a:pPr>
            <a:r>
              <a:rPr lang="en-US" sz="4500" dirty="0" err="1" smtClean="0">
                <a:solidFill>
                  <a:schemeClr val="tx2"/>
                </a:solidFill>
                <a:latin typeface="Comic Sans MS" pitchFamily="66" charset="0"/>
              </a:rPr>
              <a:t>Memperluas</a:t>
            </a:r>
            <a:r>
              <a:rPr lang="en-US" sz="4500" dirty="0" smtClean="0">
                <a:solidFill>
                  <a:schemeClr val="tx2"/>
                </a:solidFill>
                <a:latin typeface="Comic Sans MS" pitchFamily="66" charset="0"/>
              </a:rPr>
              <a:t> </a:t>
            </a:r>
            <a:r>
              <a:rPr lang="en-US" sz="4500" dirty="0" err="1">
                <a:solidFill>
                  <a:schemeClr val="tx2"/>
                </a:solidFill>
                <a:latin typeface="Comic Sans MS" pitchFamily="66" charset="0"/>
              </a:rPr>
              <a:t>kesempatan</a:t>
            </a:r>
            <a:r>
              <a:rPr lang="en-US" sz="4500" dirty="0">
                <a:solidFill>
                  <a:schemeClr val="tx2"/>
                </a:solidFill>
                <a:latin typeface="Comic Sans MS" pitchFamily="66" charset="0"/>
              </a:rPr>
              <a:t> </a:t>
            </a:r>
            <a:r>
              <a:rPr lang="en-US" sz="4500" dirty="0" err="1" smtClean="0">
                <a:solidFill>
                  <a:schemeClr val="tx2"/>
                </a:solidFill>
                <a:latin typeface="Comic Sans MS" pitchFamily="66" charset="0"/>
              </a:rPr>
              <a:t>dan</a:t>
            </a:r>
            <a:r>
              <a:rPr lang="id-ID" sz="4500" dirty="0" smtClean="0">
                <a:solidFill>
                  <a:schemeClr val="tx2"/>
                </a:solidFill>
                <a:latin typeface="Comic Sans MS" pitchFamily="66" charset="0"/>
              </a:rPr>
              <a:t> l</a:t>
            </a:r>
            <a:r>
              <a:rPr lang="en-US" sz="4500" dirty="0" err="1" smtClean="0">
                <a:solidFill>
                  <a:schemeClr val="tx2"/>
                </a:solidFill>
                <a:latin typeface="Comic Sans MS" pitchFamily="66" charset="0"/>
              </a:rPr>
              <a:t>apangan</a:t>
            </a:r>
            <a:r>
              <a:rPr lang="en-US" sz="4500" dirty="0" smtClean="0">
                <a:solidFill>
                  <a:schemeClr val="tx2"/>
                </a:solidFill>
                <a:latin typeface="Comic Sans MS" pitchFamily="66" charset="0"/>
              </a:rPr>
              <a:t> </a:t>
            </a:r>
            <a:r>
              <a:rPr lang="en-US" sz="4500" dirty="0" err="1">
                <a:solidFill>
                  <a:schemeClr val="tx2"/>
                </a:solidFill>
                <a:latin typeface="Comic Sans MS" pitchFamily="66" charset="0"/>
              </a:rPr>
              <a:t>kerja</a:t>
            </a:r>
            <a:endParaRPr lang="en-US" sz="4500" dirty="0">
              <a:solidFill>
                <a:schemeClr val="tx2"/>
              </a:solidFill>
              <a:latin typeface="Comic Sans MS" pitchFamily="66" charset="0"/>
            </a:endParaRPr>
          </a:p>
          <a:p>
            <a:pPr marL="514350" indent="-514350">
              <a:lnSpc>
                <a:spcPct val="80000"/>
              </a:lnSpc>
              <a:buFont typeface="+mj-lt"/>
              <a:buAutoNum type="arabicPeriod"/>
              <a:defRPr/>
            </a:pPr>
            <a:r>
              <a:rPr lang="id-ID" sz="4500" dirty="0" smtClean="0">
                <a:solidFill>
                  <a:schemeClr val="tx2"/>
                </a:solidFill>
                <a:latin typeface="Comic Sans MS" pitchFamily="66" charset="0"/>
              </a:rPr>
              <a:t>M</a:t>
            </a:r>
            <a:r>
              <a:rPr lang="en-US" sz="4500" dirty="0" err="1" smtClean="0">
                <a:solidFill>
                  <a:schemeClr val="tx2"/>
                </a:solidFill>
                <a:latin typeface="Comic Sans MS" pitchFamily="66" charset="0"/>
              </a:rPr>
              <a:t>eningkatkan</a:t>
            </a:r>
            <a:r>
              <a:rPr lang="en-US" sz="4500" dirty="0" smtClean="0">
                <a:solidFill>
                  <a:schemeClr val="tx2"/>
                </a:solidFill>
                <a:latin typeface="Comic Sans MS" pitchFamily="66" charset="0"/>
              </a:rPr>
              <a:t> </a:t>
            </a:r>
            <a:r>
              <a:rPr lang="en-US" sz="4500" dirty="0" err="1">
                <a:solidFill>
                  <a:schemeClr val="tx2"/>
                </a:solidFill>
                <a:latin typeface="Comic Sans MS" pitchFamily="66" charset="0"/>
              </a:rPr>
              <a:t>mutu</a:t>
            </a:r>
            <a:r>
              <a:rPr lang="en-US" sz="4500" dirty="0">
                <a:solidFill>
                  <a:schemeClr val="tx2"/>
                </a:solidFill>
                <a:latin typeface="Comic Sans MS" pitchFamily="66" charset="0"/>
              </a:rPr>
              <a:t> </a:t>
            </a:r>
            <a:r>
              <a:rPr lang="en-US" sz="4500" dirty="0" err="1">
                <a:solidFill>
                  <a:schemeClr val="tx2"/>
                </a:solidFill>
                <a:latin typeface="Comic Sans MS" pitchFamily="66" charset="0"/>
              </a:rPr>
              <a:t>tenaga</a:t>
            </a:r>
            <a:r>
              <a:rPr lang="en-US" sz="4500" dirty="0">
                <a:solidFill>
                  <a:schemeClr val="tx2"/>
                </a:solidFill>
                <a:latin typeface="Comic Sans MS" pitchFamily="66" charset="0"/>
              </a:rPr>
              <a:t> </a:t>
            </a:r>
            <a:r>
              <a:rPr lang="en-US" sz="4500" dirty="0" err="1" smtClean="0">
                <a:solidFill>
                  <a:schemeClr val="tx2"/>
                </a:solidFill>
                <a:latin typeface="Comic Sans MS" pitchFamily="66" charset="0"/>
              </a:rPr>
              <a:t>kerja</a:t>
            </a:r>
            <a:endParaRPr lang="id-ID" sz="4500" dirty="0" smtClean="0">
              <a:solidFill>
                <a:schemeClr val="tx2"/>
              </a:solidFill>
              <a:latin typeface="Comic Sans MS" pitchFamily="66" charset="0"/>
            </a:endParaRPr>
          </a:p>
          <a:p>
            <a:pPr marL="514350" indent="-514350">
              <a:lnSpc>
                <a:spcPct val="80000"/>
              </a:lnSpc>
              <a:buFont typeface="+mj-lt"/>
              <a:buAutoNum type="arabicPeriod"/>
              <a:defRPr/>
            </a:pPr>
            <a:r>
              <a:rPr lang="id-ID" sz="4500" dirty="0">
                <a:solidFill>
                  <a:schemeClr val="tx2"/>
                </a:solidFill>
                <a:latin typeface="Comic Sans MS" pitchFamily="66" charset="0"/>
              </a:rPr>
              <a:t>Membatasi penggunaan tenaga kerja asing di </a:t>
            </a:r>
            <a:r>
              <a:rPr lang="id-ID" sz="4500" dirty="0" smtClean="0">
                <a:solidFill>
                  <a:schemeClr val="tx2"/>
                </a:solidFill>
                <a:latin typeface="Comic Sans MS" pitchFamily="66" charset="0"/>
              </a:rPr>
              <a:t>Indonesia</a:t>
            </a:r>
          </a:p>
          <a:p>
            <a:pPr marL="514350" indent="-514350">
              <a:lnSpc>
                <a:spcPct val="80000"/>
              </a:lnSpc>
              <a:buFont typeface="+mj-lt"/>
              <a:buAutoNum type="arabicPeriod"/>
              <a:defRPr/>
            </a:pPr>
            <a:r>
              <a:rPr lang="id-ID" sz="4500" dirty="0">
                <a:solidFill>
                  <a:schemeClr val="tx2"/>
                </a:solidFill>
                <a:latin typeface="Comic Sans MS" pitchFamily="66" charset="0"/>
              </a:rPr>
              <a:t>Mempermudah proses rekrutmen tenaga </a:t>
            </a:r>
            <a:r>
              <a:rPr lang="id-ID" sz="4500" dirty="0" smtClean="0">
                <a:solidFill>
                  <a:schemeClr val="tx2"/>
                </a:solidFill>
                <a:latin typeface="Comic Sans MS" pitchFamily="66" charset="0"/>
              </a:rPr>
              <a:t>kerja</a:t>
            </a:r>
          </a:p>
          <a:p>
            <a:pPr marL="514350" indent="-514350">
              <a:lnSpc>
                <a:spcPct val="80000"/>
              </a:lnSpc>
              <a:buFont typeface="+mj-lt"/>
              <a:buAutoNum type="arabicPeriod"/>
              <a:defRPr/>
            </a:pPr>
            <a:r>
              <a:rPr lang="id-ID" sz="4500" dirty="0"/>
              <a:t>Menetapkan kebijakan </a:t>
            </a:r>
            <a:r>
              <a:rPr lang="id-ID" sz="4500" dirty="0" smtClean="0"/>
              <a:t>pengupahan</a:t>
            </a:r>
          </a:p>
          <a:p>
            <a:pPr marL="514350" indent="-514350">
              <a:lnSpc>
                <a:spcPct val="80000"/>
              </a:lnSpc>
              <a:buFont typeface="+mj-lt"/>
              <a:buAutoNum type="arabicPeriod"/>
              <a:defRPr/>
            </a:pPr>
            <a:r>
              <a:rPr lang="id-ID" sz="4500" dirty="0"/>
              <a:t>Meningkatkan perlindungan terhadap tenaga </a:t>
            </a:r>
            <a:r>
              <a:rPr lang="id-ID" sz="4500" dirty="0" smtClean="0"/>
              <a:t>kerja</a:t>
            </a:r>
          </a:p>
          <a:p>
            <a:pPr marL="514350" indent="-514350">
              <a:lnSpc>
                <a:spcPct val="80000"/>
              </a:lnSpc>
              <a:buFont typeface="+mj-lt"/>
              <a:buAutoNum type="arabicPeriod"/>
              <a:defRPr/>
            </a:pPr>
            <a:r>
              <a:rPr lang="id-ID" sz="4500" dirty="0"/>
              <a:t>Menetapkan waktu </a:t>
            </a:r>
            <a:r>
              <a:rPr lang="id-ID" sz="4500" dirty="0" smtClean="0"/>
              <a:t>kerja</a:t>
            </a:r>
          </a:p>
          <a:p>
            <a:pPr marL="514350" indent="-514350">
              <a:lnSpc>
                <a:spcPct val="80000"/>
              </a:lnSpc>
              <a:buFont typeface="+mj-lt"/>
              <a:buAutoNum type="arabicPeriod"/>
              <a:defRPr/>
            </a:pPr>
            <a:r>
              <a:rPr lang="id-ID" sz="4500" dirty="0"/>
              <a:t>Menciptakan hubungan industrial yang </a:t>
            </a:r>
            <a:r>
              <a:rPr lang="id-ID" sz="4500" dirty="0" smtClean="0"/>
              <a:t>harmonis</a:t>
            </a:r>
          </a:p>
          <a:p>
            <a:pPr marL="514350" indent="-514350">
              <a:lnSpc>
                <a:spcPct val="80000"/>
              </a:lnSpc>
              <a:buFont typeface="+mj-lt"/>
              <a:buAutoNum type="arabicPeriod"/>
              <a:defRPr/>
            </a:pPr>
            <a:r>
              <a:rPr lang="fi-FI" sz="4500" dirty="0"/>
              <a:t>Meningkatkan kesejahteraan dan kesehatan pekerja </a:t>
            </a:r>
            <a:r>
              <a:rPr lang="fi-FI" sz="4500" dirty="0" smtClean="0"/>
              <a:t>dan</a:t>
            </a:r>
            <a:r>
              <a:rPr lang="id-ID" sz="4500" dirty="0" smtClean="0"/>
              <a:t> </a:t>
            </a:r>
            <a:r>
              <a:rPr lang="fi-FI" sz="4500" dirty="0" smtClean="0"/>
              <a:t>keluarganya</a:t>
            </a:r>
            <a:endParaRPr lang="id-ID" sz="4500" dirty="0"/>
          </a:p>
        </p:txBody>
      </p:sp>
      <p:sp>
        <p:nvSpPr>
          <p:cNvPr id="2" name="Rectangle 1"/>
          <p:cNvSpPr/>
          <p:nvPr/>
        </p:nvSpPr>
        <p:spPr>
          <a:xfrm>
            <a:off x="532273" y="476672"/>
            <a:ext cx="8280920" cy="1077218"/>
          </a:xfrm>
          <a:prstGeom prst="rect">
            <a:avLst/>
          </a:prstGeom>
        </p:spPr>
        <p:txBody>
          <a:bodyPr wrap="square">
            <a:spAutoFit/>
          </a:bodyPr>
          <a:lstStyle/>
          <a:p>
            <a:r>
              <a:rPr lang="en-US" sz="3200" dirty="0" err="1">
                <a:solidFill>
                  <a:schemeClr val="tx2"/>
                </a:solidFill>
                <a:latin typeface="Comic Sans MS" pitchFamily="66" charset="0"/>
              </a:rPr>
              <a:t>Peran</a:t>
            </a:r>
            <a:r>
              <a:rPr lang="en-US" sz="3200" dirty="0">
                <a:solidFill>
                  <a:schemeClr val="tx2"/>
                </a:solidFill>
                <a:latin typeface="Comic Sans MS" pitchFamily="66" charset="0"/>
              </a:rPr>
              <a:t> </a:t>
            </a:r>
            <a:r>
              <a:rPr lang="en-US" sz="3200" dirty="0" err="1">
                <a:solidFill>
                  <a:schemeClr val="tx2"/>
                </a:solidFill>
                <a:latin typeface="Comic Sans MS" pitchFamily="66" charset="0"/>
              </a:rPr>
              <a:t>pemerintah</a:t>
            </a:r>
            <a:r>
              <a:rPr lang="en-US" sz="3200" dirty="0">
                <a:solidFill>
                  <a:schemeClr val="tx2"/>
                </a:solidFill>
                <a:latin typeface="Comic Sans MS" pitchFamily="66" charset="0"/>
              </a:rPr>
              <a:t> </a:t>
            </a:r>
            <a:r>
              <a:rPr lang="en-US" sz="3200" dirty="0" err="1">
                <a:solidFill>
                  <a:schemeClr val="tx2"/>
                </a:solidFill>
                <a:latin typeface="Comic Sans MS" pitchFamily="66" charset="0"/>
              </a:rPr>
              <a:t>dalam</a:t>
            </a:r>
            <a:r>
              <a:rPr lang="en-US" sz="3200" dirty="0">
                <a:solidFill>
                  <a:schemeClr val="tx2"/>
                </a:solidFill>
                <a:latin typeface="Comic Sans MS" pitchFamily="66" charset="0"/>
              </a:rPr>
              <a:t> </a:t>
            </a:r>
            <a:r>
              <a:rPr lang="en-US" sz="3200" dirty="0" err="1">
                <a:solidFill>
                  <a:schemeClr val="tx2"/>
                </a:solidFill>
                <a:latin typeface="Comic Sans MS" pitchFamily="66" charset="0"/>
              </a:rPr>
              <a:t>mengatasi</a:t>
            </a:r>
            <a:r>
              <a:rPr lang="en-US" sz="3200" dirty="0">
                <a:solidFill>
                  <a:schemeClr val="tx2"/>
                </a:solidFill>
                <a:latin typeface="Comic Sans MS" pitchFamily="66" charset="0"/>
              </a:rPr>
              <a:t> </a:t>
            </a:r>
            <a:r>
              <a:rPr lang="en-US" sz="3200" dirty="0" err="1">
                <a:solidFill>
                  <a:schemeClr val="tx2"/>
                </a:solidFill>
                <a:latin typeface="Comic Sans MS" pitchFamily="66" charset="0"/>
              </a:rPr>
              <a:t>penggangguran</a:t>
            </a:r>
            <a:r>
              <a:rPr lang="en-US" sz="3200" dirty="0">
                <a:solidFill>
                  <a:schemeClr val="tx2"/>
                </a:solidFill>
                <a:latin typeface="Comic Sans MS" pitchFamily="66" charset="0"/>
              </a:rPr>
              <a:t> </a:t>
            </a:r>
            <a:r>
              <a:rPr lang="en-US" sz="3200" dirty="0" err="1">
                <a:solidFill>
                  <a:schemeClr val="tx2"/>
                </a:solidFill>
                <a:latin typeface="Comic Sans MS" pitchFamily="66" charset="0"/>
              </a:rPr>
              <a:t>adalah</a:t>
            </a:r>
            <a:r>
              <a:rPr lang="en-US" sz="3200" dirty="0">
                <a:solidFill>
                  <a:schemeClr val="tx2"/>
                </a:solidFill>
                <a:latin typeface="Comic Sans MS" pitchFamily="66" charset="0"/>
              </a:rPr>
              <a:t> </a:t>
            </a:r>
            <a:endParaRPr lang="en-US" sz="3200" dirty="0"/>
          </a:p>
        </p:txBody>
      </p:sp>
    </p:spTree>
    <p:extLst>
      <p:ext uri="{BB962C8B-B14F-4D97-AF65-F5344CB8AC3E}">
        <p14:creationId xmlns="" xmlns:p14="http://schemas.microsoft.com/office/powerpoint/2010/main" val="164853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id-ID" i="1" dirty="0" smtClean="0">
                <a:solidFill>
                  <a:srgbClr val="C00000"/>
                </a:solidFill>
              </a:rPr>
              <a:t>angkatan kerja </a:t>
            </a:r>
            <a:r>
              <a:rPr lang="id-ID" dirty="0" smtClean="0"/>
              <a:t>adalah penduduk yang sudah memasuki usia kerja, baik yang sudah bekerja, belum bekerja, atau sedang mencari pekerjaan</a:t>
            </a:r>
          </a:p>
          <a:p>
            <a:pPr>
              <a:buFont typeface="Wingdings" pitchFamily="2" charset="2"/>
              <a:buChar char="q"/>
            </a:pPr>
            <a:r>
              <a:rPr lang="id-ID" dirty="0" smtClean="0"/>
              <a:t>Menurut ketentuan pemerintah Indonesia, usia kerja adalah mereka yang berusia minimal</a:t>
            </a:r>
            <a:r>
              <a:rPr lang="id-ID" dirty="0" smtClean="0">
                <a:solidFill>
                  <a:srgbClr val="C00000"/>
                </a:solidFill>
              </a:rPr>
              <a:t> 15 </a:t>
            </a:r>
            <a:r>
              <a:rPr lang="id-ID" dirty="0" smtClean="0"/>
              <a:t>tahun sampai </a:t>
            </a:r>
            <a:r>
              <a:rPr lang="id-ID" dirty="0" smtClean="0">
                <a:solidFill>
                  <a:srgbClr val="C00000"/>
                </a:solidFill>
              </a:rPr>
              <a:t>64</a:t>
            </a:r>
            <a:r>
              <a:rPr lang="id-ID" dirty="0" smtClean="0"/>
              <a:t> tahun. </a:t>
            </a:r>
          </a:p>
          <a:p>
            <a:pPr>
              <a:buFont typeface="Wingdings" pitchFamily="2" charset="2"/>
              <a:buChar char="q"/>
            </a:pPr>
            <a:r>
              <a:rPr lang="id-ID" dirty="0" smtClean="0"/>
              <a:t>tidak semua penduduk yang  memasuki usia tadi disebut angkatan kerja. Sebab penduduk yang tidak aktif dalam kegiatan ekonomi tidak termasuk dalam kelompok angkatan kerja, seperti ibu rumah tangga, pelajar, dan mahasiswa, serta penerima pendapatan (pensiunan)</a:t>
            </a:r>
            <a:endParaRPr lang="id-ID" dirty="0"/>
          </a:p>
        </p:txBody>
      </p:sp>
      <p:sp>
        <p:nvSpPr>
          <p:cNvPr id="2" name="Title 1"/>
          <p:cNvSpPr>
            <a:spLocks noGrp="1"/>
          </p:cNvSpPr>
          <p:nvPr>
            <p:ph type="title"/>
          </p:nvPr>
        </p:nvSpPr>
        <p:spPr/>
        <p:txBody>
          <a:bodyPr>
            <a:normAutofit fontScale="90000"/>
          </a:bodyPr>
          <a:lstStyle/>
          <a:p>
            <a:r>
              <a:rPr lang="fi-FI" dirty="0" smtClean="0"/>
              <a:t>Pengertian Angkatan Kerja dan Masalah</a:t>
            </a:r>
            <a:r>
              <a:rPr lang="id-ID" dirty="0" smtClean="0"/>
              <a:t> </a:t>
            </a:r>
            <a:r>
              <a:rPr lang="fi-FI" dirty="0" smtClean="0"/>
              <a:t>Angkatan Kerja</a:t>
            </a:r>
            <a:endParaRPr lang="id-ID" dirty="0"/>
          </a:p>
        </p:txBody>
      </p:sp>
    </p:spTree>
    <p:extLst>
      <p:ext uri="{BB962C8B-B14F-4D97-AF65-F5344CB8AC3E}">
        <p14:creationId xmlns="" xmlns:p14="http://schemas.microsoft.com/office/powerpoint/2010/main" val="365875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Skema angkatan kerja</a:t>
            </a:r>
            <a:endParaRPr lang="id-ID" dirty="0"/>
          </a:p>
        </p:txBody>
      </p:sp>
      <p:sp>
        <p:nvSpPr>
          <p:cNvPr id="4" name="Rounded Rectangle 3"/>
          <p:cNvSpPr/>
          <p:nvPr/>
        </p:nvSpPr>
        <p:spPr>
          <a:xfrm>
            <a:off x="3491880" y="1700808"/>
            <a:ext cx="288032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solidFill>
                  <a:schemeClr val="tx1">
                    <a:lumMod val="95000"/>
                    <a:lumOff val="5000"/>
                  </a:schemeClr>
                </a:solidFill>
              </a:rPr>
              <a:t>Penduduk</a:t>
            </a:r>
            <a:r>
              <a:rPr lang="id-ID" sz="2800" dirty="0" smtClean="0"/>
              <a:t> </a:t>
            </a:r>
            <a:endParaRPr lang="id-ID" sz="2800" dirty="0"/>
          </a:p>
        </p:txBody>
      </p:sp>
      <p:sp>
        <p:nvSpPr>
          <p:cNvPr id="5" name="Rounded Rectangle 4"/>
          <p:cNvSpPr/>
          <p:nvPr/>
        </p:nvSpPr>
        <p:spPr>
          <a:xfrm>
            <a:off x="5796136" y="2924944"/>
            <a:ext cx="288032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lumMod val="95000"/>
                    <a:lumOff val="5000"/>
                  </a:schemeClr>
                </a:solidFill>
              </a:rPr>
              <a:t>Bukan Usia kerja</a:t>
            </a:r>
          </a:p>
          <a:p>
            <a:pPr algn="ctr"/>
            <a:r>
              <a:rPr lang="id-ID" sz="2000" dirty="0" smtClean="0">
                <a:solidFill>
                  <a:schemeClr val="tx1">
                    <a:lumMod val="95000"/>
                    <a:lumOff val="5000"/>
                  </a:schemeClr>
                </a:solidFill>
              </a:rPr>
              <a:t>0 – 15 th &amp;  65 th ke atas</a:t>
            </a:r>
            <a:endParaRPr lang="id-ID" sz="2000" dirty="0">
              <a:solidFill>
                <a:schemeClr val="tx1">
                  <a:lumMod val="95000"/>
                  <a:lumOff val="5000"/>
                </a:schemeClr>
              </a:solidFill>
            </a:endParaRPr>
          </a:p>
        </p:txBody>
      </p:sp>
      <p:sp>
        <p:nvSpPr>
          <p:cNvPr id="6" name="Rounded Rectangle 5"/>
          <p:cNvSpPr/>
          <p:nvPr/>
        </p:nvSpPr>
        <p:spPr>
          <a:xfrm>
            <a:off x="1115616" y="2924944"/>
            <a:ext cx="302433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lumMod val="95000"/>
                    <a:lumOff val="5000"/>
                  </a:schemeClr>
                </a:solidFill>
              </a:rPr>
              <a:t>Usia kerja ( tenaga Kerja )</a:t>
            </a:r>
          </a:p>
          <a:p>
            <a:pPr algn="ctr"/>
            <a:r>
              <a:rPr lang="id-ID" sz="2000" dirty="0" smtClean="0">
                <a:solidFill>
                  <a:schemeClr val="tx1">
                    <a:lumMod val="95000"/>
                    <a:lumOff val="5000"/>
                  </a:schemeClr>
                </a:solidFill>
              </a:rPr>
              <a:t>15 – 64 tahun</a:t>
            </a:r>
            <a:endParaRPr lang="id-ID" sz="2000" dirty="0">
              <a:solidFill>
                <a:schemeClr val="tx1">
                  <a:lumMod val="95000"/>
                  <a:lumOff val="5000"/>
                </a:schemeClr>
              </a:solidFill>
            </a:endParaRPr>
          </a:p>
        </p:txBody>
      </p:sp>
      <p:sp>
        <p:nvSpPr>
          <p:cNvPr id="7" name="Rounded Rectangle 6"/>
          <p:cNvSpPr/>
          <p:nvPr/>
        </p:nvSpPr>
        <p:spPr>
          <a:xfrm>
            <a:off x="5580112" y="4149080"/>
            <a:ext cx="288032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Bukan Angkatan kerja</a:t>
            </a:r>
            <a:endParaRPr lang="id-ID" sz="2000" dirty="0"/>
          </a:p>
        </p:txBody>
      </p:sp>
      <p:sp>
        <p:nvSpPr>
          <p:cNvPr id="8" name="Rounded Rectangle 7"/>
          <p:cNvSpPr/>
          <p:nvPr/>
        </p:nvSpPr>
        <p:spPr>
          <a:xfrm>
            <a:off x="467544" y="4149080"/>
            <a:ext cx="288032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lumMod val="95000"/>
                    <a:lumOff val="5000"/>
                  </a:schemeClr>
                </a:solidFill>
              </a:rPr>
              <a:t>Angkatan kerja</a:t>
            </a:r>
            <a:endParaRPr lang="id-ID" sz="2000" dirty="0">
              <a:solidFill>
                <a:schemeClr val="tx1">
                  <a:lumMod val="95000"/>
                  <a:lumOff val="5000"/>
                </a:schemeClr>
              </a:solidFill>
            </a:endParaRPr>
          </a:p>
        </p:txBody>
      </p:sp>
      <p:sp>
        <p:nvSpPr>
          <p:cNvPr id="9" name="Rounded Rectangle 8"/>
          <p:cNvSpPr/>
          <p:nvPr/>
        </p:nvSpPr>
        <p:spPr>
          <a:xfrm>
            <a:off x="5796136" y="5301208"/>
            <a:ext cx="2448272"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id-ID" dirty="0" smtClean="0"/>
              <a:t>Pelajar/mahasiswa</a:t>
            </a:r>
          </a:p>
          <a:p>
            <a:pPr marL="342900" indent="-342900">
              <a:buFont typeface="+mj-lt"/>
              <a:buAutoNum type="arabicPeriod"/>
            </a:pPr>
            <a:r>
              <a:rPr lang="id-ID" dirty="0" smtClean="0"/>
              <a:t>Ibu rumah tangga</a:t>
            </a:r>
          </a:p>
          <a:p>
            <a:pPr marL="342900" indent="-342900">
              <a:buFont typeface="+mj-lt"/>
              <a:buAutoNum type="arabicPeriod"/>
            </a:pPr>
            <a:r>
              <a:rPr lang="id-ID" dirty="0" smtClean="0"/>
              <a:t>pensiunan</a:t>
            </a:r>
            <a:endParaRPr lang="id-ID" dirty="0"/>
          </a:p>
        </p:txBody>
      </p:sp>
      <p:sp>
        <p:nvSpPr>
          <p:cNvPr id="10" name="Rounded Rectangle 9"/>
          <p:cNvSpPr/>
          <p:nvPr/>
        </p:nvSpPr>
        <p:spPr>
          <a:xfrm>
            <a:off x="2339752" y="5301208"/>
            <a:ext cx="288032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lumMod val="95000"/>
                    <a:lumOff val="5000"/>
                  </a:schemeClr>
                </a:solidFill>
              </a:rPr>
              <a:t>Menganggur /</a:t>
            </a:r>
          </a:p>
          <a:p>
            <a:pPr algn="ctr"/>
            <a:r>
              <a:rPr lang="id-ID" sz="2000" dirty="0" smtClean="0">
                <a:solidFill>
                  <a:schemeClr val="tx1">
                    <a:lumMod val="95000"/>
                    <a:lumOff val="5000"/>
                  </a:schemeClr>
                </a:solidFill>
              </a:rPr>
              <a:t>Sedang mencari pekerjaan</a:t>
            </a:r>
            <a:endParaRPr lang="id-ID" sz="2000" dirty="0">
              <a:solidFill>
                <a:schemeClr val="tx1">
                  <a:lumMod val="95000"/>
                  <a:lumOff val="5000"/>
                </a:schemeClr>
              </a:solidFill>
            </a:endParaRPr>
          </a:p>
        </p:txBody>
      </p:sp>
      <p:sp>
        <p:nvSpPr>
          <p:cNvPr id="11" name="Rounded Rectangle 10"/>
          <p:cNvSpPr/>
          <p:nvPr/>
        </p:nvSpPr>
        <p:spPr>
          <a:xfrm>
            <a:off x="467544" y="5301208"/>
            <a:ext cx="144016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lumMod val="95000"/>
                    <a:lumOff val="5000"/>
                  </a:schemeClr>
                </a:solidFill>
              </a:rPr>
              <a:t>bekerja</a:t>
            </a:r>
            <a:endParaRPr lang="id-ID" sz="2000" dirty="0">
              <a:solidFill>
                <a:schemeClr val="tx1">
                  <a:lumMod val="95000"/>
                  <a:lumOff val="5000"/>
                </a:schemeClr>
              </a:solidFill>
            </a:endParaRPr>
          </a:p>
        </p:txBody>
      </p:sp>
      <p:cxnSp>
        <p:nvCxnSpPr>
          <p:cNvPr id="13" name="Elbow Connector 12"/>
          <p:cNvCxnSpPr>
            <a:stCxn id="4" idx="2"/>
            <a:endCxn id="6" idx="0"/>
          </p:cNvCxnSpPr>
          <p:nvPr/>
        </p:nvCxnSpPr>
        <p:spPr>
          <a:xfrm rot="5400000">
            <a:off x="3563888" y="1556792"/>
            <a:ext cx="432048" cy="23042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4" idx="2"/>
            <a:endCxn id="5" idx="0"/>
          </p:cNvCxnSpPr>
          <p:nvPr/>
        </p:nvCxnSpPr>
        <p:spPr>
          <a:xfrm rot="16200000" flipH="1">
            <a:off x="5868144" y="1556792"/>
            <a:ext cx="432048" cy="2304256"/>
          </a:xfrm>
          <a:prstGeom prst="bentConnector3">
            <a:avLst>
              <a:gd name="adj1" fmla="val 411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6" idx="2"/>
            <a:endCxn id="8" idx="0"/>
          </p:cNvCxnSpPr>
          <p:nvPr/>
        </p:nvCxnSpPr>
        <p:spPr>
          <a:xfrm rot="5400000">
            <a:off x="2051720" y="3573016"/>
            <a:ext cx="432048" cy="7200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6" idx="2"/>
            <a:endCxn id="7" idx="0"/>
          </p:cNvCxnSpPr>
          <p:nvPr/>
        </p:nvCxnSpPr>
        <p:spPr>
          <a:xfrm rot="16200000" flipH="1">
            <a:off x="4608004" y="1736812"/>
            <a:ext cx="432048" cy="43924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8" idx="2"/>
            <a:endCxn id="11" idx="0"/>
          </p:cNvCxnSpPr>
          <p:nvPr/>
        </p:nvCxnSpPr>
        <p:spPr>
          <a:xfrm rot="5400000">
            <a:off x="1367644" y="4761148"/>
            <a:ext cx="360040" cy="7200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8" idx="2"/>
            <a:endCxn id="10" idx="0"/>
          </p:cNvCxnSpPr>
          <p:nvPr/>
        </p:nvCxnSpPr>
        <p:spPr>
          <a:xfrm rot="16200000" flipH="1">
            <a:off x="2663788" y="4185084"/>
            <a:ext cx="360040" cy="187220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2"/>
            <a:endCxn id="9" idx="0"/>
          </p:cNvCxnSpPr>
          <p:nvPr/>
        </p:nvCxnSpPr>
        <p:spPr>
          <a:xfrm>
            <a:off x="7020272" y="494116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7685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 calcmode="lin" valueType="num">
                                      <p:cBhvr additive="base">
                                        <p:cTn id="2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 calcmode="lin" valueType="num">
                                      <p:cBhvr additive="base">
                                        <p:cTn id="3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 calcmode="lin" valueType="num">
                                      <p:cBhvr additive="base">
                                        <p:cTn id="3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
                                            <p:txEl>
                                              <p:pRg st="1" end="1"/>
                                            </p:txEl>
                                          </p:spTgt>
                                        </p:tgtEl>
                                        <p:attrNameLst>
                                          <p:attrName>style.visibility</p:attrName>
                                        </p:attrNameLst>
                                      </p:cBhvr>
                                      <p:to>
                                        <p:strVal val="visible"/>
                                      </p:to>
                                    </p:set>
                                    <p:anim calcmode="lin" valueType="num">
                                      <p:cBhvr additive="base">
                                        <p:cTn id="4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pPr marL="0" indent="0">
                  <a:buNone/>
                </a:pPr>
                <a:r>
                  <a:rPr lang="fi-FI" dirty="0" smtClean="0"/>
                  <a:t>Tingkat Partisipasi Angkatan Kerja (TPAK) adalah</a:t>
                </a:r>
                <a:r>
                  <a:rPr lang="id-ID" dirty="0" smtClean="0"/>
                  <a:t/>
                </a:r>
                <a:r>
                  <a:rPr lang="fi-FI" dirty="0" smtClean="0"/>
                  <a:t>angka </a:t>
                </a:r>
                <a:r>
                  <a:rPr lang="fi-FI" dirty="0"/>
                  <a:t>yang menunjukkan besarnya angkatan </a:t>
                </a:r>
                <a:r>
                  <a:rPr lang="fi-FI" dirty="0" smtClean="0"/>
                  <a:t>kerja</a:t>
                </a:r>
                <a:r>
                  <a:rPr lang="id-ID" dirty="0" smtClean="0"/>
                  <a:t/>
                </a:r>
                <a:r>
                  <a:rPr lang="fi-FI" dirty="0" smtClean="0"/>
                  <a:t>dibandingkan </a:t>
                </a:r>
                <a:r>
                  <a:rPr lang="fi-FI" dirty="0"/>
                  <a:t>dengan tenaga kerja (penduduk </a:t>
                </a:r>
                <a:r>
                  <a:rPr lang="fi-FI" dirty="0" smtClean="0"/>
                  <a:t>usia</a:t>
                </a:r>
                <a:r>
                  <a:rPr lang="id-ID" dirty="0" smtClean="0"/>
                  <a:t/>
                </a:r>
                <a:r>
                  <a:rPr lang="fi-FI" dirty="0" smtClean="0"/>
                  <a:t>kerja).</a:t>
                </a:r>
                <a:endParaRPr lang="id-ID" dirty="0" smtClean="0"/>
              </a:p>
              <a:p>
                <a:pPr marL="0" indent="0">
                  <a:buNone/>
                </a:pPr>
                <a:r>
                  <a:rPr lang="id-ID" dirty="0" smtClean="0"/>
                  <a:t>Rumusnya =</a:t>
                </a:r>
                <a:endParaRPr lang="fi-FI" dirty="0"/>
              </a:p>
              <a:p>
                <a:pPr marL="0" indent="0">
                  <a:buNone/>
                </a:pPr>
                <a14:m>
                  <m:oMath xmlns:m="http://schemas.openxmlformats.org/officeDocument/2006/math">
                    <m:r>
                      <m:rPr>
                        <m:sty m:val="p"/>
                      </m:rPr>
                      <a:rPr lang="id-ID" b="0" i="0" smtClean="0">
                        <a:solidFill>
                          <a:schemeClr val="tx1">
                            <a:lumMod val="95000"/>
                            <a:lumOff val="5000"/>
                          </a:schemeClr>
                        </a:solidFill>
                        <a:latin typeface="Cambria Math"/>
                      </a:rPr>
                      <m:t>TPAK</m:t>
                    </m:r>
                    <m:r>
                      <a:rPr lang="fi-FI" i="1" smtClean="0">
                        <a:solidFill>
                          <a:schemeClr val="tx1">
                            <a:lumMod val="95000"/>
                            <a:lumOff val="5000"/>
                          </a:schemeClr>
                        </a:solidFill>
                        <a:latin typeface="Cambria Math"/>
                      </a:rPr>
                      <m:t>=</m:t>
                    </m:r>
                    <m:f>
                      <m:fPr>
                        <m:ctrlPr>
                          <a:rPr lang="fi-FI" i="1" smtClean="0">
                            <a:solidFill>
                              <a:schemeClr val="tx1">
                                <a:lumMod val="95000"/>
                                <a:lumOff val="5000"/>
                              </a:schemeClr>
                            </a:solidFill>
                            <a:latin typeface="Cambria Math"/>
                          </a:rPr>
                        </m:ctrlPr>
                      </m:fPr>
                      <m:num>
                        <m:r>
                          <a:rPr lang="id-ID" b="0" i="1" smtClean="0">
                            <a:solidFill>
                              <a:schemeClr val="tx1">
                                <a:lumMod val="95000"/>
                                <a:lumOff val="5000"/>
                              </a:schemeClr>
                            </a:solidFill>
                            <a:latin typeface="Cambria Math"/>
                          </a:rPr>
                          <m:t>𝑎𝑛𝑔𝑘𝑎𝑡𝑎𝑛</m:t>
                        </m:r>
                        <m:r>
                          <a:rPr lang="id-ID" b="0" i="1" smtClean="0">
                            <a:solidFill>
                              <a:schemeClr val="tx1">
                                <a:lumMod val="95000"/>
                                <a:lumOff val="5000"/>
                              </a:schemeClr>
                            </a:solidFill>
                            <a:latin typeface="Cambria Math"/>
                          </a:rPr>
                          <m:t> </m:t>
                        </m:r>
                        <m:r>
                          <a:rPr lang="id-ID" b="0" i="1" smtClean="0">
                            <a:solidFill>
                              <a:schemeClr val="tx1">
                                <a:lumMod val="95000"/>
                                <a:lumOff val="5000"/>
                              </a:schemeClr>
                            </a:solidFill>
                            <a:latin typeface="Cambria Math"/>
                          </a:rPr>
                          <m:t>𝑘𝑒𝑟𝑗𝑎</m:t>
                        </m:r>
                      </m:num>
                      <m:den>
                        <m:r>
                          <a:rPr lang="id-ID" b="0" i="1" smtClean="0">
                            <a:solidFill>
                              <a:schemeClr val="tx1">
                                <a:lumMod val="95000"/>
                                <a:lumOff val="5000"/>
                              </a:schemeClr>
                            </a:solidFill>
                            <a:latin typeface="Cambria Math"/>
                          </a:rPr>
                          <m:t>𝑈𝑠𝑖𝑎</m:t>
                        </m:r>
                        <m:r>
                          <a:rPr lang="id-ID" b="0" i="1" smtClean="0">
                            <a:solidFill>
                              <a:schemeClr val="tx1">
                                <a:lumMod val="95000"/>
                                <a:lumOff val="5000"/>
                              </a:schemeClr>
                            </a:solidFill>
                            <a:latin typeface="Cambria Math"/>
                          </a:rPr>
                          <m:t> </m:t>
                        </m:r>
                        <m:r>
                          <a:rPr lang="id-ID" b="0" i="1" smtClean="0">
                            <a:solidFill>
                              <a:schemeClr val="tx1">
                                <a:lumMod val="95000"/>
                                <a:lumOff val="5000"/>
                              </a:schemeClr>
                            </a:solidFill>
                            <a:latin typeface="Cambria Math"/>
                          </a:rPr>
                          <m:t>𝑘𝑒𝑟𝑗𝑎</m:t>
                        </m:r>
                        <m:r>
                          <a:rPr lang="id-ID" b="0" i="1" smtClean="0">
                            <a:solidFill>
                              <a:schemeClr val="tx1">
                                <a:lumMod val="95000"/>
                                <a:lumOff val="5000"/>
                              </a:schemeClr>
                            </a:solidFill>
                            <a:latin typeface="Cambria Math"/>
                          </a:rPr>
                          <m:t> ( </m:t>
                        </m:r>
                        <m:r>
                          <a:rPr lang="id-ID" b="0" i="1" smtClean="0">
                            <a:solidFill>
                              <a:schemeClr val="tx1">
                                <a:lumMod val="95000"/>
                                <a:lumOff val="5000"/>
                              </a:schemeClr>
                            </a:solidFill>
                            <a:latin typeface="Cambria Math"/>
                          </a:rPr>
                          <m:t>𝑡𝑒𝑛𝑎𝑔𝑎</m:t>
                        </m:r>
                        <m:r>
                          <a:rPr lang="id-ID" b="0" i="1" smtClean="0">
                            <a:solidFill>
                              <a:schemeClr val="tx1">
                                <a:lumMod val="95000"/>
                                <a:lumOff val="5000"/>
                              </a:schemeClr>
                            </a:solidFill>
                            <a:latin typeface="Cambria Math"/>
                          </a:rPr>
                          <m:t> </m:t>
                        </m:r>
                        <m:r>
                          <a:rPr lang="id-ID" b="0" i="1" smtClean="0">
                            <a:solidFill>
                              <a:schemeClr val="tx1">
                                <a:lumMod val="95000"/>
                                <a:lumOff val="5000"/>
                              </a:schemeClr>
                            </a:solidFill>
                            <a:latin typeface="Cambria Math"/>
                          </a:rPr>
                          <m:t>𝑘𝑒𝑟𝑗𝑎</m:t>
                        </m:r>
                        <m:r>
                          <a:rPr lang="id-ID" b="0" i="1" smtClean="0">
                            <a:solidFill>
                              <a:schemeClr val="tx1">
                                <a:lumMod val="95000"/>
                                <a:lumOff val="5000"/>
                              </a:schemeClr>
                            </a:solidFill>
                            <a:latin typeface="Cambria Math"/>
                          </a:rPr>
                          <m:t> )</m:t>
                        </m:r>
                      </m:den>
                    </m:f>
                  </m:oMath>
                </a14:m>
                <a:r>
                  <a:rPr lang="id-ID" dirty="0" smtClean="0">
                    <a:solidFill>
                      <a:schemeClr val="tx1">
                        <a:lumMod val="95000"/>
                        <a:lumOff val="5000"/>
                      </a:schemeClr>
                    </a:solidFill>
                  </a:rPr>
                  <a:t> X 100 %</a:t>
                </a:r>
                <a:endParaRPr lang="id-ID" dirty="0">
                  <a:solidFill>
                    <a:schemeClr val="tx1">
                      <a:lumMod val="95000"/>
                      <a:lumOff val="5000"/>
                    </a:schemeClr>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35" t="-1413" r="-576"/>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id-ID" dirty="0"/>
              <a:t>Tingkat partisipasi angkatan kerja</a:t>
            </a:r>
          </a:p>
        </p:txBody>
      </p:sp>
    </p:spTree>
    <p:extLst>
      <p:ext uri="{BB962C8B-B14F-4D97-AF65-F5344CB8AC3E}">
        <p14:creationId xmlns="" xmlns:p14="http://schemas.microsoft.com/office/powerpoint/2010/main" val="29862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348880"/>
            <a:ext cx="7408333" cy="3777283"/>
          </a:xfrm>
        </p:spPr>
        <p:txBody>
          <a:bodyPr>
            <a:normAutofit fontScale="85000" lnSpcReduction="20000"/>
          </a:bodyPr>
          <a:lstStyle/>
          <a:p>
            <a:pPr marL="0" indent="0">
              <a:buNone/>
            </a:pPr>
            <a:r>
              <a:rPr lang="id-ID" dirty="0"/>
              <a:t>Tinggi rendahnya TPAK sangat </a:t>
            </a:r>
            <a:r>
              <a:rPr lang="id-ID" dirty="0" smtClean="0"/>
              <a:t>dipengaruhi</a:t>
            </a:r>
            <a:r>
              <a:rPr lang="en-US" dirty="0" smtClean="0"/>
              <a:t> </a:t>
            </a:r>
            <a:r>
              <a:rPr lang="id-ID" dirty="0" smtClean="0"/>
              <a:t>oleh </a:t>
            </a:r>
            <a:r>
              <a:rPr lang="id-ID" dirty="0"/>
              <a:t>berbagai hal, </a:t>
            </a:r>
            <a:r>
              <a:rPr lang="id-ID" dirty="0" smtClean="0"/>
              <a:t>antara lain :</a:t>
            </a:r>
          </a:p>
          <a:p>
            <a:pPr marL="514350" indent="-514350">
              <a:buFont typeface="+mj-lt"/>
              <a:buAutoNum type="arabicPeriod"/>
            </a:pPr>
            <a:r>
              <a:rPr lang="id-ID" dirty="0" smtClean="0">
                <a:solidFill>
                  <a:schemeClr val="tx1">
                    <a:lumMod val="95000"/>
                    <a:lumOff val="5000"/>
                  </a:schemeClr>
                </a:solidFill>
              </a:rPr>
              <a:t>Umur</a:t>
            </a:r>
          </a:p>
          <a:p>
            <a:pPr marL="514350" indent="-514350">
              <a:buFont typeface="+mj-lt"/>
              <a:buAutoNum type="arabicPeriod"/>
            </a:pPr>
            <a:r>
              <a:rPr lang="id-ID" dirty="0" smtClean="0">
                <a:solidFill>
                  <a:schemeClr val="tx1">
                    <a:lumMod val="95000"/>
                    <a:lumOff val="5000"/>
                  </a:schemeClr>
                </a:solidFill>
              </a:rPr>
              <a:t>jenis kelamin</a:t>
            </a:r>
          </a:p>
          <a:p>
            <a:pPr marL="514350" indent="-514350">
              <a:buFont typeface="+mj-lt"/>
              <a:buAutoNum type="arabicPeriod"/>
            </a:pPr>
            <a:r>
              <a:rPr lang="id-ID" dirty="0" smtClean="0">
                <a:solidFill>
                  <a:schemeClr val="tx1">
                    <a:lumMod val="95000"/>
                    <a:lumOff val="5000"/>
                  </a:schemeClr>
                </a:solidFill>
              </a:rPr>
              <a:t>Pendidikan</a:t>
            </a:r>
          </a:p>
          <a:p>
            <a:pPr marL="0" indent="0">
              <a:buNone/>
            </a:pPr>
            <a:endParaRPr lang="id-ID" dirty="0" smtClean="0"/>
          </a:p>
          <a:p>
            <a:r>
              <a:rPr lang="id-ID" dirty="0"/>
              <a:t>Angka TPAK </a:t>
            </a:r>
            <a:r>
              <a:rPr lang="id-ID" dirty="0" smtClean="0"/>
              <a:t>dapat </a:t>
            </a:r>
            <a:r>
              <a:rPr lang="id-ID" dirty="0"/>
              <a:t>dijadikan </a:t>
            </a:r>
            <a:r>
              <a:rPr lang="id-ID" dirty="0" smtClean="0"/>
              <a:t>indikator tingkat </a:t>
            </a:r>
            <a:r>
              <a:rPr lang="id-ID" dirty="0"/>
              <a:t>kesulitan untuk mendapatkan pekerjaan.</a:t>
            </a:r>
          </a:p>
          <a:p>
            <a:r>
              <a:rPr lang="id-ID" dirty="0"/>
              <a:t>Angka TPAK yang rendah menunjukkan </a:t>
            </a:r>
            <a:r>
              <a:rPr lang="id-ID" dirty="0" smtClean="0"/>
              <a:t>kecilnya kesempatan </a:t>
            </a:r>
            <a:r>
              <a:rPr lang="id-ID" dirty="0"/>
              <a:t>kerja yang tersedia bagi penduduk </a:t>
            </a:r>
            <a:r>
              <a:rPr lang="id-ID" dirty="0" smtClean="0"/>
              <a:t>usia kerja</a:t>
            </a:r>
            <a:r>
              <a:rPr lang="id-ID" dirty="0"/>
              <a:t>. </a:t>
            </a:r>
            <a:endParaRPr lang="id-ID" dirty="0" smtClean="0"/>
          </a:p>
          <a:p>
            <a:r>
              <a:rPr lang="id-ID" dirty="0" smtClean="0"/>
              <a:t>Sebaliknya</a:t>
            </a:r>
            <a:r>
              <a:rPr lang="id-ID" dirty="0"/>
              <a:t>, angka TPAK yang tinggi </a:t>
            </a:r>
            <a:r>
              <a:rPr lang="id-ID" dirty="0" smtClean="0"/>
              <a:t>menunjukkan </a:t>
            </a:r>
            <a:r>
              <a:rPr lang="id-ID" dirty="0"/>
              <a:t>besarnya kesempatan kerja yang tersedia.</a:t>
            </a:r>
          </a:p>
        </p:txBody>
      </p:sp>
      <p:sp>
        <p:nvSpPr>
          <p:cNvPr id="2" name="Title 1"/>
          <p:cNvSpPr>
            <a:spLocks noGrp="1"/>
          </p:cNvSpPr>
          <p:nvPr>
            <p:ph type="title"/>
          </p:nvPr>
        </p:nvSpPr>
        <p:spPr/>
        <p:txBody>
          <a:bodyPr>
            <a:normAutofit fontScale="90000"/>
          </a:bodyPr>
          <a:lstStyle/>
          <a:p>
            <a:r>
              <a:rPr lang="id-ID" dirty="0" smtClean="0"/>
              <a:t>Faktor yang mempengaruhi tinggi rendahnya TPAK</a:t>
            </a:r>
            <a:endParaRPr lang="id-ID" dirty="0"/>
          </a:p>
        </p:txBody>
      </p:sp>
      <p:sp>
        <p:nvSpPr>
          <p:cNvPr id="4" name="AutoShape 2" descr="data:image/jpeg;base64,/9j/4AAQSkZJRgABAQAAAQABAAD/2wCEAAkGBhQSERUUEhQUFBUVFRYVFBUXFBUXGBgUFBUVFxUVFxcXHCYeFxklGRcVHy8gIycpLCwsFh4xNTAqNSYrLCkBCQoKDgwOFA8PFCkYFBgpKSkpKSkpKSkpKSkpKSkpKSkpKSkpKSkpKSkpKSkpKSkpKSkpKSkpKSkpKSkpKSkpKf/AABEIAMABAAMBIgACEQEDEQH/xAAcAAABBQEBAQAAAAAAAAAAAAAEAQIDBQYHAAj/xABAEAACAQIEBAQDBgQEBQUBAAABAgMAEQQSITEFQVFhBhMicTKBkQcjQlKhwRRisfAkM9HhcpKisvFDU2ODoxX/xAAXAQEBAQEAAAAAAAAAAAAAAAAAAQID/8QAHBEBAQEBAAMBAQAAAAAAAAAAAAERAhIhMXFB/9oADAMBAAIRAxEAPwDl6RrtcW5m9gPe9ERYQNbUG2oIbTSmQZTsGHXMAPpRiqltdF5ek78vSu1c3QRDA2+uX9L9aLRXFjJ6ragWC+nkNN/eoYcOmYMbZ9hvcjnRuHiubI6s1+ofKbWAKnb2qCSLcDK3q53XKtvzc/pRJWMqc+YIPiOUnXqANSu2tSQwONNDr94cv6qBoutUXjPikkUQj9K+adCme5hUAeq53LaadDSTagfi/jBY5G/hgGYjK0pJI05ov7ms+/EJZm9b3Lbk2+m21VqtVjw7BtK6xoLsxsP3PsK38RNFw+1zfW2ltNeV771o+EeOMVh7K+WaP8rCx+TLa3zroPBfs6w8USqxLtuzWAue1wbCiF+zHBHUiQ63+Pr2rPtfR/AuKw4uLzIs3MMpGqNbUNb9Dzq2giC2Aa1va/S+tB4DwFDh5lnw7OhCMsiXusoI9Jbup/sVcJGbahT13Av052FQMEZ7H66f70/yuoqQIPy7nl/U09E9xVVD5VPC+1TKO/vpTwlAMY695VE5K9logUxU0x0WUprJQoJoqieKj2jqN46IqcYllvYmxBNhfS9DiVG2cX6bH6GrhoqEnwKtuAfeiq6WCgsRBcH2NWZ4eF+EsO19Poailh+dVGbxMpjQu/qUZV0HqGY5R2NUk0F2vWk8QwWg95Ih/wBYNVTQ1K0o+NxehO8if91HzQ07jWCzKhvtLGf+oUViItavLNY/Hj/GRjohP6GqLiQ++c9zWkxkP+PTtFf+orL4t7s3/Ex/WqNDGb/hGnfejcOdLlLfyhgT/wA1qgiVuZBXlZQCOuvOj4s/LLm5XUkdrgG5rDSWGwsMrEn8Qy2A7m9/pRsQW9vht8TMMq3PMHnamRKbAWXf1aEWtvludKMgVswzKgTSxGbMeua+lFMiSMoGEoKrbKwkYBydAv8APr1rGeP2JxCeq4ES2AIOXVtCB8J52reSSAqT5ch19KAoSCGsGOY2AsL6a6isP47jUyRsA2YofMNtLhjax56A1eb7Tr4zUEBPyraeCcF98NQBYZr7kX0A9zV54d8GQphVeWCbEFlR3aN1UL5ihgqKfjyqQWJPPTarrB+ClinzwnNEWGUm+YXOqnt3qdUkbHAqwGutWcSUyOIW0FZHxumIYZRA8kQ+L78RIe3p1f22puGStusyDdl5fiHOo54AG2O19L7X2HeuK+DvD6Yuco2EWJo5Y/VGXGUgknMzEgjQfWupeGDL/iGmeVWOIkURSKFVFjJCtHzKEWNzTUxcqB1Ovvz7cqeB3v7ilUn8w/Tn3535U9Qe399qKYF7g1IFpQvtrXiO1UJlpCtOr1qIZamlaky0hWiIctNZamy00rQDstQulFstRMtXAFJHQrw1YyLUBSgzHipQsKXIUGeMXJAF7nmaqpIDva/ca1ruL8HixEflzIHQkNluRquxuDWUk+zTCqSYmxERPNJSLUs1dVfEVLSQjUfeqSNtgassRHSReFnjkRv4qaRVN8jqp5WHq3oyaKrJiMJi0P8AHta3ph5+9Y1xf5i/6mtpNMP4zFH8sdvoDWNw6EkDuAPaxNBsYYG+K+nIXGne1HYXDte2dmYnRiwNr8rna1BwwpcH05zcDTWwGtHYfy2LKCG1+89JtryNxZj7VhobDhmtYSMAts1mX120sdNflRyQsCDm0t6UuNLG5NtxegYjCEB1yAjIFjY6gm3pXb50esUYkFl+9Kkk+X+EWAu9t78qinvh5iHBy5yptaKwVSPy5jrbnWY8WcPaSMWA9ObJZDmZxa+Zr66HkOdafLEwkBmDLr5rB3sLAenMNe1hQHEwv3fr9Vmyx3e+U2u3QbDnesy+9M2LLwPNFxLAR4eZiGw5Cun/ALirfy817XFrAj+Wti6+TCULZigBvsbFiQLdBe3sK514F4SEfE5GLKJAqsLrsCbjmDrb5Vq8RH5KSMxYmUqCWYmwjvbU9jVtWRo+H4kka3uN6sGs4ysoIO4NZvg/EAw0OlufP586uoMRm0vbv+9Xf4lh3C1hgZ1UxxqgDsSVUC9zqT86LXicM+sEkcttDla452II0tfSsxjR/EYeSNcG7wo58uRvILSsCfMdFmYEjNp3qy8K8P8AJwsaMCzWY3yIhyk3CuFNr2000qpV0FP5Ry59P70pQvOw586aqjoeX6ct+VOAvsD1tSDxtroNa8FqRIL61OiAVrEC2pammjvr0qICliEpLU+1LaouIstIVqcrTSKIHK1Gy0SUpjR1dAbrUOSi3Wo8lNAsi0JKlWEqULIlUVM8dATR1cTxUBNHQcZ8R49o8VOsd1LMVkN82YHUWuNKD4LBmmjHK5/RSf3qLxE98VMf/kb9Daj/AApHeeL/AO0/RVFBoonAIGVyTzGXKB3vrf2qyhfllOgGt9GJ1IHTp86CjYgWVVNyMxN7hR0tzo6EPfUIE2WykMTzuxNvlWGxeHnbKT5QB1Aj83NbkCXAHvajCzAgBEy7mQs2YdguW3zvUEcM5zDMEkYkq3lqAsfYNptzqq4j4pWPKscjSldWUZcjNlygs1tCNTZetQaB8Tq1omYKAAudV8x7XJDa2F6Cxrny1zJlNyzt5migL8F7a+onWsljfGGMkYFXWIL8IjUL8yTcse9Vx4jOysjSyMj6uCxIJBvrep46vljof2a8QTFSYpI7I2ZXjguWHlquVmVyAWNzci2xrY8VwnoyuLX016iuLcEnfDzRzwNZ42BB5HqrdQRcW/0r6K4BxWLH4SOZVBWRfUpscjjRkPMENce1b8ZWfLHKBhDBPmU+kEkoTfU81P4RejcV4gDEqr5C4FmYXVOva3vWx8QfZ4JMzYd8jEE5GuUJ7Na6frXLMR4Bx7T+S0EqZ3AaQlHiCXGZg5PIa7A1jxXyXHG+J4SaLyWlbEzLaysQsRW6lgCNja53rp+ARBGixEKgXLGqgABbaAWHIVjOB/Y7h1xDmSNpI43HlO0xPmjKpu0aqMoDX562rpcGFCbb/p/4rU5ZtBRQM19TpYXIt7263oxYgKkJr1akZ000gFI0qghSwBa+UEgE23sKkC1VKqUPNFY9qKpki3FKBaW1NNevWQ69Ia9SGrAtNYUt6WggdKhZKLYVGUoApFoWRKPlShZFqgCVKBnWrORaAxVgrE7AG/tbWg+c+JveWQ9Xf/uNaPwXH96naJ2+rAVmcYbuxHNmPyJNa7wWnqzdMPb5mW9KRaxxuQQrMoAu4GUXA3BuKh41xU4dFbVmbMsaFvSLEZnZfoKbGsRSzOBH1LMQbG4Fxcmsp4jxgkxDFdVUBRpbbc/W5rMWpjjnkvnd2vuC7Ee1idB2oiCCqWGaxq3weJpYkGrhqeuFAqaKYVIXUAsSNP7/ALFY10+vYPAxsx9PrXqAPSdmW245XrafZ54i/g8R5UjAQYhgNT8E50BHIK2invY8jUPDfs/xM2R0KxoFV1lIJuGHrj8rc6dQBcV0PgXgLDYexKmaQa+ZLqb7iy/Cv0rUlZuZjT0PLgEdw7C5AsLk5d7/AA3sTcbmp70tbZIKRqcVqrXizeVLmTJLFcFL3B1+7dTzVgQb+4oD/wC+tDfx6mPzU9ag+q24A+LT8w6dqixcDI4nX4gAsyjXPGNbgfmU6jtcVBNhUEoeNvL87VZE2Z7aK6n0srDXW2ooCYFQ4hmbKxeNHjawPoUerKT/ADEHTr3qXhPF0xKsyB1CuUIdcrXXmVPqA10vVZhOGSFnjZTGEIlw0yG4RmuHQA6hb/gPJuwozg3CJIpJpZZFd5ihsiFVUILaAkkk87+1T2LImmFqc5phqojlWoxRAFROlqKZXqflrxWgZSGnEUmWgbXgKrsXxlFJC+ojc8h/rQON8UmFM5TOtxmCtZspNiQD8VulZ0xcyrQcq0XHi1fb5d6hnStbor5Fqt4nETE4G5UgfMWq0lFBYhdDVRzvB+BoY0s6rIbk3K9eV70aOGxoLRoqjoBWikw3Wgp46zi6xOFxMajMoYxqCbZPLJIW9gD351g5nzuzH8TE/U3/AH/StZxbi2WNyEC5vQi3vYMurE8jvWPvSFqQJUsctqgzVtPCH2fNOVfEB1Qi6xro7gczf4E77nlVWA/C/AcTjZMsC6D45G0ROfqbr2Fds8L/AGeQYYB2PnzDeSRAQp5+WhFlH1NT8G4f5EaxqEVVFlVBYKAOu7n+ZtausPLapBYL7knmTzPWpFqNTUqVULcXtcX6X1+lA+IcW0WGkeM2ewVDa9mdgoNu171W8G8OxSRtLOglllkkZmbMcoEjBVXUZQABRWMwBWN4i7NFL6UZjmaFyfQC25jzAanUaVN2I9ieBPGithnbzoxs7syTagusgY6FtbMLWJvtpTMU/wDEwrPDcOAfTYFjkb1wsDzDA78170XwvjqyHy5Pu8QotJE3pN9iyX+NDa4IvobcjUXD9MRiQhXJmQ2HKRlu5v8AQ2p+KdgcbI6owySo+zr6GFt8yHS99LDmDRMGEVLgfCWzBTqFO/p6a60kGEVM2QWzMXI/mO9hy9qmFUTLXmNV3GA9omSQxlZQDoCpDgqA4O63I2sdq9w/jKu7QvlSdAM8YbMNrhkPMW5bjmKA1jTaewppFGSqKVlvXlp1Gg1qWnyLUZYAEkgAC5J2A61ApHPa252Fu55VmOLeIA90jPp2Zvzdh270Hx/xAZjkjuI/1fueg7VmpcblJ6C39L1zvTc5W5mtVS0heJlJ3k9I+YJAokS3APW36i9VYm9Sjozvt0FlPtrVKusDxshtSALf7g9q12ExwlTMLXFs1jfUi4Psa5YuI9ZX5e+i/uaveEcSaKVWGoKhHXqL3B9xU5uUs2NjMtByijncEAjUEAg9jQctdXNXziq3ECrSeqzE1cRyPxLIxjXzGHIooQIMvqBNhzvzrMk1b+ImPmAE3sotrfmT8qqMtItXfhLGwxYgNOtwB6DuqSXFnZfxAa6V33hsCqgKnNmAbPe5a+zX6c6+aQa6f9lXjSxXBzNoTaBidj/7R7Hl9KliyuuwmiBMqlQzKCxsoJAJPQA70LFQniPw2mOhCMSjqc8My3zRyddNcp2I+lYaaWFrUWprB+C/EshkfBYtSuJhv6ibiRBbKwJ+I21vzGvI1t4WrUqWBBP/AAzkPpC7FlflGzkko/RSxJDfzEG2lWGJCGNs5GQqSzXFstvivsOt6dpsbHTUb6Hr2NVLeEMKTrGcpNymd/LuDf8Ay75bdtu1E/XsJgIsZhYTPGsvoBBYHNpoGDCxFwAdDrejcHw+OFckSBFvewHM7nXc1NicUkSF3IRFsL8hqAAAPcAAdqBhmlkDNIvkI4Kxo9vMLG9mbWym2yC5qodicfZHMIE0iAkRhrEkDYHnQsXFHWOOVmSVJGRSI0bMpdsotzax0INiNanhwiSwoo9JTRSNGjkjGUkW1uDr7GqzD4Wzq7RkMz+XMYywMc+o8wWNgji17DTNRWg4lhPMikj/ADIw0Nje2ljy150Hw7h0T4eK8OS1pMuuZZR8TZty2YHXn3ojCxDDxuZJpHUFnLyspKrvlJAHpGu+tUx8T4hkM0eBkaADMGaREldALl0hIvqNQGIJttQaGkqLD4hZEV1+F1V1/wCFgCP0NSXoykr1eU1SeL/EowMHmACSRmVIob2aV2IGVba353tyoqzxM1kLLZ7cgwG3IHa9ZfjPFfN9K3VOh3J72oNuItMqvJDHDJb1LG5a2uxbQE27UPNJpWLdbkV2LcLqdAAST2A1/Ss3mZ1APxSsXNzsgN9R7AD51Z+IJSVEamxkbJe9rLu5/wCW4+dVbMAdPYew2rnW1zh5LoSToAfoKp4cWMzN1AA/f9q9icZ92V5Ea1VRvrXTmMWi2a7rfm39NauUkudOx+hqikk+9jA3UMx05aD9jVtgHuwHYn6Vjr61K13B+J2byz8L+pOzc1vVpKKx2f0EH8JHyB2PY3rQ8M4l5i5WIzqBfuPzV05rnYXEVWYg1ZYmqvEV0ZcIx8gMjEHQnT6Chb169eJoEJp8UhBBGhGoI01qOvUHfvs28aDGw+XI3+JiHr/+RNhIO+wb5HnW5iavljgvGZMLMk0LZXQ3HQ8iCOYI0tX0d4T8SR47DrNHYHaSO+scnNT2OpB6e1YsahfF3htsQqTYc5MXhzmhb86jUxE9Dy+Y51V4b7SZcUI4MFAxxbg+bn0jgKmzsSRqAe3Qak1somr2GwkaPI6IqvMQZXAsXKiwLHnWca1JwXgyw5pGYyzuB5spuM1uSreyoDsBVsKDie1FI1bjJuJwqSo0cgDKwsR2058j0PUVn+F4fy8QYsQXllVc2Hlc3DQrp6Rssi3AbmdDz00lRzYVXylgCUbMh2IaxFwfYkH3pgDxHDyXzxyNGx+KwUq/QlWBBI671FGVwqhSZJXkd3sAGdm3Y2FgAAO3KoZPEiZiUR3hS4lnUXRT25uo1uV0Hel4vNkfD4gWZAxRiLfBMLBwRvrl+RoDMDjosSjAeoapLG62Ivuro2o0PtrVFjeISYJTh3V5Y5bx4SQHUM4suHkY/CQCcrncAA672vG+GsfvoPTPHqNP8xRcmNut/wB6mCR47C2kW6TJZ15qdiL8mVh+lQUicZnwiIMRhPLwyCOISidZHRRZA0qhQANrkE71pqyy4bFyQS8PmVn2j/jGAyPhmtcnriAt1toCdb8qM8YeMMPwyAPMSWIyxRAjPJlA26ADdjpViVYcY45FhIjLMbAaKObtrZVHM1zPhiTYzEHHYsgt6hhYx8MUR5gc3Nzr71TjxHLxRiHdXRXWQjKB5QcFcq7GxAt3rXQyACw2AsPYbVnq/wAakPvQmLm2F7XOvtUk2IAqmx2NudNrVj43gDHzZpS5O2iDkBz+ZqvkYkgDUn96dPLc0J//AEMr2XUra56E8ve2tZk1bcWcHAZZpFiisztsAdgN2boveqlEyuQfwkqfcGx/WumfZXwpljkxL6mUhUOhORfiPzYkW7VQ/aZ4eXDSfxEekcrHOOSyb6dm1sOt67yenKsgk/3xY30UKo5dW/Wrngh9RPIC3zasfFjLnetVwOXKuv4jf9gK51qLfzLSDowI9zbSgzxAxTKBodfJa+hbnE3uNr17iM4RQ5/AwJ9tqF4gqyKQdQbHv2seR2orZRY0SpmX2I5hhup6Gg8Q1Zjg3GmR8r+prerSwkVdnX+cDcc9+daKWQMLg3B1B7V05rFcFNJXqUVpklepTSUCitJ4H8XPw/EiQeqNhkmj/MhP6MNwe3es1Tg1B9Z8PxqTRpLEwaOQBkYcwevQjYjlajVauBfZX4/OEkGHna2Glbc/+lIfxjop5j513hT9CAQb3BB2IPMd6xWoKU0RG9CK1TI1AYpqDiHD0njaOQEo3xAMVuAb2JUg2PMX20pyNUwNURLCFAVVCqBYKAAALWsBtaqb+GWFhh2UNhp7qgJ/y3a5MeuuRtSvQ6c6s+J8SSCMyS5ggKhmClsoY2zNbZRzbYUF4jdWwbsCCCEaNgbgtnUoykb8rGqIIMa2E+7xBZoh/lYggkAco5SNmGwbY6VN4enVnxJjN4jKCpt6cxRfMK9RmG/WrX5e/Sq3jnGlwyfzkHKttB/Megv9agg8V+MsPgIWaaRVkKMY493c8rLuRe2tfMfGOM4jiGJ8yZs8shCKNgLmyoo2Vbn9b11LxL4XGJPnYqRi1gGJtmYt8Cxrsmv4dbVFw3wPHHhMoRTNmEmcgFgVcEKG7AWqeSzlWcD8ONgwyMbuxTzCPqFHsSda0UeIIUa/3c1LxZMssbWvmcKR7C/+tV8akgDpmH/K5FcLtdI9O19Sdr/rVZjsRRkr3GnW303qsxMBJuduVWQtV2KnNvTudj070X4Z8OnETJAh+LV2J1C3u7+/TuRURi1sBck2HX2ArsXgzwyMJDdgPOkAMh6LusYPQX17k9q6yOVq8w+HWNFjQWVFCqOwFqr/ABHwJMbhpMPJoHX0ta+Vxqrj2P71Y0hatMvmKfgsuHxTYaUWdGsehG4YdiNvetIstq6f4y8KpjFDABZ0BEch5g7o/VT+hrj/ABOVosyuMrqcpB5Eb1Kqz4pig0bR7krpTMHNmjU7nKL+9taosNPzOptb671Y8Kny6ciCPmedYdE+IjB7EG4I0IPIg8jR3CuMW+7kNr3seRP7dx1oF2pMNw3zyb/5Y3bqeQX9zVlSub0tqSnLXVzey0hWplFedamiCvU61JaqJFauw/ZF9oF8mBxJ12w0hP8A+LX2/lPy6VxpTREb2IINiNQRoali6+uF/v8AvlUqNWD+zHx1/HQeVM18TCPV1kjFgJPcXAb6863CNWca0Sr1Oj0KpqRWpEE7ixGnP571U4fwjh0cMgdVDZhCsjCEP+YRXyg+2narQGs54h8XZHOHwwLy7SyAgLhwwJDPf4nt6sm9tTbnQX4i475GSKMqcRKcsa/lH45WA1CqNdt7VmoMOHcm5KKSbsbl5Ocjde3IVmOGIHebFJ8eJPlQyNqxhQhXmY/mdhfTTKK0UsgIEQ0BBLnogOu3NjoK53puTD8glbzLXANou5tYt7CiWULZef8AevtTM4QCw5AIo0FuQ7DvUax5SbnNI1ixOwHIAcgKCHHi+W+liT/0kfvQLEKrH3b5n/e1WWMTT21qnxMgIt1IFPQCxslgq9F/VtaqJ5qmxmLzEnqf05fpR3hDw4cbN6riFLGQ9b7Ivc9el61IxavPs78M3Ixco9I/yF6tqDJ7Dl316V0ItXlQAAKAAAAABYADYAcqaTWkKTUMklNdqHkehhsz1y/7VvCRf/GQgllAEygbqNpBbmBoewrpMklBSy0MfPuHxGlGQYmxq28e+Fv4aTzoRaFzqB+BzuP+E8um1ZgYwKLnXoOtTG5WixuOWOPO1yCQAAdT+a2h5Vp0dPLXy/gIBW3QjeuUYmRmszEG97AHYXOluVabwhxzTyHPUxk6b7p+9JGLWMtXgakdRbvUdbRKtPtUAapFeosPEVRtHRcbVJ5QNTRWEU+M0c2DoeXCkVdMHcC43JhJ0nhOV0Nx0I2ZW7EaV9JeG/EsWNw6zwnQ6On4o5OaMP6HmK+ZOG8NknlSKJSzuQFAvz/bqa+kPBXgqDh8YyLeZkAmkufUwNzYbBQdBpsKg0sak8qmCnoaExEs1vuhED1ct/RRQKcTx6AeZhYpdbEwYg5rdQkqKP8Aqoqq8R+OMpaDCG8gJWWcC6REfEqcnm5aaLz10rFspKGCMkGZxGz3JbLYviJXO+axIzcy1aHxw2DS0mVoMW5BC5SgkBNmaT/02tqc181+u1ZvgJu0k1tWYqmlrIrWuOoYi/yFcur7a5aeKMLZUFgAEQb2jXl7AAVKqC9tyTcnrbb6UFFNrfn/AKUVHLf++lYdPqQproddueg/1pXfIAq6kkDXcnqfrXkkv7D+9aiDXfso09yKIk867t0HpHy3rGeLeIyYdicoMbXyN6jZ7ABTb4W3P0rXbuFHIZj9aZj8KroyOodW+JW1B/371ZUsct4S+Ixs6QQAZ3PS4VfxO19lA/0r6D4JwuPCQLDHchRq5+J3/E7dyf72rL+A+EYbCiUQqVkka5LG/wB3yRD+UH5961RkrtLGMEmSomeoy9MaSqh7vQ0sleeShZZaoY70FiZbV7GYwIpZjYCs3hcU8zCdi6oqsqRkZQxzf5h11FhYA+9QH8QiWRGjkGZGBDA9O1cT8ScFbDYho9SvxIeqHYnuNR8q7FNPWR8d4ISweZ+KI3HXKbBh/Q/WrErmwP0qUAix66ix1/TamoL6C2lzf5bUxBrvb3piHAXFNZKnCWpCKKGtSg1MYxULLREkb0bDJVaDUiyWpYsXUZvRWGwJldY0F3dlRR1Zj/QC5PtVNDiTXS/APBwsQxTgGR7iP+RBoSOjE8+nvWGmq8J+EIMCxaO7ylcryN33CAfCtx7962CzHkRfvtWdw89HLMx/EFH/AA3NWIMk/ij8E2GXsYJX/USr/Sh1m4mGI/wEiaWIOIibvofMFNCuTpMwHQKv7iqTxHxuOADzOISxa7KiEtzIHoNjamkE+KfFc0OFlXEYUBpI5FT1rLCWAGrGwPO40vpWQwFo40QaZVUfoLn5nWqbj+IzRk5pHVpl8sStmKx3zAHkSdbnuKbheIaEXtYXsRoPbteufXuOkmNXHidKIixmlr1nUxhsOtvV0vztU8OKuKxitGuJ0tT8PP6SfzEn5DaqEYw2omLGG3sKC7hlF3PfKNr2Gu/uaXzqqo8SQnzJ+pqRcRQFebZv0070TJxaaKxWQso3VwG/U6/rVJjZ7ZT/ADCp+LT2j9yAP61qGNZw/jiyABvQ5ANvwm/Q/tRjtWD4hjQmTQ2zWFu1qlxOJcAkPILdHatzpixrpZaCllrN8P8AEz3yyHMOtvV+mhqXi2PLERRnV9WYcl/8VrdjNiPEz/xEnWGM/wDO/T26/KpJpaYoCKFXYbdfn3oWaakDZpazHjHiXl4cgGxkOUW/Lu36f1q7mkrDeNZyZUUnQJce7E3P6D6VRQRRq2hbKeV9V/2ol+CS7gKw5EMpBoeBgNSL9By+dQu1VH//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271792" y="5478442"/>
            <a:ext cx="1872208" cy="1404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3002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id-ID" dirty="0"/>
              <a:t>Secara umum tenaga kerja dapat dibedakan menjadi </a:t>
            </a:r>
            <a:r>
              <a:rPr lang="id-ID" dirty="0" smtClean="0"/>
              <a:t>dua kelompok</a:t>
            </a:r>
            <a:r>
              <a:rPr lang="id-ID" dirty="0"/>
              <a:t>, yaitu tenaga kerja rohani dan tenaga kerja </a:t>
            </a:r>
            <a:r>
              <a:rPr lang="id-ID" dirty="0" smtClean="0"/>
              <a:t>jasmani</a:t>
            </a:r>
          </a:p>
          <a:p>
            <a:pPr marL="514350" indent="-514350">
              <a:buFont typeface="+mj-lt"/>
              <a:buAutoNum type="arabicPeriod"/>
            </a:pPr>
            <a:r>
              <a:rPr lang="id-ID" dirty="0" smtClean="0">
                <a:solidFill>
                  <a:srgbClr val="C00000"/>
                </a:solidFill>
              </a:rPr>
              <a:t>Tenaga kerja </a:t>
            </a:r>
            <a:r>
              <a:rPr lang="id-ID" dirty="0">
                <a:solidFill>
                  <a:srgbClr val="C00000"/>
                </a:solidFill>
              </a:rPr>
              <a:t>Rohani </a:t>
            </a:r>
            <a:r>
              <a:rPr lang="id-ID" dirty="0" smtClean="0"/>
              <a:t>adalah </a:t>
            </a:r>
            <a:r>
              <a:rPr lang="id-ID" dirty="0"/>
              <a:t>tenaga kerja yang dalam </a:t>
            </a:r>
            <a:r>
              <a:rPr lang="id-ID" dirty="0" smtClean="0"/>
              <a:t>kegiatan kerjanya </a:t>
            </a:r>
            <a:r>
              <a:rPr lang="id-ID" dirty="0"/>
              <a:t>lebih banyak menggunakan pikiran yang produktif </a:t>
            </a:r>
            <a:r>
              <a:rPr lang="id-ID" dirty="0" smtClean="0"/>
              <a:t>dalam proses </a:t>
            </a:r>
            <a:r>
              <a:rPr lang="id-ID" dirty="0"/>
              <a:t>produksi. Contohnya manager, direktur, dan </a:t>
            </a:r>
            <a:r>
              <a:rPr lang="id-ID" dirty="0" smtClean="0"/>
              <a:t>jenisnya</a:t>
            </a:r>
          </a:p>
          <a:p>
            <a:pPr marL="514350" indent="-514350">
              <a:buFont typeface="+mj-lt"/>
              <a:buAutoNum type="arabicPeriod"/>
            </a:pPr>
            <a:r>
              <a:rPr lang="id-ID" dirty="0" smtClean="0">
                <a:solidFill>
                  <a:srgbClr val="C00000"/>
                </a:solidFill>
              </a:rPr>
              <a:t>Tenaga </a:t>
            </a:r>
            <a:r>
              <a:rPr lang="id-ID" dirty="0">
                <a:solidFill>
                  <a:srgbClr val="C00000"/>
                </a:solidFill>
              </a:rPr>
              <a:t>kerja jasmani </a:t>
            </a:r>
            <a:r>
              <a:rPr lang="id-ID" dirty="0"/>
              <a:t>adalah tenaga kerja yang dalam </a:t>
            </a:r>
            <a:r>
              <a:rPr lang="id-ID" dirty="0" smtClean="0"/>
              <a:t>kegiatannya </a:t>
            </a:r>
            <a:r>
              <a:rPr lang="id-ID" dirty="0"/>
              <a:t>lebih banyak mencakup kegiatan pelaksanaan </a:t>
            </a:r>
            <a:r>
              <a:rPr lang="id-ID" dirty="0" smtClean="0"/>
              <a:t>yang produktif </a:t>
            </a:r>
            <a:r>
              <a:rPr lang="id-ID" dirty="0"/>
              <a:t>dalam produksi. Tenaga kerja jasmani terbagi dalam </a:t>
            </a:r>
            <a:r>
              <a:rPr lang="id-ID" dirty="0" smtClean="0"/>
              <a:t>tiga jenis </a:t>
            </a:r>
            <a:r>
              <a:rPr lang="id-ID" dirty="0"/>
              <a:t>yaitu tenaga kerja terdidik, tenaga kerja terlatih, dan </a:t>
            </a:r>
            <a:r>
              <a:rPr lang="id-ID" dirty="0" smtClean="0"/>
              <a:t>tenaga kerja </a:t>
            </a:r>
            <a:r>
              <a:rPr lang="id-ID" dirty="0"/>
              <a:t>tidak terdidik</a:t>
            </a:r>
          </a:p>
        </p:txBody>
      </p:sp>
      <p:sp>
        <p:nvSpPr>
          <p:cNvPr id="2" name="Title 1"/>
          <p:cNvSpPr>
            <a:spLocks noGrp="1"/>
          </p:cNvSpPr>
          <p:nvPr>
            <p:ph type="title"/>
          </p:nvPr>
        </p:nvSpPr>
        <p:spPr/>
        <p:txBody>
          <a:bodyPr/>
          <a:lstStyle/>
          <a:p>
            <a:r>
              <a:rPr lang="id-ID" dirty="0" smtClean="0"/>
              <a:t>Jenis tenaga kerja</a:t>
            </a:r>
            <a:endParaRPr lang="id-ID" dirty="0"/>
          </a:p>
        </p:txBody>
      </p:sp>
    </p:spTree>
    <p:extLst>
      <p:ext uri="{BB962C8B-B14F-4D97-AF65-F5344CB8AC3E}">
        <p14:creationId xmlns="" xmlns:p14="http://schemas.microsoft.com/office/powerpoint/2010/main" val="113000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id-ID" dirty="0" smtClean="0"/>
              <a:t>Tenaga kerja jasmani dibedakan menjadi :</a:t>
            </a:r>
          </a:p>
          <a:p>
            <a:pPr marL="514350" indent="-514350">
              <a:buFont typeface="+mj-lt"/>
              <a:buAutoNum type="arabicParenR"/>
            </a:pPr>
            <a:r>
              <a:rPr lang="id-ID" dirty="0" smtClean="0">
                <a:solidFill>
                  <a:srgbClr val="C00000"/>
                </a:solidFill>
              </a:rPr>
              <a:t>Tenaga </a:t>
            </a:r>
            <a:r>
              <a:rPr lang="id-ID" dirty="0">
                <a:solidFill>
                  <a:srgbClr val="C00000"/>
                </a:solidFill>
              </a:rPr>
              <a:t>kerja terdidik (skilled </a:t>
            </a:r>
            <a:r>
              <a:rPr lang="id-ID" dirty="0" smtClean="0">
                <a:solidFill>
                  <a:srgbClr val="C00000"/>
                </a:solidFill>
              </a:rPr>
              <a:t>labour ) </a:t>
            </a:r>
            <a:r>
              <a:rPr lang="id-ID" dirty="0" smtClean="0"/>
              <a:t>adalah </a:t>
            </a:r>
            <a:r>
              <a:rPr lang="id-ID" dirty="0"/>
              <a:t>tenaga kerja </a:t>
            </a:r>
            <a:r>
              <a:rPr lang="id-ID" dirty="0" smtClean="0"/>
              <a:t>yang memerlukan </a:t>
            </a:r>
            <a:r>
              <a:rPr lang="id-ID" dirty="0"/>
              <a:t>pendidikan tinggi. </a:t>
            </a:r>
            <a:r>
              <a:rPr lang="id-ID" dirty="0">
                <a:solidFill>
                  <a:srgbClr val="FF0000"/>
                </a:solidFill>
              </a:rPr>
              <a:t>Misalnya</a:t>
            </a:r>
            <a:r>
              <a:rPr lang="id-ID" dirty="0"/>
              <a:t> guru, dokter, </a:t>
            </a:r>
            <a:r>
              <a:rPr lang="id-ID" dirty="0" smtClean="0"/>
              <a:t>dan sebagainya</a:t>
            </a:r>
            <a:r>
              <a:rPr lang="id-ID" dirty="0"/>
              <a:t>.</a:t>
            </a:r>
          </a:p>
          <a:p>
            <a:pPr marL="514350" indent="-514350">
              <a:buFont typeface="+mj-lt"/>
              <a:buAutoNum type="arabicParenR"/>
            </a:pPr>
            <a:r>
              <a:rPr lang="id-ID" dirty="0" smtClean="0">
                <a:solidFill>
                  <a:srgbClr val="C00000"/>
                </a:solidFill>
              </a:rPr>
              <a:t>Tenaga </a:t>
            </a:r>
            <a:r>
              <a:rPr lang="id-ID" dirty="0">
                <a:solidFill>
                  <a:srgbClr val="C00000"/>
                </a:solidFill>
              </a:rPr>
              <a:t>kerja terlatih (trained </a:t>
            </a:r>
            <a:r>
              <a:rPr lang="id-ID" dirty="0" smtClean="0">
                <a:solidFill>
                  <a:srgbClr val="C00000"/>
                </a:solidFill>
              </a:rPr>
              <a:t>labour) </a:t>
            </a:r>
            <a:r>
              <a:rPr lang="id-ID" dirty="0" smtClean="0"/>
              <a:t>adalah </a:t>
            </a:r>
            <a:r>
              <a:rPr lang="id-ID" dirty="0"/>
              <a:t>tenaga kerja </a:t>
            </a:r>
            <a:r>
              <a:rPr lang="id-ID" dirty="0" smtClean="0"/>
              <a:t>yang memerlukan </a:t>
            </a:r>
            <a:r>
              <a:rPr lang="id-ID" dirty="0"/>
              <a:t>pelatihan dan pengalaman terlebih </a:t>
            </a:r>
            <a:r>
              <a:rPr lang="id-ID" dirty="0" smtClean="0"/>
              <a:t>dahulu. </a:t>
            </a:r>
            <a:r>
              <a:rPr lang="id-ID" dirty="0" smtClean="0">
                <a:solidFill>
                  <a:srgbClr val="FF0000"/>
                </a:solidFill>
              </a:rPr>
              <a:t>Misalnya</a:t>
            </a:r>
            <a:r>
              <a:rPr lang="id-ID" dirty="0" smtClean="0"/>
              <a:t> </a:t>
            </a:r>
            <a:r>
              <a:rPr lang="id-ID" dirty="0"/>
              <a:t>sopir, montir, dan sebagainya.</a:t>
            </a:r>
          </a:p>
          <a:p>
            <a:pPr marL="514350" indent="-514350">
              <a:buFont typeface="+mj-lt"/>
              <a:buAutoNum type="arabicParenR"/>
            </a:pPr>
            <a:r>
              <a:rPr lang="id-ID" dirty="0" smtClean="0">
                <a:solidFill>
                  <a:srgbClr val="C00000"/>
                </a:solidFill>
              </a:rPr>
              <a:t>Tenaga </a:t>
            </a:r>
            <a:r>
              <a:rPr lang="id-ID" dirty="0">
                <a:solidFill>
                  <a:srgbClr val="C00000"/>
                </a:solidFill>
              </a:rPr>
              <a:t>kerja tak terdidik (unskilled </a:t>
            </a:r>
            <a:r>
              <a:rPr lang="id-ID" dirty="0" smtClean="0">
                <a:solidFill>
                  <a:srgbClr val="C00000"/>
                </a:solidFill>
              </a:rPr>
              <a:t>labour ) </a:t>
            </a:r>
            <a:r>
              <a:rPr lang="id-ID" dirty="0" smtClean="0"/>
              <a:t>adalah </a:t>
            </a:r>
            <a:r>
              <a:rPr lang="id-ID" dirty="0"/>
              <a:t>tenaga </a:t>
            </a:r>
            <a:r>
              <a:rPr lang="id-ID" dirty="0" smtClean="0"/>
              <a:t>kerja yang </a:t>
            </a:r>
            <a:r>
              <a:rPr lang="id-ID" dirty="0"/>
              <a:t>tidak memerlukan pelatihan ataupun pendidikan </a:t>
            </a:r>
            <a:r>
              <a:rPr lang="id-ID" dirty="0" smtClean="0"/>
              <a:t>khusus. </a:t>
            </a:r>
            <a:r>
              <a:rPr lang="id-ID" dirty="0" smtClean="0">
                <a:solidFill>
                  <a:srgbClr val="FF0000"/>
                </a:solidFill>
              </a:rPr>
              <a:t>Misalnya</a:t>
            </a:r>
            <a:r>
              <a:rPr lang="id-ID" dirty="0" smtClean="0"/>
              <a:t> </a:t>
            </a:r>
            <a:r>
              <a:rPr lang="id-ID" dirty="0"/>
              <a:t>kuli bangunan dan buruh gendong.</a:t>
            </a:r>
          </a:p>
        </p:txBody>
      </p:sp>
      <p:sp>
        <p:nvSpPr>
          <p:cNvPr id="2" name="Title 1"/>
          <p:cNvSpPr>
            <a:spLocks noGrp="1"/>
          </p:cNvSpPr>
          <p:nvPr>
            <p:ph type="title"/>
          </p:nvPr>
        </p:nvSpPr>
        <p:spPr/>
        <p:txBody>
          <a:bodyPr/>
          <a:lstStyle/>
          <a:p>
            <a:pPr algn="l"/>
            <a:r>
              <a:rPr lang="id-ID" dirty="0" smtClean="0"/>
              <a:t>Jenis tenaga kerja</a:t>
            </a:r>
            <a:endParaRPr lang="id-ID" dirty="0"/>
          </a:p>
        </p:txBody>
      </p:sp>
      <p:sp>
        <p:nvSpPr>
          <p:cNvPr id="4" name="AutoShape 2" descr="data:image/jpeg;base64,/9j/4AAQSkZJRgABAQAAAQABAAD/2wCEAAkGBxQTEhUUExQWFhUXGBwaGRgXGBgcHRsdHh0aIB8fHxwdHCggGholHBwcITEhJSktLi4uGB8zODMsNygtLiwBCgoKDg0OGxAQGywmICYsLDQ0NCwvLCwsNCwsLCwsLCw0LCwsLCwsLCwsLCwsLCwsLCwsLCwsLCwsLCwsLCwsLP/AABEIALoBDwMBIgACEQEDEQH/xAAcAAACAwEBAQEAAAAAAAAAAAAFBgMEBwIBAAj/xABCEAACAQIEAwUFBgUDAwMFAAABAhEAAwQSITEFQVEGEyJhcQcygZGhQlKxwdHwFCNi4fEzcoIVkqI1ssIkNFRz0v/EABoBAAIDAQEAAAAAAAAAAAAAAAIDAAEEBQb/xAAuEQACAgEEAQIEBgIDAAAAAAAAAQIRAwQSITFBE1EiMnHRBUJhgZHBIzMUUvD/2gAMAwEAAhEDEQA/AMkXEwxD1f4dxNbTBkPMSCdInWqmLszEiANzUTWCWkL4UCyQsDcxPmdtavc0XtvoNX+0VyWBLhgxjKzbeYq/ge117I1ttc6lCxGuU0GscQBuO7HxORrGhgfSjuExNh1OY23cbKPe0HmNQPKlznS5QyEL6YucbtZhnmTtp+lCLmHZQpOzTGvQwRHI/rRKxeJnTSemx6TRzs72auY254B/pA3Dp90SF8iSKttIpRclYW4lcbhwFm4Rd/koVVWgLmAksu6suoA5kg+VVsNx0XBluIildQqrAgbZuWv1qNcRcvcQZ5AU28jgrnDqoAhlkZpIHpvyr3G8D/hwWQ5rN1cy6hsrCJXP9oQQQfgdQaktS5qpd0XjwbXcfctLxC7jnWznSzbTxs7CdNgABud4FMmE7TWuHplw4VmOrvcGrHlADCB5Vm9jFmy7MZgiCB0qm3EM95ZnJmEgncSJ9NKLG3D5ReeEcnE/saXe9ruL1K27QHXKfzJoPiPa/jj90emn5UI41hxP8qMp+zHzjyqNeyuJvWjctWLlxQYlFJ16CNT8Kd60l7fwvsJ/4cH0n/L+4VT2s40GdD6s5/AimO3xb/qeEZLgVc8AlZkMCDrJMjMJrL8bwe7ZE3EZNYh1ZT9QKu8BxV2y4e2Y6zqsH7w5jzpuLUVL/JyhObRcfBxJfUL4/Ed0otOqkZVB0E+GQIb3gN6V0Je6SojMSB6n9zRfiLP3bd6CHUxrPXX0ofwZhnJbYAfsVj2pNtHQbbpMZ+E9l84/1X8yIP03qvxvs8cHcW5bfvUYNuIIEQZ89aoC0gVmS81t8wKglgY1mCPhRfi2IPcAXbxvcw66GYOkmZHn+FLc2pLkNY010V+zPCxcuTdkW9QOpMflT32ex92xcFu4veWLx7uWUlXX3NPgANdayvDYm5l7vMSHbNGu/OOgMbUawHFLnfqhdstu5bKrnYKCH18MwZGmu1MceKEuVnb9nmvYm5ZWDlZ4JIUBQSJk/hvR7taLeD4fZwiurMzi6FEyuUmWP+4yPn0q8t3K7XF8LGfEN4Igx0051neNvd9cuXH3ZiFjYKNFAHLQUPMeQ/ndBXsvxC/bfvExTooaAgdgGJGmkxE+VFzj77G67X75YkEHvGhSTr8TpAHnSCpdG5SpkTtI29RptW3Y22uMs22UKiFVdVRVUAkAzAid60RlB43FxT/USk1kTszzimJa4pZ2e64EDMSS3Qa6mrHZJ3tW2Zx7zISsdJ0j0j5VpnYzg9lHOa3mYQQ5E+s6aeQ261D2g7FSe8wkvbd9U5qTzB5rJ35UegUMcvj7JrJuaqPRnftB7NnP/E2EZkdC1yATlyxLHoIImfL4I2Aw+a6oOxYT6TrX607OcGGHsLbaGbKAxI0Om3pGlZv7QfZbBbFYBRIOZsOBvGs2/wD+Pl0qszjObcRWNyUVuM14nhrZTKCYBgCl/hnDXu3VtoCST9BufSmE2Wdc5GSZJBmQZiNfSnP2ccAVFa87LN0iGLABUGwnkSdfl0rNBN2jXma4YTxfstuJgrQwxDXNWuLnADSNMpOk+p5+VZ5x3D4nD3XlblpgFtkkEGAB8hJ3HSv0hgL6PZVFdAwEAA9PI6nT8ay/2w4u2XsW7uh7skw28Np4uZHWjUYpX5QCe7gWvZj2UtYoXDiMhQMAM2pJjxGN9iup6mmP2rYfC4DBW7Nq2C9xwVLAeHIBLAqRyIWDO9KXDuINh7RbCSBmzMzEF/RdAPCI15kmqnEOPWsX/wDcvcukARMAj0jamQnXQFNPkD3LsjlrTNhsVbfBNhwLSXXVRmuAwWGgM7KYnU6Detg477MMBiJK2zYc/asmB/2mV+lJHGewbYAi86nFYcEhhbVs6T7rFRJKjmQemlZZuXFI0YZRjdsy9bBsHJfX3SfdytI6qZgiiHZnhXeFrq/ZB7snSX5DeB5711jj3jZM6LbMsrEagcwMurafhVy6wwzBbJe7hwAHMq2YsJlYEKII08jNHNeCY/f2BeOe7aJS4uWCSdAQSdZHI02ezztsMFcYPbU233KABpA3np5H1pJ49xZ2/lz4OXX50Ms4uDVxdrkXPh0jVe22EsrcOKwXhkzfsmJWRuImEZiJjZivI0Ix5nhdyCfAyXByPvhSPkTWlYK1ZxvD7Vx8vfW7GRj94ZcpVtJ2IYcwQDtM5fjseptHDLA74gE6eFB4mPrIAHrS8kOU/wBRmKfDixf4fhO9VvLckjb9aqY/gTIpugZrYOvUf2p14Xwey1rJaZlcakt4gfUaSKS+KcYuuDbY+6WBAEDemRknaAyJqrJcFjC/ibXKY38tDExW7+yE5sEOmdj8MzA/UV+cEEAEHfev0H7ELpODT/c4/wDNz+dXLuw8TuMl+n9mithkdYZZHRh+XOgPE+wPD7+r4cT1Qsh/8SKaK+moK3v3M04n7IbFxYS/cUfdYK4HP3oD/WlbG+x3FWVPcvbu7kiSreUAjLt5863QCquNumPCQD6VYcW5M/MnGOzV/Dt/PsvaA1JI8PrI0j1NGLvY7FPYzKlzu8mcIoJJM6FgBtGaK1XjGLuIPFGpjMp+nyr2z2nW2qhJgRvz3n66/GgScmOzR9JJ+5+eEslbhB8LCd9IMx6zy+dEcOyNfJGk5AfXMqk/jW7cXwnD+JLlugLd0i4gAcRJiSpkb6GRWKdqOz17C4w4ZQXN0g2iq6Op6bxB0PTKSdKJr47ZnUlspBmzg8RiyyWLZcqNdQAB5kkAa+dCuP8AAbmDFsF0uSIbISQrjcElRPWRp8qfuF3AEGFF5LbC2XuaGXYRm21jWRPL50H7RcFutbhxKQfEv2TO5HvDWOWnPekylzTHY1XIjJw5sQVt2gXuMdgNlGrHyAEmte4Fwq7hsNas3hluKgUjy5fSKUuyOIsYFgXZv5nulftRuANwsmJOhIM7UyWO25ZrqHDMVGaGa4SqnkAsadYHQ1MUm5bUgdRtjHfJ8BdMainuyRLDb8D86p2e3dvB3zauBmBALRugkgHX46UtNeJYsTqTM1JxThwxltsmVcRlAk7OBsD5iTB/Y6E9O1G0cWGuU57ZcLw/uOXEfalh1uBLCG8DuwOUT0E6mOdMnZ7tNZxeZUlbiAFkaJAPPTccq/N+IwwteEZhcQkTzB5gj8qM+zHjrWeJK1xjHdXAdyWGWQvzAj0rIzo7Wuex39tHDcIMjyyYhzqqRDLzZgSAD0bnzql2dYfwuW3PgGgO/wC41oDixcxl9sTfPvGVXy5aclA5Uet3Tk8Bh1GnOf6SJ26V0ouMY7JcmSpSe7o8t3m71Mu5+o12/L4UnceDY7HTcNzu4ALgZjlUalRsSzfj5USwPHwlwm6ysynwrBUgjlrsR+Iqtfur/DHxaOoUEaEx5bjUVgk+TbBeCu+GRUCWnaNxnGkfACSdTSGXhj5E0fwuKDEgA5hpJ5+frUB4LmYksonXf50uN20OyVtTR+vq8roiuaISYb7Weyi2MUuJtLlS6DIAEK4Gum0NOaOuas7ONuKIBj4afKv1B2r4GuMwt2w2hYeBvuuPdPz+hNflfHYK5bd7dwFXRsrA8j0/Oqqwoy2lVredizEE+Zq92U4dbv41FYfy5zFdfEFEwPKR8qqLazEIoJJMac6eOB9iryXrNy3cthoGZHYgrJymIEMIaSNCIMTVravmLpvoJYTEXxeNtZFtmtt4REwqkgRy1E/3NIK2wb9xWcrkGUH/AJfhtWtYrshxIvbfD914beSWLKQRKkgMmsiCD0FCMB7E8Y10PexFi2J1Cl7h+qqPrUck1wUlT5FDDWR3oKYjKFiWGunlqPkaWuKQL9zKcwLHxREzuY5VrnbT2c28FhxeW/cc5spBVQJIMERqBoeszWOY0Q7UEbuw5yTXB5ar9B+xRFGDQnT39Z3PeNP0ivz3a0iZpn7O9rb2GARYKAzGoIkzoR59aKSdcBYJRTak6tH6qDCN9K5N5RrNZf2U9qVkplvhwZ96ARy5rr9KcbXGLV9GbDv3sCcq6t6R5+dTcvISwc/p7hS/jhVK9fmgzm7bcZ1dgzKJYEACHE6aTmAPxq2RFAslmvHjh4Avaa/7i+p/IfjS3fuRRbj97+Y39KgfHegaPmmRz0P785oozUE2zPqU5yUV7EVvGlHUgkEGZBjWm3tFxnDtgP4sELiLCt3f3hcaBAPRtBPKdKzDtHiWw8MRMmB57n8q64jhjfw4zMUKgMFg+LUEjQbxtPSopbufBmca48lDCXLtm9/ENdLPml2MnQ6N6mPwpxxfHsN3bo7vmKMAESYlWA3jUSVjoV+7Wb8Sx0uVQnKNJ6xVrhEyTJUff3I02A5tVenuScgnk2OokXZ21duXBqc1vKfFsonWAdNzMczT9deTtHp9fiaUzxfIxIILHfRRmE7GNJ9KYMBjVuorrsfoeY+db9NCKd+Ti/iMslJfl/ssGvLd8qQQdRX1xqgrb2coIcW4Vb4gkiExKjfT+ZA5+fQ/DpC3wbgmV+8uAhgICnca65vPyotavFSCDBFGL1xcRbZ1AGIUSQTAuADmY96Nj8OhrJlwq9yOlpNY4r05P6MauBdjbV7DJcZ3V3BOmWNyBpHTzqc+z+DKYj4Nb/MN+VHey+IUYWyJHuCi926qqWJgASTWTdJHUW1oxztl7Kb164ty1csi4wIYMzLnI1BHh96Jk89KAXfZlxRbWTuwwDSClxJ+pBrR+L8UNy4bgJWPc8o/PnTB2S4n3toKxl05ncjkfypC1CnKh7g4qzCcH2GxlvS5hrymYJyMR6yoIigPaLh1xWzFGWNIIIiv1lQztFwW1i7Js3wShIOhIMjbUU1VdlbuKZjF3224y5dRbdqxbQsF1DO0Egb5gNvKnjtB27vWLavbto4nxSG0+TD51+fMKyrckDamH/rN7u3Ft2YMCCMxJA8hM/KmY4RrkVO/BoNn21OLdwvhrZe2VgK7AMrGJ2MEGNPOs+7ZdobfEL/8QlnuWIi4MwYFhpmGgiVgH/aKXXxZUurASRB+PlUVu4QpGkNE6chynp1oGo9oJX5Nn9hnBrBt3cTcUNcz5EzAHKuUGQCNCc3yA8613+JUbQBWAeyjjrC7ctSRmAffflEdIy0ye0PtucLbFq03/wBRcEz9xfvep2HxPKsk92+kN4o0Ljva/D4X/UfxHZVifqRHxpXwvtWsPcIKkITCHYx1OugrDU4hcZHbOxuMdWYkmPU8zUnDboJguCSfdI3iPhtpFNWH3YG43Pt1x63e4XfuWitwLkaN9MwDT6An5V+e791br7ZesUw/x7W7d22nhS6rKyanRhoY5EHUelCuy/De+xItOcqgEuZA8IjaZ3kcjvtVxjsXPRfzPgO4XsiMRaDW2ACjQnmeY01iecaVH2c9nuOxTEJayqphrjnKgPkd3/4g0y47tLawhFjC27bd171181wL1EMup11MCNqa+xPtfs3yLWKC2X2VxojdP9p8qpTb58FuG0tdlfZFYw4BxFxr7blB4bc+nvN8THlWhYTCpaUJaRUUbKoAHyFd2rgYSpBHUV1RpLspt9Hs1RxXDVbUeE/SrtfVGiRnKLtMy3tZhWsOXuhlRm95RIiNNt+UjfelDCcSDXGgQGOmsx5beVaF217XKyvhrBVpBFy5oVHKBOh9flWYcMw0sdfdPLnScqqPPRojkc5X5CvFUR7ZW5qDyjY8jQuzjrluzFwKxuEoh1Uqo0LnKdfLT7J11qxxC6SY67fCq7sLkLE5VK/9x0+ev7NKxtxQckmxV4lw0BiU93pVDG3LgSQGFucoaDqelPGH4LzuagbDr6/pVnGYJHQ22HhIiBy6R0inxyOuRGSMb+EywuetOPYzE/yrk7K0/P8AM0q8TwLWbhRtY2PIjkR606djeHtasu7gqzkQCYOWDy5EzvvWzTwyTl/jRkzY4zjtn1YwakQAxYe9AOUTyDfaPU7V4bR5givuEY4JcZV0AVBv0zflRQ8SXZtV5zXaWlcVV2c7Jo4ydx4Bi2JqPG3UsgM7RrAA3JPIVNxvHrYXMNVPux+HlSBxPGtcurcY5o1y8hB5Viz5PT48icGjlOVS4SN7scXTDYZbl/woFGu++wjmarNx5r6pClbT+JQ2jEDYkchzH1pL4dxS5xK1aW9btjD2TMeIklToCZ1Mf07MetGcXjBMSFZtBpsOlcPVZvyR/c9Bp8VK2WMZjBm125D98674ZxJrFxHQaA+71HShKoANddd6mt35EbGsaddGhqzZMLfFxFddVYSPjXbrIg1kycUNtFUKrrmgkM9txO3jUyADO4O4pp4B2itf6ZuXcxGguOHiN4fQn4jlXQhk3JMyyi0fmNzAqxwrFulxSuU6xDba8/70Y7Y9jsRgLuS8JQ+5cA8Ljy6Hqp1/Gg2AQ5hHWfl1PIVoS5FpphrtZwi6v8y5aVc32rbZkJPImAVJ5SKWFed609cY1y0QdVKkQRow9DyPzrMcTa8TBT4ep00/WdPhQyCoM9hsf3ePstyYlT6H+8V722uM+PxM5ie8Kid4XQfD9aBYRyrqw3Vg3yM019qcMWxxuKIFxEuA9QVAkfEUv81li9aR1kQRpXNq4yNJoy9s17geHNeuBViTzNV6ldjfSvo+xt24gD93lV9dZPIc6k4Cxbv3TRwgAPqZ089N/Sm/jfCXXBtaWHhfWlvgmD7jCm605rsEA6QBMeszQRy707CeLbJUBbGcahipIfZivI6Tz9OdC7WpArVOzvCrWHtDEXwGvOGyW3XRFYHxQRBZhJB5A7b1neIwAS8yISyjY/rTEwJwY4dlO3uJwBVcxuWoE23MwP6TuPTaty7J9scNj0m00OB4rbaMPhzHmK/LeNXUesV9hsXcssroWRlMqwMEHyNVt8oGXZ+w2aASdAN55VjvtE9pYfNYwjfy9Q9wbt5L0Xz5+m6TxT2kY7F2Fw911yfbZVytcA1AaDEabACaT8Riyxolz2AFrvGWG2u+/wC9aJcG42tsnvW1MHRZ3H5ClJ21inD2ednRfc3r6FrNv3VI8Nx52PVFEkjmYHWqyRUlTCjNxdoe+CcAs3kTEYm4yW7gzKq+8ynZiYhQRtEk+VdY+1hwx/h7Itp6sWMcySTB9PrV/EsWMt8hyqnetxQbYpUit0pO2wZdFU72tELy0Pv0DCQI4hYzEOqq1y3JTMAQeq/GNOh9ajtcY71BIKuRMem++/oavsB/n+1UeL4BHXOphhvyg9fjz8561t0Wvlge19Elh3/UCPxZlYt95t+uWBVk8ZLKT0mlhydjUlpyBHUiulHXy3c9GfYOnfm9Ye39oWlZf9wUUjPfkn8DRjCY7JiUM6CFPxABpq4DwnBXb72r1kQQ0MrMrBpWDIIkEE6Un8QmprevDp/+/kPFG3tPuD8aWzhktqNQMwkRMmdY+1z+VXF4gt1ZJIcEaE/hS3xlBaulRoF0GxkDbUbj9ahwWLBMA6jX4VwsuJcyRujxwx7sqW2MV0biq0H41Z4K9vugXGZikgSRB6tHKqOEwVy44zgCeswOdZUmxj4Vs7tp42QNmVhr/Tvr8DB+FecLvPbXKBmc7hEDT6k+IAco0pjsYS3a94yefL+4rpOIZBFpQvnz+mh+NdPT6WdcmPJnj4HzifDbOLsNZvoHRxqDy6EHkRyIr899p+yjcPxPdEFk95Hj3lnSfMcx115itw4dxMQBt0/fSq/afh9nGWu7vDb3XHvIx29QenP1g1u9JxZgjkox7DX5TNBEH5+lIPEBN25Ajxt+Jp441hnsXGR4ATRY2Yb5/Q8qv9mewFtx3uJuTcK5zY0HvFcpLTJEMCQI3G9InSZsj8XRm2CwTu2W2M7QTlXc9QBzPlRvAd6CyXg4dUGRbilSFHLUDQaVty4hbVsd3byKWZQqKpUKkq0wBEsPXeg2KxTXkf3MRaceNEyq4UanKsb6DYyY51mlmjEfHA2Y5ibzBtJ+en1qa8zqFIkZuYkeutM/GOyVtsO+Mwd3vbKQzK05lBOoMDcTvpoDziQd/jYbDiybKaGVclpXacsbzHOpe5JpFuO202MHY2wSneOzBdVIJJzTzAPSpsUFu37VmP5YYSP6V1I8pAj41F2AwRxDspMBbbEE7AxC7cpIqviTcwuJfvVKsFIHQyRqDzEDfzpSXxNjvCCfaDimZwASN8w084jXYGB8aVBhAoDHQkeL56fiPlU1rEF2YnnInXQcz+Aq1f1UgCFWIMbj47/4p65F8AhrUghiCPKqWMDMQBsNutG8DZtG2GJfNJzAZQBrpBqa3bsKZCuT5uv5JT8ennJWqMuXPBOnY0eyLsilxL13FWsyuDbUMY0kBoWJkH7WkR8aTu2vZG5gLzAg9yZNq5oZE+6SCQHEwfnzpxt+0h7dvultWgoEbNOmvIiagxvtGvXrbWrgttbcQylAQZ9Zirjpcl8tAPUY6pJmecF4RdxL5bamBBduSiQJJ6yYA5k1r/DMYtrucPEKq5F2EASRPxJE0n8M40lrwKirbJ8SqN/OdyRvvU+Jxg77QyIAB8jrI8qrPjeOD8l6Zevk2/U0U2qr37WhqPs7jmuW4b3l0nqNNfWiGJTwnlWZO1YUouMqFvEihl+iuKEkiq1vCFj5UuTDQMt4cuYH+PWiNvAjKVCyCIJO7en3R9edFLOFtqN66a/GiilWMRjnHeEPh7xRpg+JGP2lP5g6Hz9RVK0st6VrPHuCnFWspgOJNtjpDdCfunY/A8qzPAYNhdyMCrBipB3BG4PpFdTRtZWl5sRkjXJSuP4yf6j+NGcLj3N5HTfLr6iBP/tPzr7F9nXAlVhdSXdliOsASKFWy2gUnMdBG9aMsMkIyUvICpk3EMctxvAGLE6b9dh8KK8PuW8MIuLmYkFhP/jNRYbDiwMzQbp2/p/v50Ixt/U661gm97HJbeWaLwvji2e7vW/ELhIZZBKcivQAK2nrNOX/AFOybYc+EMJAHvfuedYhwzGkEAxA5ga6xv12+pp7wLeBZ0LSR5iQNOpmflWKWJqdI071KNjVZuhhmGx6712aGcHxG6/EfnRIuK7ODJvgmc7JHbJoiw3EQLrmdRbRSJnxM4AAHL3gPrRl+JMUFwISV0ZQ2pXmJywT021jqKzrAYsNiHyzlfE21Weikt/8PrThh8QUuMB1MA7EcxWt1wZKAXb+1bxAttabNPvwIhGnU9CCG06muMDxFAbdxGLtbaXQK0ZZCSZH3QoP+wHrVztbbNtu8FllGUOYuZCCY5FZLZtvnSviuNPBtiRMbxJiYBjTYzpzn48/POL5RvwRcVyH04/bzOBcNly7FG1KjMxbKQOUk60M4pxlkYuAiYm3Dh7fuX15zyJ5zvoQaUbkOWDMQBv8j/b51QfFXAqgmV1yzyP75Vh9K+TZ6tcBfGY45u/s3O7S5ck2g2xEMSV+6WJ36VRxZt96e61ViIUToT9kTvrzqu6oCIkzudAJ8hyFTYS8iFrjQWRfAh5s2gPovvfAU5KkLlPiuB17JcatYUXUk54IaNZce6FjTKh1nmRRHjGO/jvBkmT4Z8Tgn7p5SeQ0150jdm7QuMFDAEAszHfKurE68hMDnp8NR7KXbIAVPCWs27jZ4YsHnRSADbYEbGRqDNU0kwVukv0E692TxWFtZ7ttu7k+IefUCSvx2qmjFmkgg5TA5bET1/vW1W72jLcWIG9wS1xfQ/bG30rP+2HZ8W7oeyYW9ooCwFaJ8M/YIhvKT0q0xnXADXCW7OGt5n1uxsssE6zoJY8uQ9aAXG3IgQYPQ+lNXE8It24qZtFXlyA0+dCOP8NFkoFXMiySNYk9TzMUzFklDhMz5YKfLQtYi8Y51SN9hRpyWnJaAWD+/X9KEXcI3ISOo2o5ZJPmxSgkTYLiMHWm3ght3mVXfuwJOfKW01JEDc9PM+dJOI4e6KGOxq3wrFkHzFMhk3r05+QecUlkx9o0Hg3GAr+CQAZjmJkaxzI6U7W8VATM2ZLmgYcwRqrdGESDzjrSZ2G4XZvXWfPkYkZ1Cgjmc0TqCdI0iTvNaccFbVWBCW0bR0EBZGzpyHXboetYc8Nj2mvHkU0pCuuE1IbcEiumKgQKlxgUs2Rs6gAZvMCP0qhcWkR5Rc+JEdx4OpqI4hRsdajvzzquVqmRFxsVO5oXxrAK7jEjRkH8zTRgBAb/AHAaHqI6Gr4QWxmuf9s/j0pP7R9rnuE27PhUaFh+AH5mj0mXIsyljV0+fb6B5IRUHvZVxnFLjk6wuoy8iPMc9KBk920ry511hAoOokfvnXfaAqrLlAErJj10+lek1U1kw72uv7ObB1OiLF4wn1qivU1wDPrUy2yOUiuKaW2yfCWAzCN5FaRwdbl5iGKqmgmJCgbAQddiY3J1Og1z/CINN5nSDGp5en6084S5lhFOi/U6ST9B8BQyiu2Ng+KND4TwvDCCVBP37jamfko9ABTRa4Hh3X/TX/jp+FZXh+LxcBMtl0UDYdT0nl5AedP3Z7jPeLqdY6k0O1x5spuzDezN0m/h06OXP/aYp24tfvA/yFBYtGdvdQROY9fIUi9mtMTmPQx8qJcX42zOwU+EEj1g6n99K6GbK447RkxwUsiTLHF+K3BNpr7XlUgrmS2sGNT4RJ1JiSdKWsRf3JqR3LGuMTw54GYAA9WA/OuYk5Pk6DaigXn3APvEajpUmJMsu2gmRUwwOUyLikxpqf0qLEYN4JChtI8J+sVooz2VmxAXWJbcdPWPhXPD8FcxFzInidpOpA+pIFQW7JJimS8La2GS2OarDROYgFyPLwr86plxV9jD2ewSDh7MrDNccoVO8EeKD1yiuMHx04XG94lsRAthWJywAsHTmNaXrXFmtMAhUrkBhhzCR84JFQPi1BA1zTtuBOun75VFEY5pJUaF2y7cpaVUwjzf1zvAIQka5ZkE8oiB8qTsBxN1z3b1xrl5gAC7k5VO4UHbTcDYeU0qXDz867F5nIE6kgD1NVQpybHPgWMLuSNtp8+nrBo5jOKoyZSNRQa3hRZsLbzZipLM6iIJPLrG01Xv3P8APWlyXI+PXINvcRlmB+XlrVO3jikkdNtI/uKr4p8tySKqPvTTM+yzjMe1z3j6VFhPeqGKsYQa0UeypdDPwTiD2XV0MEcuo5g+RFPHFeLG7bzoSwKkgdIGoPpWcYZqbOz73UtXLmWbJIRieTnYjykQfUVq1MFKF3yZ8EnGdeDjsT2gY3Xwt/RySUJ67lPzH+KcbgrJk4bdvXnukFDnnzBB5ekb+VatiEYKssCSBJ/fWudljt5RtirKWJPz6UO4ljhh0Fxw2pKrA3YCSAdpimzgvCEbxOZH3Ruf9x5elB/bC+XCYcAaC94QNI8D7UvHi3yW7oY3tXBm3EeP3LjhnOgMhBMfE7k0CQknmedEDbUatqeh2H61YssgECuhKSilGPSMzblywa9m6YlTHICq/EGl/QAfL+80eW6ToPr+tQ4nCrdXlm5HnPQ9RQubaaKqmAFqzYuEHQ89qge0VMEEHaKIYTAtlLFXkQTA2HnzHrSqsNBjgq5rkndRJgaCNh8z9KJ4S5/M3/c0H4JfIuEHYrpqOVXLN2Lo85FRpVQ1MuYTEjLmY5VknX1P1onY7dWrI/l556qBH40q43C+BTJ2EDkP1ob/AAxVC28mhpSI249B7C2yzrkMu5gAADU6CtW4NwjCYLD2g1q1cxBTMzsiu0/05gYEz8qzTsBetDELdvPCIT4RJdiVaIH3RuTPSjHbPjuRVRHXvMihlt6hF+yGbY3DOYgaCYmhy7p1FdExpRW5gPtb2gxGKYlvAmbRQAJ6THvGPlSuQzGJLEfvSr+IxAukZ2gDc/veov8AqqKf5aa9T+mwNNUVFUJbbJsBgGIkj5+hos95EiIDBZBImfh15UMXGuwIc5o1Eee/+K5QysM3hJgyNQecdOtEUW7VvviZAGm8ATQ7EJkYBtYk+U+R67VcuYxbalQDI3IOn+IoXYvF3IJ0I/OfnQhJkWIvZSeegGoqpcuEma7xPvHffnUBNURs8JrpWjbfrXFfVCh84PiAUTO2abYEH0H1qHFkDRRAoJw3jARArKZGxHTzq0eJWz9r50iadmuEotFTGYMuZECqeIwhVQ0gjyowLonUEiKF8RxE+EaAbAcv70cW2KnGK5KIohYwL6FQWnkup+VDwdabuxQa9eFtQ2gLF+S+Z/e/KmOSjyxSjudI97N8FuX7mWCqjV2IOg6a7tyitx7L4ZLaLbVRlHIgH/J86WOH2RbVUGw+p6nzpm4U8EVw9ZrZZpr/AKrr7nV0+kjjg/dir2g4Sgxt5SCobxKFgAhgD03Go/41Dgr2ZArLqnhO3LnMazv8abu0+HQ3LN1wCCChPMRqDPlJ+VAsfgQj+76ENII6ggCR612MWVSxp+TnyxtSafRb4NfIBBPhnReU8z5mkn2w8cVu4sD3km4TO0gqPjuav9ouOfw1rwwXMhR59T5Csn4g7MS7sWZjJJ502EJNb/AM2l8JwL/XzrpL0HnVKug/xFSxYRtYiOW9SpckGNB67frQk3Ks2MRp6VLKC+Duqrh92Gh9PLoRXHFuLMWhToNNOc7jzG2lSY/DFcLbubFmM+h2/D60AuGhTTdoa24x2k9nE5XVuh+nP6UcvnNqDzkGloUS4fjBGU7jaoyoPwwoL2dYIMg6ih2PukaCQOmlTC5JBBg1T4jdObbeqSClLg6whgRV2JV9vd3+P96G4Oi1hZDLyI1o30KXYGuwYUHnVi3hAFkeJgZ9B/nSqLqVYg8quYfHkHWKiKLNh8ykDeNq8LZJM6/aU6fs0Mu3YOmn5VFmJ86lkLV58zQgI20orwTBAkMTMbiPhrVXA2gskt/jqKk74J4rZjyk1CyxxPCgyaAvaM0afiHeCGXXqNPyobikgn4VRCqtrqQBpr+dEuM4CxaC91iO/Yk5iFKgCBG+syT8qgOoGkQsHz1OvyiocXZYQTz2qFkAru2kn01NcCvahRcv4zTKh0HOqiJJr4Cj/Z3hDXnCIJO7NyUdT+9aFtRVsJJydIl4V2aOJKpa3OpY7Acya1ng3A7eEsi3bHmzHdm6n8hyqbgPCUw9sIg8yx3Y9T+nKruINcTVat5XS6Org06xq32D0XWi2CeKHIutXEMVjZqTLXazDG9gboUkMg7xSOqb/NZrLLHHL1kqzsb1rQEZhIHkeR8jWn2uLqhCv7p0b0On51kvEcEti4wtGVBiM07cx8Oddb8PyWnBnO1kHH4kafw7hPDcbZW4LYuiCZuM8gn3lZQdG06chQft12a4euDui1Zt27hUG2baEsWBmJaSAYI1j41nPD+0V7BXe8sMVBkMvUba+Yo1x3ik2GvAupZSwMzq/hXX0k11En1fBz7V2Z1etwTGoqKav3ACCRzAqPuQBrVF0RBRFe2lGYV5cIruzcUA6EtyNQiDvFrpOGUHRZGUelLZNaX2B7HrjsNfuYouE0SwwmQ41ZgNnUaA/wDLaJpL7TdnbuDuFHhhPhddj+jRy/HeggqVB5J7nYGWvia8Br6jFhPiahFs5JBa0rNPOef0NUGxLHczURYmvqtshdw9wfsUZwD6P6CgVq8Bup/46fSinDcQpdRLAMQCG8yBVPlUXF0ynxC3LTQ80zdseE9zeIU5rZAKt6iYPmJj4UupaJ2FUirT5RJh8Nm5gaxJ2qa/bFtyDBjTy0/KuVIGg1/XnXLW5NEQmt4kF9dB+GlRPBcwYHKubeHk710lkg6xvEc59KohewNgMYO9VLqy0HemtuxuLt4V8Y9pkVIkOIaGMZo3AE8+WtKyyJY86lkR3pIXqak4lb8E9DVfDWM5Z2MImrHz5KP6ifzPKq2IvFzLfLlVVyFfBGtfE16QIGuusjp0ox2Y7OXcZcyoIQe+52X9W8qqUlFXLoqMXJ0jns5wW5iroS2PNmOyjqfyHOtp4Lwa3hrQt2x5sx3Y9T+nKueC8Lt4a2LdpYHM82PUnmaKLXD1WqeZ0vlOtg06xK32dExULGvXauayGg+Wq+MxYUGTXOPxq2kLOwAAkk8qyXtR2re+xW2StoH4t5ny6CtODTyyvjoVlzRxq2HuPdpgSQjQBueZ/tShj+JZmJUx032/OhD3Ca4Jrt4sMcUaicrLllkdyLV/GFt9+o/OjF7HL/B27eYyxlh5LIH1k0uV0DTrFFxWERXbr4eRFVrVdteqEIXFS2gBE1CTPOiXZi7YTEo2KUtaEyoXNJggSOgOvwqiG1dmr4t8PsuRkVFWBmgjw5jEjdtPnQni91cQWS8qjvADcQnWTsQeRmRI5+VCuMdqFvAQcyACVZSsFfd3jfTbpQfh3FQua7daVzc983puwA0jpUxxa5ZJewncXwDWLr22nwnSeY5H5VUph7X4k3mW8AQhlFneBtPXcx0Ail2rapkPq+ryrODwj3GyW1zMdY0/E6VRCS9buWiQeRjqP8V1g8V4gG6iPWrPHh4bH/6/zNVcCN/hUiy2hxxpN1Ine3y+8CRr8DSnxC9t4VXSDlAE/rTVgdl9W/EUs8UUZtubfiaKS5E4vlQNFeampbo0FRpzoRpdwyjQDMx+6BT57POzbNi0v3kBhwyqdRI1JI2gdDQPsraXeBPoK2vsOg8Gg1Vp03oW+aCrixq49h1v4e7aPu3bbqf+SkV+Xu1fBXw14WpDg6qy6zPpMnUaDqK/Ul7Y/vlX50xQ/lYI8813Xnvc/QfIVUnTRIK7AHaLF2wFw9gfyrepYxmuXCNWYjoNAOWtA6+r4UaKbs+rZfZn/wCnqB95z/5EflWNmtp9mX/p6+r/APvasH4j/q/f7mvQ/wCz9g9YaasE1Ww25qd64p0zkmqPFeKJYQvcYKo/cAcz5Vbasu9plw99bEmMsxOkzvHWtGmxerNRbF5smyDkC+0vaG5im18Nse6k/U9T+FAXXSvXr1a78IKC2xOPObk7ZVYV5Ut6oqIA8rpRXlfVCEpfSo6+WvWqEORRnh0IFbwksrGCBp9kb6TzmgtXEP8AL/fWrRD6/eYP4veB+Ve5i+rbKP3HnVdt6kU6/EVCBXid4th9JyhxAjb39ugkxH6UCpgxH+i/oP8A4n8aAVcikfCmTC4DubCu2ly9BA5i3uDptmMfAUt0/cZEjDz/APj2/wD2irguG/ZEvlH/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TEhUUExQWFhUXGBwaGRgXGBgcHRsdHh0aIB8fHxwdHCggGholHBwcITEhJSktLi4uGB8zODMsNygtLiwBCgoKDg0OGxAQGywmICYsLDQ0NCwvLCwsNCwsLCwsLCw0LCwsLCwsLCwsLCwsLCwsLCwsLCwsLCwsLCwsLCwsLP/AABEIALoBDwMBIgACEQEDEQH/xAAcAAACAwEBAQEAAAAAAAAAAAAFBgMEBwIBAAj/xABCEAACAQIEAwUFBgUDAwMFAAABAhEAAwQSITEFQVEGEyJhcQcygZGhQlKxwdHwFCNi4fEzcoIVkqI1ssIkNFRz0v/EABoBAAIDAQEAAAAAAAAAAAAAAAIDAAEEBQb/xAAuEQACAgEEAQIEBgIDAAAAAAAAAQIRAwQSITFBE1EiMnHRBUJhgZHBIzMUUvD/2gAMAwEAAhEDEQA/AMkXEwxD1f4dxNbTBkPMSCdInWqmLszEiANzUTWCWkL4UCyQsDcxPmdtavc0XtvoNX+0VyWBLhgxjKzbeYq/ge117I1ttc6lCxGuU0GscQBuO7HxORrGhgfSjuExNh1OY23cbKPe0HmNQPKlznS5QyEL6YucbtZhnmTtp+lCLmHZQpOzTGvQwRHI/rRKxeJnTSemx6TRzs72auY254B/pA3Dp90SF8iSKttIpRclYW4lcbhwFm4Rd/koVVWgLmAksu6suoA5kg+VVsNx0XBluIildQqrAgbZuWv1qNcRcvcQZ5AU28jgrnDqoAhlkZpIHpvyr3G8D/hwWQ5rN1cy6hsrCJXP9oQQQfgdQaktS5qpd0XjwbXcfctLxC7jnWznSzbTxs7CdNgABud4FMmE7TWuHplw4VmOrvcGrHlADCB5Vm9jFmy7MZgiCB0qm3EM95ZnJmEgncSJ9NKLG3D5ReeEcnE/saXe9ruL1K27QHXKfzJoPiPa/jj90emn5UI41hxP8qMp+zHzjyqNeyuJvWjctWLlxQYlFJ16CNT8Kd60l7fwvsJ/4cH0n/L+4VT2s40GdD6s5/AimO3xb/qeEZLgVc8AlZkMCDrJMjMJrL8bwe7ZE3EZNYh1ZT9QKu8BxV2y4e2Y6zqsH7w5jzpuLUVL/JyhObRcfBxJfUL4/Ed0otOqkZVB0E+GQIb3gN6V0Je6SojMSB6n9zRfiLP3bd6CHUxrPXX0ofwZhnJbYAfsVj2pNtHQbbpMZ+E9l84/1X8yIP03qvxvs8cHcW5bfvUYNuIIEQZ89aoC0gVmS81t8wKglgY1mCPhRfi2IPcAXbxvcw66GYOkmZHn+FLc2pLkNY010V+zPCxcuTdkW9QOpMflT32ex92xcFu4veWLx7uWUlXX3NPgANdayvDYm5l7vMSHbNGu/OOgMbUawHFLnfqhdstu5bKrnYKCH18MwZGmu1MceKEuVnb9nmvYm5ZWDlZ4JIUBQSJk/hvR7taLeD4fZwiurMzi6FEyuUmWP+4yPn0q8t3K7XF8LGfEN4Igx0051neNvd9cuXH3ZiFjYKNFAHLQUPMeQ/ndBXsvxC/bfvExTooaAgdgGJGmkxE+VFzj77G67X75YkEHvGhSTr8TpAHnSCpdG5SpkTtI29RptW3Y22uMs22UKiFVdVRVUAkAzAid60RlB43FxT/USk1kTszzimJa4pZ2e64EDMSS3Qa6mrHZJ3tW2Zx7zISsdJ0j0j5VpnYzg9lHOa3mYQQ5E+s6aeQ261D2g7FSe8wkvbd9U5qTzB5rJ35UegUMcvj7JrJuaqPRnftB7NnP/E2EZkdC1yATlyxLHoIImfL4I2Aw+a6oOxYT6TrX607OcGGHsLbaGbKAxI0Om3pGlZv7QfZbBbFYBRIOZsOBvGs2/wD+Pl0qszjObcRWNyUVuM14nhrZTKCYBgCl/hnDXu3VtoCST9BufSmE2Wdc5GSZJBmQZiNfSnP2ccAVFa87LN0iGLABUGwnkSdfl0rNBN2jXma4YTxfstuJgrQwxDXNWuLnADSNMpOk+p5+VZ5x3D4nD3XlblpgFtkkEGAB8hJ3HSv0hgL6PZVFdAwEAA9PI6nT8ay/2w4u2XsW7uh7skw28Np4uZHWjUYpX5QCe7gWvZj2UtYoXDiMhQMAM2pJjxGN9iup6mmP2rYfC4DBW7Nq2C9xwVLAeHIBLAqRyIWDO9KXDuINh7RbCSBmzMzEF/RdAPCI15kmqnEOPWsX/wDcvcukARMAj0jamQnXQFNPkD3LsjlrTNhsVbfBNhwLSXXVRmuAwWGgM7KYnU6Detg477MMBiJK2zYc/asmB/2mV+lJHGewbYAi86nFYcEhhbVs6T7rFRJKjmQemlZZuXFI0YZRjdsy9bBsHJfX3SfdytI6qZgiiHZnhXeFrq/ZB7snSX5DeB5711jj3jZM6LbMsrEagcwMurafhVy6wwzBbJe7hwAHMq2YsJlYEKII08jNHNeCY/f2BeOe7aJS4uWCSdAQSdZHI02ezztsMFcYPbU233KABpA3np5H1pJ49xZ2/lz4OXX50Ms4uDVxdrkXPh0jVe22EsrcOKwXhkzfsmJWRuImEZiJjZivI0Ix5nhdyCfAyXByPvhSPkTWlYK1ZxvD7Vx8vfW7GRj94ZcpVtJ2IYcwQDtM5fjseptHDLA74gE6eFB4mPrIAHrS8kOU/wBRmKfDixf4fhO9VvLckjb9aqY/gTIpugZrYOvUf2p14Xwey1rJaZlcakt4gfUaSKS+KcYuuDbY+6WBAEDemRknaAyJqrJcFjC/ibXKY38tDExW7+yE5sEOmdj8MzA/UV+cEEAEHfev0H7ELpODT/c4/wDNz+dXLuw8TuMl+n9mithkdYZZHRh+XOgPE+wPD7+r4cT1Qsh/8SKaK+moK3v3M04n7IbFxYS/cUfdYK4HP3oD/WlbG+x3FWVPcvbu7kiSreUAjLt5863QCquNumPCQD6VYcW5M/MnGOzV/Dt/PsvaA1JI8PrI0j1NGLvY7FPYzKlzu8mcIoJJM6FgBtGaK1XjGLuIPFGpjMp+nyr2z2nW2qhJgRvz3n66/GgScmOzR9JJ+5+eEslbhB8LCd9IMx6zy+dEcOyNfJGk5AfXMqk/jW7cXwnD+JLlugLd0i4gAcRJiSpkb6GRWKdqOz17C4w4ZQXN0g2iq6Op6bxB0PTKSdKJr47ZnUlspBmzg8RiyyWLZcqNdQAB5kkAa+dCuP8AAbmDFsF0uSIbISQrjcElRPWRp8qfuF3AEGFF5LbC2XuaGXYRm21jWRPL50H7RcFutbhxKQfEv2TO5HvDWOWnPekylzTHY1XIjJw5sQVt2gXuMdgNlGrHyAEmte4Fwq7hsNas3hluKgUjy5fSKUuyOIsYFgXZv5nulftRuANwsmJOhIM7UyWO25ZrqHDMVGaGa4SqnkAsadYHQ1MUm5bUgdRtjHfJ8BdMainuyRLDb8D86p2e3dvB3zauBmBALRugkgHX46UtNeJYsTqTM1JxThwxltsmVcRlAk7OBsD5iTB/Y6E9O1G0cWGuU57ZcLw/uOXEfalh1uBLCG8DuwOUT0E6mOdMnZ7tNZxeZUlbiAFkaJAPPTccq/N+IwwteEZhcQkTzB5gj8qM+zHjrWeJK1xjHdXAdyWGWQvzAj0rIzo7Wuex39tHDcIMjyyYhzqqRDLzZgSAD0bnzql2dYfwuW3PgGgO/wC41oDixcxl9sTfPvGVXy5aclA5Uet3Tk8Bh1GnOf6SJ26V0ouMY7JcmSpSe7o8t3m71Mu5+o12/L4UnceDY7HTcNzu4ALgZjlUalRsSzfj5USwPHwlwm6ysynwrBUgjlrsR+Iqtfur/DHxaOoUEaEx5bjUVgk+TbBeCu+GRUCWnaNxnGkfACSdTSGXhj5E0fwuKDEgA5hpJ5+frUB4LmYksonXf50uN20OyVtTR+vq8roiuaISYb7Weyi2MUuJtLlS6DIAEK4Gum0NOaOuas7ONuKIBj4afKv1B2r4GuMwt2w2hYeBvuuPdPz+hNflfHYK5bd7dwFXRsrA8j0/Oqqwoy2lVredizEE+Zq92U4dbv41FYfy5zFdfEFEwPKR8qqLazEIoJJMac6eOB9iryXrNy3cthoGZHYgrJymIEMIaSNCIMTVravmLpvoJYTEXxeNtZFtmtt4REwqkgRy1E/3NIK2wb9xWcrkGUH/AJfhtWtYrshxIvbfD914beSWLKQRKkgMmsiCD0FCMB7E8Y10PexFi2J1Cl7h+qqPrUck1wUlT5FDDWR3oKYjKFiWGunlqPkaWuKQL9zKcwLHxREzuY5VrnbT2c28FhxeW/cc5spBVQJIMERqBoeszWOY0Q7UEbuw5yTXB5ar9B+xRFGDQnT39Z3PeNP0ivz3a0iZpn7O9rb2GARYKAzGoIkzoR59aKSdcBYJRTak6tH6qDCN9K5N5RrNZf2U9qVkplvhwZ96ARy5rr9KcbXGLV9GbDv3sCcq6t6R5+dTcvISwc/p7hS/jhVK9fmgzm7bcZ1dgzKJYEACHE6aTmAPxq2RFAslmvHjh4Avaa/7i+p/IfjS3fuRRbj97+Y39KgfHegaPmmRz0P785oozUE2zPqU5yUV7EVvGlHUgkEGZBjWm3tFxnDtgP4sELiLCt3f3hcaBAPRtBPKdKzDtHiWw8MRMmB57n8q64jhjfw4zMUKgMFg+LUEjQbxtPSopbufBmca48lDCXLtm9/ENdLPml2MnQ6N6mPwpxxfHsN3bo7vmKMAESYlWA3jUSVjoV+7Wb8Sx0uVQnKNJ6xVrhEyTJUff3I02A5tVenuScgnk2OokXZ21duXBqc1vKfFsonWAdNzMczT9deTtHp9fiaUzxfIxIILHfRRmE7GNJ9KYMBjVuorrsfoeY+db9NCKd+Ti/iMslJfl/ssGvLd8qQQdRX1xqgrb2coIcW4Vb4gkiExKjfT+ZA5+fQ/DpC3wbgmV+8uAhgICnca65vPyotavFSCDBFGL1xcRbZ1AGIUSQTAuADmY96Nj8OhrJlwq9yOlpNY4r05P6MauBdjbV7DJcZ3V3BOmWNyBpHTzqc+z+DKYj4Nb/MN+VHey+IUYWyJHuCi926qqWJgASTWTdJHUW1oxztl7Kb164ty1csi4wIYMzLnI1BHh96Jk89KAXfZlxRbWTuwwDSClxJ+pBrR+L8UNy4bgJWPc8o/PnTB2S4n3toKxl05ncjkfypC1CnKh7g4qzCcH2GxlvS5hrymYJyMR6yoIigPaLh1xWzFGWNIIIiv1lQztFwW1i7Js3wShIOhIMjbUU1VdlbuKZjF3224y5dRbdqxbQsF1DO0Egb5gNvKnjtB27vWLavbto4nxSG0+TD51+fMKyrckDamH/rN7u3Ft2YMCCMxJA8hM/KmY4RrkVO/BoNn21OLdwvhrZe2VgK7AMrGJ2MEGNPOs+7ZdobfEL/8QlnuWIi4MwYFhpmGgiVgH/aKXXxZUurASRB+PlUVu4QpGkNE6chynp1oGo9oJX5Nn9hnBrBt3cTcUNcz5EzAHKuUGQCNCc3yA8613+JUbQBWAeyjjrC7ctSRmAffflEdIy0ye0PtucLbFq03/wBRcEz9xfvep2HxPKsk92+kN4o0Ljva/D4X/UfxHZVifqRHxpXwvtWsPcIKkITCHYx1OugrDU4hcZHbOxuMdWYkmPU8zUnDboJguCSfdI3iPhtpFNWH3YG43Pt1x63e4XfuWitwLkaN9MwDT6An5V+e791br7ZesUw/x7W7d22nhS6rKyanRhoY5EHUelCuy/De+xItOcqgEuZA8IjaZ3kcjvtVxjsXPRfzPgO4XsiMRaDW2ACjQnmeY01iecaVH2c9nuOxTEJayqphrjnKgPkd3/4g0y47tLawhFjC27bd171181wL1EMup11MCNqa+xPtfs3yLWKC2X2VxojdP9p8qpTb58FuG0tdlfZFYw4BxFxr7blB4bc+nvN8THlWhYTCpaUJaRUUbKoAHyFd2rgYSpBHUV1RpLspt9Hs1RxXDVbUeE/SrtfVGiRnKLtMy3tZhWsOXuhlRm95RIiNNt+UjfelDCcSDXGgQGOmsx5beVaF217XKyvhrBVpBFy5oVHKBOh9flWYcMw0sdfdPLnScqqPPRojkc5X5CvFUR7ZW5qDyjY8jQuzjrluzFwKxuEoh1Uqo0LnKdfLT7J11qxxC6SY67fCq7sLkLE5VK/9x0+ev7NKxtxQckmxV4lw0BiU93pVDG3LgSQGFucoaDqelPGH4LzuagbDr6/pVnGYJHQ22HhIiBy6R0inxyOuRGSMb+EywuetOPYzE/yrk7K0/P8AM0q8TwLWbhRtY2PIjkR606djeHtasu7gqzkQCYOWDy5EzvvWzTwyTl/jRkzY4zjtn1YwakQAxYe9AOUTyDfaPU7V4bR5givuEY4JcZV0AVBv0zflRQ8SXZtV5zXaWlcVV2c7Jo4ydx4Bi2JqPG3UsgM7RrAA3JPIVNxvHrYXMNVPux+HlSBxPGtcurcY5o1y8hB5Viz5PT48icGjlOVS4SN7scXTDYZbl/woFGu++wjmarNx5r6pClbT+JQ2jEDYkchzH1pL4dxS5xK1aW9btjD2TMeIklToCZ1Mf07MetGcXjBMSFZtBpsOlcPVZvyR/c9Bp8VK2WMZjBm125D98674ZxJrFxHQaA+71HShKoANddd6mt35EbGsaddGhqzZMLfFxFddVYSPjXbrIg1kycUNtFUKrrmgkM9txO3jUyADO4O4pp4B2itf6ZuXcxGguOHiN4fQn4jlXQhk3JMyyi0fmNzAqxwrFulxSuU6xDba8/70Y7Y9jsRgLuS8JQ+5cA8Ljy6Hqp1/Gg2AQ5hHWfl1PIVoS5FpphrtZwi6v8y5aVc32rbZkJPImAVJ5SKWFed609cY1y0QdVKkQRow9DyPzrMcTa8TBT4ep00/WdPhQyCoM9hsf3ePstyYlT6H+8V722uM+PxM5ie8Kid4XQfD9aBYRyrqw3Vg3yM019qcMWxxuKIFxEuA9QVAkfEUv81li9aR1kQRpXNq4yNJoy9s17geHNeuBViTzNV6ldjfSvo+xt24gD93lV9dZPIc6k4Cxbv3TRwgAPqZ089N/Sm/jfCXXBtaWHhfWlvgmD7jCm605rsEA6QBMeszQRy707CeLbJUBbGcahipIfZivI6Tz9OdC7WpArVOzvCrWHtDEXwGvOGyW3XRFYHxQRBZhJB5A7b1neIwAS8yISyjY/rTEwJwY4dlO3uJwBVcxuWoE23MwP6TuPTaty7J9scNj0m00OB4rbaMPhzHmK/LeNXUesV9hsXcssroWRlMqwMEHyNVt8oGXZ+w2aASdAN55VjvtE9pYfNYwjfy9Q9wbt5L0Xz5+m6TxT2kY7F2Fw911yfbZVytcA1AaDEabACaT8Riyxolz2AFrvGWG2u+/wC9aJcG42tsnvW1MHRZ3H5ClJ21inD2ednRfc3r6FrNv3VI8Nx52PVFEkjmYHWqyRUlTCjNxdoe+CcAs3kTEYm4yW7gzKq+8ynZiYhQRtEk+VdY+1hwx/h7Itp6sWMcySTB9PrV/EsWMt8hyqnetxQbYpUit0pO2wZdFU72tELy0Pv0DCQI4hYzEOqq1y3JTMAQeq/GNOh9ajtcY71BIKuRMem++/oavsB/n+1UeL4BHXOphhvyg9fjz8561t0Wvlge19Elh3/UCPxZlYt95t+uWBVk8ZLKT0mlhydjUlpyBHUiulHXy3c9GfYOnfm9Ye39oWlZf9wUUjPfkn8DRjCY7JiUM6CFPxABpq4DwnBXb72r1kQQ0MrMrBpWDIIkEE6Un8QmprevDp/+/kPFG3tPuD8aWzhktqNQMwkRMmdY+1z+VXF4gt1ZJIcEaE/hS3xlBaulRoF0GxkDbUbj9ahwWLBMA6jX4VwsuJcyRujxwx7sqW2MV0biq0H41Z4K9vugXGZikgSRB6tHKqOEwVy44zgCeswOdZUmxj4Vs7tp42QNmVhr/Tvr8DB+FecLvPbXKBmc7hEDT6k+IAco0pjsYS3a94yefL+4rpOIZBFpQvnz+mh+NdPT6WdcmPJnj4HzifDbOLsNZvoHRxqDy6EHkRyIr899p+yjcPxPdEFk95Hj3lnSfMcx115itw4dxMQBt0/fSq/afh9nGWu7vDb3XHvIx29QenP1g1u9JxZgjkox7DX5TNBEH5+lIPEBN25Ajxt+Jp441hnsXGR4ATRY2Yb5/Q8qv9mewFtx3uJuTcK5zY0HvFcpLTJEMCQI3G9InSZsj8XRm2CwTu2W2M7QTlXc9QBzPlRvAd6CyXg4dUGRbilSFHLUDQaVty4hbVsd3byKWZQqKpUKkq0wBEsPXeg2KxTXkf3MRaceNEyq4UanKsb6DYyY51mlmjEfHA2Y5ibzBtJ+en1qa8zqFIkZuYkeutM/GOyVtsO+Mwd3vbKQzK05lBOoMDcTvpoDziQd/jYbDiybKaGVclpXacsbzHOpe5JpFuO202MHY2wSneOzBdVIJJzTzAPSpsUFu37VmP5YYSP6V1I8pAj41F2AwRxDspMBbbEE7AxC7cpIqviTcwuJfvVKsFIHQyRqDzEDfzpSXxNjvCCfaDimZwASN8w084jXYGB8aVBhAoDHQkeL56fiPlU1rEF2YnnInXQcz+Aq1f1UgCFWIMbj47/4p65F8AhrUghiCPKqWMDMQBsNutG8DZtG2GJfNJzAZQBrpBqa3bsKZCuT5uv5JT8ennJWqMuXPBOnY0eyLsilxL13FWsyuDbUMY0kBoWJkH7WkR8aTu2vZG5gLzAg9yZNq5oZE+6SCQHEwfnzpxt+0h7dvultWgoEbNOmvIiagxvtGvXrbWrgttbcQylAQZ9Zirjpcl8tAPUY6pJmecF4RdxL5bamBBduSiQJJ6yYA5k1r/DMYtrucPEKq5F2EASRPxJE0n8M40lrwKirbJ8SqN/OdyRvvU+Jxg77QyIAB8jrI8qrPjeOD8l6Zevk2/U0U2qr37WhqPs7jmuW4b3l0nqNNfWiGJTwnlWZO1YUouMqFvEihl+iuKEkiq1vCFj5UuTDQMt4cuYH+PWiNvAjKVCyCIJO7en3R9edFLOFtqN66a/GiilWMRjnHeEPh7xRpg+JGP2lP5g6Hz9RVK0st6VrPHuCnFWspgOJNtjpDdCfunY/A8qzPAYNhdyMCrBipB3BG4PpFdTRtZWl5sRkjXJSuP4yf6j+NGcLj3N5HTfLr6iBP/tPzr7F9nXAlVhdSXdliOsASKFWy2gUnMdBG9aMsMkIyUvICpk3EMctxvAGLE6b9dh8KK8PuW8MIuLmYkFhP/jNRYbDiwMzQbp2/p/v50Ixt/U661gm97HJbeWaLwvji2e7vW/ELhIZZBKcivQAK2nrNOX/AFOybYc+EMJAHvfuedYhwzGkEAxA5ga6xv12+pp7wLeBZ0LSR5iQNOpmflWKWJqdI071KNjVZuhhmGx6712aGcHxG6/EfnRIuK7ODJvgmc7JHbJoiw3EQLrmdRbRSJnxM4AAHL3gPrRl+JMUFwISV0ZQ2pXmJywT021jqKzrAYsNiHyzlfE21Weikt/8PrThh8QUuMB1MA7EcxWt1wZKAXb+1bxAttabNPvwIhGnU9CCG06muMDxFAbdxGLtbaXQK0ZZCSZH3QoP+wHrVztbbNtu8FllGUOYuZCCY5FZLZtvnSviuNPBtiRMbxJiYBjTYzpzn48/POL5RvwRcVyH04/bzOBcNly7FG1KjMxbKQOUk60M4pxlkYuAiYm3Dh7fuX15zyJ5zvoQaUbkOWDMQBv8j/b51QfFXAqgmV1yzyP75Vh9K+TZ6tcBfGY45u/s3O7S5ck2g2xEMSV+6WJ36VRxZt96e61ViIUToT9kTvrzqu6oCIkzudAJ8hyFTYS8iFrjQWRfAh5s2gPovvfAU5KkLlPiuB17JcatYUXUk54IaNZce6FjTKh1nmRRHjGO/jvBkmT4Z8Tgn7p5SeQ0150jdm7QuMFDAEAszHfKurE68hMDnp8NR7KXbIAVPCWs27jZ4YsHnRSADbYEbGRqDNU0kwVukv0E692TxWFtZ7ttu7k+IefUCSvx2qmjFmkgg5TA5bET1/vW1W72jLcWIG9wS1xfQ/bG30rP+2HZ8W7oeyYW9ooCwFaJ8M/YIhvKT0q0xnXADXCW7OGt5n1uxsssE6zoJY8uQ9aAXG3IgQYPQ+lNXE8It24qZtFXlyA0+dCOP8NFkoFXMiySNYk9TzMUzFklDhMz5YKfLQtYi8Y51SN9hRpyWnJaAWD+/X9KEXcI3ISOo2o5ZJPmxSgkTYLiMHWm3ght3mVXfuwJOfKW01JEDc9PM+dJOI4e6KGOxq3wrFkHzFMhk3r05+QecUlkx9o0Hg3GAr+CQAZjmJkaxzI6U7W8VATM2ZLmgYcwRqrdGESDzjrSZ2G4XZvXWfPkYkZ1Cgjmc0TqCdI0iTvNaccFbVWBCW0bR0EBZGzpyHXboetYc8Nj2mvHkU0pCuuE1IbcEiumKgQKlxgUs2Rs6gAZvMCP0qhcWkR5Rc+JEdx4OpqI4hRsdajvzzquVqmRFxsVO5oXxrAK7jEjRkH8zTRgBAb/AHAaHqI6Gr4QWxmuf9s/j0pP7R9rnuE27PhUaFh+AH5mj0mXIsyljV0+fb6B5IRUHvZVxnFLjk6wuoy8iPMc9KBk920ry511hAoOokfvnXfaAqrLlAErJj10+lek1U1kw72uv7ObB1OiLF4wn1qivU1wDPrUy2yOUiuKaW2yfCWAzCN5FaRwdbl5iGKqmgmJCgbAQddiY3J1Og1z/CINN5nSDGp5en6084S5lhFOi/U6ST9B8BQyiu2Ng+KND4TwvDCCVBP37jamfko9ABTRa4Hh3X/TX/jp+FZXh+LxcBMtl0UDYdT0nl5AedP3Z7jPeLqdY6k0O1x5spuzDezN0m/h06OXP/aYp24tfvA/yFBYtGdvdQROY9fIUi9mtMTmPQx8qJcX42zOwU+EEj1g6n99K6GbK447RkxwUsiTLHF+K3BNpr7XlUgrmS2sGNT4RJ1JiSdKWsRf3JqR3LGuMTw54GYAA9WA/OuYk5Pk6DaigXn3APvEajpUmJMsu2gmRUwwOUyLikxpqf0qLEYN4JChtI8J+sVooz2VmxAXWJbcdPWPhXPD8FcxFzInidpOpA+pIFQW7JJimS8La2GS2OarDROYgFyPLwr86plxV9jD2ewSDh7MrDNccoVO8EeKD1yiuMHx04XG94lsRAthWJywAsHTmNaXrXFmtMAhUrkBhhzCR84JFQPi1BA1zTtuBOun75VFEY5pJUaF2y7cpaVUwjzf1zvAIQka5ZkE8oiB8qTsBxN1z3b1xrl5gAC7k5VO4UHbTcDYeU0qXDz867F5nIE6kgD1NVQpybHPgWMLuSNtp8+nrBo5jOKoyZSNRQa3hRZsLbzZipLM6iIJPLrG01Xv3P8APWlyXI+PXINvcRlmB+XlrVO3jikkdNtI/uKr4p8tySKqPvTTM+yzjMe1z3j6VFhPeqGKsYQa0UeypdDPwTiD2XV0MEcuo5g+RFPHFeLG7bzoSwKkgdIGoPpWcYZqbOz73UtXLmWbJIRieTnYjykQfUVq1MFKF3yZ8EnGdeDjsT2gY3Xwt/RySUJ67lPzH+KcbgrJk4bdvXnukFDnnzBB5ekb+VatiEYKssCSBJ/fWudljt5RtirKWJPz6UO4ljhh0Fxw2pKrA3YCSAdpimzgvCEbxOZH3Ruf9x5elB/bC+XCYcAaC94QNI8D7UvHi3yW7oY3tXBm3EeP3LjhnOgMhBMfE7k0CQknmedEDbUatqeh2H61YssgECuhKSilGPSMzblywa9m6YlTHICq/EGl/QAfL+80eW6ToPr+tQ4nCrdXlm5HnPQ9RQubaaKqmAFqzYuEHQ89qge0VMEEHaKIYTAtlLFXkQTA2HnzHrSqsNBjgq5rkndRJgaCNh8z9KJ4S5/M3/c0H4JfIuEHYrpqOVXLN2Lo85FRpVQ1MuYTEjLmY5VknX1P1onY7dWrI/l556qBH40q43C+BTJ2EDkP1ob/AAxVC28mhpSI249B7C2yzrkMu5gAADU6CtW4NwjCYLD2g1q1cxBTMzsiu0/05gYEz8qzTsBetDELdvPCIT4RJdiVaIH3RuTPSjHbPjuRVRHXvMihlt6hF+yGbY3DOYgaCYmhy7p1FdExpRW5gPtb2gxGKYlvAmbRQAJ6THvGPlSuQzGJLEfvSr+IxAukZ2gDc/veov8AqqKf5aa9T+mwNNUVFUJbbJsBgGIkj5+hos95EiIDBZBImfh15UMXGuwIc5o1Eee/+K5QysM3hJgyNQecdOtEUW7VvviZAGm8ATQ7EJkYBtYk+U+R67VcuYxbalQDI3IOn+IoXYvF3IJ0I/OfnQhJkWIvZSeegGoqpcuEma7xPvHffnUBNURs8JrpWjbfrXFfVCh84PiAUTO2abYEH0H1qHFkDRRAoJw3jARArKZGxHTzq0eJWz9r50iadmuEotFTGYMuZECqeIwhVQ0gjyowLonUEiKF8RxE+EaAbAcv70cW2KnGK5KIohYwL6FQWnkup+VDwdabuxQa9eFtQ2gLF+S+Z/e/KmOSjyxSjudI97N8FuX7mWCqjV2IOg6a7tyitx7L4ZLaLbVRlHIgH/J86WOH2RbVUGw+p6nzpm4U8EVw9ZrZZpr/AKrr7nV0+kjjg/dir2g4Sgxt5SCobxKFgAhgD03Go/41Dgr2ZArLqnhO3LnMazv8abu0+HQ3LN1wCCChPMRqDPlJ+VAsfgQj+76ENII6ggCR612MWVSxp+TnyxtSafRb4NfIBBPhnReU8z5mkn2w8cVu4sD3km4TO0gqPjuav9ouOfw1rwwXMhR59T5Csn4g7MS7sWZjJJ502EJNb/AM2l8JwL/XzrpL0HnVKug/xFSxYRtYiOW9SpckGNB67frQk3Ks2MRp6VLKC+Duqrh92Gh9PLoRXHFuLMWhToNNOc7jzG2lSY/DFcLbubFmM+h2/D60AuGhTTdoa24x2k9nE5XVuh+nP6UcvnNqDzkGloUS4fjBGU7jaoyoPwwoL2dYIMg6ih2PukaCQOmlTC5JBBg1T4jdObbeqSClLg6whgRV2JV9vd3+P96G4Oi1hZDLyI1o30KXYGuwYUHnVi3hAFkeJgZ9B/nSqLqVYg8quYfHkHWKiKLNh8ykDeNq8LZJM6/aU6fs0Mu3YOmn5VFmJ86lkLV58zQgI20orwTBAkMTMbiPhrVXA2gskt/jqKk74J4rZjyk1CyxxPCgyaAvaM0afiHeCGXXqNPyobikgn4VRCqtrqQBpr+dEuM4CxaC91iO/Yk5iFKgCBG+syT8qgOoGkQsHz1OvyiocXZYQTz2qFkAru2kn01NcCvahRcv4zTKh0HOqiJJr4Cj/Z3hDXnCIJO7NyUdT+9aFtRVsJJydIl4V2aOJKpa3OpY7Acya1ng3A7eEsi3bHmzHdm6n8hyqbgPCUw9sIg8yx3Y9T+nKruINcTVat5XS6Org06xq32D0XWi2CeKHIutXEMVjZqTLXazDG9gboUkMg7xSOqb/NZrLLHHL1kqzsb1rQEZhIHkeR8jWn2uLqhCv7p0b0On51kvEcEti4wtGVBiM07cx8Oddb8PyWnBnO1kHH4kafw7hPDcbZW4LYuiCZuM8gn3lZQdG06chQft12a4euDui1Zt27hUG2baEsWBmJaSAYI1j41nPD+0V7BXe8sMVBkMvUba+Yo1x3ik2GvAupZSwMzq/hXX0k11En1fBz7V2Z1etwTGoqKav3ACCRzAqPuQBrVF0RBRFe2lGYV5cIruzcUA6EtyNQiDvFrpOGUHRZGUelLZNaX2B7HrjsNfuYouE0SwwmQ41ZgNnUaA/wDLaJpL7TdnbuDuFHhhPhddj+jRy/HeggqVB5J7nYGWvia8Br6jFhPiahFs5JBa0rNPOef0NUGxLHczURYmvqtshdw9wfsUZwD6P6CgVq8Bup/46fSinDcQpdRLAMQCG8yBVPlUXF0ynxC3LTQ80zdseE9zeIU5rZAKt6iYPmJj4UupaJ2FUirT5RJh8Nm5gaxJ2qa/bFtyDBjTy0/KuVIGg1/XnXLW5NEQmt4kF9dB+GlRPBcwYHKubeHk710lkg6xvEc59KohewNgMYO9VLqy0HemtuxuLt4V8Y9pkVIkOIaGMZo3AE8+WtKyyJY86lkR3pIXqak4lb8E9DVfDWM5Z2MImrHz5KP6ifzPKq2IvFzLfLlVVyFfBGtfE16QIGuusjp0ox2Y7OXcZcyoIQe+52X9W8qqUlFXLoqMXJ0jns5wW5iroS2PNmOyjqfyHOtp4Lwa3hrQt2x5sx3Y9T+nKueC8Lt4a2LdpYHM82PUnmaKLXD1WqeZ0vlOtg06xK32dExULGvXauayGg+Wq+MxYUGTXOPxq2kLOwAAkk8qyXtR2re+xW2StoH4t5ny6CtODTyyvjoVlzRxq2HuPdpgSQjQBueZ/tShj+JZmJUx032/OhD3Ca4Jrt4sMcUaicrLllkdyLV/GFt9+o/OjF7HL/B27eYyxlh5LIH1k0uV0DTrFFxWERXbr4eRFVrVdteqEIXFS2gBE1CTPOiXZi7YTEo2KUtaEyoXNJggSOgOvwqiG1dmr4t8PsuRkVFWBmgjw5jEjdtPnQni91cQWS8qjvADcQnWTsQeRmRI5+VCuMdqFvAQcyACVZSsFfd3jfTbpQfh3FQua7daVzc983puwA0jpUxxa5ZJewncXwDWLr22nwnSeY5H5VUph7X4k3mW8AQhlFneBtPXcx0Ail2rapkPq+ryrODwj3GyW1zMdY0/E6VRCS9buWiQeRjqP8V1g8V4gG6iPWrPHh4bH/6/zNVcCN/hUiy2hxxpN1Ine3y+8CRr8DSnxC9t4VXSDlAE/rTVgdl9W/EUs8UUZtubfiaKS5E4vlQNFeampbo0FRpzoRpdwyjQDMx+6BT57POzbNi0v3kBhwyqdRI1JI2gdDQPsraXeBPoK2vsOg8Gg1Vp03oW+aCrixq49h1v4e7aPu3bbqf+SkV+Xu1fBXw14WpDg6qy6zPpMnUaDqK/Ul7Y/vlX50xQ/lYI8813Xnvc/QfIVUnTRIK7AHaLF2wFw9gfyrepYxmuXCNWYjoNAOWtA6+r4UaKbs+rZfZn/wCnqB95z/5EflWNmtp9mX/p6+r/APvasH4j/q/f7mvQ/wCz9g9YaasE1Ww25qd64p0zkmqPFeKJYQvcYKo/cAcz5Vbasu9plw99bEmMsxOkzvHWtGmxerNRbF5smyDkC+0vaG5im18Nse6k/U9T+FAXXSvXr1a78IKC2xOPObk7ZVYV5Ut6oqIA8rpRXlfVCEpfSo6+WvWqEORRnh0IFbwksrGCBp9kb6TzmgtXEP8AL/fWrRD6/eYP4veB+Ve5i+rbKP3HnVdt6kU6/EVCBXid4th9JyhxAjb39ugkxH6UCpgxH+i/oP8A4n8aAVcikfCmTC4DubCu2ly9BA5i3uDptmMfAUt0/cZEjDz/APj2/wD2irguG/ZEvlH/2Q=="/>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41512" y="0"/>
            <a:ext cx="3802488" cy="2636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30002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id-ID" dirty="0"/>
              <a:t>Penggolongan kerja menurut jam kerjanya dibedakan sebagai berikut.</a:t>
            </a:r>
          </a:p>
          <a:p>
            <a:pPr marL="514350" indent="-514350">
              <a:buFont typeface="+mj-lt"/>
              <a:buAutoNum type="alphaLcPeriod"/>
            </a:pPr>
            <a:r>
              <a:rPr lang="id-ID" dirty="0" smtClean="0">
                <a:solidFill>
                  <a:srgbClr val="FF0000"/>
                </a:solidFill>
              </a:rPr>
              <a:t>Bekerja penuh, </a:t>
            </a:r>
            <a:r>
              <a:rPr lang="id-ID" dirty="0" smtClean="0"/>
              <a:t>Orang </a:t>
            </a:r>
            <a:r>
              <a:rPr lang="id-ID" dirty="0"/>
              <a:t>digolongkan bekerja penuh jika selama satu minggu bekerja 35 jam </a:t>
            </a:r>
            <a:r>
              <a:rPr lang="id-ID" dirty="0" smtClean="0"/>
              <a:t>ataulebih</a:t>
            </a:r>
            <a:r>
              <a:rPr lang="id-ID" dirty="0"/>
              <a:t>.</a:t>
            </a:r>
          </a:p>
          <a:p>
            <a:pPr marL="514350" indent="-514350">
              <a:buFont typeface="+mj-lt"/>
              <a:buAutoNum type="alphaLcPeriod"/>
            </a:pPr>
            <a:r>
              <a:rPr lang="id-ID" dirty="0" smtClean="0">
                <a:solidFill>
                  <a:srgbClr val="FF0000"/>
                </a:solidFill>
              </a:rPr>
              <a:t>Setengah penganggur, </a:t>
            </a:r>
            <a:r>
              <a:rPr lang="id-ID" dirty="0" smtClean="0"/>
              <a:t>Orang</a:t>
            </a:r>
            <a:r>
              <a:rPr lang="id-ID" dirty="0" smtClean="0">
                <a:solidFill>
                  <a:srgbClr val="FF0000"/>
                </a:solidFill>
              </a:rPr>
              <a:t> </a:t>
            </a:r>
            <a:r>
              <a:rPr lang="id-ID" dirty="0"/>
              <a:t>digolongkan setengah penganggur jika selama satu minggu </a:t>
            </a:r>
            <a:r>
              <a:rPr lang="id-ID" dirty="0" smtClean="0"/>
              <a:t>bekerja kurang </a:t>
            </a:r>
            <a:r>
              <a:rPr lang="id-ID" dirty="0"/>
              <a:t>dari 35 jam.</a:t>
            </a:r>
          </a:p>
          <a:p>
            <a:pPr marL="514350" indent="-514350">
              <a:buFont typeface="+mj-lt"/>
              <a:buAutoNum type="alphaLcPeriod"/>
            </a:pPr>
            <a:r>
              <a:rPr lang="id-ID" dirty="0" smtClean="0">
                <a:solidFill>
                  <a:srgbClr val="FF0000"/>
                </a:solidFill>
              </a:rPr>
              <a:t>Setengah </a:t>
            </a:r>
            <a:r>
              <a:rPr lang="id-ID" dirty="0">
                <a:solidFill>
                  <a:srgbClr val="FF0000"/>
                </a:solidFill>
              </a:rPr>
              <a:t>penganggur </a:t>
            </a:r>
            <a:r>
              <a:rPr lang="id-ID" dirty="0" smtClean="0">
                <a:solidFill>
                  <a:srgbClr val="FF0000"/>
                </a:solidFill>
              </a:rPr>
              <a:t>kritis,</a:t>
            </a:r>
            <a:r>
              <a:rPr lang="id-ID" dirty="0" smtClean="0"/>
              <a:t> Orang </a:t>
            </a:r>
            <a:r>
              <a:rPr lang="id-ID" dirty="0"/>
              <a:t>digolongkan setengah penganggur kritis jika selama satu minggu </a:t>
            </a:r>
            <a:r>
              <a:rPr lang="id-ID" dirty="0" smtClean="0"/>
              <a:t>bekerja kurang </a:t>
            </a:r>
            <a:r>
              <a:rPr lang="id-ID" dirty="0"/>
              <a:t>dari 14 jam.</a:t>
            </a:r>
          </a:p>
        </p:txBody>
      </p:sp>
      <p:sp>
        <p:nvSpPr>
          <p:cNvPr id="2" name="Title 1"/>
          <p:cNvSpPr>
            <a:spLocks noGrp="1"/>
          </p:cNvSpPr>
          <p:nvPr>
            <p:ph type="title"/>
          </p:nvPr>
        </p:nvSpPr>
        <p:spPr/>
        <p:txBody>
          <a:bodyPr/>
          <a:lstStyle/>
          <a:p>
            <a:r>
              <a:rPr lang="id-ID" dirty="0" smtClean="0"/>
              <a:t>Penggolongan kerja</a:t>
            </a:r>
            <a:endParaRPr lang="id-ID" dirty="0"/>
          </a:p>
        </p:txBody>
      </p:sp>
    </p:spTree>
    <p:extLst>
      <p:ext uri="{BB962C8B-B14F-4D97-AF65-F5344CB8AC3E}">
        <p14:creationId xmlns="" xmlns:p14="http://schemas.microsoft.com/office/powerpoint/2010/main" val="38618638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2218</TotalTime>
  <Words>1335</Words>
  <Application>Microsoft Office PowerPoint</Application>
  <PresentationFormat>On-screen Show (4:3)</PresentationFormat>
  <Paragraphs>154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Waveform</vt:lpstr>
      <vt:lpstr>Pengangguran dan ketenagakerjaan</vt:lpstr>
      <vt:lpstr>Tenaga Kerja dalam Kegiatan Sistem Ekonomi </vt:lpstr>
      <vt:lpstr>Pengertian Angkatan Kerja dan Masalah Angkatan Kerja</vt:lpstr>
      <vt:lpstr>Skema angkatan kerja</vt:lpstr>
      <vt:lpstr>Tingkat partisipasi angkatan kerja</vt:lpstr>
      <vt:lpstr>Faktor yang mempengaruhi tinggi rendahnya TPAK</vt:lpstr>
      <vt:lpstr>Jenis tenaga kerja</vt:lpstr>
      <vt:lpstr>Jenis tenaga kerja</vt:lpstr>
      <vt:lpstr>Penggolongan kerja</vt:lpstr>
      <vt:lpstr>Kriteria bagi angkatan kerja</vt:lpstr>
      <vt:lpstr>Permasalahan tenaga kerja</vt:lpstr>
      <vt:lpstr>Pengangguran </vt:lpstr>
      <vt:lpstr>Pengangguran berdasarkan sifatnya</vt:lpstr>
      <vt:lpstr> Pengangguran berdasarkan penyebabnya</vt:lpstr>
      <vt:lpstr> Pengangguran berdasarkan penyebabnya</vt:lpstr>
      <vt:lpstr>Penyebab Terjadinya Pengangguran</vt:lpstr>
      <vt:lpstr>Dampak Pengangguran</vt:lpstr>
      <vt:lpstr>Cara mengatasi pengangguran</vt:lpstr>
      <vt:lpstr>Slide 19</vt:lpstr>
      <vt:lpstr>cara-cara untuk memperluas kesempatan kerja</vt:lpstr>
      <vt:lpstr>Slide 21</vt:lpstr>
      <vt:lpstr>PERAN PEMERINTAH DALAM MENGATASI MASALAH KETENAGAKERJAAN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Raffa</dc:creator>
  <cp:lastModifiedBy>Adimas</cp:lastModifiedBy>
  <cp:revision>33</cp:revision>
  <dcterms:created xsi:type="dcterms:W3CDTF">2011-04-30T00:17:07Z</dcterms:created>
  <dcterms:modified xsi:type="dcterms:W3CDTF">2016-08-01T04:02:52Z</dcterms:modified>
</cp:coreProperties>
</file>