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56" r:id="rId2"/>
    <p:sldId id="257" r:id="rId3"/>
    <p:sldId id="258" r:id="rId4"/>
    <p:sldId id="263" r:id="rId5"/>
    <p:sldId id="262" r:id="rId6"/>
    <p:sldId id="259" r:id="rId7"/>
    <p:sldId id="266" r:id="rId8"/>
    <p:sldId id="271" r:id="rId9"/>
    <p:sldId id="260" r:id="rId10"/>
    <p:sldId id="264" r:id="rId11"/>
    <p:sldId id="273" r:id="rId12"/>
    <p:sldId id="274" r:id="rId13"/>
    <p:sldId id="265" r:id="rId14"/>
    <p:sldId id="267" r:id="rId15"/>
    <p:sldId id="268" r:id="rId16"/>
    <p:sldId id="269" r:id="rId17"/>
    <p:sldId id="275" r:id="rId18"/>
    <p:sldId id="276"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718" autoAdjust="0"/>
  </p:normalViewPr>
  <p:slideViewPr>
    <p:cSldViewPr>
      <p:cViewPr varScale="1">
        <p:scale>
          <a:sx n="66" d="100"/>
          <a:sy n="66" d="100"/>
        </p:scale>
        <p:origin x="-1410" y="-114"/>
      </p:cViewPr>
      <p:guideLst>
        <p:guide orient="horz" pos="2160"/>
        <p:guide pos="2880"/>
      </p:guideLst>
    </p:cSldViewPr>
  </p:slideViewPr>
  <p:outlineViewPr>
    <p:cViewPr>
      <p:scale>
        <a:sx n="33" d="100"/>
        <a:sy n="33" d="100"/>
      </p:scale>
      <p:origin x="0" y="702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5B92C-C358-4389-A3A7-AD32797153CD}" type="datetimeFigureOut">
              <a:rPr lang="id-ID" smtClean="0"/>
              <a:pPr/>
              <a:t>01/01/2017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43BCBD-FF13-44C7-B0D6-7881AD517980}"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1</a:t>
            </a:fld>
            <a:endParaRPr lang="id-I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10</a:t>
            </a:fld>
            <a:endParaRPr lang="id-I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11</a:t>
            </a:fld>
            <a:endParaRPr lang="id-I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12</a:t>
            </a:fld>
            <a:endParaRPr lang="id-I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13</a:t>
            </a:fld>
            <a:endParaRPr lang="id-I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14</a:t>
            </a:fld>
            <a:endParaRPr lang="id-I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15</a:t>
            </a:fld>
            <a:endParaRPr lang="id-I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16</a:t>
            </a:fld>
            <a:endParaRPr lang="id-I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17</a:t>
            </a:fld>
            <a:endParaRPr lang="id-I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18</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2</a:t>
            </a:fld>
            <a:endParaRPr lang="id-I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3</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4</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5</a:t>
            </a:fld>
            <a:endParaRPr lang="id-ID"/>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6</a:t>
            </a:fld>
            <a:endParaRPr lang="id-I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7</a:t>
            </a:fld>
            <a:endParaRPr lang="id-I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8</a:t>
            </a:fld>
            <a:endParaRPr lang="id-I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a:p>
        </p:txBody>
      </p:sp>
      <p:sp>
        <p:nvSpPr>
          <p:cNvPr id="4" name="Slide Number Placeholder 3"/>
          <p:cNvSpPr>
            <a:spLocks noGrp="1"/>
          </p:cNvSpPr>
          <p:nvPr>
            <p:ph type="sldNum" sz="quarter" idx="10"/>
          </p:nvPr>
        </p:nvSpPr>
        <p:spPr/>
        <p:txBody>
          <a:bodyPr/>
          <a:lstStyle/>
          <a:p>
            <a:fld id="{0243BCBD-FF13-44C7-B0D6-7881AD517980}" type="slidenum">
              <a:rPr lang="id-ID" smtClean="0"/>
              <a:pPr/>
              <a:t>9</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37B0E83-7CA7-410A-B038-6487EB5BAEEE}" type="datetimeFigureOut">
              <a:rPr lang="id-ID" smtClean="0"/>
              <a:pPr/>
              <a:t>01/01/2017</a:t>
            </a:fld>
            <a:endParaRPr lang="id-ID"/>
          </a:p>
        </p:txBody>
      </p:sp>
      <p:sp>
        <p:nvSpPr>
          <p:cNvPr id="17" name="Footer Placeholder 16"/>
          <p:cNvSpPr>
            <a:spLocks noGrp="1"/>
          </p:cNvSpPr>
          <p:nvPr>
            <p:ph type="ftr" sz="quarter" idx="11"/>
          </p:nvPr>
        </p:nvSpPr>
        <p:spPr/>
        <p:txBody>
          <a:bodyPr/>
          <a:lstStyle>
            <a:extLst/>
          </a:lstStyle>
          <a:p>
            <a:endParaRPr lang="id-ID"/>
          </a:p>
        </p:txBody>
      </p:sp>
      <p:sp>
        <p:nvSpPr>
          <p:cNvPr id="29" name="Slide Number Placeholder 28"/>
          <p:cNvSpPr>
            <a:spLocks noGrp="1"/>
          </p:cNvSpPr>
          <p:nvPr>
            <p:ph type="sldNum" sz="quarter" idx="12"/>
          </p:nvPr>
        </p:nvSpPr>
        <p:spPr/>
        <p:txBody>
          <a:bodyPr/>
          <a:lstStyle>
            <a:extLst/>
          </a:lstStyle>
          <a:p>
            <a:fld id="{6782646F-0AFB-4B8E-B93C-498A747A6843}" type="slidenum">
              <a:rPr lang="id-ID" smtClean="0"/>
              <a:pPr/>
              <a:t>‹#›</a:t>
            </a:fld>
            <a:endParaRPr lang="id-ID"/>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7B0E83-7CA7-410A-B038-6487EB5BAEEE}" type="datetimeFigureOut">
              <a:rPr lang="id-ID" smtClean="0"/>
              <a:pPr/>
              <a:t>01/01/2017</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782646F-0AFB-4B8E-B93C-498A747A6843}"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7B0E83-7CA7-410A-B038-6487EB5BAEEE}" type="datetimeFigureOut">
              <a:rPr lang="id-ID" smtClean="0"/>
              <a:pPr/>
              <a:t>01/01/2017</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782646F-0AFB-4B8E-B93C-498A747A6843}"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7B0E83-7CA7-410A-B038-6487EB5BAEEE}" type="datetimeFigureOut">
              <a:rPr lang="id-ID" smtClean="0"/>
              <a:pPr/>
              <a:t>01/01/2017</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782646F-0AFB-4B8E-B93C-498A747A6843}"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37B0E83-7CA7-410A-B038-6487EB5BAEEE}" type="datetimeFigureOut">
              <a:rPr lang="id-ID" smtClean="0"/>
              <a:pPr/>
              <a:t>01/01/2017</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782646F-0AFB-4B8E-B93C-498A747A6843}" type="slidenum">
              <a:rPr lang="id-ID" smtClean="0"/>
              <a:pPr/>
              <a:t>‹#›</a:t>
            </a:fld>
            <a:endParaRPr lang="id-ID"/>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7B0E83-7CA7-410A-B038-6487EB5BAEEE}" type="datetimeFigureOut">
              <a:rPr lang="id-ID" smtClean="0"/>
              <a:pPr/>
              <a:t>01/01/2017</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6782646F-0AFB-4B8E-B93C-498A747A6843}"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37B0E83-7CA7-410A-B038-6487EB5BAEEE}" type="datetimeFigureOut">
              <a:rPr lang="id-ID" smtClean="0"/>
              <a:pPr/>
              <a:t>01/01/2017</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6782646F-0AFB-4B8E-B93C-498A747A6843}" type="slidenum">
              <a:rPr lang="id-ID" smtClean="0"/>
              <a:pPr/>
              <a:t>‹#›</a:t>
            </a:fld>
            <a:endParaRPr lang="id-ID"/>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37B0E83-7CA7-410A-B038-6487EB5BAEEE}" type="datetimeFigureOut">
              <a:rPr lang="id-ID" smtClean="0"/>
              <a:pPr/>
              <a:t>01/01/2017</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6782646F-0AFB-4B8E-B93C-498A747A6843}"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37B0E83-7CA7-410A-B038-6487EB5BAEEE}" type="datetimeFigureOut">
              <a:rPr lang="id-ID" smtClean="0"/>
              <a:pPr/>
              <a:t>01/01/2017</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6782646F-0AFB-4B8E-B93C-498A747A6843}"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7B0E83-7CA7-410A-B038-6487EB5BAEEE}" type="datetimeFigureOut">
              <a:rPr lang="id-ID" smtClean="0"/>
              <a:pPr/>
              <a:t>01/01/2017</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6782646F-0AFB-4B8E-B93C-498A747A6843}"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837B0E83-7CA7-410A-B038-6487EB5BAEEE}" type="datetimeFigureOut">
              <a:rPr lang="id-ID" smtClean="0"/>
              <a:pPr/>
              <a:t>01/01/2017</a:t>
            </a:fld>
            <a:endParaRPr lang="id-ID"/>
          </a:p>
        </p:txBody>
      </p:sp>
      <p:sp>
        <p:nvSpPr>
          <p:cNvPr id="6" name="Footer Placeholder 5"/>
          <p:cNvSpPr>
            <a:spLocks noGrp="1"/>
          </p:cNvSpPr>
          <p:nvPr>
            <p:ph type="ftr" sz="quarter" idx="11"/>
          </p:nvPr>
        </p:nvSpPr>
        <p:spPr>
          <a:xfrm>
            <a:off x="914400" y="55499"/>
            <a:ext cx="5562600" cy="365125"/>
          </a:xfrm>
        </p:spPr>
        <p:txBody>
          <a:bodyPr/>
          <a:lstStyle>
            <a:extLst/>
          </a:lstStyle>
          <a:p>
            <a:endParaRPr lang="id-ID"/>
          </a:p>
        </p:txBody>
      </p:sp>
      <p:sp>
        <p:nvSpPr>
          <p:cNvPr id="7" name="Slide Number Placeholder 6"/>
          <p:cNvSpPr>
            <a:spLocks noGrp="1"/>
          </p:cNvSpPr>
          <p:nvPr>
            <p:ph type="sldNum" sz="quarter" idx="12"/>
          </p:nvPr>
        </p:nvSpPr>
        <p:spPr>
          <a:xfrm>
            <a:off x="8610600" y="55499"/>
            <a:ext cx="457200" cy="365125"/>
          </a:xfrm>
        </p:spPr>
        <p:txBody>
          <a:bodyPr/>
          <a:lstStyle>
            <a:extLst/>
          </a:lstStyle>
          <a:p>
            <a:fld id="{6782646F-0AFB-4B8E-B93C-498A747A6843}"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37B0E83-7CA7-410A-B038-6487EB5BAEEE}" type="datetimeFigureOut">
              <a:rPr lang="id-ID" smtClean="0"/>
              <a:pPr/>
              <a:t>01/01/2017</a:t>
            </a:fld>
            <a:endParaRPr lang="id-ID"/>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id-ID"/>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782646F-0AFB-4B8E-B93C-498A747A6843}" type="slidenum">
              <a:rPr lang="id-ID" smtClean="0"/>
              <a:pPr/>
              <a:t>‹#›</a:t>
            </a:fld>
            <a:endParaRPr lang="id-ID"/>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jpe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id-ID" sz="6600" smtClean="0">
                <a:latin typeface="+mn-lt"/>
              </a:rPr>
              <a:t>TEORI RELATIVITAS KHUSUS</a:t>
            </a:r>
            <a:endParaRPr lang="id-ID" sz="6600">
              <a:latin typeface="+mn-lt"/>
            </a:endParaRPr>
          </a:p>
        </p:txBody>
      </p:sp>
      <p:sp>
        <p:nvSpPr>
          <p:cNvPr id="3" name="Subtitle 2"/>
          <p:cNvSpPr>
            <a:spLocks noGrp="1"/>
          </p:cNvSpPr>
          <p:nvPr>
            <p:ph type="subTitle" idx="1"/>
          </p:nvPr>
        </p:nvSpPr>
        <p:spPr>
          <a:xfrm>
            <a:off x="2000232" y="3929066"/>
            <a:ext cx="6015054" cy="414334"/>
          </a:xfrm>
        </p:spPr>
        <p:txBody>
          <a:bodyPr/>
          <a:lstStyle/>
          <a:p>
            <a:pPr algn="r"/>
            <a:r>
              <a:rPr lang="id-ID" smtClean="0"/>
              <a:t>Oleh : Drs. Haryoto, M.Ed. – Guru SMAN 14 Semarang</a:t>
            </a:r>
            <a:endParaRPr lang="id-ID"/>
          </a:p>
        </p:txBody>
      </p:sp>
      <p:pic>
        <p:nvPicPr>
          <p:cNvPr id="20482" name="Picture 2" descr="Image result for relativitas khusus"/>
          <p:cNvPicPr>
            <a:picLocks noChangeAspect="1" noChangeArrowheads="1"/>
          </p:cNvPicPr>
          <p:nvPr/>
        </p:nvPicPr>
        <p:blipFill>
          <a:blip r:embed="rId3"/>
          <a:srcRect/>
          <a:stretch>
            <a:fillRect/>
          </a:stretch>
        </p:blipFill>
        <p:spPr bwMode="auto">
          <a:xfrm>
            <a:off x="1643042" y="357166"/>
            <a:ext cx="6357982" cy="357692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785786" y="1428736"/>
            <a:ext cx="7929618" cy="2214578"/>
          </a:xfrm>
        </p:spPr>
        <p:txBody>
          <a:bodyPr>
            <a:noAutofit/>
          </a:bodyPr>
          <a:lstStyle/>
          <a:p>
            <a:pPr marL="514350" indent="-514350">
              <a:spcBef>
                <a:spcPts val="1200"/>
              </a:spcBef>
              <a:buFont typeface="+mj-lt"/>
              <a:buAutoNum type="alphaUcPeriod" startAt="2"/>
            </a:pPr>
            <a:r>
              <a:rPr lang="id-ID" sz="3000" smtClean="0"/>
              <a:t>Pemekaran Waktu dan Kontraksi Panjang</a:t>
            </a:r>
          </a:p>
          <a:p>
            <a:pPr marL="514350" indent="-514350"/>
            <a:r>
              <a:rPr lang="id-ID" sz="3000" smtClean="0">
                <a:solidFill>
                  <a:srgbClr val="FFFF00"/>
                </a:solidFill>
              </a:rPr>
              <a:t>       2. Kontraksi Panjang</a:t>
            </a:r>
          </a:p>
          <a:p>
            <a:pPr marL="514350" indent="-514350"/>
            <a:r>
              <a:rPr lang="id-ID" sz="3000" smtClean="0"/>
              <a:t>            Pemendekan benda karena diamati oleh</a:t>
            </a:r>
          </a:p>
          <a:p>
            <a:pPr marL="514350" indent="-514350"/>
            <a:r>
              <a:rPr lang="id-ID" sz="3000" smtClean="0"/>
              <a:t>            pengamat yang bergerak relatif </a:t>
            </a:r>
          </a:p>
          <a:p>
            <a:pPr marL="514350" indent="-514350"/>
            <a:r>
              <a:rPr lang="id-ID" sz="3000" smtClean="0"/>
              <a:t>            terhadap benda.</a:t>
            </a:r>
          </a:p>
        </p:txBody>
      </p:sp>
      <p:graphicFrame>
        <p:nvGraphicFramePr>
          <p:cNvPr id="4" name="Object 3"/>
          <p:cNvGraphicFramePr>
            <a:graphicFrameLocks noChangeAspect="1"/>
          </p:cNvGraphicFramePr>
          <p:nvPr/>
        </p:nvGraphicFramePr>
        <p:xfrm>
          <a:off x="1785918" y="3786190"/>
          <a:ext cx="2714644" cy="1303029"/>
        </p:xfrm>
        <a:graphic>
          <a:graphicData uri="http://schemas.openxmlformats.org/presentationml/2006/ole">
            <p:oleObj spid="_x0000_s31745" name="Equation" r:id="rId4" imgW="952200" imgH="457200" progId="Equation.3">
              <p:embed/>
            </p:oleObj>
          </a:graphicData>
        </a:graphic>
      </p:graphicFrame>
      <p:sp>
        <p:nvSpPr>
          <p:cNvPr id="6" name="Subtitle 2"/>
          <p:cNvSpPr txBox="1">
            <a:spLocks/>
          </p:cNvSpPr>
          <p:nvPr/>
        </p:nvSpPr>
        <p:spPr>
          <a:xfrm>
            <a:off x="1571604" y="5357826"/>
            <a:ext cx="5429320" cy="1000132"/>
          </a:xfrm>
          <a:prstGeom prst="rect">
            <a:avLst/>
          </a:prstGeom>
        </p:spPr>
        <p:txBody>
          <a:bodyPr vert="horz" lIns="100584" tIns="45720" anchor="b">
            <a:noAutofit/>
          </a:bodyPr>
          <a:lstStyle/>
          <a:p>
            <a:pPr marL="514350" marR="0" lvl="0" indent="-514350" algn="l" defTabSz="914400" rtl="0" eaLnBrk="1" fontAlgn="auto" latinLnBrk="0" hangingPunct="1">
              <a:lnSpc>
                <a:spcPct val="100000"/>
              </a:lnSpc>
              <a:spcAft>
                <a:spcPts val="0"/>
              </a:spcAft>
              <a:buClr>
                <a:schemeClr val="tx2"/>
              </a:buClr>
              <a:buSzPct val="95000"/>
              <a:tabLst/>
              <a:defRPr/>
            </a:pPr>
            <a:r>
              <a:rPr kumimoji="0" lang="id-ID" sz="3000" b="0" i="1" u="none" strike="noStrike" kern="1200" cap="none" spc="0" normalizeH="0" baseline="0" noProof="0" smtClean="0">
                <a:ln>
                  <a:noFill/>
                </a:ln>
                <a:solidFill>
                  <a:schemeClr val="tx1"/>
                </a:solidFill>
                <a:effectLst/>
                <a:uLnTx/>
                <a:uFillTx/>
                <a:latin typeface="+mn-lt"/>
                <a:ea typeface="+mn-ea"/>
                <a:cs typeface="+mn-cs"/>
                <a:sym typeface="Symbol"/>
              </a:rPr>
              <a:t>L</a:t>
            </a:r>
            <a:r>
              <a:rPr kumimoji="0" lang="id-ID" sz="3000" b="0" i="0" u="none" strike="noStrike" kern="1200" cap="none" spc="0" normalizeH="0" baseline="0" noProof="0" smtClean="0">
                <a:ln>
                  <a:noFill/>
                </a:ln>
                <a:solidFill>
                  <a:schemeClr val="tx1"/>
                </a:solidFill>
                <a:effectLst/>
                <a:uLnTx/>
                <a:uFillTx/>
                <a:latin typeface="+mn-lt"/>
                <a:ea typeface="+mn-ea"/>
                <a:cs typeface="+mn-cs"/>
                <a:sym typeface="Symbol"/>
              </a:rPr>
              <a:t>  = panjang benda bergerak</a:t>
            </a:r>
          </a:p>
          <a:p>
            <a:pPr marL="514350" marR="0" lvl="0" indent="-514350" algn="l" defTabSz="914400" rtl="0" eaLnBrk="1" fontAlgn="auto" latinLnBrk="0" hangingPunct="1">
              <a:lnSpc>
                <a:spcPct val="100000"/>
              </a:lnSpc>
              <a:spcAft>
                <a:spcPts val="0"/>
              </a:spcAft>
              <a:buClr>
                <a:schemeClr val="tx2"/>
              </a:buClr>
              <a:buSzPct val="95000"/>
              <a:tabLst/>
              <a:defRPr/>
            </a:pPr>
            <a:r>
              <a:rPr lang="id-ID" sz="3000" i="1" smtClean="0">
                <a:sym typeface="Symbol"/>
              </a:rPr>
              <a:t>L</a:t>
            </a:r>
            <a:r>
              <a:rPr lang="id-ID" sz="3000" baseline="-25000" smtClean="0">
                <a:sym typeface="Symbol"/>
              </a:rPr>
              <a:t>o</a:t>
            </a:r>
            <a:r>
              <a:rPr lang="id-ID" sz="3000" smtClean="0">
                <a:sym typeface="Symbol"/>
              </a:rPr>
              <a:t> = panjang benda diam.</a:t>
            </a:r>
            <a:endParaRPr kumimoji="0" lang="id-ID" sz="30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6643702" y="3786190"/>
          <a:ext cx="1374775" cy="1357322"/>
        </p:xfrm>
        <a:graphic>
          <a:graphicData uri="http://schemas.openxmlformats.org/presentationml/2006/ole">
            <p:oleObj spid="_x0000_s31746" name="Equation" r:id="rId5" imgW="482400" imgH="419040" progId="Equation.3">
              <p:embed/>
            </p:oleObj>
          </a:graphicData>
        </a:graphic>
      </p:graphicFrame>
      <p:graphicFrame>
        <p:nvGraphicFramePr>
          <p:cNvPr id="5" name="Object 1"/>
          <p:cNvGraphicFramePr>
            <a:graphicFrameLocks noChangeAspect="1"/>
          </p:cNvGraphicFramePr>
          <p:nvPr/>
        </p:nvGraphicFramePr>
        <p:xfrm>
          <a:off x="4786314" y="3786191"/>
          <a:ext cx="1643074" cy="1357322"/>
        </p:xfrm>
        <a:graphic>
          <a:graphicData uri="http://schemas.openxmlformats.org/presentationml/2006/ole">
            <p:oleObj spid="_x0000_s31747" name="Equation" r:id="rId6" imgW="749160" imgH="64764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LATIHAN</a:t>
            </a:r>
            <a:endParaRPr lang="id-ID" sz="4800">
              <a:latin typeface="+mn-lt"/>
            </a:endParaRPr>
          </a:p>
        </p:txBody>
      </p:sp>
      <p:sp>
        <p:nvSpPr>
          <p:cNvPr id="3" name="Subtitle 2"/>
          <p:cNvSpPr>
            <a:spLocks noGrp="1"/>
          </p:cNvSpPr>
          <p:nvPr>
            <p:ph type="subTitle" idx="1"/>
          </p:nvPr>
        </p:nvSpPr>
        <p:spPr>
          <a:xfrm>
            <a:off x="785786" y="857232"/>
            <a:ext cx="7929618" cy="3571900"/>
          </a:xfrm>
        </p:spPr>
        <p:txBody>
          <a:bodyPr>
            <a:noAutofit/>
          </a:bodyPr>
          <a:lstStyle/>
          <a:p>
            <a:pPr marL="514350" indent="-514350">
              <a:buClr>
                <a:schemeClr val="tx1"/>
              </a:buClr>
              <a:buSzPct val="100000"/>
              <a:buFont typeface="+mj-lt"/>
              <a:buAutoNum type="arabicPeriod" startAt="2"/>
            </a:pPr>
            <a:r>
              <a:rPr lang="id-ID" sz="3200" smtClean="0"/>
              <a:t>Fauzi dan Fauzan adalah sepasang anak kembar, Fauzi berkelana ke planet lain  dengan pesawat ruang angkasa dengan kecepatan 0,6c selama 10 tahun menurut pengamatannya sendiri. Tentukan lama waktu kepergian Fauzi menurut pengamatan Fauzan yang diam di bumi.</a:t>
            </a:r>
            <a:r>
              <a:rPr lang="id-ID" sz="3200" smtClean="0">
                <a:solidFill>
                  <a:srgbClr val="FFFF00"/>
                </a:solidFill>
              </a:rPr>
              <a:t>      </a:t>
            </a:r>
            <a:endParaRPr lang="id-ID" sz="32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LATIHAN</a:t>
            </a:r>
            <a:endParaRPr lang="id-ID" sz="4800">
              <a:latin typeface="+mn-lt"/>
            </a:endParaRPr>
          </a:p>
        </p:txBody>
      </p:sp>
      <p:sp>
        <p:nvSpPr>
          <p:cNvPr id="3" name="Subtitle 2"/>
          <p:cNvSpPr>
            <a:spLocks noGrp="1"/>
          </p:cNvSpPr>
          <p:nvPr>
            <p:ph type="subTitle" idx="1"/>
          </p:nvPr>
        </p:nvSpPr>
        <p:spPr>
          <a:xfrm>
            <a:off x="857224" y="928670"/>
            <a:ext cx="7929618" cy="5500726"/>
          </a:xfrm>
        </p:spPr>
        <p:txBody>
          <a:bodyPr>
            <a:noAutofit/>
          </a:bodyPr>
          <a:lstStyle/>
          <a:p>
            <a:pPr marL="514350" indent="-514350">
              <a:spcBef>
                <a:spcPts val="1200"/>
              </a:spcBef>
              <a:buClr>
                <a:schemeClr val="tx1"/>
              </a:buClr>
              <a:buSzPct val="100000"/>
              <a:buFont typeface="+mj-lt"/>
              <a:buAutoNum type="arabicPeriod" startAt="3"/>
            </a:pPr>
            <a:r>
              <a:rPr lang="id-ID" sz="3200" smtClean="0"/>
              <a:t>Sebuah pesawat antariksa memiliki panjang 50 m ketika diam di bumi. Tentukan panjang pesawat ketika bergerak dengan kecepatan 0,8 c menurut pengamat di bumi.     </a:t>
            </a:r>
          </a:p>
          <a:p>
            <a:pPr marL="514350" indent="-514350">
              <a:spcBef>
                <a:spcPts val="1200"/>
              </a:spcBef>
              <a:buFont typeface="+mj-lt"/>
              <a:buAutoNum type="arabicPeriod" startAt="4"/>
            </a:pPr>
            <a:r>
              <a:rPr lang="id-ID" sz="3200" smtClean="0"/>
              <a:t>Dua kejadian di bumi memiliki selang waktu 2</a:t>
            </a:r>
            <a:r>
              <a:rPr lang="id-ID" sz="3200" baseline="30000" smtClean="0"/>
              <a:t>1</a:t>
            </a:r>
            <a:r>
              <a:rPr lang="id-ID" sz="3200" smtClean="0"/>
              <a:t>/</a:t>
            </a:r>
            <a:r>
              <a:rPr lang="id-ID" sz="3200" baseline="-25000" smtClean="0"/>
              <a:t>6</a:t>
            </a:r>
            <a:r>
              <a:rPr lang="id-ID" sz="3200" smtClean="0"/>
              <a:t> detik ketika diamati oleh seorang pengamat yang bergerak relatif terhadap bumi. Padahal menurut orang di bumi selang waktu tersebut hanya 2 detik. Hitung kecepatan bergerak pengamat.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928662" y="1000108"/>
            <a:ext cx="7929618" cy="1071570"/>
          </a:xfrm>
        </p:spPr>
        <p:txBody>
          <a:bodyPr>
            <a:normAutofit/>
          </a:bodyPr>
          <a:lstStyle/>
          <a:p>
            <a:pPr marL="514350" indent="-514350">
              <a:spcBef>
                <a:spcPts val="1200"/>
              </a:spcBef>
              <a:buFont typeface="+mj-lt"/>
              <a:buAutoNum type="alphaUcPeriod" startAt="3"/>
            </a:pPr>
            <a:r>
              <a:rPr lang="id-ID" sz="3200" smtClean="0"/>
              <a:t>Massa, Momentum dan Energi Relativistik</a:t>
            </a:r>
          </a:p>
          <a:p>
            <a:pPr marL="457200" indent="-457200"/>
            <a:r>
              <a:rPr lang="id-ID" sz="3200" smtClean="0"/>
              <a:t>       1. Massa Relativistik           </a:t>
            </a:r>
            <a:endParaRPr lang="id-ID" sz="3200"/>
          </a:p>
        </p:txBody>
      </p:sp>
      <p:graphicFrame>
        <p:nvGraphicFramePr>
          <p:cNvPr id="4" name="Object 3"/>
          <p:cNvGraphicFramePr>
            <a:graphicFrameLocks noChangeAspect="1"/>
          </p:cNvGraphicFramePr>
          <p:nvPr/>
        </p:nvGraphicFramePr>
        <p:xfrm>
          <a:off x="2000232" y="2285992"/>
          <a:ext cx="1828810" cy="1480465"/>
        </p:xfrm>
        <a:graphic>
          <a:graphicData uri="http://schemas.openxmlformats.org/presentationml/2006/ole">
            <p:oleObj spid="_x0000_s33793" name="Equation" r:id="rId4" imgW="799920" imgH="647640" progId="Equation.3">
              <p:embed/>
            </p:oleObj>
          </a:graphicData>
        </a:graphic>
      </p:graphicFrame>
      <p:sp>
        <p:nvSpPr>
          <p:cNvPr id="5" name="Subtitle 2"/>
          <p:cNvSpPr txBox="1">
            <a:spLocks/>
          </p:cNvSpPr>
          <p:nvPr/>
        </p:nvSpPr>
        <p:spPr>
          <a:xfrm>
            <a:off x="1643042" y="4429132"/>
            <a:ext cx="4429220" cy="857256"/>
          </a:xfrm>
          <a:prstGeom prst="rect">
            <a:avLst/>
          </a:prstGeom>
        </p:spPr>
        <p:txBody>
          <a:bodyPr vert="horz" lIns="100584" tIns="45720" anchor="b">
            <a:normAutofit fontScale="92500" lnSpcReduction="20000"/>
          </a:bodyPr>
          <a:lstStyle/>
          <a:p>
            <a:pPr marL="514350" marR="0" lvl="0" indent="-514350" algn="l" defTabSz="914400" rtl="0" eaLnBrk="1" fontAlgn="auto" latinLnBrk="0" hangingPunct="1">
              <a:lnSpc>
                <a:spcPct val="100000"/>
              </a:lnSpc>
              <a:spcAft>
                <a:spcPts val="0"/>
              </a:spcAft>
              <a:buClr>
                <a:schemeClr val="tx2"/>
              </a:buClr>
              <a:buSzPct val="95000"/>
              <a:tabLst/>
              <a:defRPr/>
            </a:pPr>
            <a:r>
              <a:rPr kumimoji="0" lang="id-ID" sz="3200" b="0" i="1" u="none" strike="noStrike" kern="1200" cap="none" spc="0" normalizeH="0" baseline="0" noProof="0" smtClean="0">
                <a:ln>
                  <a:noFill/>
                </a:ln>
                <a:solidFill>
                  <a:schemeClr val="tx1"/>
                </a:solidFill>
                <a:effectLst/>
                <a:uLnTx/>
                <a:uFillTx/>
                <a:latin typeface="+mn-lt"/>
                <a:ea typeface="+mn-ea"/>
                <a:cs typeface="+mn-cs"/>
              </a:rPr>
              <a:t>m</a:t>
            </a:r>
            <a:r>
              <a:rPr kumimoji="0" lang="id-ID" sz="3200" b="0" i="0" u="none" strike="noStrike" kern="1200" cap="none" spc="0" normalizeH="0" baseline="0" noProof="0" smtClean="0">
                <a:ln>
                  <a:noFill/>
                </a:ln>
                <a:solidFill>
                  <a:schemeClr val="tx1"/>
                </a:solidFill>
                <a:effectLst/>
                <a:uLnTx/>
                <a:uFillTx/>
                <a:latin typeface="+mn-lt"/>
                <a:ea typeface="+mn-ea"/>
                <a:cs typeface="+mn-cs"/>
              </a:rPr>
              <a:t> = massa relativistik</a:t>
            </a:r>
          </a:p>
          <a:p>
            <a:pPr marL="514350" marR="0" lvl="0" indent="-514350" algn="l" defTabSz="914400" rtl="0" eaLnBrk="1" fontAlgn="auto" latinLnBrk="0" hangingPunct="1">
              <a:lnSpc>
                <a:spcPct val="100000"/>
              </a:lnSpc>
              <a:spcAft>
                <a:spcPts val="0"/>
              </a:spcAft>
              <a:buClr>
                <a:schemeClr val="tx2"/>
              </a:buClr>
              <a:buSzPct val="95000"/>
              <a:tabLst/>
              <a:defRPr/>
            </a:pPr>
            <a:r>
              <a:rPr lang="id-ID" sz="3200" i="1" smtClean="0"/>
              <a:t>m</a:t>
            </a:r>
            <a:r>
              <a:rPr lang="id-ID" sz="3200" baseline="-25000" smtClean="0"/>
              <a:t>o</a:t>
            </a:r>
            <a:r>
              <a:rPr lang="id-ID" sz="3200" smtClean="0"/>
              <a:t> = massa diam</a:t>
            </a:r>
            <a:endParaRPr kumimoji="0" lang="id-ID" sz="32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6" name="Object 5"/>
          <p:cNvGraphicFramePr>
            <a:graphicFrameLocks noChangeAspect="1"/>
          </p:cNvGraphicFramePr>
          <p:nvPr/>
        </p:nvGraphicFramePr>
        <p:xfrm>
          <a:off x="6500826" y="2786058"/>
          <a:ext cx="1787038" cy="714380"/>
        </p:xfrm>
        <a:graphic>
          <a:graphicData uri="http://schemas.openxmlformats.org/presentationml/2006/ole">
            <p:oleObj spid="_x0000_s33794" name="Equation" r:id="rId5" imgW="571320" imgH="228600" progId="Equation.3">
              <p:embed/>
            </p:oleObj>
          </a:graphicData>
        </a:graphic>
      </p:graphicFrame>
      <p:graphicFrame>
        <p:nvGraphicFramePr>
          <p:cNvPr id="33795" name="Object 1"/>
          <p:cNvGraphicFramePr>
            <a:graphicFrameLocks noChangeAspect="1"/>
          </p:cNvGraphicFramePr>
          <p:nvPr/>
        </p:nvGraphicFramePr>
        <p:xfrm>
          <a:off x="4286247" y="2357430"/>
          <a:ext cx="1652721" cy="1428760"/>
        </p:xfrm>
        <a:graphic>
          <a:graphicData uri="http://schemas.openxmlformats.org/presentationml/2006/ole">
            <p:oleObj spid="_x0000_s33795" name="Equation" r:id="rId6" imgW="749160" imgH="647640" progId="Equation.3">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928662" y="1000108"/>
            <a:ext cx="7929618" cy="1071570"/>
          </a:xfrm>
        </p:spPr>
        <p:txBody>
          <a:bodyPr>
            <a:normAutofit/>
          </a:bodyPr>
          <a:lstStyle/>
          <a:p>
            <a:pPr marL="514350" indent="-514350">
              <a:spcBef>
                <a:spcPts val="1200"/>
              </a:spcBef>
              <a:buFont typeface="+mj-lt"/>
              <a:buAutoNum type="alphaUcPeriod" startAt="3"/>
            </a:pPr>
            <a:r>
              <a:rPr lang="id-ID" sz="3200" smtClean="0"/>
              <a:t>Massa, Momentum dan Energi Relativistik</a:t>
            </a:r>
          </a:p>
          <a:p>
            <a:pPr marL="457200" indent="-457200"/>
            <a:r>
              <a:rPr lang="id-ID" sz="3200" smtClean="0"/>
              <a:t>       2. Momentum Relativistik</a:t>
            </a:r>
          </a:p>
        </p:txBody>
      </p:sp>
      <p:graphicFrame>
        <p:nvGraphicFramePr>
          <p:cNvPr id="41986" name="Object 2"/>
          <p:cNvGraphicFramePr>
            <a:graphicFrameLocks noChangeAspect="1"/>
          </p:cNvGraphicFramePr>
          <p:nvPr/>
        </p:nvGraphicFramePr>
        <p:xfrm>
          <a:off x="1928794" y="2357430"/>
          <a:ext cx="3773488" cy="1481138"/>
        </p:xfrm>
        <a:graphic>
          <a:graphicData uri="http://schemas.openxmlformats.org/presentationml/2006/ole">
            <p:oleObj spid="_x0000_s41986" name="Equation" r:id="rId4" imgW="1650960" imgH="64764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928662" y="1000108"/>
            <a:ext cx="7929618" cy="1071570"/>
          </a:xfrm>
        </p:spPr>
        <p:txBody>
          <a:bodyPr>
            <a:normAutofit/>
          </a:bodyPr>
          <a:lstStyle/>
          <a:p>
            <a:pPr marL="514350" indent="-514350">
              <a:spcBef>
                <a:spcPts val="1200"/>
              </a:spcBef>
              <a:buFont typeface="+mj-lt"/>
              <a:buAutoNum type="alphaUcPeriod" startAt="3"/>
            </a:pPr>
            <a:r>
              <a:rPr lang="id-ID" sz="3200" smtClean="0"/>
              <a:t>Massa, Momentum dan Energi Relativistik</a:t>
            </a:r>
          </a:p>
          <a:p>
            <a:pPr marL="457200" indent="-457200"/>
            <a:r>
              <a:rPr lang="id-ID" sz="3200" smtClean="0"/>
              <a:t>       3. Energi Relativistik       </a:t>
            </a:r>
            <a:endParaRPr lang="id-ID" sz="3200"/>
          </a:p>
        </p:txBody>
      </p:sp>
      <p:graphicFrame>
        <p:nvGraphicFramePr>
          <p:cNvPr id="43010" name="Object 2"/>
          <p:cNvGraphicFramePr>
            <a:graphicFrameLocks noChangeAspect="1"/>
          </p:cNvGraphicFramePr>
          <p:nvPr/>
        </p:nvGraphicFramePr>
        <p:xfrm>
          <a:off x="2071670" y="2143116"/>
          <a:ext cx="2071702" cy="730448"/>
        </p:xfrm>
        <a:graphic>
          <a:graphicData uri="http://schemas.openxmlformats.org/presentationml/2006/ole">
            <p:oleObj spid="_x0000_s43010" name="Equation" r:id="rId4" imgW="685800" imgH="241200" progId="Equation.3">
              <p:embed/>
            </p:oleObj>
          </a:graphicData>
        </a:graphic>
      </p:graphicFrame>
      <p:graphicFrame>
        <p:nvGraphicFramePr>
          <p:cNvPr id="5" name="Object 2"/>
          <p:cNvGraphicFramePr>
            <a:graphicFrameLocks noChangeAspect="1"/>
          </p:cNvGraphicFramePr>
          <p:nvPr/>
        </p:nvGraphicFramePr>
        <p:xfrm>
          <a:off x="2071670" y="3071810"/>
          <a:ext cx="2071702" cy="714380"/>
        </p:xfrm>
        <a:graphic>
          <a:graphicData uri="http://schemas.openxmlformats.org/presentationml/2006/ole">
            <p:oleObj spid="_x0000_s43011" name="Equation" r:id="rId5" imgW="571320" imgH="203040" progId="Equation.3">
              <p:embed/>
            </p:oleObj>
          </a:graphicData>
        </a:graphic>
      </p:graphicFrame>
      <p:graphicFrame>
        <p:nvGraphicFramePr>
          <p:cNvPr id="6" name="Object 2"/>
          <p:cNvGraphicFramePr>
            <a:graphicFrameLocks noChangeAspect="1"/>
          </p:cNvGraphicFramePr>
          <p:nvPr/>
        </p:nvGraphicFramePr>
        <p:xfrm>
          <a:off x="4714876" y="2143116"/>
          <a:ext cx="2071702" cy="714380"/>
        </p:xfrm>
        <a:graphic>
          <a:graphicData uri="http://schemas.openxmlformats.org/presentationml/2006/ole">
            <p:oleObj spid="_x0000_s43012" name="Equation" r:id="rId6" imgW="545760" imgH="228600" progId="Equation.3">
              <p:embed/>
            </p:oleObj>
          </a:graphicData>
        </a:graphic>
      </p:graphicFrame>
      <p:graphicFrame>
        <p:nvGraphicFramePr>
          <p:cNvPr id="7" name="Object 2"/>
          <p:cNvGraphicFramePr>
            <a:graphicFrameLocks noChangeAspect="1"/>
          </p:cNvGraphicFramePr>
          <p:nvPr/>
        </p:nvGraphicFramePr>
        <p:xfrm>
          <a:off x="2071670" y="4000504"/>
          <a:ext cx="5299075" cy="714375"/>
        </p:xfrm>
        <a:graphic>
          <a:graphicData uri="http://schemas.openxmlformats.org/presentationml/2006/ole">
            <p:oleObj spid="_x0000_s43013" name="Equation" r:id="rId7" imgW="1396800" imgH="228600" progId="Equation.3">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928662" y="1000108"/>
            <a:ext cx="7929618" cy="5429288"/>
          </a:xfrm>
        </p:spPr>
        <p:txBody>
          <a:bodyPr>
            <a:normAutofit/>
          </a:bodyPr>
          <a:lstStyle/>
          <a:p>
            <a:pPr marL="514350" indent="-514350">
              <a:spcBef>
                <a:spcPts val="1200"/>
              </a:spcBef>
              <a:buFont typeface="+mj-lt"/>
              <a:buAutoNum type="alphaUcPeriod" startAt="3"/>
            </a:pPr>
            <a:r>
              <a:rPr lang="id-ID" sz="3200" smtClean="0"/>
              <a:t>Massa, Momentum dan Energi Relativistik</a:t>
            </a:r>
          </a:p>
          <a:p>
            <a:pPr marL="457200" indent="-457200"/>
            <a:r>
              <a:rPr lang="id-ID" sz="3200" smtClean="0"/>
              <a:t>       4. Hukum Kekekalan Energi </a:t>
            </a:r>
            <a:r>
              <a:rPr lang="id-ID" sz="3200" smtClean="0"/>
              <a:t>Relativistik</a:t>
            </a:r>
          </a:p>
          <a:p>
            <a:r>
              <a:rPr lang="id-ID" sz="3200" smtClean="0"/>
              <a:t>            </a:t>
            </a:r>
            <a:r>
              <a:rPr lang="sv-SE" sz="3200" smtClean="0"/>
              <a:t>Jika </a:t>
            </a:r>
            <a:r>
              <a:rPr lang="sv-SE" sz="3200" smtClean="0"/>
              <a:t>benda dalam keadaan </a:t>
            </a:r>
            <a:r>
              <a:rPr lang="sv-SE" sz="3200" smtClean="0"/>
              <a:t>diam </a:t>
            </a:r>
            <a:r>
              <a:rPr lang="sv-SE" sz="3200" smtClean="0"/>
              <a:t>ber</a:t>
            </a:r>
            <a:r>
              <a:rPr lang="id-ID" sz="3200" smtClean="0"/>
              <a:t>-</a:t>
            </a:r>
          </a:p>
          <a:p>
            <a:r>
              <a:rPr lang="id-ID" sz="3200" smtClean="0"/>
              <a:t> </a:t>
            </a:r>
            <a:r>
              <a:rPr lang="id-ID" sz="3200" smtClean="0"/>
              <a:t>           </a:t>
            </a:r>
            <a:r>
              <a:rPr lang="sv-SE" sz="3200" smtClean="0"/>
              <a:t>massa </a:t>
            </a:r>
            <a:r>
              <a:rPr lang="sv-SE" sz="3200" i="1" smtClean="0"/>
              <a:t>mₒ</a:t>
            </a:r>
            <a:r>
              <a:rPr lang="id-ID" sz="3200" i="1" smtClean="0"/>
              <a:t> </a:t>
            </a:r>
            <a:r>
              <a:rPr lang="sv-SE" sz="3200" smtClean="0"/>
              <a:t>membelah </a:t>
            </a:r>
            <a:r>
              <a:rPr lang="sv-SE" sz="3200" smtClean="0"/>
              <a:t>secara </a:t>
            </a:r>
            <a:r>
              <a:rPr lang="sv-SE" sz="3200" smtClean="0"/>
              <a:t>spontan</a:t>
            </a:r>
            <a:r>
              <a:rPr lang="sv-SE" sz="3200" smtClean="0"/>
              <a:t>,</a:t>
            </a:r>
            <a:endParaRPr lang="id-ID" sz="3200" smtClean="0"/>
          </a:p>
          <a:p>
            <a:r>
              <a:rPr lang="id-ID" sz="3200" smtClean="0"/>
              <a:t> </a:t>
            </a:r>
            <a:r>
              <a:rPr lang="id-ID" sz="3200" smtClean="0"/>
              <a:t>          </a:t>
            </a:r>
            <a:r>
              <a:rPr lang="sv-SE" sz="3200" smtClean="0"/>
              <a:t> </a:t>
            </a:r>
            <a:r>
              <a:rPr lang="sv-SE" sz="3200" smtClean="0"/>
              <a:t>maka berlaku hukum ....</a:t>
            </a:r>
          </a:p>
          <a:p>
            <a:r>
              <a:rPr lang="id-ID" sz="3200" smtClean="0"/>
              <a:t>            1) </a:t>
            </a:r>
            <a:r>
              <a:rPr lang="sv-SE" sz="3200" smtClean="0"/>
              <a:t>kekekalan </a:t>
            </a:r>
            <a:r>
              <a:rPr lang="sv-SE" sz="3200" smtClean="0"/>
              <a:t>momentum </a:t>
            </a:r>
          </a:p>
          <a:p>
            <a:r>
              <a:rPr lang="id-ID" sz="3200" smtClean="0"/>
              <a:t>            2) </a:t>
            </a:r>
            <a:r>
              <a:rPr lang="sv-SE" sz="3200" smtClean="0"/>
              <a:t>kekekalan </a:t>
            </a:r>
            <a:r>
              <a:rPr lang="sv-SE" sz="3200" smtClean="0"/>
              <a:t>massa </a:t>
            </a:r>
          </a:p>
          <a:p>
            <a:r>
              <a:rPr lang="id-ID" sz="3200" smtClean="0"/>
              <a:t>            3) </a:t>
            </a:r>
            <a:r>
              <a:rPr lang="sv-SE" sz="3200" smtClean="0"/>
              <a:t>kekekalan </a:t>
            </a:r>
            <a:r>
              <a:rPr lang="sv-SE" sz="3200" smtClean="0"/>
              <a:t>energi </a:t>
            </a:r>
          </a:p>
          <a:p>
            <a:r>
              <a:rPr lang="id-ID" sz="3200" smtClean="0"/>
              <a:t>            4) </a:t>
            </a:r>
            <a:r>
              <a:rPr lang="sv-SE" sz="3200" smtClean="0"/>
              <a:t>kekekalan </a:t>
            </a:r>
            <a:r>
              <a:rPr lang="sv-SE" sz="3200" smtClean="0"/>
              <a:t>massa dan energi </a:t>
            </a:r>
          </a:p>
          <a:p>
            <a:r>
              <a:rPr lang="id-ID" sz="3200" smtClean="0"/>
              <a:t>            5) </a:t>
            </a:r>
            <a:r>
              <a:rPr lang="sv-SE" sz="3200" smtClean="0"/>
              <a:t>kekekalan </a:t>
            </a:r>
            <a:r>
              <a:rPr lang="sv-SE" sz="3200" smtClean="0"/>
              <a:t>mekan</a:t>
            </a:r>
          </a:p>
          <a:p>
            <a:pPr marL="457200" indent="-457200"/>
            <a:endParaRPr lang="id-ID"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0"/>
            <a:ext cx="8072494" cy="714380"/>
          </a:xfrm>
        </p:spPr>
        <p:txBody>
          <a:bodyPr/>
          <a:lstStyle/>
          <a:p>
            <a:pPr algn="r"/>
            <a:r>
              <a:rPr lang="id-ID" sz="4800" smtClean="0">
                <a:latin typeface="+mn-lt"/>
              </a:rPr>
              <a:t>LATIHAN</a:t>
            </a:r>
            <a:endParaRPr lang="id-ID" sz="4800">
              <a:latin typeface="+mn-lt"/>
            </a:endParaRPr>
          </a:p>
        </p:txBody>
      </p:sp>
      <p:sp>
        <p:nvSpPr>
          <p:cNvPr id="3" name="Subtitle 2"/>
          <p:cNvSpPr>
            <a:spLocks noGrp="1"/>
          </p:cNvSpPr>
          <p:nvPr>
            <p:ph type="subTitle" idx="1"/>
          </p:nvPr>
        </p:nvSpPr>
        <p:spPr>
          <a:xfrm>
            <a:off x="857224" y="928670"/>
            <a:ext cx="7929618" cy="5643602"/>
          </a:xfrm>
        </p:spPr>
        <p:txBody>
          <a:bodyPr>
            <a:noAutofit/>
          </a:bodyPr>
          <a:lstStyle/>
          <a:p>
            <a:pPr marL="514350" indent="-514350">
              <a:spcBef>
                <a:spcPts val="1200"/>
              </a:spcBef>
              <a:buClr>
                <a:schemeClr val="tx1"/>
              </a:buClr>
              <a:buSzPct val="100000"/>
              <a:buFont typeface="+mj-lt"/>
              <a:buAutoNum type="arabicPeriod" startAt="3"/>
            </a:pPr>
            <a:r>
              <a:rPr lang="id-ID" sz="3200" smtClean="0"/>
              <a:t>Agar massa benda menjadi 2 kali massa diamnya, hitung kecepatan benda bergerak.     </a:t>
            </a:r>
          </a:p>
          <a:p>
            <a:pPr marL="514350" indent="-514350">
              <a:spcBef>
                <a:spcPts val="1200"/>
              </a:spcBef>
              <a:buFont typeface="+mj-lt"/>
              <a:buAutoNum type="arabicPeriod" startAt="4"/>
            </a:pPr>
            <a:r>
              <a:rPr lang="id-ID" sz="3200" smtClean="0"/>
              <a:t>Agar energi kinetik benda menjadi 25% dari energi diamnya, hitung kecepatan gerak benda.</a:t>
            </a:r>
          </a:p>
          <a:p>
            <a:pPr marL="514350" indent="-514350">
              <a:spcBef>
                <a:spcPts val="1200"/>
              </a:spcBef>
              <a:buFont typeface="+mj-lt"/>
              <a:buAutoNum type="arabicPeriod" startAt="4"/>
            </a:pPr>
            <a:r>
              <a:rPr lang="id-ID" sz="3200" smtClean="0"/>
              <a:t>Di dalam sebuah laboratorium, sekelompok pelajar mengamati energi diam sebuah elektron 0,5 MeV dan massa elektron 5 kali massa diamnya. Hitung energi kinetik elektron tersebut (MeV).</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0"/>
            <a:ext cx="8072494" cy="714380"/>
          </a:xfrm>
        </p:spPr>
        <p:txBody>
          <a:bodyPr/>
          <a:lstStyle/>
          <a:p>
            <a:pPr algn="r"/>
            <a:r>
              <a:rPr lang="id-ID" sz="4800" smtClean="0">
                <a:latin typeface="+mn-lt"/>
              </a:rPr>
              <a:t>LATIHAN</a:t>
            </a:r>
            <a:endParaRPr lang="id-ID" sz="4800">
              <a:latin typeface="+mn-lt"/>
            </a:endParaRPr>
          </a:p>
        </p:txBody>
      </p:sp>
      <p:sp>
        <p:nvSpPr>
          <p:cNvPr id="3" name="Subtitle 2"/>
          <p:cNvSpPr>
            <a:spLocks noGrp="1"/>
          </p:cNvSpPr>
          <p:nvPr>
            <p:ph type="subTitle" idx="1"/>
          </p:nvPr>
        </p:nvSpPr>
        <p:spPr>
          <a:xfrm>
            <a:off x="785786" y="785794"/>
            <a:ext cx="7929618" cy="2428892"/>
          </a:xfrm>
        </p:spPr>
        <p:txBody>
          <a:bodyPr>
            <a:noAutofit/>
          </a:bodyPr>
          <a:lstStyle/>
          <a:p>
            <a:pPr marL="514350" indent="-514350">
              <a:spcBef>
                <a:spcPts val="1200"/>
              </a:spcBef>
              <a:buClr>
                <a:schemeClr val="tx1"/>
              </a:buClr>
              <a:buSzPct val="100000"/>
              <a:buFont typeface="+mj-lt"/>
              <a:buAutoNum type="arabicPeriod" startAt="6"/>
            </a:pPr>
            <a:r>
              <a:rPr lang="id-ID" sz="3200" smtClean="0"/>
              <a:t>Seorang mengamati sebuah partikel yang memiliki energi diam Eo sedang bergerak dengan kecepatan 0,8c. Hitung perbandingan energi total dan energi diamnya.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785786" y="1071546"/>
            <a:ext cx="7929618" cy="5357850"/>
          </a:xfrm>
        </p:spPr>
        <p:txBody>
          <a:bodyPr>
            <a:normAutofit fontScale="85000" lnSpcReduction="20000"/>
          </a:bodyPr>
          <a:lstStyle/>
          <a:p>
            <a:pPr marL="457200" indent="-457200">
              <a:buAutoNum type="alphaUcPeriod"/>
            </a:pPr>
            <a:r>
              <a:rPr lang="id-ID" sz="3200" smtClean="0"/>
              <a:t>Transformasi dan Postulat Relativitas Khusus</a:t>
            </a:r>
          </a:p>
          <a:p>
            <a:pPr marL="457200" indent="-457200"/>
            <a:r>
              <a:rPr lang="id-ID" sz="3200" smtClean="0"/>
              <a:t>       1.  Relativitas Newton</a:t>
            </a:r>
          </a:p>
          <a:p>
            <a:pPr marL="457200" indent="-457200"/>
            <a:r>
              <a:rPr lang="id-ID" sz="3200" smtClean="0"/>
              <a:t>       2.  Transformasi Galileo</a:t>
            </a:r>
          </a:p>
          <a:p>
            <a:pPr marL="457200" indent="-457200"/>
            <a:r>
              <a:rPr lang="id-ID" sz="3200" smtClean="0"/>
              <a:t>       3.  Postulat Relativitas Khusus</a:t>
            </a:r>
          </a:p>
          <a:p>
            <a:pPr marL="457200" indent="-457200"/>
            <a:r>
              <a:rPr lang="id-ID" sz="3200" smtClean="0"/>
              <a:t>       4.  Transformasi Lorentz</a:t>
            </a:r>
          </a:p>
          <a:p>
            <a:pPr marL="457200" indent="-457200"/>
            <a:r>
              <a:rPr lang="id-ID" sz="3200" smtClean="0"/>
              <a:t>       5.  Penjumlahan Kecepatan Relativistik</a:t>
            </a:r>
          </a:p>
          <a:p>
            <a:pPr marL="514350" indent="-514350">
              <a:spcBef>
                <a:spcPts val="1200"/>
              </a:spcBef>
              <a:buFont typeface="+mj-lt"/>
              <a:buAutoNum type="alphaUcPeriod" startAt="2"/>
            </a:pPr>
            <a:r>
              <a:rPr lang="id-ID" sz="3200" smtClean="0"/>
              <a:t>Pemekaran Waktu dan Kontraksi Panjang</a:t>
            </a:r>
          </a:p>
          <a:p>
            <a:pPr marL="514350" indent="-514350"/>
            <a:r>
              <a:rPr lang="id-ID" sz="3200" smtClean="0"/>
              <a:t>       1. Pemekaran Waktu</a:t>
            </a:r>
          </a:p>
          <a:p>
            <a:pPr marL="514350" indent="-514350"/>
            <a:r>
              <a:rPr lang="id-ID" sz="3200" smtClean="0"/>
              <a:t>       2. Kontraksi Panjang</a:t>
            </a:r>
          </a:p>
          <a:p>
            <a:pPr marL="514350" indent="-514350">
              <a:spcBef>
                <a:spcPts val="1200"/>
              </a:spcBef>
              <a:buFont typeface="+mj-lt"/>
              <a:buAutoNum type="alphaUcPeriod" startAt="3"/>
            </a:pPr>
            <a:r>
              <a:rPr lang="id-ID" sz="3200" smtClean="0"/>
              <a:t>Massa, Momentum dan Energi Relativistik</a:t>
            </a:r>
          </a:p>
          <a:p>
            <a:pPr marL="457200" indent="-457200"/>
            <a:r>
              <a:rPr lang="id-ID" sz="3200" smtClean="0"/>
              <a:t>       1. Massa Relativistik</a:t>
            </a:r>
          </a:p>
          <a:p>
            <a:pPr marL="457200" indent="-457200"/>
            <a:r>
              <a:rPr lang="id-ID" sz="3200" smtClean="0"/>
              <a:t>       2. Momentum Relativistik</a:t>
            </a:r>
          </a:p>
          <a:p>
            <a:pPr marL="457200" indent="-457200"/>
            <a:r>
              <a:rPr lang="id-ID" sz="3200" smtClean="0"/>
              <a:t>       3. Energi Relativistik</a:t>
            </a:r>
          </a:p>
          <a:p>
            <a:pPr marL="457200" indent="-457200"/>
            <a:r>
              <a:rPr lang="id-ID" sz="3200" smtClean="0"/>
              <a:t>       4. Hukum Kekekalan Energi Relativistik</a:t>
            </a:r>
            <a:endParaRPr lang="id-ID"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785786" y="1071546"/>
            <a:ext cx="7929618" cy="5357850"/>
          </a:xfrm>
        </p:spPr>
        <p:txBody>
          <a:bodyPr>
            <a:normAutofit fontScale="92500"/>
          </a:bodyPr>
          <a:lstStyle/>
          <a:p>
            <a:pPr marL="457200" indent="-457200">
              <a:buAutoNum type="alphaUcPeriod"/>
            </a:pPr>
            <a:r>
              <a:rPr lang="id-ID" sz="3200" smtClean="0"/>
              <a:t>Transformasi dan Postulat Relativitas Khusus</a:t>
            </a:r>
          </a:p>
          <a:p>
            <a:pPr marL="457200" indent="-457200"/>
            <a:r>
              <a:rPr lang="id-ID" sz="3200" smtClean="0"/>
              <a:t>       </a:t>
            </a:r>
            <a:r>
              <a:rPr lang="id-ID" sz="3200" smtClean="0">
                <a:solidFill>
                  <a:srgbClr val="FF0000"/>
                </a:solidFill>
              </a:rPr>
              <a:t>1.  Relativitas Newton</a:t>
            </a:r>
          </a:p>
          <a:p>
            <a:pPr marL="987425"/>
            <a:r>
              <a:rPr lang="id-ID" sz="3200" smtClean="0"/>
              <a:t> Hukum-hukum mekanika berlaku sama pada semua kerangka inersial.</a:t>
            </a:r>
          </a:p>
          <a:p>
            <a:pPr marL="1044575" indent="-514350">
              <a:buClr>
                <a:srgbClr val="FF0000"/>
              </a:buClr>
              <a:buAutoNum type="arabicPeriod" startAt="2"/>
            </a:pPr>
            <a:r>
              <a:rPr lang="id-ID" sz="3200" smtClean="0">
                <a:solidFill>
                  <a:srgbClr val="FF0000"/>
                </a:solidFill>
              </a:rPr>
              <a:t>Transformasi Galileo</a:t>
            </a:r>
          </a:p>
          <a:p>
            <a:pPr marL="1044575" indent="-514350"/>
            <a:r>
              <a:rPr lang="id-ID" sz="3200" smtClean="0"/>
              <a:t>       Untuk koordinat dan waktu :</a:t>
            </a:r>
          </a:p>
          <a:p>
            <a:pPr marL="1044575" indent="-514350"/>
            <a:r>
              <a:rPr lang="id-ID" sz="3200" smtClean="0"/>
              <a:t>       x’ = x – v.t </a:t>
            </a:r>
          </a:p>
          <a:p>
            <a:pPr marL="1044575" indent="-514350"/>
            <a:r>
              <a:rPr lang="id-ID" sz="3200" smtClean="0"/>
              <a:t>       y’ = y</a:t>
            </a:r>
          </a:p>
          <a:p>
            <a:pPr marL="1044575" indent="-514350"/>
            <a:r>
              <a:rPr lang="id-ID" sz="3200" smtClean="0"/>
              <a:t>       z’ = z</a:t>
            </a:r>
          </a:p>
          <a:p>
            <a:pPr marL="1044575" indent="-514350"/>
            <a:r>
              <a:rPr lang="id-ID" sz="3200" smtClean="0"/>
              <a:t>       t’ = t</a:t>
            </a:r>
          </a:p>
          <a:p>
            <a:pPr marL="987425">
              <a:buFont typeface="Arial" pitchFamily="34" charset="0"/>
              <a:buChar char="•"/>
            </a:pPr>
            <a:r>
              <a:rPr lang="id-ID" sz="3200" smtClean="0"/>
              <a:t>   </a:t>
            </a:r>
            <a:endParaRPr lang="id-ID" sz="3200"/>
          </a:p>
        </p:txBody>
      </p:sp>
      <p:pic>
        <p:nvPicPr>
          <p:cNvPr id="16386" name="Picture 2" descr="Related image"/>
          <p:cNvPicPr>
            <a:picLocks noChangeAspect="1" noChangeArrowheads="1"/>
          </p:cNvPicPr>
          <p:nvPr/>
        </p:nvPicPr>
        <p:blipFill>
          <a:blip r:embed="rId3"/>
          <a:srcRect/>
          <a:stretch>
            <a:fillRect/>
          </a:stretch>
        </p:blipFill>
        <p:spPr bwMode="auto">
          <a:xfrm>
            <a:off x="4857752" y="4143380"/>
            <a:ext cx="3571900" cy="254319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785786" y="1214422"/>
            <a:ext cx="7929618" cy="1571636"/>
          </a:xfrm>
        </p:spPr>
        <p:txBody>
          <a:bodyPr>
            <a:normAutofit/>
          </a:bodyPr>
          <a:lstStyle/>
          <a:p>
            <a:pPr marL="457200" indent="-457200">
              <a:buAutoNum type="alphaUcPeriod"/>
            </a:pPr>
            <a:r>
              <a:rPr lang="id-ID" sz="3200" smtClean="0"/>
              <a:t>Transformasi dan Postulat Relativitas  </a:t>
            </a:r>
          </a:p>
          <a:p>
            <a:pPr marL="457200" indent="-457200"/>
            <a:r>
              <a:rPr lang="id-ID" sz="3200" smtClean="0"/>
              <a:t>      Khusus</a:t>
            </a:r>
          </a:p>
          <a:p>
            <a:pPr marL="457200" indent="-457200"/>
            <a:r>
              <a:rPr lang="id-ID" sz="3200" smtClean="0"/>
              <a:t>      </a:t>
            </a:r>
            <a:r>
              <a:rPr lang="id-ID" sz="3200" smtClean="0">
                <a:solidFill>
                  <a:srgbClr val="FFFF00"/>
                </a:solidFill>
              </a:rPr>
              <a:t>Percobaan Michelson dan Morley</a:t>
            </a:r>
            <a:endParaRPr lang="id-ID" sz="3200">
              <a:solidFill>
                <a:srgbClr val="FFFF00"/>
              </a:solidFill>
            </a:endParaRPr>
          </a:p>
        </p:txBody>
      </p:sp>
      <p:pic>
        <p:nvPicPr>
          <p:cNvPr id="2050" name="Picture 2" descr="Image result for percobaan michelson dan morley"/>
          <p:cNvPicPr>
            <a:picLocks noChangeAspect="1" noChangeArrowheads="1"/>
          </p:cNvPicPr>
          <p:nvPr/>
        </p:nvPicPr>
        <p:blipFill>
          <a:blip r:embed="rId3">
            <a:lum bright="-45000" contrast="12000"/>
          </a:blip>
          <a:srcRect/>
          <a:stretch>
            <a:fillRect/>
          </a:stretch>
        </p:blipFill>
        <p:spPr bwMode="auto">
          <a:xfrm>
            <a:off x="1357290" y="2714620"/>
            <a:ext cx="5286412" cy="396728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857224" y="1000108"/>
            <a:ext cx="7929618" cy="5000660"/>
          </a:xfrm>
        </p:spPr>
        <p:txBody>
          <a:bodyPr>
            <a:normAutofit lnSpcReduction="10000"/>
          </a:bodyPr>
          <a:lstStyle/>
          <a:p>
            <a:pPr marL="457200" indent="-457200">
              <a:buClr>
                <a:schemeClr val="tx1"/>
              </a:buClr>
              <a:buSzPct val="100000"/>
              <a:buAutoNum type="alphaUcPeriod"/>
            </a:pPr>
            <a:r>
              <a:rPr lang="id-ID" sz="3200" smtClean="0"/>
              <a:t>Transformasi dan Postulat Relativitas Khusus</a:t>
            </a:r>
          </a:p>
          <a:p>
            <a:pPr marL="457200" indent="-457200"/>
            <a:r>
              <a:rPr lang="id-ID" sz="3200" smtClean="0"/>
              <a:t>       </a:t>
            </a:r>
            <a:r>
              <a:rPr lang="id-ID" sz="3200" smtClean="0">
                <a:solidFill>
                  <a:srgbClr val="00B0F0"/>
                </a:solidFill>
              </a:rPr>
              <a:t>3.</a:t>
            </a:r>
            <a:r>
              <a:rPr lang="id-ID" sz="3200" smtClean="0"/>
              <a:t>  </a:t>
            </a:r>
            <a:r>
              <a:rPr lang="id-ID" sz="3200" smtClean="0">
                <a:solidFill>
                  <a:srgbClr val="00B0F0"/>
                </a:solidFill>
              </a:rPr>
              <a:t>Postulat Relativitas Khusus</a:t>
            </a:r>
          </a:p>
          <a:p>
            <a:pPr marL="1501775" indent="-514350">
              <a:buClr>
                <a:schemeClr val="tx1"/>
              </a:buClr>
              <a:buSzPct val="100000"/>
              <a:buAutoNum type="alphaLcParenR"/>
            </a:pPr>
            <a:r>
              <a:rPr lang="id-ID" sz="3200" smtClean="0"/>
              <a:t>Hukum-hukum Fisika memiliki bentuk yang sama pada semua kerangka acuan inersial.</a:t>
            </a:r>
          </a:p>
          <a:p>
            <a:pPr marL="1501775" indent="-514350">
              <a:buClr>
                <a:schemeClr val="tx1"/>
              </a:buClr>
              <a:buSzPct val="100000"/>
              <a:buAutoNum type="alphaLcParenR"/>
            </a:pPr>
            <a:r>
              <a:rPr lang="id-ID" sz="3200" smtClean="0"/>
              <a:t>Kelajuan cahaya di ruang hampa ke segala arah adalah sama untuk semua pengamat  tidak  bergantung pada gerak sumber cahaya maupun pengamatnya.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928662" y="1214422"/>
            <a:ext cx="7929618" cy="3000396"/>
          </a:xfrm>
        </p:spPr>
        <p:txBody>
          <a:bodyPr>
            <a:noAutofit/>
          </a:bodyPr>
          <a:lstStyle/>
          <a:p>
            <a:pPr marL="457200" indent="-457200">
              <a:buAutoNum type="alphaUcPeriod"/>
            </a:pPr>
            <a:r>
              <a:rPr lang="id-ID" sz="3200" smtClean="0"/>
              <a:t>Transformasi dan Postulat Relativitas Khusus</a:t>
            </a:r>
          </a:p>
          <a:p>
            <a:pPr marL="457200" indent="-457200"/>
            <a:r>
              <a:rPr lang="id-ID" sz="3200" smtClean="0">
                <a:solidFill>
                  <a:srgbClr val="FF0000"/>
                </a:solidFill>
              </a:rPr>
              <a:t>       4.  Transformasi Lorentz</a:t>
            </a:r>
          </a:p>
          <a:p>
            <a:pPr marL="457200" indent="-457200"/>
            <a:r>
              <a:rPr lang="id-ID" sz="3200" smtClean="0"/>
              <a:t>             x = </a:t>
            </a:r>
            <a:r>
              <a:rPr lang="id-ID" sz="3200" smtClean="0">
                <a:sym typeface="Symbol"/>
              </a:rPr>
              <a:t> (x’ + v.t’)</a:t>
            </a:r>
          </a:p>
          <a:p>
            <a:pPr marL="457200" indent="-457200"/>
            <a:r>
              <a:rPr lang="id-ID" sz="3200" smtClean="0">
                <a:sym typeface="Symbol"/>
              </a:rPr>
              <a:t>             y = y’</a:t>
            </a:r>
          </a:p>
          <a:p>
            <a:pPr marL="457200" indent="-457200"/>
            <a:r>
              <a:rPr lang="id-ID" sz="3200" smtClean="0">
                <a:sym typeface="Symbol"/>
              </a:rPr>
              <a:t>             z = z’        </a:t>
            </a:r>
            <a:endParaRPr lang="id-ID" sz="3200" smtClean="0"/>
          </a:p>
        </p:txBody>
      </p:sp>
      <p:graphicFrame>
        <p:nvGraphicFramePr>
          <p:cNvPr id="4" name="Object 3"/>
          <p:cNvGraphicFramePr>
            <a:graphicFrameLocks noChangeAspect="1"/>
          </p:cNvGraphicFramePr>
          <p:nvPr/>
        </p:nvGraphicFramePr>
        <p:xfrm>
          <a:off x="2039938" y="4214813"/>
          <a:ext cx="2357437" cy="2038350"/>
        </p:xfrm>
        <a:graphic>
          <a:graphicData uri="http://schemas.openxmlformats.org/presentationml/2006/ole">
            <p:oleObj spid="_x0000_s10241" name="Equation" r:id="rId4" imgW="749160" imgH="647640" progId="Equation.3">
              <p:embed/>
            </p:oleObj>
          </a:graphicData>
        </a:graphic>
      </p:graphicFrame>
      <p:pic>
        <p:nvPicPr>
          <p:cNvPr id="10243" name="Picture 3" descr="Related image"/>
          <p:cNvPicPr>
            <a:picLocks noChangeAspect="1" noChangeArrowheads="1"/>
          </p:cNvPicPr>
          <p:nvPr/>
        </p:nvPicPr>
        <p:blipFill>
          <a:blip r:embed="rId5"/>
          <a:srcRect/>
          <a:stretch>
            <a:fillRect/>
          </a:stretch>
        </p:blipFill>
        <p:spPr bwMode="auto">
          <a:xfrm>
            <a:off x="4714876" y="3214686"/>
            <a:ext cx="4144476" cy="292895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857224" y="1071546"/>
            <a:ext cx="7929618" cy="1571636"/>
          </a:xfrm>
        </p:spPr>
        <p:txBody>
          <a:bodyPr>
            <a:noAutofit/>
          </a:bodyPr>
          <a:lstStyle/>
          <a:p>
            <a:pPr marL="457200" indent="-457200">
              <a:buAutoNum type="alphaUcPeriod"/>
            </a:pPr>
            <a:r>
              <a:rPr lang="id-ID" sz="3200" smtClean="0"/>
              <a:t>Transformasi dan Postulat Relativitas Khusus</a:t>
            </a:r>
          </a:p>
          <a:p>
            <a:pPr marL="457200" indent="-457200"/>
            <a:r>
              <a:rPr lang="id-ID" sz="3200" smtClean="0">
                <a:solidFill>
                  <a:srgbClr val="FFFF00"/>
                </a:solidFill>
              </a:rPr>
              <a:t>       5.  Penjumlahan Kecepatan Relativistik</a:t>
            </a:r>
            <a:r>
              <a:rPr lang="id-ID" sz="3200" smtClean="0"/>
              <a:t>             </a:t>
            </a:r>
          </a:p>
        </p:txBody>
      </p:sp>
      <p:graphicFrame>
        <p:nvGraphicFramePr>
          <p:cNvPr id="4" name="Object 3"/>
          <p:cNvGraphicFramePr>
            <a:graphicFrameLocks noChangeAspect="1"/>
          </p:cNvGraphicFramePr>
          <p:nvPr/>
        </p:nvGraphicFramePr>
        <p:xfrm>
          <a:off x="1214414" y="3071810"/>
          <a:ext cx="2601912" cy="1408112"/>
        </p:xfrm>
        <a:graphic>
          <a:graphicData uri="http://schemas.openxmlformats.org/presentationml/2006/ole">
            <p:oleObj spid="_x0000_s34818" name="Equation" r:id="rId4" imgW="1079280" imgH="583920" progId="Equation.3">
              <p:embed/>
            </p:oleObj>
          </a:graphicData>
        </a:graphic>
      </p:graphicFrame>
      <p:sp>
        <p:nvSpPr>
          <p:cNvPr id="5" name="Subtitle 2"/>
          <p:cNvSpPr txBox="1">
            <a:spLocks/>
          </p:cNvSpPr>
          <p:nvPr/>
        </p:nvSpPr>
        <p:spPr>
          <a:xfrm>
            <a:off x="928662" y="4929198"/>
            <a:ext cx="8215338" cy="1714512"/>
          </a:xfrm>
          <a:prstGeom prst="rect">
            <a:avLst/>
          </a:prstGeom>
        </p:spPr>
        <p:txBody>
          <a:bodyPr vert="horz" lIns="100584" tIns="45720" anchor="b">
            <a:noAutofit/>
          </a:bodyPr>
          <a:lstStyle/>
          <a:p>
            <a:pPr marL="457200" marR="0" lvl="0" indent="-457200" algn="l" defTabSz="914400" rtl="0" eaLnBrk="1" fontAlgn="auto" latinLnBrk="0" hangingPunct="1">
              <a:lnSpc>
                <a:spcPct val="100000"/>
              </a:lnSpc>
              <a:spcBef>
                <a:spcPts val="0"/>
              </a:spcBef>
              <a:spcAft>
                <a:spcPts val="0"/>
              </a:spcAft>
              <a:buClr>
                <a:schemeClr val="tx2"/>
              </a:buClr>
              <a:buSzPct val="95000"/>
              <a:tabLst/>
              <a:defRPr/>
            </a:pPr>
            <a:r>
              <a:rPr kumimoji="0" lang="id-ID" sz="2600" b="0" i="1" u="none" strike="noStrike" kern="1200" cap="none" spc="0" normalizeH="0" baseline="0" noProof="0" smtClean="0">
                <a:ln>
                  <a:noFill/>
                </a:ln>
                <a:solidFill>
                  <a:schemeClr val="tx1"/>
                </a:solidFill>
                <a:effectLst/>
                <a:uLnTx/>
                <a:uFillTx/>
                <a:latin typeface="+mn-lt"/>
                <a:ea typeface="+mn-ea"/>
                <a:cs typeface="+mn-cs"/>
              </a:rPr>
              <a:t>v</a:t>
            </a:r>
            <a:r>
              <a:rPr kumimoji="0" lang="id-ID" sz="2600" b="0" i="0" u="none" strike="noStrike" kern="1200" cap="none" spc="0" normalizeH="0" baseline="-25000" noProof="0" smtClean="0">
                <a:ln>
                  <a:noFill/>
                </a:ln>
                <a:solidFill>
                  <a:schemeClr val="tx1"/>
                </a:solidFill>
                <a:effectLst/>
                <a:uLnTx/>
                <a:uFillTx/>
                <a:latin typeface="+mn-lt"/>
                <a:ea typeface="+mn-ea"/>
                <a:cs typeface="+mn-cs"/>
              </a:rPr>
              <a:t>AB</a:t>
            </a:r>
            <a:r>
              <a:rPr kumimoji="0" lang="id-ID" sz="2600" b="0" i="0" u="none" strike="noStrike" kern="1200" cap="none" spc="0" normalizeH="0" baseline="0" noProof="0" smtClean="0">
                <a:ln>
                  <a:noFill/>
                </a:ln>
                <a:solidFill>
                  <a:schemeClr val="tx1"/>
                </a:solidFill>
                <a:effectLst/>
                <a:uLnTx/>
                <a:uFillTx/>
                <a:latin typeface="+mn-lt"/>
                <a:ea typeface="+mn-ea"/>
                <a:cs typeface="+mn-cs"/>
              </a:rPr>
              <a:t> = kecepatan pesawat terhadap pengamat diam</a:t>
            </a:r>
          </a:p>
          <a:p>
            <a:pPr marL="457200" marR="0" lvl="0" indent="-457200" algn="l" defTabSz="914400" rtl="0" eaLnBrk="1" fontAlgn="auto" latinLnBrk="0" hangingPunct="1">
              <a:lnSpc>
                <a:spcPct val="100000"/>
              </a:lnSpc>
              <a:spcBef>
                <a:spcPts val="0"/>
              </a:spcBef>
              <a:spcAft>
                <a:spcPts val="0"/>
              </a:spcAft>
              <a:buClr>
                <a:schemeClr val="tx2"/>
              </a:buClr>
              <a:buSzPct val="95000"/>
              <a:tabLst/>
              <a:defRPr/>
            </a:pPr>
            <a:r>
              <a:rPr lang="id-ID" sz="2600" i="1" smtClean="0"/>
              <a:t>v</a:t>
            </a:r>
            <a:r>
              <a:rPr lang="id-ID" sz="2600" baseline="-25000" smtClean="0"/>
              <a:t>BC</a:t>
            </a:r>
            <a:r>
              <a:rPr lang="id-ID" sz="2600" smtClean="0"/>
              <a:t> = kecepatan rudal terhadap pengamat dalam pesawat</a:t>
            </a:r>
          </a:p>
          <a:p>
            <a:pPr marL="457200" marR="0" lvl="0" indent="-457200" algn="l" defTabSz="914400" rtl="0" eaLnBrk="1" fontAlgn="auto" latinLnBrk="0" hangingPunct="1">
              <a:lnSpc>
                <a:spcPct val="100000"/>
              </a:lnSpc>
              <a:spcBef>
                <a:spcPts val="0"/>
              </a:spcBef>
              <a:spcAft>
                <a:spcPts val="0"/>
              </a:spcAft>
              <a:buClr>
                <a:schemeClr val="tx2"/>
              </a:buClr>
              <a:buSzPct val="95000"/>
              <a:tabLst/>
              <a:defRPr/>
            </a:pPr>
            <a:r>
              <a:rPr kumimoji="0" lang="id-ID" sz="2600" b="0" i="1" u="none" strike="noStrike" kern="1200" cap="none" spc="0" normalizeH="0" baseline="0" noProof="0" smtClean="0">
                <a:ln>
                  <a:noFill/>
                </a:ln>
                <a:solidFill>
                  <a:schemeClr val="tx1"/>
                </a:solidFill>
                <a:effectLst/>
                <a:uLnTx/>
                <a:uFillTx/>
                <a:latin typeface="+mn-lt"/>
                <a:ea typeface="+mn-ea"/>
                <a:cs typeface="+mn-cs"/>
              </a:rPr>
              <a:t>v</a:t>
            </a:r>
            <a:r>
              <a:rPr kumimoji="0" lang="id-ID" sz="2600" b="0" i="0" u="none" strike="noStrike" kern="1200" cap="none" spc="0" normalizeH="0" baseline="-25000" noProof="0" smtClean="0">
                <a:ln>
                  <a:noFill/>
                </a:ln>
                <a:solidFill>
                  <a:schemeClr val="tx1"/>
                </a:solidFill>
                <a:effectLst/>
                <a:uLnTx/>
                <a:uFillTx/>
                <a:latin typeface="+mn-lt"/>
                <a:ea typeface="+mn-ea"/>
                <a:cs typeface="+mn-cs"/>
              </a:rPr>
              <a:t>AC</a:t>
            </a:r>
            <a:r>
              <a:rPr kumimoji="0" lang="id-ID" sz="2600" b="0" i="0" u="none" strike="noStrike" kern="1200" cap="none" spc="0" normalizeH="0" baseline="0" noProof="0" smtClean="0">
                <a:ln>
                  <a:noFill/>
                </a:ln>
                <a:solidFill>
                  <a:schemeClr val="tx1"/>
                </a:solidFill>
                <a:effectLst/>
                <a:uLnTx/>
                <a:uFillTx/>
                <a:latin typeface="+mn-lt"/>
                <a:ea typeface="+mn-ea"/>
                <a:cs typeface="+mn-cs"/>
              </a:rPr>
              <a:t> = kecepatan rudal terhadap pengamat yang diam di bumi.</a:t>
            </a:r>
          </a:p>
        </p:txBody>
      </p:sp>
      <p:pic>
        <p:nvPicPr>
          <p:cNvPr id="6" name="Picture 5" descr="Image result for penjumlahan kecepatan relativistik"/>
          <p:cNvPicPr>
            <a:picLocks noChangeAspect="1" noChangeArrowheads="1"/>
          </p:cNvPicPr>
          <p:nvPr/>
        </p:nvPicPr>
        <p:blipFill>
          <a:blip r:embed="rId5">
            <a:lum bright="-39000"/>
          </a:blip>
          <a:srcRect/>
          <a:stretch>
            <a:fillRect/>
          </a:stretch>
        </p:blipFill>
        <p:spPr bwMode="auto">
          <a:xfrm>
            <a:off x="3929058" y="2714621"/>
            <a:ext cx="4572032" cy="211543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LATIHAN</a:t>
            </a:r>
            <a:endParaRPr lang="id-ID" sz="4800">
              <a:latin typeface="+mn-lt"/>
            </a:endParaRPr>
          </a:p>
        </p:txBody>
      </p:sp>
      <p:sp>
        <p:nvSpPr>
          <p:cNvPr id="3" name="Subtitle 2"/>
          <p:cNvSpPr>
            <a:spLocks noGrp="1"/>
          </p:cNvSpPr>
          <p:nvPr>
            <p:ph type="subTitle" idx="1"/>
          </p:nvPr>
        </p:nvSpPr>
        <p:spPr>
          <a:xfrm>
            <a:off x="857224" y="1071546"/>
            <a:ext cx="7929618" cy="4071966"/>
          </a:xfrm>
        </p:spPr>
        <p:txBody>
          <a:bodyPr>
            <a:noAutofit/>
          </a:bodyPr>
          <a:lstStyle/>
          <a:p>
            <a:pPr marL="514350" indent="-514350">
              <a:buClr>
                <a:schemeClr val="tx1"/>
              </a:buClr>
              <a:buSzPct val="100000"/>
              <a:buFont typeface="+mj-lt"/>
              <a:buAutoNum type="arabicPeriod"/>
            </a:pPr>
            <a:r>
              <a:rPr lang="id-ID" sz="3200" smtClean="0"/>
              <a:t>Sebuah pesawat antariksa bergerak dengan kelajuan 0,8c. Seorang awak pesawat menembakkan sebuah rudal dengan kelajuan 0,3c searah dengan gerak pesawat. Tentukan kelajuan rudal terhadap pengamat yang diam di bumi :</a:t>
            </a:r>
          </a:p>
          <a:p>
            <a:pPr marL="514350" indent="15875">
              <a:buAutoNum type="alphaLcPeriod"/>
            </a:pPr>
            <a:r>
              <a:rPr lang="id-ID" sz="3200" smtClean="0"/>
              <a:t>   menurut teori relativitas Newton</a:t>
            </a:r>
          </a:p>
          <a:p>
            <a:pPr marL="514350" indent="15875">
              <a:buAutoNum type="alphaLcPeriod"/>
            </a:pPr>
            <a:r>
              <a:rPr lang="id-ID" sz="3200" smtClean="0"/>
              <a:t>   menurut teori relativitas Einstein.</a:t>
            </a:r>
            <a:r>
              <a:rPr lang="id-ID" sz="3200" smtClean="0">
                <a:solidFill>
                  <a:srgbClr val="FFFF00"/>
                </a:solidFill>
              </a:rPr>
              <a:t>      </a:t>
            </a:r>
            <a:endParaRPr lang="id-ID" sz="32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14290"/>
            <a:ext cx="8072494" cy="1071546"/>
          </a:xfrm>
        </p:spPr>
        <p:txBody>
          <a:bodyPr/>
          <a:lstStyle/>
          <a:p>
            <a:pPr algn="r"/>
            <a:r>
              <a:rPr lang="id-ID" sz="4800" smtClean="0">
                <a:latin typeface="+mn-lt"/>
              </a:rPr>
              <a:t>TEORI RELATIVITAS KHUSUS</a:t>
            </a:r>
            <a:endParaRPr lang="id-ID" sz="4800">
              <a:latin typeface="+mn-lt"/>
            </a:endParaRPr>
          </a:p>
        </p:txBody>
      </p:sp>
      <p:sp>
        <p:nvSpPr>
          <p:cNvPr id="3" name="Subtitle 2"/>
          <p:cNvSpPr>
            <a:spLocks noGrp="1"/>
          </p:cNvSpPr>
          <p:nvPr>
            <p:ph type="subTitle" idx="1"/>
          </p:nvPr>
        </p:nvSpPr>
        <p:spPr>
          <a:xfrm>
            <a:off x="785786" y="1142984"/>
            <a:ext cx="8358214" cy="1785950"/>
          </a:xfrm>
        </p:spPr>
        <p:txBody>
          <a:bodyPr>
            <a:noAutofit/>
          </a:bodyPr>
          <a:lstStyle/>
          <a:p>
            <a:pPr marL="514350" indent="-514350">
              <a:spcBef>
                <a:spcPts val="1200"/>
              </a:spcBef>
              <a:buFont typeface="+mj-lt"/>
              <a:buAutoNum type="alphaUcPeriod" startAt="2"/>
            </a:pPr>
            <a:r>
              <a:rPr lang="id-ID" sz="3000" smtClean="0"/>
              <a:t>Pemekaran Waktu dan Kontraksi Panjang</a:t>
            </a:r>
          </a:p>
          <a:p>
            <a:pPr marL="514350" indent="-514350"/>
            <a:r>
              <a:rPr lang="id-ID" sz="3000" smtClean="0">
                <a:solidFill>
                  <a:srgbClr val="FFFF00"/>
                </a:solidFill>
              </a:rPr>
              <a:t>       1. Pemekaran Waktu (dilatasi waktu).</a:t>
            </a:r>
          </a:p>
          <a:p>
            <a:pPr marL="514350" indent="-514350"/>
            <a:r>
              <a:rPr lang="id-ID" sz="3000" smtClean="0"/>
              <a:t>            Bertambahnya selang waktu yang diukur oleh</a:t>
            </a:r>
          </a:p>
          <a:p>
            <a:pPr marL="514350" indent="-514350"/>
            <a:r>
              <a:rPr lang="id-ID" sz="3000" smtClean="0"/>
              <a:t>            pengamat yang bergerak terhadap kejadian.      </a:t>
            </a:r>
            <a:endParaRPr lang="id-ID" sz="3000"/>
          </a:p>
        </p:txBody>
      </p:sp>
      <p:graphicFrame>
        <p:nvGraphicFramePr>
          <p:cNvPr id="4" name="Object 3"/>
          <p:cNvGraphicFramePr>
            <a:graphicFrameLocks noChangeAspect="1"/>
          </p:cNvGraphicFramePr>
          <p:nvPr/>
        </p:nvGraphicFramePr>
        <p:xfrm>
          <a:off x="1785918" y="3071810"/>
          <a:ext cx="2143140" cy="1681541"/>
        </p:xfrm>
        <a:graphic>
          <a:graphicData uri="http://schemas.openxmlformats.org/presentationml/2006/ole">
            <p:oleObj spid="_x0000_s8193" name="Equation" r:id="rId4" imgW="825480" imgH="647640" progId="Equation.3">
              <p:embed/>
            </p:oleObj>
          </a:graphicData>
        </a:graphic>
      </p:graphicFrame>
      <p:sp>
        <p:nvSpPr>
          <p:cNvPr id="6" name="Subtitle 2"/>
          <p:cNvSpPr txBox="1">
            <a:spLocks/>
          </p:cNvSpPr>
          <p:nvPr/>
        </p:nvSpPr>
        <p:spPr>
          <a:xfrm>
            <a:off x="1785918" y="4929198"/>
            <a:ext cx="5429320" cy="1428760"/>
          </a:xfrm>
          <a:prstGeom prst="rect">
            <a:avLst/>
          </a:prstGeom>
        </p:spPr>
        <p:txBody>
          <a:bodyPr vert="horz" lIns="100584" tIns="45720" anchor="b">
            <a:noAutofit/>
          </a:bodyPr>
          <a:lstStyle/>
          <a:p>
            <a:pPr marL="514350" marR="0" lvl="0" indent="-514350" algn="l" defTabSz="914400" rtl="0" eaLnBrk="1" fontAlgn="auto" latinLnBrk="0" hangingPunct="1">
              <a:lnSpc>
                <a:spcPct val="100000"/>
              </a:lnSpc>
              <a:spcAft>
                <a:spcPts val="0"/>
              </a:spcAft>
              <a:buClr>
                <a:schemeClr val="tx2"/>
              </a:buClr>
              <a:buSzPct val="95000"/>
              <a:tabLst/>
              <a:defRPr/>
            </a:pPr>
            <a:r>
              <a:rPr kumimoji="0" lang="id-ID" sz="3000" b="0" i="0" u="none" strike="noStrike" kern="1200" cap="none" spc="0" normalizeH="0" baseline="0" noProof="0" smtClean="0">
                <a:ln>
                  <a:noFill/>
                </a:ln>
                <a:solidFill>
                  <a:schemeClr val="tx1"/>
                </a:solidFill>
                <a:effectLst/>
                <a:uLnTx/>
                <a:uFillTx/>
                <a:latin typeface="+mn-lt"/>
                <a:ea typeface="+mn-ea"/>
                <a:cs typeface="+mn-cs"/>
                <a:sym typeface="Symbol"/>
              </a:rPr>
              <a:t></a:t>
            </a:r>
            <a:r>
              <a:rPr kumimoji="0" lang="id-ID" sz="3000" b="0" i="1" u="none" strike="noStrike" kern="1200" cap="none" spc="0" normalizeH="0" baseline="0" noProof="0" smtClean="0">
                <a:ln>
                  <a:noFill/>
                </a:ln>
                <a:solidFill>
                  <a:schemeClr val="tx1"/>
                </a:solidFill>
                <a:effectLst/>
                <a:uLnTx/>
                <a:uFillTx/>
                <a:latin typeface="+mn-lt"/>
                <a:ea typeface="+mn-ea"/>
                <a:cs typeface="+mn-cs"/>
                <a:sym typeface="Symbol"/>
              </a:rPr>
              <a:t>t</a:t>
            </a:r>
            <a:r>
              <a:rPr kumimoji="0" lang="id-ID" sz="3000" b="0" i="0" u="none" strike="noStrike" kern="1200" cap="none" spc="0" normalizeH="0" baseline="0" noProof="0" smtClean="0">
                <a:ln>
                  <a:noFill/>
                </a:ln>
                <a:solidFill>
                  <a:schemeClr val="tx1"/>
                </a:solidFill>
                <a:effectLst/>
                <a:uLnTx/>
                <a:uFillTx/>
                <a:latin typeface="+mn-lt"/>
                <a:ea typeface="+mn-ea"/>
                <a:cs typeface="+mn-cs"/>
                <a:sym typeface="Symbol"/>
              </a:rPr>
              <a:t>  = selang waktu bergerak</a:t>
            </a:r>
          </a:p>
          <a:p>
            <a:pPr marL="514350" marR="0" lvl="0" indent="-514350" algn="l" defTabSz="914400" rtl="0" eaLnBrk="1" fontAlgn="auto" latinLnBrk="0" hangingPunct="1">
              <a:lnSpc>
                <a:spcPct val="100000"/>
              </a:lnSpc>
              <a:spcAft>
                <a:spcPts val="0"/>
              </a:spcAft>
              <a:buClr>
                <a:schemeClr val="tx2"/>
              </a:buClr>
              <a:buSzPct val="95000"/>
              <a:tabLst/>
              <a:defRPr/>
            </a:pPr>
            <a:r>
              <a:rPr lang="id-ID" sz="3000" smtClean="0">
                <a:sym typeface="Symbol"/>
              </a:rPr>
              <a:t></a:t>
            </a:r>
            <a:r>
              <a:rPr lang="id-ID" sz="3000" i="1" smtClean="0">
                <a:sym typeface="Symbol"/>
              </a:rPr>
              <a:t>t</a:t>
            </a:r>
            <a:r>
              <a:rPr lang="id-ID" sz="3000" baseline="-25000" smtClean="0">
                <a:sym typeface="Symbol"/>
              </a:rPr>
              <a:t>o</a:t>
            </a:r>
            <a:r>
              <a:rPr lang="id-ID" sz="3000" smtClean="0">
                <a:sym typeface="Symbol"/>
              </a:rPr>
              <a:t> = selang waktu diam.</a:t>
            </a:r>
          </a:p>
          <a:p>
            <a:pPr marL="514350" marR="0" lvl="0" indent="-514350" algn="l" defTabSz="914400" rtl="0" eaLnBrk="1" fontAlgn="auto" latinLnBrk="0" hangingPunct="1">
              <a:lnSpc>
                <a:spcPct val="100000"/>
              </a:lnSpc>
              <a:spcAft>
                <a:spcPts val="0"/>
              </a:spcAft>
              <a:buClr>
                <a:schemeClr val="tx2"/>
              </a:buClr>
              <a:buSzPct val="95000"/>
              <a:tabLst/>
              <a:defRPr/>
            </a:pPr>
            <a:r>
              <a:rPr kumimoji="0" lang="id-ID" sz="3000" b="0" i="0" u="none" strike="noStrike" kern="1200" cap="none" spc="0" normalizeH="0" baseline="0" noProof="0" smtClean="0">
                <a:ln>
                  <a:noFill/>
                </a:ln>
                <a:solidFill>
                  <a:schemeClr val="tx1"/>
                </a:solidFill>
                <a:effectLst/>
                <a:uLnTx/>
                <a:uFillTx/>
                <a:latin typeface="+mn-lt"/>
                <a:ea typeface="+mn-ea"/>
                <a:cs typeface="+mn-cs"/>
                <a:sym typeface="Symbol"/>
              </a:rPr>
              <a:t>     = tetapan transformasi</a:t>
            </a:r>
            <a:endParaRPr kumimoji="0" lang="id-ID" sz="30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4313238" y="3071813"/>
          <a:ext cx="1944687" cy="1681162"/>
        </p:xfrm>
        <a:graphic>
          <a:graphicData uri="http://schemas.openxmlformats.org/presentationml/2006/ole">
            <p:oleObj spid="_x0000_s8194" name="Equation" r:id="rId5" imgW="749160" imgH="647640" progId="Equation.3">
              <p:embed/>
            </p:oleObj>
          </a:graphicData>
        </a:graphic>
      </p:graphicFrame>
      <p:graphicFrame>
        <p:nvGraphicFramePr>
          <p:cNvPr id="8" name="Object 7"/>
          <p:cNvGraphicFramePr>
            <a:graphicFrameLocks noChangeAspect="1"/>
          </p:cNvGraphicFramePr>
          <p:nvPr/>
        </p:nvGraphicFramePr>
        <p:xfrm>
          <a:off x="6746875" y="3614738"/>
          <a:ext cx="1649413" cy="593725"/>
        </p:xfrm>
        <a:graphic>
          <a:graphicData uri="http://schemas.openxmlformats.org/presentationml/2006/ole">
            <p:oleObj spid="_x0000_s8195" name="Equation" r:id="rId6" imgW="634680" imgH="228600" progId="Equation.3">
              <p:embed/>
            </p:oleObj>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353</TotalTime>
  <Words>736</Words>
  <Application>Microsoft Office PowerPoint</Application>
  <PresentationFormat>On-screen Show (4:3)</PresentationFormat>
  <Paragraphs>120</Paragraphs>
  <Slides>18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Metro</vt:lpstr>
      <vt:lpstr>Equation</vt:lpstr>
      <vt:lpstr>TEORI RELATIVITAS KHUSUS</vt:lpstr>
      <vt:lpstr>TEORI RELATIVITAS KHUSUS</vt:lpstr>
      <vt:lpstr>TEORI RELATIVITAS KHUSUS</vt:lpstr>
      <vt:lpstr>TEORI RELATIVITAS KHUSUS</vt:lpstr>
      <vt:lpstr>TEORI RELATIVITAS KHUSUS</vt:lpstr>
      <vt:lpstr>TEORI RELATIVITAS KHUSUS</vt:lpstr>
      <vt:lpstr>TEORI RELATIVITAS KHUSUS</vt:lpstr>
      <vt:lpstr>LATIHAN</vt:lpstr>
      <vt:lpstr>TEORI RELATIVITAS KHUSUS</vt:lpstr>
      <vt:lpstr>TEORI RELATIVITAS KHUSUS</vt:lpstr>
      <vt:lpstr>LATIHAN</vt:lpstr>
      <vt:lpstr>LATIHAN</vt:lpstr>
      <vt:lpstr>TEORI RELATIVITAS KHUSUS</vt:lpstr>
      <vt:lpstr>TEORI RELATIVITAS KHUSUS</vt:lpstr>
      <vt:lpstr>TEORI RELATIVITAS KHUSUS</vt:lpstr>
      <vt:lpstr>TEORI RELATIVITAS KHUSUS</vt:lpstr>
      <vt:lpstr>LATIHAN</vt:lpstr>
      <vt:lpstr>LATIHAN</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 RELATIVITAS KHUSUS</dc:title>
  <dc:creator>toshiba</dc:creator>
  <cp:lastModifiedBy>toshiba</cp:lastModifiedBy>
  <cp:revision>36</cp:revision>
  <dcterms:created xsi:type="dcterms:W3CDTF">2016-11-21T05:36:13Z</dcterms:created>
  <dcterms:modified xsi:type="dcterms:W3CDTF">2017-01-01T13:47:05Z</dcterms:modified>
</cp:coreProperties>
</file>