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4" r:id="rId5"/>
    <p:sldId id="259" r:id="rId6"/>
    <p:sldId id="273" r:id="rId7"/>
    <p:sldId id="260" r:id="rId8"/>
    <p:sldId id="275" r:id="rId9"/>
    <p:sldId id="279" r:id="rId10"/>
    <p:sldId id="280" r:id="rId11"/>
    <p:sldId id="281" r:id="rId12"/>
    <p:sldId id="276" r:id="rId13"/>
    <p:sldId id="261" r:id="rId14"/>
    <p:sldId id="277" r:id="rId15"/>
    <p:sldId id="278" r:id="rId16"/>
    <p:sldId id="282" r:id="rId17"/>
    <p:sldId id="283" r:id="rId18"/>
    <p:sldId id="284" r:id="rId19"/>
    <p:sldId id="285" r:id="rId20"/>
  </p:sldIdLst>
  <p:sldSz cx="9144000" cy="6858000" type="screen4x3"/>
  <p:notesSz cx="6954838" cy="93091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C8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718" autoAdjust="0"/>
  </p:normalViewPr>
  <p:slideViewPr>
    <p:cSldViewPr>
      <p:cViewPr varScale="1">
        <p:scale>
          <a:sx n="66" d="100"/>
          <a:sy n="66" d="100"/>
        </p:scale>
        <p:origin x="-141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2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05BC1D91-49C1-4EBD-B6D4-981FF909BDE6}" type="datetimeFigureOut">
              <a:rPr lang="id-ID" smtClean="0"/>
              <a:pPr/>
              <a:t>23/01/2018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FD0EC784-A64C-4E31-BCE2-DEC2AD8CE9B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E8D9EEE8-77C2-4413-9CCC-CE510D611DF3}" type="datetimeFigureOut">
              <a:rPr lang="id-ID" smtClean="0"/>
              <a:pPr/>
              <a:t>23/01/2018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BA6A499E-8AC2-446B-87D8-30B46A41A066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17</a:t>
            </a:fld>
            <a:endParaRPr lang="id-ID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18</a:t>
            </a:fld>
            <a:endParaRPr lang="id-ID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19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499E-8AC2-446B-87D8-30B46A41A066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372B-27AE-4FC1-B153-482D32B527B5}" type="datetimeFigureOut">
              <a:rPr lang="id-ID" smtClean="0"/>
              <a:pPr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4FBA-6286-4833-B2B8-92B77155CA9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372B-27AE-4FC1-B153-482D32B527B5}" type="datetimeFigureOut">
              <a:rPr lang="id-ID" smtClean="0"/>
              <a:pPr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4FBA-6286-4833-B2B8-92B77155CA9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372B-27AE-4FC1-B153-482D32B527B5}" type="datetimeFigureOut">
              <a:rPr lang="id-ID" smtClean="0"/>
              <a:pPr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4FBA-6286-4833-B2B8-92B77155CA9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372B-27AE-4FC1-B153-482D32B527B5}" type="datetimeFigureOut">
              <a:rPr lang="id-ID" smtClean="0"/>
              <a:pPr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4FBA-6286-4833-B2B8-92B77155CA9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372B-27AE-4FC1-B153-482D32B527B5}" type="datetimeFigureOut">
              <a:rPr lang="id-ID" smtClean="0"/>
              <a:pPr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4FBA-6286-4833-B2B8-92B77155CA9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372B-27AE-4FC1-B153-482D32B527B5}" type="datetimeFigureOut">
              <a:rPr lang="id-ID" smtClean="0"/>
              <a:pPr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4FBA-6286-4833-B2B8-92B77155CA9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372B-27AE-4FC1-B153-482D32B527B5}" type="datetimeFigureOut">
              <a:rPr lang="id-ID" smtClean="0"/>
              <a:pPr/>
              <a:t>23/01/2018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4FBA-6286-4833-B2B8-92B77155CA9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372B-27AE-4FC1-B153-482D32B527B5}" type="datetimeFigureOut">
              <a:rPr lang="id-ID" smtClean="0"/>
              <a:pPr/>
              <a:t>23/01/2018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4FBA-6286-4833-B2B8-92B77155CA9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372B-27AE-4FC1-B153-482D32B527B5}" type="datetimeFigureOut">
              <a:rPr lang="id-ID" smtClean="0"/>
              <a:pPr/>
              <a:t>23/01/2018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4FBA-6286-4833-B2B8-92B77155CA9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372B-27AE-4FC1-B153-482D32B527B5}" type="datetimeFigureOut">
              <a:rPr lang="id-ID" smtClean="0"/>
              <a:pPr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4FBA-6286-4833-B2B8-92B77155CA9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338372B-27AE-4FC1-B153-482D32B527B5}" type="datetimeFigureOut">
              <a:rPr lang="id-ID" smtClean="0"/>
              <a:pPr/>
              <a:t>23/01/2018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E844FBA-6286-4833-B2B8-92B77155CA9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338372B-27AE-4FC1-B153-482D32B527B5}" type="datetimeFigureOut">
              <a:rPr lang="id-ID" smtClean="0"/>
              <a:pPr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E844FBA-6286-4833-B2B8-92B77155CA9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86190"/>
            <a:ext cx="8077200" cy="1243010"/>
          </a:xfrm>
        </p:spPr>
        <p:txBody>
          <a:bodyPr>
            <a:normAutofit fontScale="90000"/>
          </a:bodyPr>
          <a:lstStyle/>
          <a:p>
            <a:pPr>
              <a:lnSpc>
                <a:spcPts val="5000"/>
              </a:lnSpc>
            </a:pPr>
            <a:r>
              <a:rPr lang="id-ID" sz="2700" smtClean="0"/>
              <a:t>DUALISME </a:t>
            </a:r>
            <a:r>
              <a:rPr lang="id-ID" smtClean="0"/>
              <a:t/>
            </a:r>
            <a:br>
              <a:rPr lang="id-ID" smtClean="0"/>
            </a:br>
            <a:r>
              <a:rPr lang="id-ID" sz="6600" smtClean="0"/>
              <a:t>GELOMBANG PARTIKEL</a:t>
            </a:r>
            <a:endParaRPr lang="id-ID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357562"/>
            <a:ext cx="8077200" cy="428046"/>
          </a:xfrm>
        </p:spPr>
        <p:txBody>
          <a:bodyPr/>
          <a:lstStyle/>
          <a:p>
            <a:r>
              <a:rPr lang="id-ID" smtClean="0"/>
              <a:t>Drs. Haryoto, M.Ed. – Guru Fisika SMAN 14 Semarang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501122" cy="928694"/>
          </a:xfrm>
        </p:spPr>
        <p:txBody>
          <a:bodyPr>
            <a:normAutofit/>
          </a:bodyPr>
          <a:lstStyle/>
          <a:p>
            <a:pPr marL="914400" indent="-914400"/>
            <a:r>
              <a:rPr lang="id-ID" sz="4800" smtClean="0"/>
              <a:t>Latihan 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142984"/>
            <a:ext cx="8715436" cy="4429156"/>
          </a:xfrm>
        </p:spPr>
        <p:txBody>
          <a:bodyPr>
            <a:noAutofit/>
          </a:bodyPr>
          <a:lstStyle/>
          <a:p>
            <a:pPr marL="514350" indent="-51435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id-ID" sz="3200" smtClean="0"/>
              <a:t>Sekelompok ilmuwan mengukur suhu suatu permukaan benda sebesar 210</a:t>
            </a:r>
            <a:r>
              <a:rPr lang="id-ID" sz="3200" baseline="30000" smtClean="0"/>
              <a:t>o</a:t>
            </a:r>
            <a:r>
              <a:rPr lang="id-ID" sz="3200" smtClean="0"/>
              <a:t>C. Bila konstanta Wien = 2,898 x 10 </a:t>
            </a:r>
            <a:r>
              <a:rPr lang="id-ID" sz="3200" baseline="30000" smtClean="0"/>
              <a:t>– 3</a:t>
            </a:r>
            <a:r>
              <a:rPr lang="id-ID" sz="3200" smtClean="0"/>
              <a:t> mK, tentukan panjang gelombang radiasi pada intensitas maksimum yang dipancarkan oleh permukaan itu.</a:t>
            </a:r>
          </a:p>
          <a:p>
            <a:pPr marL="514350" indent="-51435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id-ID" sz="3200" smtClean="0"/>
              <a:t>Hitung energi sebuah foton yang mempunyai frekwensi 6 x 10 </a:t>
            </a:r>
            <a:r>
              <a:rPr lang="id-ID" sz="3200" baseline="30000" smtClean="0"/>
              <a:t>14</a:t>
            </a:r>
            <a:r>
              <a:rPr lang="id-ID" sz="3200" smtClean="0"/>
              <a:t> Hz bila konstanta Planck = 6,6 x 10 </a:t>
            </a:r>
            <a:r>
              <a:rPr lang="id-ID" sz="3200" baseline="30000" smtClean="0"/>
              <a:t>– 34</a:t>
            </a:r>
            <a:r>
              <a:rPr lang="id-ID" sz="3200" smtClean="0"/>
              <a:t> Js.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501122" cy="928694"/>
          </a:xfrm>
        </p:spPr>
        <p:txBody>
          <a:bodyPr>
            <a:normAutofit/>
          </a:bodyPr>
          <a:lstStyle/>
          <a:p>
            <a:pPr marL="914400" indent="-914400"/>
            <a:r>
              <a:rPr lang="id-ID" sz="4800" smtClean="0"/>
              <a:t>Latihan 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929718" cy="3643338"/>
          </a:xfrm>
        </p:spPr>
        <p:txBody>
          <a:bodyPr>
            <a:noAutofit/>
          </a:bodyPr>
          <a:lstStyle/>
          <a:p>
            <a:pPr marL="514350" indent="-51435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id-ID" sz="3200" smtClean="0"/>
              <a:t>Sebuah elektron dengan massa diam </a:t>
            </a:r>
            <a:r>
              <a:rPr lang="id-ID" sz="3200" smtClean="0"/>
              <a:t>9 </a:t>
            </a:r>
            <a:r>
              <a:rPr lang="id-ID" sz="3200" smtClean="0"/>
              <a:t>x 10 </a:t>
            </a:r>
            <a:r>
              <a:rPr lang="id-ID" sz="3200" baseline="30000" smtClean="0"/>
              <a:t>– 31</a:t>
            </a:r>
            <a:r>
              <a:rPr lang="id-ID" sz="3200" smtClean="0"/>
              <a:t> kg bersifat gelombang dengan panjang gelombang 663 nm. Jika konstanta Planck = 6,63 x 10 </a:t>
            </a:r>
            <a:r>
              <a:rPr lang="id-ID" sz="3200" baseline="30000" smtClean="0"/>
              <a:t>– 34</a:t>
            </a:r>
            <a:r>
              <a:rPr lang="id-ID" sz="3200" smtClean="0"/>
              <a:t> Js, hitung kecepatan gerak elektron itu.</a:t>
            </a:r>
          </a:p>
          <a:p>
            <a:pPr marL="514350" indent="-51435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id-ID" sz="3200" smtClean="0"/>
              <a:t>Cahaya kuning memiliki panjang gelombang 660 nm. Jika konstanta Planck = 6,6 x 10 </a:t>
            </a:r>
            <a:r>
              <a:rPr lang="id-ID" sz="3200" baseline="30000" smtClean="0"/>
              <a:t>– 34</a:t>
            </a:r>
            <a:r>
              <a:rPr lang="id-ID" sz="3200" smtClean="0"/>
              <a:t> Js hitung momentum cahaya itu.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501122" cy="785818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lphaUcPeriod" startAt="5"/>
            </a:pPr>
            <a:r>
              <a:rPr lang="id-ID" sz="4800" smtClean="0"/>
              <a:t>Efek Fotolistrik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000108"/>
            <a:ext cx="8501122" cy="278608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id-ID" sz="2800" smtClean="0">
                <a:solidFill>
                  <a:srgbClr val="92D050"/>
                </a:solidFill>
              </a:rPr>
              <a:t>Efek fotolistrik </a:t>
            </a:r>
            <a:r>
              <a:rPr lang="id-ID" sz="2800" smtClean="0"/>
              <a:t>: peristiwa terlepasnya elektron dari permukaan logam ketika logam tersebut </a:t>
            </a:r>
            <a:r>
              <a:rPr lang="id-ID" sz="2800" smtClean="0">
                <a:solidFill>
                  <a:srgbClr val="FF0000"/>
                </a:solidFill>
              </a:rPr>
              <a:t>disinari gelombang elektromagnetik</a:t>
            </a:r>
            <a:r>
              <a:rPr lang="id-ID" sz="2800" smtClean="0"/>
              <a:t>. Efek fotolistrik pertama kali diselidiki oleh Hertz tahun 1882, dilanjutkan oleh Hallwachs dan Lenard  th. 1886 dan dianalisis secara tepat berdasarkan teori kuantum Max Planck oleh Albert Einstein th. 1905.</a:t>
            </a:r>
            <a:endParaRPr lang="id-ID" sz="2800"/>
          </a:p>
        </p:txBody>
      </p:sp>
      <p:grpSp>
        <p:nvGrpSpPr>
          <p:cNvPr id="45" name="Group 44"/>
          <p:cNvGrpSpPr/>
          <p:nvPr/>
        </p:nvGrpSpPr>
        <p:grpSpPr>
          <a:xfrm>
            <a:off x="1142976" y="3643290"/>
            <a:ext cx="7002512" cy="3214710"/>
            <a:chOff x="1071538" y="2643182"/>
            <a:chExt cx="7002512" cy="3214710"/>
          </a:xfrm>
        </p:grpSpPr>
        <p:sp>
          <p:nvSpPr>
            <p:cNvPr id="5" name="Oval 4"/>
            <p:cNvSpPr/>
            <p:nvPr/>
          </p:nvSpPr>
          <p:spPr>
            <a:xfrm>
              <a:off x="1643042" y="3214686"/>
              <a:ext cx="5786478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2035951" y="3750471"/>
              <a:ext cx="500066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6608777" y="3750471"/>
              <a:ext cx="500066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71538" y="3714752"/>
              <a:ext cx="1214446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858016" y="3714752"/>
              <a:ext cx="1214446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215076" y="4571214"/>
              <a:ext cx="171451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7216000" y="4571214"/>
              <a:ext cx="171451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71538" y="5429264"/>
              <a:ext cx="3286148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572000" y="5429264"/>
              <a:ext cx="350046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143372" y="5429264"/>
              <a:ext cx="428628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179885" y="5464189"/>
              <a:ext cx="785818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0800000" flipV="1">
              <a:off x="2357422" y="2643182"/>
              <a:ext cx="1643074" cy="92869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 rot="10800000" flipV="1">
              <a:off x="2357422" y="2786058"/>
              <a:ext cx="1643074" cy="92869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/>
            <p:nvPr/>
          </p:nvCxnSpPr>
          <p:spPr>
            <a:xfrm rot="10800000" flipV="1">
              <a:off x="2428860" y="2857496"/>
              <a:ext cx="1643074" cy="92869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85918" y="300037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mtClean="0"/>
                <a:t>katoda</a:t>
              </a:r>
              <a:endParaRPr lang="id-ID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58016" y="3000372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mtClean="0"/>
                <a:t>anoda</a:t>
              </a:r>
              <a:endParaRPr lang="id-ID"/>
            </a:p>
          </p:txBody>
        </p:sp>
        <p:sp>
          <p:nvSpPr>
            <p:cNvPr id="37" name="Oval 36"/>
            <p:cNvSpPr/>
            <p:nvPr/>
          </p:nvSpPr>
          <p:spPr>
            <a:xfrm>
              <a:off x="3000364" y="3643314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mtClean="0"/>
                <a:t>e</a:t>
              </a:r>
              <a:endParaRPr lang="id-ID"/>
            </a:p>
          </p:txBody>
        </p:sp>
        <p:sp>
          <p:nvSpPr>
            <p:cNvPr id="38" name="Oval 37"/>
            <p:cNvSpPr/>
            <p:nvPr/>
          </p:nvSpPr>
          <p:spPr>
            <a:xfrm>
              <a:off x="3500430" y="3643314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mtClean="0"/>
                <a:t>e</a:t>
              </a:r>
              <a:endParaRPr lang="id-ID"/>
            </a:p>
          </p:txBody>
        </p:sp>
        <p:sp>
          <p:nvSpPr>
            <p:cNvPr id="39" name="Oval 38"/>
            <p:cNvSpPr/>
            <p:nvPr/>
          </p:nvSpPr>
          <p:spPr>
            <a:xfrm>
              <a:off x="4429124" y="3643314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mtClean="0"/>
                <a:t>e</a:t>
              </a:r>
              <a:endParaRPr lang="id-ID"/>
            </a:p>
          </p:txBody>
        </p:sp>
        <p:sp>
          <p:nvSpPr>
            <p:cNvPr id="40" name="Oval 39"/>
            <p:cNvSpPr/>
            <p:nvPr/>
          </p:nvSpPr>
          <p:spPr>
            <a:xfrm>
              <a:off x="4929190" y="3643314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mtClean="0"/>
                <a:t>e</a:t>
              </a:r>
              <a:endParaRPr lang="id-ID"/>
            </a:p>
          </p:txBody>
        </p:sp>
        <p:sp>
          <p:nvSpPr>
            <p:cNvPr id="41" name="Oval 40"/>
            <p:cNvSpPr/>
            <p:nvPr/>
          </p:nvSpPr>
          <p:spPr>
            <a:xfrm>
              <a:off x="5357818" y="3643314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mtClean="0"/>
                <a:t>e</a:t>
              </a:r>
              <a:endParaRPr lang="id-ID"/>
            </a:p>
          </p:txBody>
        </p:sp>
        <p:sp>
          <p:nvSpPr>
            <p:cNvPr id="42" name="Oval 41"/>
            <p:cNvSpPr/>
            <p:nvPr/>
          </p:nvSpPr>
          <p:spPr>
            <a:xfrm>
              <a:off x="5786446" y="3643314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mtClean="0"/>
                <a:t>e</a:t>
              </a:r>
              <a:endParaRPr lang="id-ID"/>
            </a:p>
          </p:txBody>
        </p:sp>
        <p:sp>
          <p:nvSpPr>
            <p:cNvPr id="43" name="Oval 42"/>
            <p:cNvSpPr/>
            <p:nvPr/>
          </p:nvSpPr>
          <p:spPr>
            <a:xfrm>
              <a:off x="4000496" y="3643314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mtClean="0"/>
                <a:t>e</a:t>
              </a:r>
              <a:endParaRPr lang="id-ID"/>
            </a:p>
          </p:txBody>
        </p:sp>
        <p:sp>
          <p:nvSpPr>
            <p:cNvPr id="44" name="Oval 43"/>
            <p:cNvSpPr/>
            <p:nvPr/>
          </p:nvSpPr>
          <p:spPr>
            <a:xfrm>
              <a:off x="6286512" y="3643314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mtClean="0"/>
                <a:t>e</a:t>
              </a:r>
              <a:endParaRPr lang="id-ID"/>
            </a:p>
          </p:txBody>
        </p:sp>
        <p:sp>
          <p:nvSpPr>
            <p:cNvPr id="29" name="Oval 28"/>
            <p:cNvSpPr/>
            <p:nvPr/>
          </p:nvSpPr>
          <p:spPr>
            <a:xfrm>
              <a:off x="2000232" y="3643314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mtClean="0"/>
                <a:t>e</a:t>
              </a:r>
              <a:endParaRPr lang="id-ID"/>
            </a:p>
          </p:txBody>
        </p:sp>
        <p:sp>
          <p:nvSpPr>
            <p:cNvPr id="30" name="Oval 29"/>
            <p:cNvSpPr/>
            <p:nvPr/>
          </p:nvSpPr>
          <p:spPr>
            <a:xfrm>
              <a:off x="2000232" y="3857628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mtClean="0"/>
                <a:t>e</a:t>
              </a:r>
              <a:endParaRPr lang="id-ID"/>
            </a:p>
          </p:txBody>
        </p:sp>
        <p:sp>
          <p:nvSpPr>
            <p:cNvPr id="36" name="Oval 35"/>
            <p:cNvSpPr/>
            <p:nvPr/>
          </p:nvSpPr>
          <p:spPr>
            <a:xfrm>
              <a:off x="2000232" y="3357562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mtClean="0"/>
                <a:t>e</a:t>
              </a:r>
              <a:endParaRPr lang="id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501122" cy="785818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lphaUcPeriod" startAt="5"/>
            </a:pPr>
            <a:r>
              <a:rPr lang="id-ID" sz="4800" smtClean="0"/>
              <a:t>Efek Fotolistrik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06" y="1000108"/>
            <a:ext cx="8072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>
              <a:buFont typeface="Arial" pitchFamily="34" charset="0"/>
              <a:buChar char="•"/>
            </a:pPr>
            <a:r>
              <a:rPr lang="id-ID" sz="3600" smtClean="0"/>
              <a:t>Agar efek fotolistrik terjadi maka  </a:t>
            </a:r>
            <a:r>
              <a:rPr lang="id-ID" sz="3600" smtClean="0">
                <a:solidFill>
                  <a:srgbClr val="00B0F0"/>
                </a:solidFill>
              </a:rPr>
              <a:t>energi foton &gt; energi ambang logam </a:t>
            </a:r>
            <a:r>
              <a:rPr lang="id-ID" sz="3600" smtClean="0"/>
              <a:t>(E &gt; Eo)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id-ID" sz="3600" smtClean="0"/>
              <a:t>Satu foton melepaskan satu elektron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id-ID" sz="3600" smtClean="0"/>
              <a:t>Memperbesar </a:t>
            </a:r>
            <a:r>
              <a:rPr lang="id-ID" sz="3600" smtClean="0">
                <a:solidFill>
                  <a:srgbClr val="00B050"/>
                </a:solidFill>
              </a:rPr>
              <a:t>frekwensi foton </a:t>
            </a:r>
            <a:r>
              <a:rPr lang="id-ID" sz="3600" smtClean="0"/>
              <a:t>berarti memperbesar </a:t>
            </a:r>
            <a:r>
              <a:rPr lang="id-ID" sz="3600" smtClean="0">
                <a:solidFill>
                  <a:srgbClr val="00B050"/>
                </a:solidFill>
              </a:rPr>
              <a:t>energi kinetik elektron</a:t>
            </a:r>
          </a:p>
          <a:p>
            <a:pPr marL="274638" indent="-274638">
              <a:buFont typeface="Arial" pitchFamily="34" charset="0"/>
              <a:buChar char="•"/>
            </a:pPr>
            <a:r>
              <a:rPr lang="id-ID" sz="3600" smtClean="0"/>
              <a:t>Memperbesar </a:t>
            </a:r>
            <a:r>
              <a:rPr lang="id-ID" sz="3600" smtClean="0">
                <a:solidFill>
                  <a:srgbClr val="FFFF00"/>
                </a:solidFill>
              </a:rPr>
              <a:t>intensitas foton </a:t>
            </a:r>
            <a:r>
              <a:rPr lang="id-ID" sz="3600" smtClean="0"/>
              <a:t>berarti memperbesar </a:t>
            </a:r>
            <a:r>
              <a:rPr lang="id-ID" sz="3600" smtClean="0">
                <a:solidFill>
                  <a:srgbClr val="FFFF00"/>
                </a:solidFill>
              </a:rPr>
              <a:t>kuat arus yang mengalir</a:t>
            </a:r>
            <a:r>
              <a:rPr lang="id-ID" sz="3600" smtClean="0"/>
              <a:t>.</a:t>
            </a:r>
          </a:p>
          <a:p>
            <a:endParaRPr lang="id-ID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501122" cy="785818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lphaUcPeriod" startAt="5"/>
            </a:pPr>
            <a:r>
              <a:rPr lang="id-ID" sz="4800" smtClean="0"/>
              <a:t>Efek Fotolistrik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2928934"/>
            <a:ext cx="74295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/>
            <a:r>
              <a:rPr lang="id-ID" sz="2800" smtClean="0"/>
              <a:t>Ek = energi kinetik elektron yang terlepas – Joule </a:t>
            </a:r>
          </a:p>
          <a:p>
            <a:r>
              <a:rPr lang="id-ID" sz="2800" smtClean="0"/>
              <a:t>E  = Energi foton cahaya – Joule </a:t>
            </a:r>
          </a:p>
          <a:p>
            <a:r>
              <a:rPr lang="id-ID" sz="2800" smtClean="0"/>
              <a:t>h  = konstanta Planck = 6,63 x 10</a:t>
            </a:r>
            <a:r>
              <a:rPr lang="id-ID" sz="2800" baseline="30000" smtClean="0"/>
              <a:t>–34</a:t>
            </a:r>
            <a:r>
              <a:rPr lang="id-ID" sz="2800" smtClean="0"/>
              <a:t> – Js</a:t>
            </a:r>
          </a:p>
          <a:p>
            <a:r>
              <a:rPr lang="id-ID" sz="2800" smtClean="0"/>
              <a:t>f   = frekwensi foton – Hertz </a:t>
            </a:r>
          </a:p>
          <a:p>
            <a:r>
              <a:rPr lang="id-ID" sz="2800" smtClean="0"/>
              <a:t>f</a:t>
            </a:r>
            <a:r>
              <a:rPr lang="id-ID" sz="2800" baseline="-25000" smtClean="0"/>
              <a:t>o</a:t>
            </a:r>
            <a:r>
              <a:rPr lang="id-ID" sz="2800" smtClean="0"/>
              <a:t> = frekwensi ambang logam – Hertz</a:t>
            </a:r>
          </a:p>
          <a:p>
            <a:r>
              <a:rPr lang="id-ID" sz="2800" smtClean="0"/>
              <a:t>V</a:t>
            </a:r>
            <a:r>
              <a:rPr lang="id-ID" sz="2800" baseline="-25000" smtClean="0"/>
              <a:t>o</a:t>
            </a:r>
            <a:r>
              <a:rPr lang="id-ID" sz="2800" smtClean="0"/>
              <a:t> = potensial henti</a:t>
            </a:r>
            <a:endParaRPr lang="id-ID" sz="280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28688" y="1143000"/>
          <a:ext cx="3214687" cy="1285875"/>
        </p:xfrm>
        <a:graphic>
          <a:graphicData uri="http://schemas.openxmlformats.org/presentationml/2006/ole">
            <p:oleObj spid="_x0000_s62466" name="Equation" r:id="rId4" imgW="1143000" imgH="457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72000" y="1428736"/>
          <a:ext cx="2214562" cy="642937"/>
        </p:xfrm>
        <a:graphic>
          <a:graphicData uri="http://schemas.openxmlformats.org/presentationml/2006/ole">
            <p:oleObj spid="_x0000_s62467" name="Equation" r:id="rId5" imgW="7873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501122" cy="785818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lphaUcPeriod" startAt="5"/>
            </a:pPr>
            <a:r>
              <a:rPr lang="id-ID" sz="4800" smtClean="0"/>
              <a:t>Efek Fotolistrik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071539" y="1214422"/>
            <a:ext cx="3857651" cy="2928958"/>
            <a:chOff x="1071538" y="1214422"/>
            <a:chExt cx="5174873" cy="4214842"/>
          </a:xfrm>
        </p:grpSpPr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-320709" y="3536157"/>
              <a:ext cx="378542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571604" y="4000504"/>
              <a:ext cx="38576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571604" y="2285992"/>
              <a:ext cx="3071834" cy="26432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285852" y="121442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mtClean="0"/>
                <a:t>Ek</a:t>
              </a:r>
              <a:r>
                <a:rPr lang="id-ID" baseline="-25000" smtClean="0"/>
                <a:t>maks</a:t>
              </a:r>
              <a:endParaRPr lang="id-ID" baseline="-25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00694" y="3857628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mtClean="0"/>
                <a:t>f  (Hz)</a:t>
              </a:r>
              <a:endParaRPr lang="id-ID" baseline="-25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00298" y="400050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mtClean="0"/>
                <a:t>fo</a:t>
              </a:r>
              <a:endParaRPr lang="id-ID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1538" y="4714884"/>
              <a:ext cx="503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mtClean="0"/>
                <a:t>Wo</a:t>
              </a:r>
              <a:endParaRPr lang="id-ID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643042" y="2643182"/>
              <a:ext cx="2643206" cy="158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3607587" y="3321843"/>
              <a:ext cx="1357322" cy="158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994" name="Picture 2" descr="Image result for efek fotolistri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428736"/>
            <a:ext cx="3571900" cy="2691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501122" cy="785818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lphaUcPeriod" startAt="6"/>
            </a:pPr>
            <a:r>
              <a:rPr lang="id-ID" sz="4800" smtClean="0"/>
              <a:t>Hipotesa de Broglie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8596" y="1071546"/>
            <a:ext cx="82931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00" smtClean="0"/>
              <a:t>Tahun 1924 Louis de Broglie mengemukakan teori </a:t>
            </a:r>
          </a:p>
          <a:p>
            <a:r>
              <a:rPr lang="id-ID" sz="3000" smtClean="0"/>
              <a:t>bahwa setiap partikel yang bermassa dan bergerak </a:t>
            </a:r>
          </a:p>
          <a:p>
            <a:r>
              <a:rPr lang="id-ID" sz="3000" smtClean="0"/>
              <a:t>dengan kecepatan tertentu akan </a:t>
            </a:r>
            <a:r>
              <a:rPr lang="id-ID" sz="3000" smtClean="0">
                <a:solidFill>
                  <a:srgbClr val="FF0000"/>
                </a:solidFill>
              </a:rPr>
              <a:t>bersifat sebagai </a:t>
            </a:r>
          </a:p>
          <a:p>
            <a:r>
              <a:rPr lang="id-ID" sz="3000" smtClean="0">
                <a:solidFill>
                  <a:srgbClr val="FF0000"/>
                </a:solidFill>
              </a:rPr>
              <a:t>gelombang</a:t>
            </a:r>
            <a:r>
              <a:rPr lang="id-ID" sz="3000" smtClean="0"/>
              <a:t>.</a:t>
            </a:r>
            <a:endParaRPr lang="id-ID" sz="300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3357554" y="2928934"/>
          <a:ext cx="2143140" cy="1122597"/>
        </p:xfrm>
        <a:graphic>
          <a:graphicData uri="http://schemas.openxmlformats.org/presentationml/2006/ole">
            <p:oleObj spid="_x0000_s74754" name="Equation" r:id="rId4" imgW="799920" imgH="419040" progId="Equation.3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42976" y="4143380"/>
            <a:ext cx="632359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Symbol"/>
              <a:buChar char="l"/>
            </a:pPr>
            <a:r>
              <a:rPr lang="id-ID" sz="3000" smtClean="0">
                <a:sym typeface="Symbol"/>
              </a:rPr>
              <a:t>= panjang gelombang de Broglie – A </a:t>
            </a:r>
          </a:p>
          <a:p>
            <a:r>
              <a:rPr lang="id-ID" sz="3000" smtClean="0">
                <a:sym typeface="Symbol"/>
              </a:rPr>
              <a:t>p = momentum partikel – Ns </a:t>
            </a:r>
          </a:p>
          <a:p>
            <a:r>
              <a:rPr lang="id-ID" sz="3000" smtClean="0">
                <a:sym typeface="Symbol"/>
              </a:rPr>
              <a:t>h = konstanta Planck – 6,63 x 10 – 34 Js</a:t>
            </a:r>
          </a:p>
          <a:p>
            <a:r>
              <a:rPr lang="id-ID" sz="3000" smtClean="0">
                <a:sym typeface="Symbol"/>
              </a:rPr>
              <a:t>m = massa partikel – kg</a:t>
            </a:r>
          </a:p>
          <a:p>
            <a:r>
              <a:rPr lang="id-ID" sz="3000" smtClean="0">
                <a:sym typeface="Symbol"/>
              </a:rPr>
              <a:t>v = kecepatan gerak partikel – m/s</a:t>
            </a:r>
            <a:endParaRPr lang="id-ID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501122" cy="785818"/>
          </a:xfrm>
        </p:spPr>
        <p:txBody>
          <a:bodyPr>
            <a:normAutofit/>
          </a:bodyPr>
          <a:lstStyle/>
          <a:p>
            <a:pPr marL="914400" indent="-914400"/>
            <a:r>
              <a:rPr lang="id-ID" sz="4800" smtClean="0"/>
              <a:t>Latihan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876" y="1000108"/>
            <a:ext cx="87154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id-ID" sz="3000" smtClean="0"/>
              <a:t>Sinar dengan panjang gelombang 3000 A jatuh </a:t>
            </a:r>
          </a:p>
          <a:p>
            <a:pPr marL="514350" indent="-514350"/>
            <a:r>
              <a:rPr lang="id-ID" sz="3000" smtClean="0"/>
              <a:t>       pada permukaan logam kalium yang memiliki </a:t>
            </a:r>
          </a:p>
          <a:p>
            <a:pPr marL="514350" indent="-514350"/>
            <a:r>
              <a:rPr lang="id-ID" sz="3000" smtClean="0"/>
              <a:t>       fungsi kerja 4,4 x 10 </a:t>
            </a:r>
            <a:r>
              <a:rPr lang="id-ID" sz="3000" baseline="30000" smtClean="0"/>
              <a:t>–19</a:t>
            </a:r>
            <a:r>
              <a:rPr lang="id-ID" sz="3000" smtClean="0"/>
              <a:t> J. Hitung energi kinetik </a:t>
            </a:r>
          </a:p>
          <a:p>
            <a:pPr marL="514350" indent="-514350"/>
            <a:r>
              <a:rPr lang="id-ID" sz="3000" smtClean="0"/>
              <a:t>       maksimum yang </a:t>
            </a:r>
            <a:r>
              <a:rPr lang="id-ID" sz="3000" smtClean="0"/>
              <a:t>terlepas</a:t>
            </a:r>
            <a:r>
              <a:rPr lang="en-US" sz="3000" smtClean="0"/>
              <a:t>.</a:t>
            </a:r>
            <a:endParaRPr lang="id-ID" sz="3000" smtClean="0"/>
          </a:p>
          <a:p>
            <a:pPr marL="514350" indent="-514350"/>
            <a:endParaRPr lang="id-ID" sz="3000" smtClean="0"/>
          </a:p>
          <a:p>
            <a:pPr marL="514350" indent="-514350">
              <a:buAutoNum type="arabicPeriod" startAt="8"/>
            </a:pPr>
            <a:r>
              <a:rPr lang="id-ID" sz="3000" smtClean="0"/>
              <a:t>Sinar ungu dengan frekwensi 10 </a:t>
            </a:r>
            <a:r>
              <a:rPr lang="id-ID" sz="3000" baseline="30000" smtClean="0"/>
              <a:t>16</a:t>
            </a:r>
            <a:r>
              <a:rPr lang="id-ID" sz="3000" smtClean="0"/>
              <a:t> Hz datang pa-</a:t>
            </a:r>
          </a:p>
          <a:p>
            <a:pPr marL="514350" indent="-514350"/>
            <a:r>
              <a:rPr lang="id-ID" sz="3000" smtClean="0"/>
              <a:t>       da permukaan logam yang memiliki energi am-</a:t>
            </a:r>
          </a:p>
          <a:p>
            <a:pPr marL="514350" indent="-514350"/>
            <a:r>
              <a:rPr lang="id-ID" sz="3000" smtClean="0"/>
              <a:t>       bang 2/3 kali kuantum energi sinar ungu. Jika kon-</a:t>
            </a:r>
          </a:p>
          <a:p>
            <a:pPr marL="514350" indent="-514350"/>
            <a:r>
              <a:rPr lang="id-ID" sz="3000" smtClean="0"/>
              <a:t>       stanta Planck </a:t>
            </a:r>
            <a:r>
              <a:rPr lang="id-ID" sz="3000" smtClean="0"/>
              <a:t>=</a:t>
            </a:r>
            <a:r>
              <a:rPr lang="en-US" sz="3000" smtClean="0"/>
              <a:t> </a:t>
            </a:r>
            <a:r>
              <a:rPr lang="id-ID" sz="3000" smtClean="0"/>
              <a:t>6,6 </a:t>
            </a:r>
            <a:r>
              <a:rPr lang="id-ID" sz="3000" smtClean="0"/>
              <a:t>x 10 </a:t>
            </a:r>
            <a:r>
              <a:rPr lang="id-ID" sz="3000" baseline="30000" smtClean="0"/>
              <a:t>–34</a:t>
            </a:r>
            <a:r>
              <a:rPr lang="id-ID" sz="3000" smtClean="0"/>
              <a:t> Js, hitung energi kinetik</a:t>
            </a:r>
          </a:p>
          <a:p>
            <a:pPr marL="514350" indent="-514350"/>
            <a:r>
              <a:rPr lang="id-ID" sz="3000" smtClean="0"/>
              <a:t>       maksimum elektron yang terlepas dari permukaan</a:t>
            </a:r>
          </a:p>
          <a:p>
            <a:pPr marL="514350" indent="-514350"/>
            <a:r>
              <a:rPr lang="id-ID" sz="3000" smtClean="0"/>
              <a:t>       logam.</a:t>
            </a:r>
            <a:endParaRPr lang="id-ID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501122" cy="785818"/>
          </a:xfrm>
        </p:spPr>
        <p:txBody>
          <a:bodyPr>
            <a:normAutofit/>
          </a:bodyPr>
          <a:lstStyle/>
          <a:p>
            <a:pPr marL="914400" indent="-914400"/>
            <a:r>
              <a:rPr lang="id-ID" sz="4800" smtClean="0"/>
              <a:t>Latihan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876" y="1000108"/>
            <a:ext cx="87154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id-ID" sz="3000" smtClean="0"/>
              <a:t>Logam natrium yang memiliki frekwensi ambang </a:t>
            </a:r>
          </a:p>
          <a:p>
            <a:pPr marL="514350" indent="-514350"/>
            <a:r>
              <a:rPr lang="id-ID" sz="3000" smtClean="0"/>
              <a:t>        4,4 x 10</a:t>
            </a:r>
            <a:r>
              <a:rPr lang="id-ID" sz="3000" baseline="30000" smtClean="0"/>
              <a:t>14</a:t>
            </a:r>
            <a:r>
              <a:rPr lang="id-ID" sz="3000" smtClean="0"/>
              <a:t> Hz, disinari dengan cahaya dengan</a:t>
            </a:r>
          </a:p>
          <a:p>
            <a:pPr marL="514350" indent="-514350"/>
            <a:r>
              <a:rPr lang="id-ID" sz="3000" smtClean="0"/>
              <a:t>        frekwensi 6,0 x 10</a:t>
            </a:r>
            <a:r>
              <a:rPr lang="id-ID" sz="3000" baseline="30000" smtClean="0"/>
              <a:t>14</a:t>
            </a:r>
            <a:r>
              <a:rPr lang="id-ID" sz="3000" smtClean="0"/>
              <a:t> Hz. Hitung besar potensial </a:t>
            </a:r>
          </a:p>
          <a:p>
            <a:pPr marL="514350" indent="-514350"/>
            <a:r>
              <a:rPr lang="id-ID" sz="3000" smtClean="0"/>
              <a:t>        henti yang dialami elektron (h = 6,6 x 10</a:t>
            </a:r>
            <a:r>
              <a:rPr lang="id-ID" sz="3000" baseline="30000" smtClean="0"/>
              <a:t>–34</a:t>
            </a:r>
            <a:r>
              <a:rPr lang="id-ID" sz="3000" smtClean="0"/>
              <a:t> Js).</a:t>
            </a:r>
          </a:p>
          <a:p>
            <a:pPr marL="514350" indent="-514350"/>
            <a:endParaRPr lang="id-ID" sz="3000" smtClean="0"/>
          </a:p>
          <a:p>
            <a:pPr marL="514350" indent="-514350">
              <a:buFont typeface="+mj-lt"/>
              <a:buAutoNum type="arabicPeriod" startAt="10"/>
            </a:pPr>
            <a:r>
              <a:rPr lang="id-ID" sz="3000" smtClean="0"/>
              <a:t>Dalam suatu percobaan di laboratorium Fisika, sinar X dengan panjang gelombang 0,3 A ditembakkan pada sebuah elektron berilium sehingga terhambur dengan sudut 60</a:t>
            </a:r>
            <a:r>
              <a:rPr lang="id-ID" sz="3000" baseline="30000" smtClean="0"/>
              <a:t>o</a:t>
            </a:r>
            <a:r>
              <a:rPr lang="id-ID" sz="3000" smtClean="0"/>
              <a:t>. Jika massa elektron 9 x 10 </a:t>
            </a:r>
            <a:r>
              <a:rPr lang="id-ID" sz="3000" baseline="30000" smtClean="0"/>
              <a:t>–31</a:t>
            </a:r>
            <a:r>
              <a:rPr lang="id-ID" sz="3000" smtClean="0"/>
              <a:t> kg dan konstanta Planck = 6,6 x 10 </a:t>
            </a:r>
            <a:r>
              <a:rPr lang="id-ID" sz="3000" baseline="30000" smtClean="0"/>
              <a:t>–34</a:t>
            </a:r>
            <a:r>
              <a:rPr lang="id-ID" sz="3000" smtClean="0"/>
              <a:t> Js, hitung panjang gelombang sinar X yang terhambur.</a:t>
            </a:r>
            <a:endParaRPr lang="id-ID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501122" cy="785818"/>
          </a:xfrm>
        </p:spPr>
        <p:txBody>
          <a:bodyPr>
            <a:normAutofit/>
          </a:bodyPr>
          <a:lstStyle/>
          <a:p>
            <a:pPr marL="914400" indent="-914400"/>
            <a:r>
              <a:rPr lang="id-ID" sz="4800" smtClean="0"/>
              <a:t>Latihan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876" y="1000108"/>
            <a:ext cx="8715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id-ID" sz="3000" smtClean="0"/>
              <a:t>Sebuah elektron dengan massa diam 9,1 x 10 </a:t>
            </a:r>
            <a:r>
              <a:rPr lang="id-ID" sz="3000" baseline="30000" smtClean="0"/>
              <a:t>–31</a:t>
            </a:r>
            <a:r>
              <a:rPr lang="id-ID" sz="3000" smtClean="0"/>
              <a:t> kg bersifat gelombang dengan panjang gelombang 663 nm. Jika konstanta Planck = 6,63 x 10 </a:t>
            </a:r>
            <a:r>
              <a:rPr lang="id-ID" sz="3000" baseline="30000" smtClean="0"/>
              <a:t>–34</a:t>
            </a:r>
            <a:r>
              <a:rPr lang="id-ID" sz="3000" smtClean="0"/>
              <a:t> Js, hitung kecepatan gerak elektron.</a:t>
            </a:r>
          </a:p>
          <a:p>
            <a:pPr marL="514350" indent="-514350"/>
            <a:endParaRPr lang="id-ID" sz="3000" smtClean="0"/>
          </a:p>
          <a:p>
            <a:pPr marL="514350" indent="-514350">
              <a:buFont typeface="+mj-lt"/>
              <a:buAutoNum type="arabicPeriod" startAt="11"/>
            </a:pPr>
            <a:r>
              <a:rPr lang="id-ID" sz="3000" smtClean="0"/>
              <a:t>Cahaya kuning memiliki panjang gelombang 660 nm. Jika konstanta Planck =6,6 x 10 </a:t>
            </a:r>
            <a:r>
              <a:rPr lang="id-ID" sz="3000" baseline="30000" smtClean="0"/>
              <a:t>–34</a:t>
            </a:r>
            <a:r>
              <a:rPr lang="id-ID" sz="3000" smtClean="0"/>
              <a:t> Js, dan cepat rambat cahaya 3 x 10</a:t>
            </a:r>
            <a:r>
              <a:rPr lang="id-ID" sz="3000" baseline="30000" smtClean="0"/>
              <a:t>8</a:t>
            </a:r>
            <a:r>
              <a:rPr lang="id-ID" sz="3000" smtClean="0"/>
              <a:t> m/s, hitung momentum foton cahaya kuning itu.</a:t>
            </a:r>
            <a:endParaRPr lang="id-ID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077200" cy="1243010"/>
          </a:xfrm>
        </p:spPr>
        <p:txBody>
          <a:bodyPr>
            <a:normAutofit fontScale="90000"/>
          </a:bodyPr>
          <a:lstStyle/>
          <a:p>
            <a:pPr>
              <a:lnSpc>
                <a:spcPts val="5000"/>
              </a:lnSpc>
            </a:pPr>
            <a:r>
              <a:rPr lang="id-ID" sz="2700" smtClean="0"/>
              <a:t>DUALISME</a:t>
            </a:r>
            <a:r>
              <a:rPr lang="id-ID" smtClean="0"/>
              <a:t/>
            </a:r>
            <a:br>
              <a:rPr lang="id-ID" smtClean="0"/>
            </a:br>
            <a:r>
              <a:rPr lang="id-ID" sz="6600" smtClean="0"/>
              <a:t>GELOMBANG PARTIKEL</a:t>
            </a:r>
            <a:endParaRPr lang="id-ID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643050"/>
            <a:ext cx="5429288" cy="307183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AutoNum type="alphaUcPeriod"/>
            </a:pPr>
            <a:r>
              <a:rPr lang="id-ID" sz="3200" smtClean="0"/>
              <a:t>Radiasi Benda Hitam</a:t>
            </a:r>
          </a:p>
          <a:p>
            <a:pPr marL="457200" indent="-457200">
              <a:buClr>
                <a:schemeClr val="tx1"/>
              </a:buClr>
              <a:buSzPct val="100000"/>
              <a:buAutoNum type="alphaUcPeriod"/>
            </a:pPr>
            <a:r>
              <a:rPr lang="id-ID" sz="3200" smtClean="0"/>
              <a:t>Hukum Pergeseran Wien</a:t>
            </a:r>
          </a:p>
          <a:p>
            <a:pPr marL="457200" indent="-457200">
              <a:buClr>
                <a:schemeClr val="tx1"/>
              </a:buClr>
              <a:buSzPct val="100000"/>
              <a:buAutoNum type="alphaUcPeriod"/>
            </a:pPr>
            <a:r>
              <a:rPr lang="id-ID" sz="3200" smtClean="0"/>
              <a:t>Teori Kuantum Max Planck</a:t>
            </a:r>
          </a:p>
          <a:p>
            <a:pPr marL="457200" indent="-457200">
              <a:buClr>
                <a:schemeClr val="tx1"/>
              </a:buClr>
              <a:buSzPct val="100000"/>
              <a:buAutoNum type="alphaUcPeriod"/>
            </a:pPr>
            <a:r>
              <a:rPr lang="id-ID" sz="3200" smtClean="0"/>
              <a:t>Efek Compton</a:t>
            </a:r>
          </a:p>
          <a:p>
            <a:pPr marL="457200" indent="-457200">
              <a:buClr>
                <a:schemeClr val="tx1"/>
              </a:buClr>
              <a:buSzPct val="100000"/>
              <a:buAutoNum type="alphaUcPeriod"/>
            </a:pPr>
            <a:r>
              <a:rPr lang="id-ID" sz="3200" smtClean="0"/>
              <a:t>Efek Fotolistrik</a:t>
            </a:r>
          </a:p>
          <a:p>
            <a:pPr marL="457200" indent="-457200">
              <a:buClr>
                <a:schemeClr val="tx1"/>
              </a:buClr>
              <a:buSzPct val="100000"/>
              <a:buAutoNum type="alphaUcPeriod"/>
            </a:pPr>
            <a:r>
              <a:rPr lang="id-ID" sz="3200" smtClean="0"/>
              <a:t>Hipotesa de Broglie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077200" cy="785818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lphaUcPeriod"/>
            </a:pPr>
            <a:r>
              <a:rPr lang="id-ID" sz="4800" smtClean="0"/>
              <a:t>Radiasi Benda Hitam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928670"/>
            <a:ext cx="8001024" cy="228601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id-ID" sz="3000" smtClean="0">
                <a:solidFill>
                  <a:srgbClr val="FF0000"/>
                </a:solidFill>
              </a:rPr>
              <a:t>Hukum Stefan Boltzman </a:t>
            </a:r>
            <a:r>
              <a:rPr lang="id-ID" sz="3000" smtClean="0"/>
              <a:t>: Energi yang dipancarkan oleh suatu permukaan benda dalam bentuk radiasi kalor persatuan waktu sebanding dengan </a:t>
            </a:r>
            <a:r>
              <a:rPr lang="id-ID" sz="3000" smtClean="0">
                <a:solidFill>
                  <a:srgbClr val="92D050"/>
                </a:solidFill>
              </a:rPr>
              <a:t>luas permukaan</a:t>
            </a:r>
            <a:r>
              <a:rPr lang="id-ID" sz="3000" smtClean="0"/>
              <a:t> dan </a:t>
            </a:r>
            <a:r>
              <a:rPr lang="id-ID" sz="3000" smtClean="0">
                <a:solidFill>
                  <a:srgbClr val="00B0F0"/>
                </a:solidFill>
              </a:rPr>
              <a:t>pangkat empat suhu mutlak </a:t>
            </a:r>
            <a:r>
              <a:rPr lang="id-ID" sz="3000" smtClean="0"/>
              <a:t>permukaan itu.</a:t>
            </a:r>
            <a:endParaRPr lang="id-ID" sz="300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214678" y="3214686"/>
          <a:ext cx="2839085" cy="1000132"/>
        </p:xfrm>
        <a:graphic>
          <a:graphicData uri="http://schemas.openxmlformats.org/presentationml/2006/ole">
            <p:oleObj spid="_x0000_s26625" name="Equation" r:id="rId4" imgW="1117440" imgH="393480" progId="Equation.3">
              <p:embed/>
            </p:oleObj>
          </a:graphicData>
        </a:graphic>
      </p:graphicFrame>
      <p:sp>
        <p:nvSpPr>
          <p:cNvPr id="24" name="Subtitle 2"/>
          <p:cNvSpPr txBox="1">
            <a:spLocks/>
          </p:cNvSpPr>
          <p:nvPr/>
        </p:nvSpPr>
        <p:spPr>
          <a:xfrm>
            <a:off x="1142976" y="4357694"/>
            <a:ext cx="7500990" cy="2357454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 2"/>
              <a:buNone/>
              <a:tabLst/>
              <a:defRPr/>
            </a:pP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 = Daya radiasi – 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 2"/>
              <a:buNone/>
              <a:tabLst/>
              <a:defRPr/>
            </a:pPr>
            <a:r>
              <a:rPr lang="id-ID" sz="2600" smtClean="0"/>
              <a:t>W = Energi radiasi kalor – 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Symbol"/>
              <a:buChar char="s"/>
              <a:tabLst/>
              <a:defRPr/>
            </a:pP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= konstanta Stefan-Bolzman = 5,67 x 10</a:t>
            </a:r>
            <a:r>
              <a:rPr kumimoji="0" lang="id-ID" sz="2600" b="0" i="0" u="none" strike="noStrike" kern="1200" cap="none" spc="0" normalizeH="0" baseline="3000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–8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W/m</a:t>
            </a:r>
            <a:r>
              <a:rPr kumimoji="0" lang="id-ID" sz="2600" b="0" i="0" u="none" strike="noStrike" kern="1200" cap="none" spc="0" normalizeH="0" baseline="3000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2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K</a:t>
            </a:r>
            <a:r>
              <a:rPr kumimoji="0" lang="id-ID" sz="2600" b="0" i="0" u="none" strike="noStrike" kern="1200" cap="none" spc="0" normalizeH="0" baseline="3000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e</a:t>
            </a:r>
            <a:r>
              <a:rPr kumimoji="0" lang="id-ID" sz="26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= koefisien emisivitas benda = 0&lt;e&lt;1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r>
              <a:rPr lang="id-ID" sz="2600" baseline="0" smtClean="0">
                <a:sym typeface="Symbol"/>
              </a:rPr>
              <a:t>A</a:t>
            </a:r>
            <a:r>
              <a:rPr lang="id-ID" sz="2600" smtClean="0">
                <a:sym typeface="Symbol"/>
              </a:rPr>
              <a:t> = luas permukaan benda – m</a:t>
            </a:r>
            <a:r>
              <a:rPr lang="id-ID" sz="2600" baseline="30000" smtClean="0">
                <a:sym typeface="Symbol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T</a:t>
            </a:r>
            <a:r>
              <a:rPr kumimoji="0" lang="id-ID" sz="26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= suhu mutlak permukaan - K</a:t>
            </a:r>
            <a:endParaRPr kumimoji="0" lang="id-ID" sz="2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077200" cy="857256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lphaUcPeriod" startAt="2"/>
            </a:pPr>
            <a:r>
              <a:rPr lang="id-ID" sz="4800" smtClean="0"/>
              <a:t>Hukum Pergeseran WIEN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857232"/>
            <a:ext cx="7572428" cy="207170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id-ID" sz="2800" smtClean="0">
                <a:solidFill>
                  <a:schemeClr val="tx1"/>
                </a:solidFill>
              </a:rPr>
              <a:t>Pada th. 1893, Wilhelm Wien, menemukan suatu hubungan empiris sederhana antara panjang gelombang yang dipancarkan untuk intensitas maksimum dengan suhu mutlak sebuah benda yang dikenal sebagai </a:t>
            </a:r>
            <a:r>
              <a:rPr lang="id-ID" sz="2800" smtClean="0">
                <a:solidFill>
                  <a:srgbClr val="00B0F0"/>
                </a:solidFill>
              </a:rPr>
              <a:t>Hukum Pergeseran Wien</a:t>
            </a:r>
            <a:r>
              <a:rPr lang="id-ID" sz="2800" smtClean="0">
                <a:solidFill>
                  <a:schemeClr val="tx1"/>
                </a:solidFill>
              </a:rPr>
              <a:t>.</a:t>
            </a:r>
            <a:endParaRPr lang="id-ID" sz="2800">
              <a:solidFill>
                <a:srgbClr val="FFFF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85786" y="3143248"/>
            <a:ext cx="4214842" cy="2928958"/>
            <a:chOff x="642910" y="2072472"/>
            <a:chExt cx="5217135" cy="3440372"/>
          </a:xfrm>
        </p:grpSpPr>
        <p:sp>
          <p:nvSpPr>
            <p:cNvPr id="8" name="Freeform 7"/>
            <p:cNvSpPr/>
            <p:nvPr/>
          </p:nvSpPr>
          <p:spPr>
            <a:xfrm>
              <a:off x="1357290" y="2714620"/>
              <a:ext cx="2714644" cy="2286016"/>
            </a:xfrm>
            <a:custGeom>
              <a:avLst/>
              <a:gdLst>
                <a:gd name="connsiteX0" fmla="*/ 0 w 1902542"/>
                <a:gd name="connsiteY0" fmla="*/ 1578078 h 1651820"/>
                <a:gd name="connsiteX1" fmla="*/ 486697 w 1902542"/>
                <a:gd name="connsiteY1" fmla="*/ 825910 h 1651820"/>
                <a:gd name="connsiteX2" fmla="*/ 752168 w 1902542"/>
                <a:gd name="connsiteY2" fmla="*/ 73742 h 1651820"/>
                <a:gd name="connsiteX3" fmla="*/ 1179871 w 1902542"/>
                <a:gd name="connsiteY3" fmla="*/ 1268362 h 1651820"/>
                <a:gd name="connsiteX4" fmla="*/ 1902542 w 1902542"/>
                <a:gd name="connsiteY4" fmla="*/ 1651820 h 165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2542" h="1651820">
                  <a:moveTo>
                    <a:pt x="0" y="1578078"/>
                  </a:moveTo>
                  <a:cubicBezTo>
                    <a:pt x="180668" y="1327355"/>
                    <a:pt x="361336" y="1076633"/>
                    <a:pt x="486697" y="825910"/>
                  </a:cubicBezTo>
                  <a:cubicBezTo>
                    <a:pt x="612058" y="575187"/>
                    <a:pt x="636639" y="0"/>
                    <a:pt x="752168" y="73742"/>
                  </a:cubicBezTo>
                  <a:cubicBezTo>
                    <a:pt x="867697" y="147484"/>
                    <a:pt x="988142" y="1005349"/>
                    <a:pt x="1179871" y="1268362"/>
                  </a:cubicBezTo>
                  <a:cubicBezTo>
                    <a:pt x="1371600" y="1531375"/>
                    <a:pt x="1637071" y="1591597"/>
                    <a:pt x="1902542" y="1651820"/>
                  </a:cubicBezTo>
                </a:path>
              </a:pathLst>
            </a:cu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Freeform 8"/>
            <p:cNvSpPr/>
            <p:nvPr/>
          </p:nvSpPr>
          <p:spPr>
            <a:xfrm>
              <a:off x="1357290" y="3857628"/>
              <a:ext cx="3071834" cy="1071570"/>
            </a:xfrm>
            <a:custGeom>
              <a:avLst/>
              <a:gdLst>
                <a:gd name="connsiteX0" fmla="*/ 0 w 1902542"/>
                <a:gd name="connsiteY0" fmla="*/ 1578078 h 1651820"/>
                <a:gd name="connsiteX1" fmla="*/ 486697 w 1902542"/>
                <a:gd name="connsiteY1" fmla="*/ 825910 h 1651820"/>
                <a:gd name="connsiteX2" fmla="*/ 752168 w 1902542"/>
                <a:gd name="connsiteY2" fmla="*/ 73742 h 1651820"/>
                <a:gd name="connsiteX3" fmla="*/ 1179871 w 1902542"/>
                <a:gd name="connsiteY3" fmla="*/ 1268362 h 1651820"/>
                <a:gd name="connsiteX4" fmla="*/ 1902542 w 1902542"/>
                <a:gd name="connsiteY4" fmla="*/ 1651820 h 165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2542" h="1651820">
                  <a:moveTo>
                    <a:pt x="0" y="1578078"/>
                  </a:moveTo>
                  <a:cubicBezTo>
                    <a:pt x="180668" y="1327355"/>
                    <a:pt x="361336" y="1076633"/>
                    <a:pt x="486697" y="825910"/>
                  </a:cubicBezTo>
                  <a:cubicBezTo>
                    <a:pt x="612058" y="575187"/>
                    <a:pt x="636639" y="0"/>
                    <a:pt x="752168" y="73742"/>
                  </a:cubicBezTo>
                  <a:cubicBezTo>
                    <a:pt x="867697" y="147484"/>
                    <a:pt x="988142" y="1005349"/>
                    <a:pt x="1179871" y="1268362"/>
                  </a:cubicBezTo>
                  <a:cubicBezTo>
                    <a:pt x="1371600" y="1531375"/>
                    <a:pt x="1637071" y="1591597"/>
                    <a:pt x="1902542" y="1651820"/>
                  </a:cubicBezTo>
                </a:path>
              </a:pathLst>
            </a:cu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571604" y="4286256"/>
              <a:ext cx="2786082" cy="642942"/>
            </a:xfrm>
            <a:custGeom>
              <a:avLst/>
              <a:gdLst>
                <a:gd name="connsiteX0" fmla="*/ 0 w 1902542"/>
                <a:gd name="connsiteY0" fmla="*/ 1578078 h 1651820"/>
                <a:gd name="connsiteX1" fmla="*/ 486697 w 1902542"/>
                <a:gd name="connsiteY1" fmla="*/ 825910 h 1651820"/>
                <a:gd name="connsiteX2" fmla="*/ 752168 w 1902542"/>
                <a:gd name="connsiteY2" fmla="*/ 73742 h 1651820"/>
                <a:gd name="connsiteX3" fmla="*/ 1179871 w 1902542"/>
                <a:gd name="connsiteY3" fmla="*/ 1268362 h 1651820"/>
                <a:gd name="connsiteX4" fmla="*/ 1902542 w 1902542"/>
                <a:gd name="connsiteY4" fmla="*/ 1651820 h 165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2542" h="1651820">
                  <a:moveTo>
                    <a:pt x="0" y="1578078"/>
                  </a:moveTo>
                  <a:cubicBezTo>
                    <a:pt x="180668" y="1327355"/>
                    <a:pt x="361336" y="1076633"/>
                    <a:pt x="486697" y="825910"/>
                  </a:cubicBezTo>
                  <a:cubicBezTo>
                    <a:pt x="612058" y="575187"/>
                    <a:pt x="636639" y="0"/>
                    <a:pt x="752168" y="73742"/>
                  </a:cubicBezTo>
                  <a:cubicBezTo>
                    <a:pt x="867697" y="147484"/>
                    <a:pt x="988142" y="1005349"/>
                    <a:pt x="1179871" y="1268362"/>
                  </a:cubicBezTo>
                  <a:cubicBezTo>
                    <a:pt x="1371600" y="1531375"/>
                    <a:pt x="1637071" y="1591597"/>
                    <a:pt x="1902542" y="1651820"/>
                  </a:cubicBezTo>
                </a:path>
              </a:pathLst>
            </a:cu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2" name="Straight Connector 11"/>
            <p:cNvCxnSpPr>
              <a:stCxn id="8" idx="2"/>
            </p:cNvCxnSpPr>
            <p:nvPr/>
          </p:nvCxnSpPr>
          <p:spPr>
            <a:xfrm>
              <a:off x="2430522" y="2816674"/>
              <a:ext cx="284090" cy="2255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-464379" y="3679033"/>
              <a:ext cx="3214710" cy="1588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1142976" y="5286388"/>
              <a:ext cx="4000528" cy="1588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14942" y="514351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mtClean="0">
                  <a:sym typeface="Symbol"/>
                </a:rPr>
                <a:t></a:t>
              </a:r>
              <a:endParaRPr lang="id-ID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3174" y="3000372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mtClean="0">
                  <a:solidFill>
                    <a:srgbClr val="00B0F0"/>
                  </a:solidFill>
                  <a:sym typeface="Symbol"/>
                </a:rPr>
                <a:t>T1</a:t>
              </a:r>
              <a:endParaRPr lang="id-ID">
                <a:solidFill>
                  <a:srgbClr val="00B0F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43108" y="35718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mtClean="0">
                  <a:solidFill>
                    <a:schemeClr val="accent3">
                      <a:lumMod val="60000"/>
                      <a:lumOff val="40000"/>
                    </a:schemeClr>
                  </a:solidFill>
                  <a:sym typeface="Symbol"/>
                </a:rPr>
                <a:t>T2</a:t>
              </a:r>
              <a:endParaRPr lang="id-ID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57488" y="464344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mtClean="0">
                  <a:solidFill>
                    <a:schemeClr val="accent3">
                      <a:lumMod val="75000"/>
                    </a:schemeClr>
                  </a:solidFill>
                  <a:sym typeface="Symbol"/>
                </a:rPr>
                <a:t>T3</a:t>
              </a:r>
              <a:endParaRPr lang="id-ID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0" y="3357562"/>
              <a:ext cx="1288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mtClean="0">
                  <a:sym typeface="Symbol"/>
                </a:rPr>
                <a:t>T1 &gt; T2 &gt; T3</a:t>
              </a:r>
              <a:endParaRPr lang="id-ID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95113" y="3524080"/>
              <a:ext cx="1845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mtClean="0">
                  <a:sym typeface="Symbol"/>
                </a:rPr>
                <a:t>Intensitas Radiasi</a:t>
              </a:r>
              <a:endParaRPr lang="id-ID"/>
            </a:p>
          </p:txBody>
        </p:sp>
      </p:grpSp>
      <p:pic>
        <p:nvPicPr>
          <p:cNvPr id="47106" name="Picture 2" descr="Image result for hukum pergeseran wi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143248"/>
            <a:ext cx="2905125" cy="3009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077200" cy="857256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lphaUcPeriod" startAt="2"/>
            </a:pPr>
            <a:r>
              <a:rPr lang="id-ID" sz="4800" smtClean="0"/>
              <a:t>Hukum Pergeseran WIEN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1071546"/>
            <a:ext cx="7572428" cy="164307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id-ID" sz="3000" smtClean="0">
                <a:solidFill>
                  <a:schemeClr val="tx1"/>
                </a:solidFill>
              </a:rPr>
              <a:t>Jika suhu suatu benda dipanaskan, maka panjang gelombang yang menghasilkan intensitas pancar maksimum akan </a:t>
            </a:r>
            <a:r>
              <a:rPr lang="id-ID" sz="3000" smtClean="0">
                <a:solidFill>
                  <a:srgbClr val="FFFF00"/>
                </a:solidFill>
              </a:rPr>
              <a:t>bergeser semakin kecil</a:t>
            </a:r>
            <a:endParaRPr lang="id-ID" sz="3000">
              <a:solidFill>
                <a:srgbClr val="FFFF00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43240" y="3000372"/>
          <a:ext cx="1714511" cy="672724"/>
        </p:xfrm>
        <a:graphic>
          <a:graphicData uri="http://schemas.openxmlformats.org/presentationml/2006/ole">
            <p:oleObj spid="_x0000_s1027" name="Equation" r:id="rId4" imgW="596880" imgH="228600" progId="Equation.3">
              <p:embed/>
            </p:oleObj>
          </a:graphicData>
        </a:graphic>
      </p:graphicFrame>
      <p:sp>
        <p:nvSpPr>
          <p:cNvPr id="20" name="Subtitle 2"/>
          <p:cNvSpPr txBox="1">
            <a:spLocks/>
          </p:cNvSpPr>
          <p:nvPr/>
        </p:nvSpPr>
        <p:spPr>
          <a:xfrm>
            <a:off x="1214414" y="3786190"/>
            <a:ext cx="7929586" cy="1785950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 2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</a:t>
            </a:r>
            <a:r>
              <a:rPr kumimoji="0" lang="id-ID" sz="28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m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= panjang gelombang yang menghasilkan 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 2"/>
              <a:buNone/>
              <a:tabLst/>
              <a:defRPr/>
            </a:pPr>
            <a:r>
              <a:rPr lang="id-ID" sz="2800" smtClean="0">
                <a:sym typeface="Symbol"/>
              </a:rPr>
              <a:t>         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intensitas maksimum – m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 2"/>
              <a:buNone/>
              <a:tabLst/>
              <a:defRPr/>
            </a:pPr>
            <a:r>
              <a:rPr lang="id-ID" sz="2800" smtClean="0">
                <a:sym typeface="Symbol"/>
              </a:rPr>
              <a:t>T   = suhu mutlak permukaan benda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 2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C</a:t>
            </a:r>
            <a:r>
              <a:rPr kumimoji="0" lang="id-ID" sz="28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  = tetapan pergeseran Wien = 2,898 x 10</a:t>
            </a:r>
            <a:r>
              <a:rPr kumimoji="0" lang="id-ID" sz="2800" b="0" i="0" u="none" strike="noStrike" kern="1200" cap="none" spc="0" normalizeH="0" baseline="3000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–3</a:t>
            </a:r>
            <a:r>
              <a:rPr kumimoji="0" lang="id-ID" sz="28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mK </a:t>
            </a:r>
            <a:endParaRPr kumimoji="0" lang="id-ID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077200" cy="714380"/>
          </a:xfrm>
        </p:spPr>
        <p:txBody>
          <a:bodyPr>
            <a:normAutofit fontScale="90000"/>
          </a:bodyPr>
          <a:lstStyle/>
          <a:p>
            <a:pPr marL="914400" indent="-914400">
              <a:buFont typeface="+mj-lt"/>
              <a:buAutoNum type="alphaUcPeriod" startAt="3"/>
            </a:pPr>
            <a:r>
              <a:rPr lang="id-ID" sz="4800" smtClean="0"/>
              <a:t>Teori Kuantum Max Planck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928670"/>
            <a:ext cx="7929586" cy="4071966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tx1"/>
              </a:buClr>
              <a:buSzPct val="100000"/>
              <a:buAutoNum type="arabicPeriod"/>
            </a:pPr>
            <a:r>
              <a:rPr lang="id-ID" sz="3000" smtClean="0">
                <a:solidFill>
                  <a:schemeClr val="tx1"/>
                </a:solidFill>
              </a:rPr>
              <a:t>Energi radiasi yang dipancarkan benda bersifat </a:t>
            </a:r>
            <a:r>
              <a:rPr lang="id-ID" sz="3000" smtClean="0">
                <a:solidFill>
                  <a:srgbClr val="00B0F0"/>
                </a:solidFill>
              </a:rPr>
              <a:t>diskrit</a:t>
            </a:r>
            <a:r>
              <a:rPr lang="id-ID" sz="3000" smtClean="0">
                <a:solidFill>
                  <a:schemeClr val="tx1"/>
                </a:solidFill>
              </a:rPr>
              <a:t>, yang besarnya :</a:t>
            </a:r>
          </a:p>
          <a:p>
            <a:pPr marL="514350" indent="-514350">
              <a:buClr>
                <a:schemeClr val="tx1"/>
              </a:buClr>
              <a:buSzPct val="100000"/>
              <a:buAutoNum type="arabicPeriod"/>
            </a:pPr>
            <a:endParaRPr lang="id-ID" sz="3000" smtClean="0">
              <a:solidFill>
                <a:schemeClr val="tx1"/>
              </a:solidFill>
            </a:endParaRPr>
          </a:p>
          <a:p>
            <a:pPr marL="514350" indent="-514350">
              <a:buClr>
                <a:schemeClr val="tx1"/>
              </a:buClr>
              <a:buSzPct val="100000"/>
              <a:buAutoNum type="arabicPeriod"/>
            </a:pPr>
            <a:endParaRPr lang="id-ID" sz="3000" smtClean="0">
              <a:solidFill>
                <a:schemeClr val="tx1"/>
              </a:solidFill>
            </a:endParaRPr>
          </a:p>
          <a:p>
            <a:pPr marL="514350" indent="-514350">
              <a:buClr>
                <a:schemeClr val="tx1"/>
              </a:buClr>
              <a:buSzPct val="100000"/>
              <a:buAutoNum type="arabicPeriod"/>
            </a:pPr>
            <a:r>
              <a:rPr lang="id-ID" sz="3000" smtClean="0">
                <a:solidFill>
                  <a:schemeClr val="tx1"/>
                </a:solidFill>
              </a:rPr>
              <a:t>Molekul-molekul yang menyerap atau memancarkan energi radiasi dalam paket diskrit disebut </a:t>
            </a:r>
            <a:r>
              <a:rPr lang="id-ID" sz="3000" smtClean="0">
                <a:solidFill>
                  <a:srgbClr val="FF0000"/>
                </a:solidFill>
              </a:rPr>
              <a:t>kuantum</a:t>
            </a:r>
            <a:r>
              <a:rPr lang="id-ID" sz="3000" smtClean="0">
                <a:solidFill>
                  <a:schemeClr val="tx1"/>
                </a:solidFill>
              </a:rPr>
              <a:t> atau </a:t>
            </a:r>
            <a:r>
              <a:rPr lang="id-ID" sz="3000" smtClean="0">
                <a:solidFill>
                  <a:srgbClr val="FF0000"/>
                </a:solidFill>
              </a:rPr>
              <a:t>foton</a:t>
            </a:r>
            <a:r>
              <a:rPr lang="id-ID" sz="3000" smtClean="0">
                <a:solidFill>
                  <a:schemeClr val="tx1"/>
                </a:solidFill>
              </a:rPr>
              <a:t>. Energi radiasi terkuantisasi dimana besar satu foton = hf.</a:t>
            </a:r>
            <a:endParaRPr lang="id-ID" sz="3000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29000" y="1928813"/>
          <a:ext cx="1714500" cy="673100"/>
        </p:xfrm>
        <a:graphic>
          <a:graphicData uri="http://schemas.openxmlformats.org/presentationml/2006/ole">
            <p:oleObj spid="_x0000_s22529" name="Equation" r:id="rId4" imgW="457200" imgH="203040" progId="Equation.3">
              <p:embed/>
            </p:oleObj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857224" y="5214950"/>
            <a:ext cx="7929586" cy="1428760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= energi satu foton – J</a:t>
            </a:r>
          </a:p>
          <a:p>
            <a:pPr marL="514350" marR="0" lvl="0" indent="-51435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 = konstanta Planck = 6,63</a:t>
            </a:r>
            <a:r>
              <a:rPr kumimoji="0" lang="id-ID" sz="2800" b="0" i="0" u="none" strike="noStrike" kern="1200" cap="none" spc="0" normalizeH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10</a:t>
            </a:r>
            <a:r>
              <a:rPr kumimoji="0" lang="id-ID" sz="2800" b="0" i="0" u="none" strike="noStrike" kern="1200" cap="none" spc="0" normalizeH="0" baseline="3000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–34</a:t>
            </a:r>
            <a:r>
              <a:rPr kumimoji="0" lang="id-ID" sz="2800" b="0" i="0" u="none" strike="noStrike" kern="1200" cap="none" spc="0" normalizeH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Js</a:t>
            </a:r>
          </a:p>
          <a:p>
            <a:pPr marL="514350" marR="0" lvl="0" indent="-51435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r>
              <a:rPr lang="id-ID" sz="2800" baseline="0" smtClean="0">
                <a:solidFill>
                  <a:srgbClr val="FFFF00"/>
                </a:solidFill>
              </a:rPr>
              <a:t>f = frekwensi gelombang - Hz</a:t>
            </a:r>
            <a:endParaRPr kumimoji="0" lang="id-ID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857884" y="1857364"/>
          <a:ext cx="1000139" cy="830419"/>
        </p:xfrm>
        <a:graphic>
          <a:graphicData uri="http://schemas.openxmlformats.org/presentationml/2006/ole">
            <p:oleObj spid="_x0000_s22530" name="Equation" r:id="rId5" imgW="4190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501122" cy="928694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lphaUcPeriod" startAt="4"/>
            </a:pPr>
            <a:r>
              <a:rPr lang="id-ID" sz="4800" smtClean="0"/>
              <a:t>Efek Compton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1000108"/>
            <a:ext cx="8001024" cy="13573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id-ID" sz="2400" smtClean="0">
                <a:solidFill>
                  <a:schemeClr val="tx1"/>
                </a:solidFill>
              </a:rPr>
              <a:t>Tahun 1923, AH. Compton mempelajari tumbukan antara foton dan elektron dengan tujuan : untuk membuktikan apakah cahaya itu partikel. Jika cahaya partikel maka memiliki momentum.</a:t>
            </a:r>
            <a:endParaRPr lang="id-ID" sz="240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28794" y="2428868"/>
            <a:ext cx="6429420" cy="1869717"/>
            <a:chOff x="285720" y="2202225"/>
            <a:chExt cx="7072362" cy="2226907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285984" y="3143248"/>
              <a:ext cx="5072098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857620" y="2928934"/>
              <a:ext cx="357190" cy="3571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Oval 67"/>
            <p:cNvSpPr/>
            <p:nvPr/>
          </p:nvSpPr>
          <p:spPr>
            <a:xfrm>
              <a:off x="6072198" y="3786190"/>
              <a:ext cx="357190" cy="3571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071902" y="3143248"/>
              <a:ext cx="2214610" cy="8572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86512" y="4000504"/>
              <a:ext cx="1000132" cy="42862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ight Arrow 73"/>
            <p:cNvSpPr/>
            <p:nvPr/>
          </p:nvSpPr>
          <p:spPr>
            <a:xfrm>
              <a:off x="285720" y="2786058"/>
              <a:ext cx="1928858" cy="785818"/>
            </a:xfrm>
            <a:prstGeom prst="rightArrow">
              <a:avLst/>
            </a:prstGeom>
            <a:solidFill>
              <a:srgbClr val="8CBC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8" name="Right Arrow 77"/>
            <p:cNvSpPr/>
            <p:nvPr/>
          </p:nvSpPr>
          <p:spPr>
            <a:xfrm rot="19745702">
              <a:off x="4325611" y="2202225"/>
              <a:ext cx="1281924" cy="785818"/>
            </a:xfrm>
            <a:prstGeom prst="rightArrow">
              <a:avLst/>
            </a:prstGeom>
            <a:solidFill>
              <a:srgbClr val="8CBC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85852" y="2714620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mtClean="0"/>
                <a:t>foton</a:t>
              </a:r>
              <a:endParaRPr lang="id-ID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86182" y="3357562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mtClean="0"/>
                <a:t>elektron</a:t>
              </a:r>
              <a:endParaRPr lang="id-ID"/>
            </a:p>
          </p:txBody>
        </p:sp>
      </p:grpSp>
      <p:graphicFrame>
        <p:nvGraphicFramePr>
          <p:cNvPr id="82" name="Object 81"/>
          <p:cNvGraphicFramePr>
            <a:graphicFrameLocks noChangeAspect="1"/>
          </p:cNvGraphicFramePr>
          <p:nvPr/>
        </p:nvGraphicFramePr>
        <p:xfrm>
          <a:off x="1285852" y="3857628"/>
          <a:ext cx="1928826" cy="980223"/>
        </p:xfrm>
        <a:graphic>
          <a:graphicData uri="http://schemas.openxmlformats.org/presentationml/2006/ole">
            <p:oleObj spid="_x0000_s2056" name="Equation" r:id="rId4" imgW="774360" imgH="393480" progId="Equation.3">
              <p:embed/>
            </p:oleObj>
          </a:graphicData>
        </a:graphic>
      </p:graphicFrame>
      <p:sp>
        <p:nvSpPr>
          <p:cNvPr id="84" name="Subtitle 2"/>
          <p:cNvSpPr txBox="1">
            <a:spLocks/>
          </p:cNvSpPr>
          <p:nvPr/>
        </p:nvSpPr>
        <p:spPr>
          <a:xfrm>
            <a:off x="1142976" y="5143512"/>
            <a:ext cx="8001024" cy="1285884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 2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 momentum foton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 2"/>
              <a:buNone/>
              <a:tabLst/>
              <a:defRPr/>
            </a:pPr>
            <a:r>
              <a:rPr lang="id-ID" sz="2800" smtClean="0">
                <a:solidFill>
                  <a:srgbClr val="FFFFFF"/>
                </a:solidFill>
              </a:rPr>
              <a:t>m = massa elektron – kg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 2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 = konstanta Planck = 6,63 x 10 </a:t>
            </a:r>
            <a:r>
              <a:rPr kumimoji="0" lang="id-ID" sz="28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–34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Js</a:t>
            </a:r>
            <a:endParaRPr kumimoji="0" lang="id-ID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501122" cy="928694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lphaUcPeriod" startAt="4"/>
            </a:pPr>
            <a:r>
              <a:rPr lang="id-ID" sz="4800" smtClean="0"/>
              <a:t>Efek Compton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1000108"/>
            <a:ext cx="7286676" cy="13573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id-ID" sz="2800" smtClean="0">
                <a:solidFill>
                  <a:srgbClr val="00B050"/>
                </a:solidFill>
              </a:rPr>
              <a:t>Hasil percobaan </a:t>
            </a:r>
            <a:r>
              <a:rPr lang="id-ID" sz="2800" smtClean="0"/>
              <a:t>: panjang gelombang setelah tumbukan lebih besar dari sebelum tumbukan. Kesimpulan : cahaya bersifat sebagai partikel.</a:t>
            </a:r>
            <a:endParaRPr lang="id-ID" sz="280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1876425" y="2500313"/>
          <a:ext cx="5294313" cy="1079500"/>
        </p:xfrm>
        <a:graphic>
          <a:graphicData uri="http://schemas.openxmlformats.org/presentationml/2006/ole">
            <p:oleObj spid="_x0000_s36866" name="Equation" r:id="rId4" imgW="1752480" imgH="431640" progId="Equation.3">
              <p:embed/>
            </p:oleObj>
          </a:graphicData>
        </a:graphic>
      </p:graphicFrame>
      <p:sp>
        <p:nvSpPr>
          <p:cNvPr id="53" name="Subtitle 2"/>
          <p:cNvSpPr txBox="1">
            <a:spLocks/>
          </p:cNvSpPr>
          <p:nvPr/>
        </p:nvSpPr>
        <p:spPr>
          <a:xfrm>
            <a:off x="1142976" y="3786190"/>
            <a:ext cx="8001024" cy="1785950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 2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’ = panjang gelombang foton sebelum tumbukan</a:t>
            </a:r>
          </a:p>
          <a:p>
            <a:pPr lvl="0">
              <a:buClr>
                <a:schemeClr val="tx1"/>
              </a:buClr>
              <a:buSzPct val="100000"/>
              <a:buFont typeface="Symbol"/>
              <a:buChar char="l"/>
            </a:pPr>
            <a:r>
              <a:rPr lang="id-ID" sz="2800" smtClean="0">
                <a:solidFill>
                  <a:srgbClr val="FFFFFF"/>
                </a:solidFill>
                <a:sym typeface="Symbol"/>
              </a:rPr>
              <a:t>= panjang gelombang foton sesudah tumbukan</a:t>
            </a:r>
          </a:p>
          <a:p>
            <a:pPr lvl="0">
              <a:buClr>
                <a:schemeClr val="tx1"/>
              </a:buClr>
              <a:buSzPct val="100000"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m</a:t>
            </a:r>
            <a:r>
              <a:rPr kumimoji="0" lang="id-ID" sz="2800" b="0" i="0" u="none" strike="noStrike" kern="1200" cap="none" spc="0" normalizeH="0" baseline="-25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e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= massa elektron = 9,1 x 10</a:t>
            </a:r>
            <a:r>
              <a:rPr kumimoji="0" lang="id-ID" sz="28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–31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– kg </a:t>
            </a:r>
          </a:p>
          <a:p>
            <a:pPr lvl="0">
              <a:buClr>
                <a:schemeClr val="tx1"/>
              </a:buClr>
              <a:buSzPct val="100000"/>
            </a:pPr>
            <a:r>
              <a:rPr lang="id-ID" sz="2800" smtClean="0">
                <a:solidFill>
                  <a:srgbClr val="FFFFFF"/>
                </a:solidFill>
                <a:sym typeface="Symbol"/>
              </a:rPr>
              <a:t> = sudut hamburan foton</a:t>
            </a:r>
            <a:endParaRPr kumimoji="0" lang="id-ID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077200" cy="785818"/>
          </a:xfrm>
        </p:spPr>
        <p:txBody>
          <a:bodyPr>
            <a:normAutofit/>
          </a:bodyPr>
          <a:lstStyle/>
          <a:p>
            <a:pPr marL="914400" indent="-914400"/>
            <a:r>
              <a:rPr lang="id-ID" sz="4800" smtClean="0"/>
              <a:t>Latihan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071546"/>
            <a:ext cx="8001024" cy="5000660"/>
          </a:xfrm>
        </p:spPr>
        <p:txBody>
          <a:bodyPr>
            <a:noAutofit/>
          </a:bodyPr>
          <a:lstStyle/>
          <a:p>
            <a:pPr marL="514350" indent="-51435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id-ID" sz="3000" smtClean="0">
                <a:solidFill>
                  <a:schemeClr val="tx1"/>
                </a:solidFill>
              </a:rPr>
              <a:t>Dua buah lampu pijar masing-masing memiliki suhu 27</a:t>
            </a:r>
            <a:r>
              <a:rPr lang="id-ID" sz="3000" baseline="30000" smtClean="0">
                <a:solidFill>
                  <a:schemeClr val="tx1"/>
                </a:solidFill>
              </a:rPr>
              <a:t>o</a:t>
            </a:r>
            <a:r>
              <a:rPr lang="id-ID" sz="3000" smtClean="0">
                <a:solidFill>
                  <a:schemeClr val="tx1"/>
                </a:solidFill>
              </a:rPr>
              <a:t>C dan 327</a:t>
            </a:r>
            <a:r>
              <a:rPr lang="id-ID" sz="3000" baseline="30000" smtClean="0">
                <a:solidFill>
                  <a:schemeClr val="tx1"/>
                </a:solidFill>
              </a:rPr>
              <a:t>o</a:t>
            </a:r>
            <a:r>
              <a:rPr lang="id-ID" sz="3000" smtClean="0">
                <a:solidFill>
                  <a:schemeClr val="tx1"/>
                </a:solidFill>
              </a:rPr>
              <a:t>C. Bila daya radiasi lampu pertama P, hitung daya pada lampu kedua.</a:t>
            </a:r>
          </a:p>
          <a:p>
            <a:pPr marL="514350" indent="-51435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id-ID" sz="3000" smtClean="0">
                <a:solidFill>
                  <a:schemeClr val="tx1"/>
                </a:solidFill>
              </a:rPr>
              <a:t>Sekelompok pelajar membuat model sebuah bola berdiameter 5 cm yang berada dalam keadaan seimbang dengan lingkungannya ternyata menyerap daya 61,44 W dari lingkungannya. Jika konstanta Stefan-Blotzmann = 6 x 10</a:t>
            </a:r>
            <a:r>
              <a:rPr lang="id-ID" sz="3000" baseline="30000" smtClean="0">
                <a:solidFill>
                  <a:schemeClr val="tx1"/>
                </a:solidFill>
              </a:rPr>
              <a:t>–8</a:t>
            </a:r>
            <a:r>
              <a:rPr lang="id-ID" sz="3000" smtClean="0">
                <a:solidFill>
                  <a:schemeClr val="tx1"/>
                </a:solidFill>
              </a:rPr>
              <a:t> W/m</a:t>
            </a:r>
            <a:r>
              <a:rPr lang="id-ID" sz="3000" baseline="30000" smtClean="0">
                <a:solidFill>
                  <a:schemeClr val="tx1"/>
                </a:solidFill>
              </a:rPr>
              <a:t>2</a:t>
            </a:r>
            <a:r>
              <a:rPr lang="id-ID" sz="3000" smtClean="0">
                <a:solidFill>
                  <a:schemeClr val="tx1"/>
                </a:solidFill>
              </a:rPr>
              <a:t>K</a:t>
            </a:r>
            <a:r>
              <a:rPr lang="id-ID" sz="3000" baseline="30000" smtClean="0">
                <a:solidFill>
                  <a:schemeClr val="tx1"/>
                </a:solidFill>
              </a:rPr>
              <a:t>4 </a:t>
            </a:r>
            <a:r>
              <a:rPr lang="id-ID" sz="3000" smtClean="0">
                <a:solidFill>
                  <a:schemeClr val="tx1"/>
                </a:solidFill>
              </a:rPr>
              <a:t>dan emisivitas bola = </a:t>
            </a:r>
            <a:r>
              <a:rPr lang="id-ID" sz="3000" baseline="30000" smtClean="0">
                <a:solidFill>
                  <a:schemeClr val="tx1"/>
                </a:solidFill>
              </a:rPr>
              <a:t>1</a:t>
            </a:r>
            <a:r>
              <a:rPr lang="id-ID" sz="3000" smtClean="0">
                <a:solidFill>
                  <a:schemeClr val="tx1"/>
                </a:solidFill>
              </a:rPr>
              <a:t>/</a:t>
            </a:r>
            <a:r>
              <a:rPr lang="id-ID" sz="3000" baseline="-25000" smtClean="0">
                <a:solidFill>
                  <a:schemeClr val="tx1"/>
                </a:solidFill>
                <a:sym typeface="Symbol"/>
              </a:rPr>
              <a:t></a:t>
            </a:r>
            <a:r>
              <a:rPr lang="id-ID" sz="3000" smtClean="0">
                <a:solidFill>
                  <a:schemeClr val="tx1"/>
                </a:solidFill>
                <a:sym typeface="Symbol"/>
              </a:rPr>
              <a:t>, hitung suhu bola tersebut.</a:t>
            </a:r>
            <a:endParaRPr lang="id-ID" sz="3000" baseline="30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</TotalTime>
  <Words>1049</Words>
  <Application>Microsoft Office PowerPoint</Application>
  <PresentationFormat>On-screen Show (4:3)</PresentationFormat>
  <Paragraphs>145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Module</vt:lpstr>
      <vt:lpstr>Equation</vt:lpstr>
      <vt:lpstr>DUALISME  GELOMBANG PARTIKEL</vt:lpstr>
      <vt:lpstr>DUALISME GELOMBANG PARTIKEL</vt:lpstr>
      <vt:lpstr>Radiasi Benda Hitam</vt:lpstr>
      <vt:lpstr>Hukum Pergeseran WIEN</vt:lpstr>
      <vt:lpstr>Hukum Pergeseran WIEN</vt:lpstr>
      <vt:lpstr>Teori Kuantum Max Planck</vt:lpstr>
      <vt:lpstr>Efek Compton</vt:lpstr>
      <vt:lpstr>Efek Compton</vt:lpstr>
      <vt:lpstr>Latihan</vt:lpstr>
      <vt:lpstr>Latihan :</vt:lpstr>
      <vt:lpstr>Latihan :</vt:lpstr>
      <vt:lpstr>Efek Fotolistrik</vt:lpstr>
      <vt:lpstr>Efek Fotolistrik</vt:lpstr>
      <vt:lpstr>Efek Fotolistrik</vt:lpstr>
      <vt:lpstr>Efek Fotolistrik</vt:lpstr>
      <vt:lpstr>Hipotesa de Broglie</vt:lpstr>
      <vt:lpstr>Latihan</vt:lpstr>
      <vt:lpstr>Latihan</vt:lpstr>
      <vt:lpstr>Latihan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RANGKAIAN  ARUS BOLAK BALIK</dc:title>
  <dc:creator>toshiba</dc:creator>
  <cp:lastModifiedBy>uSEr</cp:lastModifiedBy>
  <cp:revision>136</cp:revision>
  <dcterms:created xsi:type="dcterms:W3CDTF">2016-10-12T11:29:07Z</dcterms:created>
  <dcterms:modified xsi:type="dcterms:W3CDTF">2018-01-23T08:20:29Z</dcterms:modified>
</cp:coreProperties>
</file>