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5A9B-E661-4FCF-BBF7-03A535E0A63B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0679B-87D9-4CF5-9D4F-2F180C5B939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8E72F-F26C-46BE-8CB6-73C1E7FBA7D4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0679B-87D9-4CF5-9D4F-2F180C5B9399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F52D-FCE4-4E16-9982-32121915856A}" type="datetimeFigureOut">
              <a:rPr lang="id-ID" smtClean="0"/>
              <a:pPr/>
              <a:t>19/06/2018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EB27-4A24-4BBD-8EE8-4B7493CED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858280" cy="1000132"/>
          </a:xfrm>
        </p:spPr>
        <p:txBody>
          <a:bodyPr>
            <a:noAutofit/>
          </a:bodyPr>
          <a:lstStyle/>
          <a:p>
            <a:pPr>
              <a:lnSpc>
                <a:spcPts val="9000"/>
              </a:lnSpc>
            </a:pPr>
            <a:r>
              <a:rPr lang="id-ID" sz="54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INTI ATOM DAN RADIOAKTIVITAS</a:t>
            </a:r>
            <a:endParaRPr lang="id-ID" sz="5400">
              <a:solidFill>
                <a:schemeClr val="bg1"/>
              </a:solidFill>
              <a:latin typeface="One Stroke Script LET" pitchFamily="2" charset="0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0" y="1142984"/>
            <a:ext cx="3400404" cy="68580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id-ID" sz="1800" smtClean="0">
                <a:solidFill>
                  <a:schemeClr val="bg1">
                    <a:lumMod val="50000"/>
                  </a:schemeClr>
                </a:solidFill>
                <a:latin typeface="One Stroke Script LET" pitchFamily="2" charset="0"/>
                <a:cs typeface="Andalus" pitchFamily="2" charset="-78"/>
              </a:rPr>
              <a:t>Drs. Haryoto, M.Ed.</a:t>
            </a:r>
          </a:p>
          <a:p>
            <a:pPr algn="r">
              <a:spcBef>
                <a:spcPts val="0"/>
              </a:spcBef>
            </a:pPr>
            <a:r>
              <a:rPr lang="id-ID" sz="1800" smtClean="0">
                <a:solidFill>
                  <a:schemeClr val="bg1">
                    <a:lumMod val="50000"/>
                  </a:schemeClr>
                </a:solidFill>
                <a:latin typeface="One Stroke Script LET" pitchFamily="2" charset="0"/>
                <a:cs typeface="Andalus" pitchFamily="2" charset="-78"/>
              </a:rPr>
              <a:t>Guru Fisika SMAN 14 Semarang</a:t>
            </a:r>
            <a:endParaRPr lang="id-ID" sz="1800">
              <a:solidFill>
                <a:schemeClr val="bg1">
                  <a:lumMod val="50000"/>
                </a:schemeClr>
              </a:solidFill>
              <a:latin typeface="One Stroke Script LET" pitchFamily="2" charset="0"/>
              <a:cs typeface="Andalus" pitchFamily="2" charset="-78"/>
            </a:endParaRPr>
          </a:p>
        </p:txBody>
      </p:sp>
      <p:pic>
        <p:nvPicPr>
          <p:cNvPr id="5122" name="Picture 2" descr="Image result for radioaktivit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857363"/>
            <a:ext cx="7858180" cy="4917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857232"/>
            <a:ext cx="7858180" cy="1285884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        d. Deret-deret Radioaktif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Terdapat 4 deret radioaktif, yaitu :</a:t>
            </a:r>
          </a:p>
          <a:p>
            <a:pPr marL="633413" indent="-633413" algn="l">
              <a:spcBef>
                <a:spcPts val="0"/>
              </a:spcBef>
            </a:pPr>
            <a:endParaRPr lang="id-ID" sz="2600" smtClean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1604" y="2357430"/>
          <a:ext cx="714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714512"/>
                <a:gridCol w="1714512"/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Nama Deret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Inti Induk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Inti Stabil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Rumus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Thorium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232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Th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90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208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Pb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82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4n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Neptunium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237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Np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93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209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Bi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83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4n + 1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Uranium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238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U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92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206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Pb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82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4n + 2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Aktinium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235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U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92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aseline="30000" smtClean="0">
                          <a:latin typeface="Andalus" pitchFamily="2" charset="-78"/>
                          <a:cs typeface="Andalus" pitchFamily="2" charset="-78"/>
                        </a:rPr>
                        <a:t>207</a:t>
                      </a:r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Pb</a:t>
                      </a:r>
                      <a:r>
                        <a:rPr lang="id-ID" sz="2400" baseline="-25000" smtClean="0">
                          <a:latin typeface="Andalus" pitchFamily="2" charset="-78"/>
                          <a:cs typeface="Andalus" pitchFamily="2" charset="-78"/>
                        </a:rPr>
                        <a:t>82</a:t>
                      </a:r>
                      <a:endParaRPr lang="id-ID" sz="2400" baseline="-250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smtClean="0">
                          <a:latin typeface="Andalus" pitchFamily="2" charset="-78"/>
                          <a:cs typeface="Andalus" pitchFamily="2" charset="-78"/>
                        </a:rPr>
                        <a:t>4n + 3</a:t>
                      </a:r>
                      <a:endParaRPr lang="id-ID" sz="2400">
                        <a:latin typeface="Andalus" pitchFamily="2" charset="-78"/>
                        <a:cs typeface="Andalus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7858180" cy="2428892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AutoNum type="arabicPeriod" startAt="3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Alat Deteksi Radioaktif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a. Geiger-Muller Counter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Alat ini menggunakan prinsip ionisasi gas argon pada tabung ionisasi sehingga menghasilkan pulsa listrik  yang dikonversi menjadi suara melalui loudspeaker.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</a:t>
            </a:r>
          </a:p>
        </p:txBody>
      </p:sp>
      <p:pic>
        <p:nvPicPr>
          <p:cNvPr id="32770" name="Picture 2" descr="Image result for geiger coun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357561"/>
            <a:ext cx="4071966" cy="3248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7858180" cy="2500330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AutoNum type="arabicPeriod" startAt="3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Alat Deteksi Radioaktif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b. Kamar Kabut Wilson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Prinsip alat ini adalah mendinginkan ion-ion gas pada keadaan super jenuh, sehingga menghasilkan jejak tetes-tetes uap sepanjang lintasan yang teramati.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</a:t>
            </a:r>
          </a:p>
        </p:txBody>
      </p:sp>
      <p:pic>
        <p:nvPicPr>
          <p:cNvPr id="26626" name="Picture 2" descr="Image result for kamar kabut wilson"/>
          <p:cNvPicPr>
            <a:picLocks noChangeAspect="1" noChangeArrowheads="1"/>
          </p:cNvPicPr>
          <p:nvPr/>
        </p:nvPicPr>
        <p:blipFill>
          <a:blip r:embed="rId3"/>
          <a:srcRect b="7895"/>
          <a:stretch>
            <a:fillRect/>
          </a:stretch>
        </p:blipFill>
        <p:spPr bwMode="auto">
          <a:xfrm>
            <a:off x="1500166" y="3286124"/>
            <a:ext cx="4429156" cy="3363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7858180" cy="2000264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AutoNum type="arabicPeriod" startAt="3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Alat Deteksi Radioaktif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c. Pencacah Sintilasi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4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 </a:t>
            </a:r>
            <a:r>
              <a:rPr lang="sv-SE" sz="24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Pencacah untuk mendeteksi dan mengukur radiasi pengion dengan cara mencacah jumlah sintilasi yang disebabkan interaksi radiasi dengan materi.</a:t>
            </a:r>
            <a:endParaRPr lang="id-ID" sz="2400" smtClean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</a:t>
            </a:r>
          </a:p>
        </p:txBody>
      </p:sp>
      <p:sp>
        <p:nvSpPr>
          <p:cNvPr id="28674" name="AutoShape 2" descr="Image result for pencacah sintilasi"/>
          <p:cNvSpPr>
            <a:spLocks noChangeAspect="1" noChangeArrowheads="1"/>
          </p:cNvSpPr>
          <p:nvPr/>
        </p:nvSpPr>
        <p:spPr bwMode="auto">
          <a:xfrm>
            <a:off x="155575" y="-1485900"/>
            <a:ext cx="3429000" cy="3105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676" name="AutoShape 4" descr="Image result for pencacah sintilasi"/>
          <p:cNvSpPr>
            <a:spLocks noChangeAspect="1" noChangeArrowheads="1"/>
          </p:cNvSpPr>
          <p:nvPr/>
        </p:nvSpPr>
        <p:spPr bwMode="auto">
          <a:xfrm>
            <a:off x="155575" y="-1485900"/>
            <a:ext cx="3429000" cy="3105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678" name="AutoShape 6" descr="Image result for pencacah sintilasi"/>
          <p:cNvSpPr>
            <a:spLocks noChangeAspect="1" noChangeArrowheads="1"/>
          </p:cNvSpPr>
          <p:nvPr/>
        </p:nvSpPr>
        <p:spPr bwMode="auto">
          <a:xfrm>
            <a:off x="155575" y="-1485900"/>
            <a:ext cx="3429000" cy="3105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8680" name="Picture 8" descr="Image result for pencacah sintilasi"/>
          <p:cNvPicPr>
            <a:picLocks noChangeAspect="1" noChangeArrowheads="1"/>
          </p:cNvPicPr>
          <p:nvPr/>
        </p:nvPicPr>
        <p:blipFill>
          <a:blip r:embed="rId3"/>
          <a:srcRect b="20676"/>
          <a:stretch>
            <a:fillRect/>
          </a:stretch>
        </p:blipFill>
        <p:spPr bwMode="auto">
          <a:xfrm>
            <a:off x="1500166" y="2928934"/>
            <a:ext cx="5143536" cy="3363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7858180" cy="2143140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AutoNum type="arabicPeriod" startAt="3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Alat Deteksi Radioaktif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d. Emulsi Film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Alat ini menggunakan lapisan emulsi untuk mendeteksi jejak-jejak sinar radioaktif setelah film fotografis tersebut dicuci.</a:t>
            </a:r>
          </a:p>
        </p:txBody>
      </p:sp>
      <p:pic>
        <p:nvPicPr>
          <p:cNvPr id="24578" name="Picture 2" descr="Image result for emulsi film radioak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048000"/>
            <a:ext cx="507682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LATIHAN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8715404" cy="5143536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Inti atom </a:t>
            </a:r>
            <a:r>
              <a:rPr lang="id-ID" sz="2800" baseline="300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27</a:t>
            </a: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Al</a:t>
            </a:r>
            <a:r>
              <a:rPr lang="id-ID" sz="2800" baseline="-250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13</a:t>
            </a: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 mempunyai massa sebesar 26,981 sma. Bila massa proton adalah 1,007 sma dan massa neutron 1, 008 sma, serta 1 sma = 931 MeV, tentukan :</a:t>
            </a:r>
          </a:p>
          <a:p>
            <a:pPr marL="1076325" indent="-546100" algn="l">
              <a:spcBef>
                <a:spcPts val="0"/>
              </a:spcBef>
              <a:buAutoNum type="alphaLcPeriod"/>
            </a:pP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Defect massa</a:t>
            </a:r>
          </a:p>
          <a:p>
            <a:pPr marL="1076325" indent="-546100" algn="l">
              <a:spcBef>
                <a:spcPts val="0"/>
              </a:spcBef>
              <a:buAutoNum type="alphaLcPeriod"/>
            </a:pP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Energi ikat inti</a:t>
            </a:r>
          </a:p>
          <a:p>
            <a:pPr marL="1076325" indent="-546100" algn="l">
              <a:spcBef>
                <a:spcPts val="0"/>
              </a:spcBef>
              <a:buAutoNum type="alphaLcPeriod"/>
            </a:pP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Energi ikat per nukleon.</a:t>
            </a:r>
          </a:p>
          <a:p>
            <a:pPr marL="530225" indent="-530225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800" smtClean="0">
                <a:solidFill>
                  <a:schemeClr val="bg1"/>
                </a:solidFill>
                <a:latin typeface="Corbel" pitchFamily="34" charset="0"/>
                <a:cs typeface="Andalus" pitchFamily="2" charset="-78"/>
              </a:rPr>
              <a:t>Atom Helium mempunyai 2 proton dan 2 neutron. Massa inti helium, proton dan neutron masing-masing adalah 4,00260 sma, 1,00728 sma dan 1,00867 sma. Bila 1 sma = 931 MeV, tentukan energi ikat per nukleon.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LATIHAN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8501122" cy="5643602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+mj-lt"/>
              <a:buAutoNum type="arabicPeriod" startAt="3"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Isotop perak memiliki waktu paruh 20 menit. 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a. Berapa bagiankah massa yang tersisa setelah 1 jam?.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b. Berapa bagiankah massa yang telah meluruh setelah 2 jam?</a:t>
            </a:r>
          </a:p>
          <a:p>
            <a:pPr marL="530225" indent="-530225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Konstanta peluruhan suatu unsur radioaktif adalah 0,17325/s. Hitunglah waktu yang dibutuhkan agar massa radiaktif tersebut tinggal 12,5%.</a:t>
            </a:r>
          </a:p>
          <a:p>
            <a:pPr marL="530225" indent="-530225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Seseorang mengamati suatu zat radioaktif yang meluruh dengan waktu paruh 20 hari. Agar zat tersebut tinggal menjadi </a:t>
            </a:r>
            <a:r>
              <a:rPr lang="id-ID" sz="2800" baseline="300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1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/</a:t>
            </a:r>
            <a:r>
              <a:rPr lang="id-ID" sz="2800" baseline="-250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8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bagiannya dari jumlah semula, hitung waktu yang diperlukan untuk meluruh tersebut.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bg1"/>
                </a:solidFill>
                <a:latin typeface="Cooper Black" pitchFamily="18" charset="0"/>
              </a:rPr>
              <a:t>REAKSI INTI DAN TEKNOLOGI NUKLIR</a:t>
            </a:r>
            <a:endParaRPr lang="id-ID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5857892"/>
            <a:ext cx="3700466" cy="757246"/>
          </a:xfrm>
        </p:spPr>
        <p:txBody>
          <a:bodyPr>
            <a:normAutofit/>
          </a:bodyPr>
          <a:lstStyle/>
          <a:p>
            <a:r>
              <a:rPr lang="id-ID" sz="1800" smtClean="0">
                <a:solidFill>
                  <a:srgbClr val="7030A0"/>
                </a:solidFill>
                <a:latin typeface="Corbel" pitchFamily="34" charset="0"/>
              </a:rPr>
              <a:t>Oleh : Drs. Haryoto, M.Ed.</a:t>
            </a:r>
          </a:p>
          <a:p>
            <a:r>
              <a:rPr lang="id-ID" sz="1800" smtClean="0">
                <a:solidFill>
                  <a:srgbClr val="7030A0"/>
                </a:solidFill>
                <a:latin typeface="Corbel" pitchFamily="34" charset="0"/>
              </a:rPr>
              <a:t>Guru Fisika SMAN 14 Semarang</a:t>
            </a:r>
            <a:endParaRPr lang="id-ID" sz="180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124" name="Picture 4" descr="Image result for animasi reaksi int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714488"/>
            <a:ext cx="5429288" cy="4074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bg1"/>
                </a:solidFill>
                <a:latin typeface="Cooper Black" pitchFamily="18" charset="0"/>
              </a:rPr>
              <a:t>REAKSI INTI DAN TEKNOLOGI NUKLIR</a:t>
            </a:r>
            <a:endParaRPr lang="id-ID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071678"/>
            <a:ext cx="3714776" cy="3071834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id-ID" smtClean="0">
                <a:solidFill>
                  <a:srgbClr val="FFFF00"/>
                </a:solidFill>
                <a:latin typeface="Corbel" pitchFamily="34" charset="0"/>
              </a:rPr>
              <a:t>Reaksi Inti</a:t>
            </a:r>
          </a:p>
          <a:p>
            <a:pPr marL="342900" indent="-342900" algn="l">
              <a:buAutoNum type="arabicPeriod"/>
            </a:pPr>
            <a:r>
              <a:rPr lang="id-ID" smtClean="0">
                <a:solidFill>
                  <a:srgbClr val="FFFF00"/>
                </a:solidFill>
                <a:latin typeface="Corbel" pitchFamily="34" charset="0"/>
              </a:rPr>
              <a:t>Reaksi Fisi</a:t>
            </a:r>
          </a:p>
          <a:p>
            <a:pPr marL="342900" indent="-342900" algn="l">
              <a:buAutoNum type="arabicPeriod"/>
            </a:pPr>
            <a:r>
              <a:rPr lang="id-ID" smtClean="0">
                <a:solidFill>
                  <a:srgbClr val="FFFF00"/>
                </a:solidFill>
                <a:latin typeface="Corbel" pitchFamily="34" charset="0"/>
              </a:rPr>
              <a:t>Reaksi Fusi</a:t>
            </a:r>
          </a:p>
          <a:p>
            <a:pPr marL="342900" indent="-342900" algn="l">
              <a:buAutoNum type="arabicPeriod"/>
            </a:pPr>
            <a:r>
              <a:rPr lang="id-ID" smtClean="0">
                <a:solidFill>
                  <a:srgbClr val="FFFF00"/>
                </a:solidFill>
                <a:latin typeface="Corbel" pitchFamily="34" charset="0"/>
              </a:rPr>
              <a:t>Reaktor Nuklir</a:t>
            </a:r>
          </a:p>
          <a:p>
            <a:pPr marL="342900" indent="-342900" algn="l">
              <a:buAutoNum type="arabicPeriod"/>
            </a:pPr>
            <a:r>
              <a:rPr lang="id-ID" smtClean="0">
                <a:solidFill>
                  <a:srgbClr val="FFFF00"/>
                </a:solidFill>
                <a:latin typeface="Corbel" pitchFamily="34" charset="0"/>
              </a:rPr>
              <a:t>Radioisotop</a:t>
            </a:r>
            <a:endParaRPr lang="id-ID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3714776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id-ID" b="1" smtClean="0">
                <a:solidFill>
                  <a:schemeClr val="bg2"/>
                </a:solidFill>
                <a:latin typeface="Corbel" pitchFamily="34" charset="0"/>
              </a:rPr>
              <a:t>Reaksi Inti</a:t>
            </a:r>
          </a:p>
          <a:p>
            <a:pPr marL="342900" indent="-342900" algn="l">
              <a:spcBef>
                <a:spcPts val="0"/>
              </a:spcBef>
            </a:pPr>
            <a:r>
              <a:rPr lang="id-ID">
                <a:solidFill>
                  <a:schemeClr val="bg2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chemeClr val="bg2"/>
                </a:solidFill>
                <a:latin typeface="Corbel" pitchFamily="34" charset="0"/>
              </a:rPr>
              <a:t>    Reaksi inti t</a:t>
            </a:r>
            <a:r>
              <a:rPr lang="id-ID" sz="2800" smtClean="0">
                <a:solidFill>
                  <a:schemeClr val="bg2"/>
                </a:solidFill>
                <a:latin typeface="Corbel" pitchFamily="34" charset="0"/>
              </a:rPr>
              <a:t>erjadi karena tumbukan partikel energi tinggi pada inti sehingga terjadi inti yang baru. Pada tahun 1919, E. Rutherford  mengamati bahwa beberapa partikel </a:t>
            </a:r>
            <a:r>
              <a:rPr lang="id-ID" sz="2800" smtClean="0">
                <a:solidFill>
                  <a:schemeClr val="bg2"/>
                </a:solidFill>
                <a:latin typeface="Corbel" pitchFamily="34" charset="0"/>
                <a:sym typeface="Symbol"/>
              </a:rPr>
              <a:t> yang melewati gas nitrogen diserap dan beberapa proton dipancarkan. Ia menyimpulkan bahwa inti nitrogen berubah menjadi iti oksigen sesuai dengan persamaan :</a:t>
            </a:r>
            <a:endParaRPr lang="id-ID" sz="2800" smtClean="0">
              <a:solidFill>
                <a:schemeClr val="bg2"/>
              </a:solidFill>
              <a:latin typeface="Corbe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43108" y="4929198"/>
          <a:ext cx="4011612" cy="714375"/>
        </p:xfrm>
        <a:graphic>
          <a:graphicData uri="http://schemas.openxmlformats.org/presentationml/2006/ole">
            <p:oleObj spid="_x0000_s31746" name="Equation" r:id="rId4" imgW="123156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One Stroke Script LET" pitchFamily="2" charset="0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One Stroke Script LET" pitchFamily="2" charset="0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714356"/>
            <a:ext cx="7858180" cy="5929330"/>
          </a:xfrm>
        </p:spPr>
        <p:txBody>
          <a:bodyPr>
            <a:noAutofit/>
          </a:bodyPr>
          <a:lstStyle/>
          <a:p>
            <a:pPr marL="530225" indent="-530225" algn="l">
              <a:spcBef>
                <a:spcPts val="0"/>
              </a:spcBef>
              <a:buAutoNum type="arabicPeriod"/>
            </a:pPr>
            <a:r>
              <a:rPr lang="id-ID" sz="2600" b="1" smtClean="0">
                <a:solidFill>
                  <a:srgbClr val="00B0F0"/>
                </a:solidFill>
                <a:latin typeface="One Stroke Script LET" pitchFamily="2" charset="0"/>
                <a:cs typeface="Andalus" pitchFamily="2" charset="-78"/>
              </a:rPr>
              <a:t>Inti Atom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a. Simbol Atom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b. Energi Ikat Inti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c. Gaya Inti</a:t>
            </a:r>
          </a:p>
          <a:p>
            <a:pPr marL="633413" indent="-633413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600" b="1" smtClean="0">
                <a:solidFill>
                  <a:srgbClr val="00B0F0"/>
                </a:solidFill>
                <a:latin typeface="One Stroke Script LET" pitchFamily="2" charset="0"/>
                <a:cs typeface="Andalus" pitchFamily="2" charset="-78"/>
              </a:rPr>
              <a:t>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a. Penemuan 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b. Jenis-jenis dan sifat-sifat sinar radioaktif</a:t>
            </a:r>
            <a:endParaRPr lang="id-ID" sz="2600" smtClean="0">
              <a:solidFill>
                <a:schemeClr val="bg1"/>
              </a:solidFill>
              <a:latin typeface="One Stroke Script LET" pitchFamily="2" charset="0"/>
              <a:cs typeface="Andalus" pitchFamily="2" charset="-78"/>
              <a:sym typeface="Symbol"/>
            </a:endParaRP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  <a:sym typeface="Symbol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  <a:sym typeface="Symbol"/>
              </a:rPr>
              <a:t>      c. Peluruhan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  <a:sym typeface="Symbol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  <a:sym typeface="Symbol"/>
              </a:rPr>
              <a:t>      d. Deret-deret Radioaktif</a:t>
            </a:r>
          </a:p>
          <a:p>
            <a:pPr marL="633413" indent="-633413" algn="l">
              <a:spcBef>
                <a:spcPts val="0"/>
              </a:spcBef>
              <a:buClr>
                <a:srgbClr val="00B0F0"/>
              </a:buClr>
              <a:buFont typeface="+mj-lt"/>
              <a:buAutoNum type="arabicPeriod" startAt="3"/>
            </a:pPr>
            <a:r>
              <a:rPr lang="id-ID" sz="2600" b="1" smtClean="0">
                <a:solidFill>
                  <a:srgbClr val="00B0F0"/>
                </a:solidFill>
                <a:latin typeface="One Stroke Script LET" pitchFamily="2" charset="0"/>
                <a:cs typeface="Andalus" pitchFamily="2" charset="-78"/>
              </a:rPr>
              <a:t>Alat Deteksi Radioaktif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 a. Geiger Muller Counter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 b. Kamar Kabut Wilson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 c. Pencacah Sintilasi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One Stroke Script LET" pitchFamily="2" charset="0"/>
                <a:cs typeface="Andalus" pitchFamily="2" charset="-78"/>
              </a:rPr>
              <a:t>       d. Emulsi Film</a:t>
            </a:r>
          </a:p>
          <a:p>
            <a:pPr marL="633413" indent="-633413" algn="l">
              <a:spcBef>
                <a:spcPts val="0"/>
              </a:spcBef>
            </a:pPr>
            <a:endParaRPr lang="id-ID" sz="2600" smtClean="0">
              <a:solidFill>
                <a:schemeClr val="bg1"/>
              </a:solidFill>
              <a:latin typeface="One Stroke Script LET" pitchFamily="2" charset="0"/>
              <a:cs typeface="Andalus" pitchFamily="2" charset="-7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500726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id-ID" b="1" smtClean="0">
                <a:solidFill>
                  <a:srgbClr val="00B0F0"/>
                </a:solidFill>
                <a:latin typeface="Corbel" pitchFamily="34" charset="0"/>
              </a:rPr>
              <a:t>Reaksi Inti</a:t>
            </a:r>
          </a:p>
          <a:p>
            <a:pPr marL="342900" indent="-342900" algn="l">
              <a:spcBef>
                <a:spcPts val="0"/>
              </a:spcBef>
            </a:pPr>
            <a:r>
              <a:rPr lang="id-ID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rgbClr val="00B0F0"/>
                </a:solidFill>
                <a:latin typeface="Corbel" pitchFamily="34" charset="0"/>
              </a:rPr>
              <a:t>   </a:t>
            </a:r>
            <a:r>
              <a:rPr lang="id-ID" smtClean="0">
                <a:solidFill>
                  <a:srgbClr val="00B0F0"/>
                </a:solidFill>
              </a:rPr>
              <a:t>Pada tahun 1932 Cockroft dan Walton melaporkan hasil reaksi inti dengan proton sebagai berikut :</a:t>
            </a:r>
          </a:p>
          <a:p>
            <a:pPr marL="342900" indent="-342900" algn="l">
              <a:spcBef>
                <a:spcPts val="0"/>
              </a:spcBef>
            </a:pPr>
            <a:endParaRPr lang="id-ID" smtClean="0">
              <a:solidFill>
                <a:srgbClr val="00B0F0"/>
              </a:solidFill>
              <a:latin typeface="Corbel" pitchFamily="34" charset="0"/>
            </a:endParaRPr>
          </a:p>
          <a:p>
            <a:pPr marL="342900" indent="-342900" algn="l">
              <a:spcBef>
                <a:spcPts val="0"/>
              </a:spcBef>
            </a:pPr>
            <a:endParaRPr lang="id-ID" sz="2800" smtClean="0">
              <a:solidFill>
                <a:srgbClr val="00B0F0"/>
              </a:solidFill>
              <a:latin typeface="Corbel" pitchFamily="34" charset="0"/>
            </a:endParaRPr>
          </a:p>
          <a:p>
            <a:pPr marL="342900" indent="-342900" algn="l">
              <a:spcBef>
                <a:spcPts val="0"/>
              </a:spcBef>
            </a:pPr>
            <a:r>
              <a:rPr lang="id-ID" sz="2800" smtClean="0">
                <a:solidFill>
                  <a:srgbClr val="00B0F0"/>
                </a:solidFill>
                <a:latin typeface="Corbel" pitchFamily="34" charset="0"/>
              </a:rPr>
              <a:t>     Pada tahun 1933 James Chadwick menemukan neutron dengan menembakkan partikel </a:t>
            </a:r>
            <a:r>
              <a:rPr lang="id-ID" sz="2800" smtClean="0">
                <a:solidFill>
                  <a:srgbClr val="00B0F0"/>
                </a:solidFill>
                <a:latin typeface="Corbel" pitchFamily="34" charset="0"/>
                <a:sym typeface="Symbol"/>
              </a:rPr>
              <a:t> berenergi tinggi ke inti sasaran Berilium untuk menghasilkan neutron seperti reaksi di bawah :</a:t>
            </a:r>
            <a:endParaRPr lang="id-ID" sz="2800" smtClean="0">
              <a:solidFill>
                <a:srgbClr val="00B0F0"/>
              </a:solidFill>
              <a:latin typeface="Corbe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57356" y="5572140"/>
          <a:ext cx="3887788" cy="714375"/>
        </p:xfrm>
        <a:graphic>
          <a:graphicData uri="http://schemas.openxmlformats.org/presentationml/2006/ole">
            <p:oleObj spid="_x0000_s32770" name="Equation" r:id="rId4" imgW="119376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28794" y="2928934"/>
          <a:ext cx="3786214" cy="714375"/>
        </p:xfrm>
        <a:graphic>
          <a:graphicData uri="http://schemas.openxmlformats.org/presentationml/2006/ole">
            <p:oleObj spid="_x0000_s32771" name="Equation" r:id="rId5" imgW="11048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3000396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id-ID" b="1" smtClean="0">
                <a:solidFill>
                  <a:srgbClr val="92D050"/>
                </a:solidFill>
                <a:latin typeface="Corbel" pitchFamily="34" charset="0"/>
              </a:rPr>
              <a:t>Reaksi Inti</a:t>
            </a:r>
          </a:p>
          <a:p>
            <a:pPr marL="514350" lvl="0" indent="-150813" algn="l">
              <a:spcBef>
                <a:spcPts val="0"/>
              </a:spcBef>
              <a:defRPr/>
            </a:pPr>
            <a:r>
              <a:rPr lang="id-ID" sz="2800" smtClean="0">
                <a:solidFill>
                  <a:srgbClr val="92D050"/>
                </a:solidFill>
                <a:latin typeface="Corbel" pitchFamily="34" charset="0"/>
              </a:rPr>
              <a:t>Pada reaksi inti berlaku :</a:t>
            </a:r>
          </a:p>
          <a:p>
            <a:pPr marL="812800" lvl="0" indent="-449263" algn="l">
              <a:spcBef>
                <a:spcPts val="0"/>
              </a:spcBef>
              <a:buAutoNum type="arabicPeriod"/>
              <a:defRPr/>
            </a:pPr>
            <a:r>
              <a:rPr lang="id-ID" sz="2800" smtClean="0">
                <a:solidFill>
                  <a:srgbClr val="92D050"/>
                </a:solidFill>
                <a:latin typeface="Corbel" pitchFamily="34" charset="0"/>
              </a:rPr>
              <a:t>Hukum Kekekalan nomor atom</a:t>
            </a:r>
          </a:p>
          <a:p>
            <a:pPr marL="812800" lvl="0" indent="-449263" algn="l">
              <a:spcBef>
                <a:spcPts val="0"/>
              </a:spcBef>
              <a:buAutoNum type="arabicPeriod"/>
              <a:defRPr/>
            </a:pPr>
            <a:r>
              <a:rPr lang="id-ID" sz="2800" smtClean="0">
                <a:solidFill>
                  <a:srgbClr val="92D050"/>
                </a:solidFill>
                <a:latin typeface="Corbel" pitchFamily="34" charset="0"/>
              </a:rPr>
              <a:t>Hukum Kekekalan nomor massa</a:t>
            </a:r>
          </a:p>
          <a:p>
            <a:pPr marL="812800" lvl="0" indent="-449263" algn="l">
              <a:spcBef>
                <a:spcPts val="0"/>
              </a:spcBef>
              <a:buAutoNum type="arabicPeriod"/>
              <a:defRPr/>
            </a:pPr>
            <a:r>
              <a:rPr lang="id-ID" sz="2800" smtClean="0">
                <a:solidFill>
                  <a:srgbClr val="92D050"/>
                </a:solidFill>
                <a:latin typeface="Corbel" pitchFamily="34" charset="0"/>
              </a:rPr>
              <a:t>Hukum Kekekalan momentum</a:t>
            </a:r>
          </a:p>
          <a:p>
            <a:pPr marL="812800" lvl="0" indent="-449263" algn="l">
              <a:spcBef>
                <a:spcPts val="0"/>
              </a:spcBef>
              <a:buAutoNum type="arabicPeriod"/>
              <a:defRPr/>
            </a:pPr>
            <a:r>
              <a:rPr lang="id-ID" sz="2800" smtClean="0">
                <a:solidFill>
                  <a:srgbClr val="92D050"/>
                </a:solidFill>
                <a:latin typeface="Corbel" pitchFamily="34" charset="0"/>
              </a:rPr>
              <a:t>Hukum Kekekalan energi</a:t>
            </a:r>
          </a:p>
          <a:p>
            <a:pPr marL="342900" indent="-342900" algn="l">
              <a:spcBef>
                <a:spcPts val="0"/>
              </a:spcBef>
            </a:pPr>
            <a:endParaRPr lang="id-ID" sz="2800" smtClean="0">
              <a:solidFill>
                <a:srgbClr val="92D05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1571636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id-ID" b="1" smtClean="0">
                <a:solidFill>
                  <a:srgbClr val="FFC000"/>
                </a:solidFill>
                <a:latin typeface="Corbel" pitchFamily="34" charset="0"/>
              </a:rPr>
              <a:t>Reaksi Inti</a:t>
            </a:r>
          </a:p>
          <a:p>
            <a:pPr marL="342900" indent="-342900" algn="l">
              <a:spcBef>
                <a:spcPts val="0"/>
              </a:spcBef>
            </a:pPr>
            <a:r>
              <a:rPr lang="id-ID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rgbClr val="FFC000"/>
                </a:solidFill>
                <a:latin typeface="Corbel" pitchFamily="34" charset="0"/>
              </a:rPr>
              <a:t>   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Besarnya energi yang dilepaskan pada reaksi inti dapat ditentukan dengan persamaan 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:</a:t>
            </a:r>
            <a:endParaRPr lang="id-ID" sz="2800" smtClean="0">
              <a:solidFill>
                <a:srgbClr val="FFC000"/>
              </a:solidFill>
              <a:latin typeface="Corbel" pitchFamily="34" charset="0"/>
            </a:endParaRPr>
          </a:p>
        </p:txBody>
      </p:sp>
      <p:graphicFrame>
        <p:nvGraphicFramePr>
          <p:cNvPr id="3078" name="Object 2"/>
          <p:cNvGraphicFramePr>
            <a:graphicFrameLocks noChangeAspect="1"/>
          </p:cNvGraphicFramePr>
          <p:nvPr/>
        </p:nvGraphicFramePr>
        <p:xfrm>
          <a:off x="785786" y="2500306"/>
          <a:ext cx="7673975" cy="676275"/>
        </p:xfrm>
        <a:graphic>
          <a:graphicData uri="http://schemas.openxmlformats.org/presentationml/2006/ole">
            <p:oleObj spid="_x0000_s33794" name="Equation" r:id="rId4" imgW="2616120" imgH="228600" progId="Equation.3">
              <p:embed/>
            </p:oleObj>
          </a:graphicData>
        </a:graphic>
      </p:graphicFrame>
      <p:pic>
        <p:nvPicPr>
          <p:cNvPr id="3080" name="Picture 8" descr="Image result for reaksi inti dan teknologi nukli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357562"/>
            <a:ext cx="5286412" cy="3263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185738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id-ID" b="1" smtClean="0">
                <a:solidFill>
                  <a:srgbClr val="FFC000"/>
                </a:solidFill>
                <a:latin typeface="Corbel" pitchFamily="34" charset="0"/>
              </a:rPr>
              <a:t>Reaksi Fisi</a:t>
            </a:r>
          </a:p>
          <a:p>
            <a:pPr marL="530225" indent="-530225" algn="l">
              <a:spcBef>
                <a:spcPts val="0"/>
              </a:spcBef>
            </a:pPr>
            <a:r>
              <a:rPr lang="id-ID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rgbClr val="FFC000"/>
                </a:solidFill>
                <a:latin typeface="Corbel" pitchFamily="34" charset="0"/>
              </a:rPr>
              <a:t>      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adalah reaksi pembelahan inti berat menjadi inti yang lebih ringan disertai dengan pelepasan energi yang besar</a:t>
            </a:r>
            <a:r>
              <a:rPr lang="id-ID" sz="2800">
                <a:solidFill>
                  <a:srgbClr val="FFC000"/>
                </a:solidFill>
                <a:latin typeface="Corbel" pitchFamily="34" charset="0"/>
                <a:sym typeface="Symbol"/>
              </a:rPr>
              <a:t>.</a:t>
            </a:r>
            <a:endParaRPr lang="id-ID" sz="2800" smtClean="0">
              <a:solidFill>
                <a:srgbClr val="FFC000"/>
              </a:solidFill>
              <a:latin typeface="Corbel" pitchFamily="34" charset="0"/>
            </a:endParaRP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969937" y="2928948"/>
          <a:ext cx="7732712" cy="714375"/>
        </p:xfrm>
        <a:graphic>
          <a:graphicData uri="http://schemas.openxmlformats.org/presentationml/2006/ole">
            <p:oleObj spid="_x0000_s34818" name="Equation" r:id="rId4" imgW="2374560" imgH="2412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939774" y="3857635"/>
          <a:ext cx="7650163" cy="714375"/>
        </p:xfrm>
        <a:graphic>
          <a:graphicData uri="http://schemas.openxmlformats.org/presentationml/2006/ole">
            <p:oleObj spid="_x0000_s34819" name="Equation" r:id="rId5" imgW="2349360" imgH="241200" progId="Equation.3">
              <p:embed/>
            </p:oleObj>
          </a:graphicData>
        </a:graphic>
      </p:graphicFrame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928662" y="4857760"/>
          <a:ext cx="7702550" cy="714375"/>
        </p:xfrm>
        <a:graphic>
          <a:graphicData uri="http://schemas.openxmlformats.org/presentationml/2006/ole">
            <p:oleObj spid="_x0000_s34820" name="Equation" r:id="rId6" imgW="238752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1500198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id-ID" b="1" smtClean="0">
                <a:solidFill>
                  <a:srgbClr val="92D050"/>
                </a:solidFill>
                <a:latin typeface="Corbel" pitchFamily="34" charset="0"/>
              </a:rPr>
              <a:t>Reaksi Fusi</a:t>
            </a:r>
          </a:p>
          <a:p>
            <a:pPr marL="530225" indent="-530225" algn="l">
              <a:spcBef>
                <a:spcPts val="0"/>
              </a:spcBef>
            </a:pPr>
            <a:r>
              <a:rPr lang="id-ID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rgbClr val="92D050"/>
                </a:solidFill>
                <a:latin typeface="Corbel" pitchFamily="34" charset="0"/>
              </a:rPr>
              <a:t>      </a:t>
            </a:r>
            <a:r>
              <a:rPr lang="id-ID" sz="2800" smtClean="0">
                <a:solidFill>
                  <a:srgbClr val="92D050"/>
                </a:solidFill>
                <a:latin typeface="Corbel" pitchFamily="34" charset="0"/>
              </a:rPr>
              <a:t>adalah reaksi penggabungan inti ringan menjadi inti yang lebih berat disertai dengan pelepasan energi</a:t>
            </a:r>
            <a:r>
              <a:rPr lang="id-ID" sz="2800" smtClean="0">
                <a:solidFill>
                  <a:srgbClr val="92D050"/>
                </a:solidFill>
                <a:latin typeface="Corbel" pitchFamily="34" charset="0"/>
                <a:sym typeface="Symbol"/>
              </a:rPr>
              <a:t>.</a:t>
            </a:r>
            <a:endParaRPr lang="id-ID" sz="2800" smtClean="0">
              <a:solidFill>
                <a:srgbClr val="92D050"/>
              </a:solidFill>
              <a:latin typeface="Corbel" pitchFamily="34" charset="0"/>
            </a:endParaRP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1071538" y="2357430"/>
          <a:ext cx="5416550" cy="676275"/>
        </p:xfrm>
        <a:graphic>
          <a:graphicData uri="http://schemas.openxmlformats.org/presentationml/2006/ole">
            <p:oleObj spid="_x0000_s35842" name="Equation" r:id="rId4" imgW="1663560" imgH="2286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071538" y="3000372"/>
          <a:ext cx="5789612" cy="712788"/>
        </p:xfrm>
        <a:graphic>
          <a:graphicData uri="http://schemas.openxmlformats.org/presentationml/2006/ole">
            <p:oleObj spid="_x0000_s35843" name="Equation" r:id="rId5" imgW="1777680" imgH="2412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71538" y="3714752"/>
          <a:ext cx="6078538" cy="712787"/>
        </p:xfrm>
        <a:graphic>
          <a:graphicData uri="http://schemas.openxmlformats.org/presentationml/2006/ole">
            <p:oleObj spid="_x0000_s35844" name="Equation" r:id="rId6" imgW="1866600" imgH="241200" progId="Equation.3">
              <p:embed/>
            </p:oleObj>
          </a:graphicData>
        </a:graphic>
      </p:graphicFrame>
      <p:pic>
        <p:nvPicPr>
          <p:cNvPr id="7176" name="Picture 8" descr="Image result for reaksi fus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736" y="4484644"/>
            <a:ext cx="3571900" cy="2373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857916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id-ID" b="1" smtClean="0">
                <a:solidFill>
                  <a:srgbClr val="FFFF00"/>
                </a:solidFill>
                <a:latin typeface="Corbel" pitchFamily="34" charset="0"/>
              </a:rPr>
              <a:t>Reaktor Nuklir</a:t>
            </a:r>
          </a:p>
          <a:p>
            <a:pPr marL="530225" indent="-530225" algn="l">
              <a:spcBef>
                <a:spcPts val="0"/>
              </a:spcBef>
            </a:pPr>
            <a:r>
              <a:rPr lang="id-ID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rgbClr val="FFFF00"/>
                </a:solidFill>
                <a:latin typeface="Corbel" pitchFamily="34" charset="0"/>
              </a:rPr>
              <a:t>      </a:t>
            </a:r>
            <a:r>
              <a:rPr lang="id-ID" sz="2800" smtClean="0">
                <a:solidFill>
                  <a:srgbClr val="FFFF00"/>
                </a:solidFill>
                <a:latin typeface="Corbel" pitchFamily="34" charset="0"/>
              </a:rPr>
              <a:t>adalah tempat berlangsungnya reaksi fisi berantai yang terkendali</a:t>
            </a:r>
            <a:r>
              <a:rPr lang="id-ID" sz="2800" smtClean="0">
                <a:solidFill>
                  <a:srgbClr val="FFFF00"/>
                </a:solidFill>
                <a:latin typeface="Corbel" pitchFamily="34" charset="0"/>
                <a:sym typeface="Symbol"/>
              </a:rPr>
              <a:t>. Pada umumnya komponen-komponen reaktor nuklir antara lain :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rgbClr val="FFFF00"/>
                </a:solidFill>
                <a:latin typeface="Corbel" pitchFamily="34" charset="0"/>
                <a:sym typeface="Symbol"/>
              </a:rPr>
              <a:t>        a. Bahan Bakar, biasanya Uranium U-235 yang diperkaya.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rgbClr val="FFFF00"/>
                </a:solidFill>
                <a:latin typeface="Corbel" pitchFamily="34" charset="0"/>
                <a:sym typeface="Symbol"/>
              </a:rPr>
              <a:t>        b. Moderator, berupa air berat (D2O, grafit atau berillium) berfungsi untuk menurunkan energi neutron dengan cara memperlambat kelajuan neutron.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rgbClr val="FFFF00"/>
                </a:solidFill>
                <a:latin typeface="Corbel" pitchFamily="34" charset="0"/>
                <a:sym typeface="Symbol"/>
              </a:rPr>
              <a:t>        c. Batang Kendali, berupa batang baja terbuat dari boron atau kadmium, berfungsi untuk mengendalikan jumlah populasi neutron.</a:t>
            </a:r>
            <a:endParaRPr lang="id-ID" sz="2800" smtClean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857916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id-ID" b="1" smtClean="0">
                <a:solidFill>
                  <a:schemeClr val="bg1"/>
                </a:solidFill>
                <a:latin typeface="Corbel" pitchFamily="34" charset="0"/>
              </a:rPr>
              <a:t>Reaktor Nuklir</a:t>
            </a:r>
          </a:p>
          <a:p>
            <a:pPr marL="900113" indent="-900113" algn="l">
              <a:spcBef>
                <a:spcPts val="0"/>
              </a:spcBef>
            </a:pPr>
            <a:r>
              <a:rPr lang="id-ID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chemeClr val="bg1"/>
                </a:solidFill>
                <a:latin typeface="Corbel" pitchFamily="34" charset="0"/>
              </a:rPr>
              <a:t>      </a:t>
            </a:r>
            <a:r>
              <a:rPr lang="id-ID" sz="2800" smtClean="0">
                <a:solidFill>
                  <a:schemeClr val="bg1"/>
                </a:solidFill>
                <a:latin typeface="Corbel" pitchFamily="34" charset="0"/>
              </a:rPr>
              <a:t>d</a:t>
            </a:r>
            <a:r>
              <a:rPr lang="id-ID" sz="2800" smtClean="0">
                <a:solidFill>
                  <a:schemeClr val="bg1"/>
                </a:solidFill>
                <a:latin typeface="Corbel" pitchFamily="34" charset="0"/>
                <a:sym typeface="Symbol"/>
              </a:rPr>
              <a:t>. Pendingin, berupa air yang dialirkan dengan pompa ke seluruh reaktor sehingga mampu mendinginkan suhu reaktor.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chemeClr val="bg1"/>
                </a:solidFill>
                <a:latin typeface="Corbel" pitchFamily="34" charset="0"/>
                <a:sym typeface="Symbol"/>
              </a:rPr>
              <a:t>        e. Perisai, terbuat dari bahan beton berkerapatan tinggi yang mampu menahan radiasi agar para pekerja dapat bekerja dengan aman.</a:t>
            </a:r>
            <a:endParaRPr lang="id-ID" sz="2800" smtClean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4818" name="Picture 2" descr="Image result for nuclear reacto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214818"/>
            <a:ext cx="5357850" cy="2482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00066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4"/>
            </a:pPr>
            <a:r>
              <a:rPr lang="id-ID" b="1" smtClean="0">
                <a:solidFill>
                  <a:srgbClr val="C00000"/>
                </a:solidFill>
                <a:latin typeface="Corbel" pitchFamily="34" charset="0"/>
              </a:rPr>
              <a:t>Reaktor Nuklir</a:t>
            </a:r>
          </a:p>
        </p:txBody>
      </p:sp>
      <p:pic>
        <p:nvPicPr>
          <p:cNvPr id="39938" name="Picture 2" descr="Image result for nuclear reactor diagram animation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9" y="1428736"/>
            <a:ext cx="5143536" cy="2658179"/>
          </a:xfrm>
          <a:prstGeom prst="rect">
            <a:avLst/>
          </a:prstGeom>
          <a:noFill/>
        </p:spPr>
      </p:pic>
      <p:pic>
        <p:nvPicPr>
          <p:cNvPr id="39940" name="Picture 4" descr="Image result for bagian-bagian reaktor ato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143380"/>
            <a:ext cx="5143536" cy="2597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857916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id-ID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Radioisotop</a:t>
            </a:r>
          </a:p>
          <a:p>
            <a:pPr marL="530225" indent="-530225" algn="l">
              <a:spcBef>
                <a:spcPts val="0"/>
              </a:spcBef>
            </a:pPr>
            <a:r>
              <a:rPr lang="id-ID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</a:t>
            </a:r>
            <a:r>
              <a:rPr lang="id-ID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</a:t>
            </a: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Adalah isotop-isotop radioaktif yang dihasilkan dalam reaktor nuklir, contoh : I-123, I-131, Co-60, Cs-137, Na-24, Mn-56, P-32, Cr-51, Tc-99, dsb.</a:t>
            </a:r>
          </a:p>
          <a:p>
            <a:pPr marL="530225" indent="-530225" algn="l">
              <a:spcBef>
                <a:spcPts val="0"/>
              </a:spcBef>
            </a:pP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  Pemanfaatan Radioisotop :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  a. Sb-124 untuk mendeteksi adanya kebocoran pipa-pipa industri.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  b. I-131 untuk mendeteksi jenis penyakit tumor atau tiroid.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  c. Co-60 untuk pengobatan panyakit kanker dengan terapi sinar gamma.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  d. C-14, digunakan untuk menentukan umur fosil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rbel" pitchFamily="34" charset="0"/>
              </a:rPr>
              <a:t>        e. P-32, untuk mengembangkan tanaman unggul.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857916"/>
          </a:xfrm>
        </p:spPr>
        <p:txBody>
          <a:bodyPr>
            <a:noAutofit/>
          </a:bodyPr>
          <a:lstStyle/>
          <a:p>
            <a:pPr marL="514350" indent="-514350" algn="l"/>
            <a:r>
              <a:rPr lang="id-ID" b="1" smtClean="0">
                <a:solidFill>
                  <a:srgbClr val="FFC000"/>
                </a:solidFill>
                <a:latin typeface="Corbel" pitchFamily="34" charset="0"/>
              </a:rPr>
              <a:t>LATIHAN</a:t>
            </a:r>
          </a:p>
          <a:p>
            <a:pPr marL="442913" indent="-442913" algn="l">
              <a:spcBef>
                <a:spcPts val="0"/>
              </a:spcBef>
              <a:buFont typeface="+mj-lt"/>
              <a:buAutoNum type="arabicPeriod"/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Lengkapi reaksi inti berikut ini :</a:t>
            </a:r>
          </a:p>
          <a:p>
            <a:pPr marL="442913" indent="-442913" algn="l">
              <a:spcBef>
                <a:spcPts val="0"/>
              </a:spcBef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      a.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</a:rPr>
              <a:t>40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Ar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</a:rPr>
              <a:t>18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n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</a:rPr>
              <a:t>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 .......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e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-1</a:t>
            </a:r>
          </a:p>
          <a:p>
            <a:pPr marL="442913" indent="-442913" algn="l">
              <a:spcBef>
                <a:spcPts val="0"/>
              </a:spcBef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     b.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235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U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92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n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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98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Zr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40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....... + 3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n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0</a:t>
            </a:r>
          </a:p>
          <a:p>
            <a:pPr marL="442913" indent="-442913" algn="l">
              <a:spcBef>
                <a:spcPts val="0"/>
              </a:spcBef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     c.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235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U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92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n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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133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Sb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51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99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Nb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41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.........</a:t>
            </a:r>
          </a:p>
          <a:p>
            <a:pPr marL="442913" indent="-442913" algn="l">
              <a:spcBef>
                <a:spcPts val="0"/>
              </a:spcBef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     d.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B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5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( ......, )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7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Li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3</a:t>
            </a:r>
          </a:p>
          <a:p>
            <a:pPr marL="442913" indent="-442913" algn="l">
              <a:spcBef>
                <a:spcPts val="0"/>
              </a:spcBef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     e. ...... (, p)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17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O8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Hitung energi yang dilepaskan untuk reaksi di bawah ini :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2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H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2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H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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4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He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2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 + </a:t>
            </a:r>
            <a:r>
              <a:rPr lang="id-ID" sz="2800" baseline="30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n</a:t>
            </a:r>
            <a:r>
              <a:rPr lang="id-ID" sz="2800" baseline="-250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0</a:t>
            </a:r>
            <a:r>
              <a:rPr lang="id-ID" sz="2800" smtClean="0">
                <a:solidFill>
                  <a:srgbClr val="FFC000"/>
                </a:solidFill>
                <a:latin typeface="Corbel" pitchFamily="34" charset="0"/>
                <a:sym typeface="Symbol"/>
              </a:rPr>
              <a:t>, bila massa H-2 = 2,014102 sma, H-3 = 3,016049 sma, He = 4,002603 sma, n = 1,008665 sma dan 1 sma = 931 MeV. </a:t>
            </a:r>
          </a:p>
          <a:p>
            <a:pPr marL="442913" indent="-442913" algn="l">
              <a:spcBef>
                <a:spcPts val="0"/>
              </a:spcBef>
            </a:pPr>
            <a:endParaRPr lang="id-ID" sz="2800" baseline="-25000" smtClean="0">
              <a:solidFill>
                <a:srgbClr val="FFC000"/>
              </a:solidFill>
              <a:latin typeface="Corbel" pitchFamily="34" charset="0"/>
              <a:sym typeface="Symbol"/>
            </a:endParaRPr>
          </a:p>
          <a:p>
            <a:pPr marL="442913" indent="-442913" algn="l">
              <a:spcBef>
                <a:spcPts val="0"/>
              </a:spcBef>
            </a:pPr>
            <a:endParaRPr lang="id-ID" sz="2800" smtClean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One Stroke Script LET" pitchFamily="2" charset="0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One Stroke Script LET" pitchFamily="2" charset="0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6286544" cy="1071570"/>
          </a:xfrm>
        </p:spPr>
        <p:txBody>
          <a:bodyPr>
            <a:noAutofit/>
          </a:bodyPr>
          <a:lstStyle/>
          <a:p>
            <a:pPr marL="530225" indent="-530225" algn="l">
              <a:spcBef>
                <a:spcPts val="0"/>
              </a:spcBef>
              <a:buAutoNum type="arabicPeriod"/>
            </a:pPr>
            <a:r>
              <a:rPr lang="id-ID" sz="28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Inti Atom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8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a. Simbol Atom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8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00166" y="1928802"/>
          <a:ext cx="2143140" cy="1928826"/>
        </p:xfrm>
        <a:graphic>
          <a:graphicData uri="http://schemas.openxmlformats.org/presentationml/2006/ole">
            <p:oleObj spid="_x0000_s1026" name="Equation" r:id="rId4" imgW="253800" imgH="228600" progId="Equation.3">
              <p:embed/>
            </p:oleObj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428728" y="3857628"/>
            <a:ext cx="7358114" cy="2786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X = nama atom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A = nomor massa = jumlah proton dan neutron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Z = nomor atom = jumlah proton 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Isotop = no atom (Z) sama, no massa (A) berbeda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Isobar = no massa (A)  sama, no atom (Z) berbeda   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Isoton = jumlah neutron (A-Z) sama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    </a:t>
            </a:r>
          </a:p>
        </p:txBody>
      </p:sp>
      <p:pic>
        <p:nvPicPr>
          <p:cNvPr id="1028" name="Picture 4" descr="Image result for lambang at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1142984"/>
            <a:ext cx="4286280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"/>
            <a:ext cx="8715436" cy="857231"/>
          </a:xfrm>
        </p:spPr>
        <p:txBody>
          <a:bodyPr>
            <a:normAutofit/>
          </a:bodyPr>
          <a:lstStyle/>
          <a:p>
            <a:r>
              <a:rPr lang="id-ID" sz="3200" smtClean="0">
                <a:solidFill>
                  <a:srgbClr val="FFFF00"/>
                </a:solidFill>
                <a:latin typeface="Cooper Black" pitchFamily="18" charset="0"/>
              </a:rPr>
              <a:t>REAKSI INTI DAN TEKNOLOGI NUKLIR</a:t>
            </a:r>
            <a:endParaRPr lang="id-ID" sz="320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8429684" cy="5857916"/>
          </a:xfrm>
        </p:spPr>
        <p:txBody>
          <a:bodyPr>
            <a:noAutofit/>
          </a:bodyPr>
          <a:lstStyle/>
          <a:p>
            <a:pPr marL="514350" indent="-514350" algn="l"/>
            <a:r>
              <a:rPr lang="id-ID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LATIHAN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 startAt="3"/>
            </a:pP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Hitung energi yang dilepaskan untuk reaksi : </a:t>
            </a:r>
            <a:r>
              <a:rPr lang="id-ID" sz="2800" baseline="30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14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N</a:t>
            </a:r>
            <a:r>
              <a:rPr lang="id-ID" sz="2800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7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 (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, p) </a:t>
            </a:r>
            <a:r>
              <a:rPr lang="id-ID" sz="2800" baseline="30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17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O</a:t>
            </a:r>
            <a:r>
              <a:rPr lang="id-ID" sz="2800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8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, bila massa N = 14,003074 sma,  = 4,002603 sma, p = 1,001825 sma, O = 16,999131 sma dan 1 sma = 931 MeV.</a:t>
            </a:r>
            <a:endParaRPr lang="id-ID" sz="2800" smtClean="0">
              <a:solidFill>
                <a:schemeClr val="accent6">
                  <a:lumMod val="60000"/>
                  <a:lumOff val="40000"/>
                </a:schemeClr>
              </a:solidFill>
              <a:latin typeface="Corbel" pitchFamily="34" charset="0"/>
            </a:endParaRPr>
          </a:p>
          <a:p>
            <a:pPr marL="442913" indent="-442913" algn="l">
              <a:spcBef>
                <a:spcPts val="0"/>
              </a:spcBef>
            </a:pP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</a:rPr>
              <a:t>       </a:t>
            </a:r>
            <a:endParaRPr lang="id-ID" sz="2800" smtClean="0">
              <a:solidFill>
                <a:schemeClr val="accent6">
                  <a:lumMod val="60000"/>
                  <a:lumOff val="40000"/>
                </a:schemeClr>
              </a:solidFill>
              <a:latin typeface="Corbel" pitchFamily="34" charset="0"/>
              <a:sym typeface="Symbol"/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 startAt="4"/>
            </a:pP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Didalam suatu reaksi fisi yang terkendali suatu proses fisi 235U92 mengalami proses reaksi : </a:t>
            </a:r>
            <a:r>
              <a:rPr lang="id-ID" sz="2800" baseline="30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n</a:t>
            </a:r>
            <a:r>
              <a:rPr lang="id-ID" sz="2800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0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 + </a:t>
            </a:r>
            <a:r>
              <a:rPr lang="id-ID" sz="2800" baseline="30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235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U</a:t>
            </a:r>
            <a:r>
              <a:rPr lang="id-ID" sz="2800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92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 Ba + Kr + 3</a:t>
            </a:r>
            <a:r>
              <a:rPr lang="id-ID" sz="2800" baseline="30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1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n</a:t>
            </a:r>
            <a:r>
              <a:rPr lang="id-ID" sz="2800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0</a:t>
            </a:r>
            <a:r>
              <a:rPr lang="id-ID" sz="28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rbel" pitchFamily="34" charset="0"/>
                <a:sym typeface="Symbol"/>
              </a:rPr>
              <a:t>, bila massa inti U = 235,04 sma, n = 1,009 sma, dan pada reaksi tersebut dibebaskan energi 200 MeV serta 1 sma = 931 MeV, hitung massa Ba dan Kr. </a:t>
            </a:r>
          </a:p>
          <a:p>
            <a:pPr marL="442913" indent="-442913" algn="l">
              <a:spcBef>
                <a:spcPts val="0"/>
              </a:spcBef>
            </a:pPr>
            <a:endParaRPr lang="id-ID" sz="2800" baseline="-25000" smtClean="0">
              <a:solidFill>
                <a:schemeClr val="accent6">
                  <a:lumMod val="60000"/>
                  <a:lumOff val="40000"/>
                </a:schemeClr>
              </a:solidFill>
              <a:latin typeface="Corbel" pitchFamily="34" charset="0"/>
              <a:sym typeface="Symbol"/>
            </a:endParaRPr>
          </a:p>
          <a:p>
            <a:pPr marL="442913" indent="-442913" algn="l">
              <a:spcBef>
                <a:spcPts val="0"/>
              </a:spcBef>
            </a:pPr>
            <a:endParaRPr lang="id-ID" sz="2800" smtClean="0">
              <a:solidFill>
                <a:schemeClr val="accent6">
                  <a:lumMod val="60000"/>
                  <a:lumOff val="4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8429684" cy="2143140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AutoNum type="arabicPeriod"/>
            </a:pPr>
            <a:r>
              <a:rPr lang="id-ID" sz="28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Inti Atom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8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b. Defect Massa dan Energi Ikat Inti</a:t>
            </a:r>
          </a:p>
          <a:p>
            <a:pPr marL="987425" indent="-987425" algn="l">
              <a:spcBef>
                <a:spcPts val="0"/>
              </a:spcBef>
            </a:pPr>
            <a:r>
              <a:rPr lang="id-ID" sz="28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Energi untuk mengikat inti atom karena berkurangnya massa inti atom ketika bergabung membentuk inti atom.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8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52563" y="3286125"/>
          <a:ext cx="7453312" cy="857250"/>
        </p:xfrm>
        <a:graphic>
          <a:graphicData uri="http://schemas.openxmlformats.org/presentationml/2006/ole">
            <p:oleObj spid="_x0000_s2050" name="Equation" r:id="rId4" imgW="1993680" imgH="241200" progId="Equation.3">
              <p:embed/>
            </p:oleObj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428728" y="4286256"/>
            <a:ext cx="7072394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</a:t>
            </a:r>
            <a:r>
              <a:rPr kumimoji="0" lang="id-ID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m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 = defect massa = pengurangan massa – sma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Z   = nomor atom/jumlah proton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(A – Z) = jumlah neutron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m</a:t>
            </a:r>
            <a:r>
              <a:rPr lang="id-ID" sz="2800" baseline="-250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inti</a:t>
            </a: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 = massa inti - sma</a:t>
            </a: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ndalus" pitchFamily="2" charset="-78"/>
              <a:ea typeface="+mn-ea"/>
              <a:cs typeface="Andalus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0" y="6143596"/>
            <a:ext cx="4143404" cy="714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1 sma = 931,5 MeV</a:t>
            </a:r>
            <a:endParaRPr kumimoji="0" lang="id-ID" sz="3600" b="0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ndalus" pitchFamily="2" charset="-78"/>
              <a:ea typeface="+mn-ea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8501122" cy="4071966"/>
          </a:xfrm>
        </p:spPr>
        <p:txBody>
          <a:bodyPr>
            <a:noAutofit/>
          </a:bodyPr>
          <a:lstStyle/>
          <a:p>
            <a:pPr marL="530225" indent="-530225" algn="l">
              <a:spcBef>
                <a:spcPts val="0"/>
              </a:spcBef>
              <a:buAutoNum type="arabicPeriod"/>
            </a:pPr>
            <a:r>
              <a:rPr lang="id-ID" sz="28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Inti Atom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c. Gaya Inti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Adalah gaya antara partikel inti atom proton dan neutron sehingga membentuk ikatan yang sangat kuat dalam inti atom. Ciri-ciri gaya inti :</a:t>
            </a:r>
          </a:p>
          <a:p>
            <a:pPr marL="633413" algn="l">
              <a:spcBef>
                <a:spcPts val="0"/>
              </a:spcBef>
              <a:buFont typeface="Arial" pitchFamily="34" charset="0"/>
              <a:buChar char="•"/>
              <a:tabLst>
                <a:tab pos="1076325" algn="l"/>
              </a:tabLst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Lebih besar dari gaya coulomb dalam inti atom.</a:t>
            </a:r>
          </a:p>
          <a:p>
            <a:pPr marL="633413" algn="l">
              <a:spcBef>
                <a:spcPts val="0"/>
              </a:spcBef>
              <a:buFont typeface="Arial" pitchFamily="34" charset="0"/>
              <a:buChar char="•"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Bekerja pada jarak yang sangat pendek.</a:t>
            </a:r>
          </a:p>
          <a:p>
            <a:pPr marL="633413" algn="l">
              <a:spcBef>
                <a:spcPts val="0"/>
              </a:spcBef>
              <a:buFont typeface="Arial" pitchFamily="34" charset="0"/>
              <a:buChar char="•"/>
            </a:pPr>
            <a:r>
              <a:rPr lang="id-ID" sz="28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Bekerja antara proton-proton dan neutron-neutron serta proton dan neutron.</a:t>
            </a:r>
          </a:p>
        </p:txBody>
      </p:sp>
      <p:pic>
        <p:nvPicPr>
          <p:cNvPr id="27650" name="Picture 2" descr="Image result for gaya int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965924"/>
            <a:ext cx="2786082" cy="189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928670"/>
            <a:ext cx="8643966" cy="3071834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a. Penemuan Radioaktivitas</a:t>
            </a:r>
          </a:p>
          <a:p>
            <a:pPr marL="900113" indent="-9001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Pada tahun 1895, Henri Becquerel secara tak sengaja menemukan gejala radioaktivitas pada bahan uranium yang diselidikinya. Radioaktivitas adalah pemancaran sinar-sinar radioaktif secara spontan oleh inti atom yang tidak stabil. </a:t>
            </a:r>
          </a:p>
        </p:txBody>
      </p:sp>
      <p:pic>
        <p:nvPicPr>
          <p:cNvPr id="25602" name="Picture 2" descr="Image result for radioaktivit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14752"/>
            <a:ext cx="3786214" cy="2843832"/>
          </a:xfrm>
          <a:prstGeom prst="rect">
            <a:avLst/>
          </a:prstGeom>
          <a:noFill/>
        </p:spPr>
      </p:pic>
      <p:pic>
        <p:nvPicPr>
          <p:cNvPr id="25604" name="Picture 4" descr="Image result for radioaktivita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3786190"/>
            <a:ext cx="4500594" cy="2782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928670"/>
            <a:ext cx="7858180" cy="1357322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b. Jenis-jenis dan sifat-sifat sinar radioaktif</a:t>
            </a:r>
            <a:endParaRPr lang="id-ID" sz="2600" smtClean="0">
              <a:solidFill>
                <a:schemeClr val="bg1"/>
              </a:solidFill>
              <a:latin typeface="Andalus" pitchFamily="2" charset="-78"/>
              <a:cs typeface="Andalus" pitchFamily="2" charset="-78"/>
              <a:sym typeface="Symbol"/>
            </a:endParaRP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Terdapat 3 jenis sinar radioaktif, yaitu :</a:t>
            </a:r>
          </a:p>
          <a:p>
            <a:pPr marL="633413" indent="-633413" algn="l">
              <a:spcBef>
                <a:spcPts val="0"/>
              </a:spcBef>
            </a:pPr>
            <a:endParaRPr lang="id-ID" sz="2600" smtClean="0">
              <a:solidFill>
                <a:schemeClr val="bg1"/>
              </a:solidFill>
              <a:latin typeface="Andalus" pitchFamily="2" charset="-78"/>
              <a:cs typeface="Andalus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285992"/>
          <a:ext cx="742955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857256"/>
                <a:gridCol w="785818"/>
                <a:gridCol w="928694"/>
                <a:gridCol w="928694"/>
                <a:gridCol w="2143143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mtClean="0"/>
                        <a:t>Jenis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Identik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Massa (sma)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Muatan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Daya ionisasi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Daya tembus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Dalam medan listrik dan medan magnet</a:t>
                      </a:r>
                      <a:endParaRPr lang="id-ID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mtClean="0"/>
                        <a:t>Sinar </a:t>
                      </a:r>
                      <a:r>
                        <a:rPr lang="id-ID" smtClean="0">
                          <a:sym typeface="Symbol"/>
                        </a:rPr>
                        <a:t>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Helium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4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+2e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Besar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Kecil 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Dibelokkan</a:t>
                      </a:r>
                      <a:endParaRPr lang="id-ID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mtClean="0"/>
                        <a:t>Sinar </a:t>
                      </a:r>
                      <a:r>
                        <a:rPr lang="id-ID" smtClean="0">
                          <a:sym typeface="Symbol"/>
                        </a:rPr>
                        <a:t>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smtClean="0"/>
                        <a:t>Elektron</a:t>
                      </a:r>
                      <a:endParaRPr lang="id-ID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aseline="30000" smtClean="0"/>
                        <a:t>1</a:t>
                      </a:r>
                      <a:r>
                        <a:rPr lang="id-ID" smtClean="0"/>
                        <a:t>/</a:t>
                      </a:r>
                      <a:r>
                        <a:rPr lang="id-ID" baseline="-25000" smtClean="0"/>
                        <a:t>1840</a:t>
                      </a:r>
                      <a:endParaRPr lang="id-ID" baseline="-25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-1e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Sedang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Sedang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Dibelokkan dengan kuat</a:t>
                      </a:r>
                      <a:endParaRPr lang="id-ID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mtClean="0"/>
                        <a:t>Sinar </a:t>
                      </a:r>
                      <a:r>
                        <a:rPr lang="id-ID" smtClean="0">
                          <a:sym typeface="Symbol"/>
                        </a:rPr>
                        <a:t>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GEM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0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0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Kecil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Besar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Tidak</a:t>
                      </a:r>
                      <a:r>
                        <a:rPr lang="id-ID" baseline="0" smtClean="0"/>
                        <a:t> dibelokkan</a:t>
                      </a:r>
                      <a:endParaRPr lang="id-ID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3556" name="Picture 4" descr="Image result for sinar radioak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357694"/>
            <a:ext cx="3331658" cy="2500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714356"/>
            <a:ext cx="7858180" cy="2286016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        c. Peluruhan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adalah pemancaran energi dalam bentuk sinar-sinar radioaktif dari inti tidak stabil untuk membentuk inti stabil. Contoh 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85851" y="2857496"/>
          <a:ext cx="3332197" cy="571504"/>
        </p:xfrm>
        <a:graphic>
          <a:graphicData uri="http://schemas.openxmlformats.org/presentationml/2006/ole">
            <p:oleObj spid="_x0000_s21506" name="Equation" r:id="rId4" imgW="110484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85852" y="3786190"/>
          <a:ext cx="2719387" cy="571500"/>
        </p:xfrm>
        <a:graphic>
          <a:graphicData uri="http://schemas.openxmlformats.org/presentationml/2006/ole">
            <p:oleObj spid="_x0000_s21507" name="Equation" r:id="rId5" imgW="901440" imgH="2412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85852" y="4714884"/>
          <a:ext cx="2911475" cy="571500"/>
        </p:xfrm>
        <a:graphic>
          <a:graphicData uri="http://schemas.openxmlformats.org/presentationml/2006/ole">
            <p:oleObj spid="_x0000_s21508" name="Equation" r:id="rId6" imgW="965160" imgH="241200" progId="Equation.3">
              <p:embed/>
            </p:oleObj>
          </a:graphicData>
        </a:graphic>
      </p:graphicFrame>
      <p:pic>
        <p:nvPicPr>
          <p:cNvPr id="21510" name="Picture 6" descr="Image result for sinar radioakt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3500438"/>
            <a:ext cx="4357718" cy="258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858280" cy="714379"/>
          </a:xfrm>
        </p:spPr>
        <p:txBody>
          <a:bodyPr>
            <a:noAutofit/>
          </a:bodyPr>
          <a:lstStyle/>
          <a:p>
            <a:r>
              <a:rPr lang="id-ID" sz="4800" b="1" spc="-150" smtClean="0">
                <a:solidFill>
                  <a:srgbClr val="FFFF00"/>
                </a:solidFill>
                <a:latin typeface="Andalus" pitchFamily="2" charset="-78"/>
                <a:cs typeface="Andalus" pitchFamily="2" charset="-78"/>
              </a:rPr>
              <a:t>INTI ATOM DAN RADIOAKTIVITAS</a:t>
            </a:r>
            <a:endParaRPr lang="id-ID" sz="4800" b="1" spc="-150">
              <a:solidFill>
                <a:srgbClr val="FFFF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857232"/>
            <a:ext cx="7858180" cy="2071702"/>
          </a:xfrm>
        </p:spPr>
        <p:txBody>
          <a:bodyPr>
            <a:noAutofit/>
          </a:bodyPr>
          <a:lstStyle/>
          <a:p>
            <a:pPr marL="633413" indent="-633413" algn="l">
              <a:spcBef>
                <a:spcPts val="0"/>
              </a:spcBef>
              <a:buFont typeface="+mj-lt"/>
              <a:buAutoNum type="arabicPeriod" startAt="2"/>
            </a:pPr>
            <a:r>
              <a:rPr lang="id-ID" sz="2600" b="1" smtClean="0">
                <a:solidFill>
                  <a:srgbClr val="00B0F0"/>
                </a:solidFill>
                <a:latin typeface="Andalus" pitchFamily="2" charset="-78"/>
                <a:cs typeface="Andalus" pitchFamily="2" charset="-78"/>
              </a:rPr>
              <a:t>Radioaktivitas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        c. Waktu Paruh</a:t>
            </a:r>
          </a:p>
          <a:p>
            <a:pPr marL="633413" indent="-633413" algn="l">
              <a:spcBef>
                <a:spcPts val="0"/>
              </a:spcBef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</a:rPr>
              <a:t>            adalah selang waktu yang diperlukan agar aktivitas radiasi berkurang setengah dari aktivitas semula.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85852" y="3071810"/>
          <a:ext cx="2182812" cy="931862"/>
        </p:xfrm>
        <a:graphic>
          <a:graphicData uri="http://schemas.openxmlformats.org/presentationml/2006/ole">
            <p:oleObj spid="_x0000_s22532" name="Equation" r:id="rId4" imgW="723600" imgH="393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00496" y="3000372"/>
          <a:ext cx="2195521" cy="993304"/>
        </p:xfrm>
        <a:graphic>
          <a:graphicData uri="http://schemas.openxmlformats.org/presentationml/2006/ole">
            <p:oleObj spid="_x0000_s22533" name="Equation" r:id="rId5" imgW="901440" imgH="520560" progId="Equation.3">
              <p:embed/>
            </p:oleObj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071538" y="4214818"/>
            <a:ext cx="7858180" cy="2214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l"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   = konstanta peluruhan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N  = Jumlah zat/aktivitas setelah meluruh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No = Jumlah zat/aktivitas mula-mula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d-ID" sz="2600" smtClean="0">
                <a:solidFill>
                  <a:schemeClr val="bg1"/>
                </a:solidFill>
                <a:latin typeface="Andalus" pitchFamily="2" charset="-78"/>
                <a:cs typeface="Andalus" pitchFamily="2" charset="-78"/>
                <a:sym typeface="Symbol"/>
              </a:rPr>
              <a:t>t     = lamanya meluruh</a:t>
            </a:r>
          </a:p>
          <a:p>
            <a:pPr marL="633413" marR="0" lvl="0" indent="-6334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T</a:t>
            </a:r>
            <a:r>
              <a:rPr kumimoji="0" lang="id-ID" sz="2600" b="0" i="0" u="none" strike="noStrike" kern="1200" cap="none" spc="0" normalizeH="0" baseline="-2500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1/2</a:t>
            </a: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  <a:sym typeface="Symbol"/>
              </a:rPr>
              <a:t> = waktu paruh</a:t>
            </a:r>
            <a:endParaRPr kumimoji="0" lang="id-ID" sz="26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ndalus" pitchFamily="2" charset="-78"/>
              <a:ea typeface="+mn-ea"/>
              <a:cs typeface="Andalus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1545</Words>
  <Application>Microsoft Office PowerPoint</Application>
  <PresentationFormat>On-screen Show (4:3)</PresentationFormat>
  <Paragraphs>248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INTI ATOM DAN RADIOAKTIVITAS</vt:lpstr>
      <vt:lpstr>LATIHAN</vt:lpstr>
      <vt:lpstr>LATIHAN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  <vt:lpstr>REAKSI INTI DAN TEKNOLOGI NUKLIR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 ATOM DAN RADIOAKTIVITAS</dc:title>
  <dc:creator>toshiba</dc:creator>
  <cp:lastModifiedBy>uSEr</cp:lastModifiedBy>
  <cp:revision>35</cp:revision>
  <dcterms:created xsi:type="dcterms:W3CDTF">2016-12-22T11:52:15Z</dcterms:created>
  <dcterms:modified xsi:type="dcterms:W3CDTF">2018-06-19T01:20:09Z</dcterms:modified>
</cp:coreProperties>
</file>