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0" r:id="rId3"/>
    <p:sldId id="271" r:id="rId4"/>
    <p:sldId id="272" r:id="rId5"/>
    <p:sldId id="273" r:id="rId6"/>
    <p:sldId id="274" r:id="rId7"/>
    <p:sldId id="297" r:id="rId8"/>
    <p:sldId id="275" r:id="rId9"/>
    <p:sldId id="298" r:id="rId10"/>
    <p:sldId id="276" r:id="rId11"/>
    <p:sldId id="301" r:id="rId12"/>
    <p:sldId id="296" r:id="rId13"/>
    <p:sldId id="278" r:id="rId14"/>
    <p:sldId id="299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06" r:id="rId33"/>
    <p:sldId id="307" r:id="rId34"/>
    <p:sldId id="305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93230" autoAdjust="0"/>
  </p:normalViewPr>
  <p:slideViewPr>
    <p:cSldViewPr>
      <p:cViewPr varScale="1">
        <p:scale>
          <a:sx n="69" d="100"/>
          <a:sy n="69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33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D14885-99CE-4CA0-AA74-AC6406F4708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B7B76F24-FC8F-452A-9625-5B2EC4DD2D71}">
      <dgm:prSet phldrT="[Text]" custT="1"/>
      <dgm:spPr/>
      <dgm:t>
        <a:bodyPr/>
        <a:lstStyle/>
        <a:p>
          <a:r>
            <a:rPr lang="en-US" sz="4000" dirty="0" smtClean="0">
              <a:latin typeface="Calibri" pitchFamily="34" charset="0"/>
              <a:cs typeface="Calibri" pitchFamily="34" charset="0"/>
            </a:rPr>
            <a:t>Tree</a:t>
          </a:r>
          <a:endParaRPr lang="id-ID" sz="4000" dirty="0">
            <a:latin typeface="Calibri" pitchFamily="34" charset="0"/>
            <a:cs typeface="Calibri" pitchFamily="34" charset="0"/>
          </a:endParaRPr>
        </a:p>
      </dgm:t>
    </dgm:pt>
    <dgm:pt modelId="{A2892965-A3F8-4764-9774-F4A50FCE74FA}" type="parTrans" cxnId="{D3CBFFF6-37CD-4C17-8335-9B2F3C4767DA}">
      <dgm:prSet/>
      <dgm:spPr/>
      <dgm:t>
        <a:bodyPr/>
        <a:lstStyle/>
        <a:p>
          <a:endParaRPr lang="id-ID" sz="4000">
            <a:latin typeface="Calibri" pitchFamily="34" charset="0"/>
            <a:cs typeface="Calibri" pitchFamily="34" charset="0"/>
          </a:endParaRPr>
        </a:p>
      </dgm:t>
    </dgm:pt>
    <dgm:pt modelId="{47F94FE1-E633-4EAD-9BE6-9E8972CFAEF5}" type="sibTrans" cxnId="{D3CBFFF6-37CD-4C17-8335-9B2F3C4767DA}">
      <dgm:prSet/>
      <dgm:spPr/>
      <dgm:t>
        <a:bodyPr/>
        <a:lstStyle/>
        <a:p>
          <a:endParaRPr lang="id-ID" sz="4000">
            <a:latin typeface="Calibri" pitchFamily="34" charset="0"/>
            <a:cs typeface="Calibri" pitchFamily="34" charset="0"/>
          </a:endParaRPr>
        </a:p>
      </dgm:t>
    </dgm:pt>
    <dgm:pt modelId="{E081D979-178F-473D-8297-E10194B76044}">
      <dgm:prSet phldrT="[Text]" custT="1"/>
      <dgm:spPr/>
      <dgm:t>
        <a:bodyPr/>
        <a:lstStyle/>
        <a:p>
          <a:r>
            <a:rPr lang="en-US" sz="4000" dirty="0" smtClean="0">
              <a:latin typeface="Calibri" pitchFamily="34" charset="0"/>
              <a:cs typeface="Calibri" pitchFamily="34" charset="0"/>
            </a:rPr>
            <a:t>Binary Tree	</a:t>
          </a:r>
          <a:endParaRPr lang="id-ID" sz="4000" dirty="0">
            <a:latin typeface="Calibri" pitchFamily="34" charset="0"/>
            <a:cs typeface="Calibri" pitchFamily="34" charset="0"/>
          </a:endParaRPr>
        </a:p>
      </dgm:t>
    </dgm:pt>
    <dgm:pt modelId="{A28CB0A0-E12B-4341-B648-8575B451158B}" type="parTrans" cxnId="{30A0527B-8E01-47EF-AC31-9DEFA8F9DECF}">
      <dgm:prSet/>
      <dgm:spPr/>
      <dgm:t>
        <a:bodyPr/>
        <a:lstStyle/>
        <a:p>
          <a:endParaRPr lang="id-ID" sz="4000">
            <a:latin typeface="Calibri" pitchFamily="34" charset="0"/>
            <a:cs typeface="Calibri" pitchFamily="34" charset="0"/>
          </a:endParaRPr>
        </a:p>
      </dgm:t>
    </dgm:pt>
    <dgm:pt modelId="{02F768B0-D379-41EB-8206-D973B2D62589}" type="sibTrans" cxnId="{30A0527B-8E01-47EF-AC31-9DEFA8F9DECF}">
      <dgm:prSet/>
      <dgm:spPr/>
      <dgm:t>
        <a:bodyPr/>
        <a:lstStyle/>
        <a:p>
          <a:endParaRPr lang="id-ID" sz="4000">
            <a:latin typeface="Calibri" pitchFamily="34" charset="0"/>
            <a:cs typeface="Calibri" pitchFamily="34" charset="0"/>
          </a:endParaRPr>
        </a:p>
      </dgm:t>
    </dgm:pt>
    <dgm:pt modelId="{D3E35AD2-00DA-4155-AD04-D4E8C041B42A}">
      <dgm:prSet phldrT="[Text]" custT="1"/>
      <dgm:spPr/>
      <dgm:t>
        <a:bodyPr/>
        <a:lstStyle/>
        <a:p>
          <a:r>
            <a:rPr lang="en-US" sz="4000" dirty="0" smtClean="0">
              <a:latin typeface="Calibri" pitchFamily="34" charset="0"/>
              <a:cs typeface="Calibri" pitchFamily="34" charset="0"/>
            </a:rPr>
            <a:t>Binary Tree Traversal</a:t>
          </a:r>
          <a:endParaRPr lang="id-ID" sz="4000" dirty="0">
            <a:latin typeface="Calibri" pitchFamily="34" charset="0"/>
            <a:cs typeface="Calibri" pitchFamily="34" charset="0"/>
          </a:endParaRPr>
        </a:p>
      </dgm:t>
    </dgm:pt>
    <dgm:pt modelId="{6C3ADA2F-E9B1-4518-A2FB-FBB3ECEDCDC1}" type="parTrans" cxnId="{3EDBCF61-B41F-4BF6-9903-A01EF386A30B}">
      <dgm:prSet/>
      <dgm:spPr/>
      <dgm:t>
        <a:bodyPr/>
        <a:lstStyle/>
        <a:p>
          <a:endParaRPr lang="id-ID" sz="4000">
            <a:latin typeface="Calibri" pitchFamily="34" charset="0"/>
            <a:cs typeface="Calibri" pitchFamily="34" charset="0"/>
          </a:endParaRPr>
        </a:p>
      </dgm:t>
    </dgm:pt>
    <dgm:pt modelId="{ECA1EF8A-9B27-4AF1-89B7-AD1A1463D66B}" type="sibTrans" cxnId="{3EDBCF61-B41F-4BF6-9903-A01EF386A30B}">
      <dgm:prSet/>
      <dgm:spPr/>
      <dgm:t>
        <a:bodyPr/>
        <a:lstStyle/>
        <a:p>
          <a:endParaRPr lang="id-ID" sz="4000">
            <a:latin typeface="Calibri" pitchFamily="34" charset="0"/>
            <a:cs typeface="Calibri" pitchFamily="34" charset="0"/>
          </a:endParaRPr>
        </a:p>
      </dgm:t>
    </dgm:pt>
    <dgm:pt modelId="{E654E6F4-7CF6-405D-9D4C-14F5B2CAE3F1}" type="pres">
      <dgm:prSet presAssocID="{57D14885-99CE-4CA0-AA74-AC6406F470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8DA1AA3-0E97-4B1B-867F-2FF8644076B1}" type="pres">
      <dgm:prSet presAssocID="{B7B76F24-FC8F-452A-9625-5B2EC4DD2D7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1E7BE52-1D48-4ECA-A7EB-8E93621BB196}" type="pres">
      <dgm:prSet presAssocID="{47F94FE1-E633-4EAD-9BE6-9E8972CFAEF5}" presName="spacer" presStyleCnt="0"/>
      <dgm:spPr/>
    </dgm:pt>
    <dgm:pt modelId="{2401EEBA-B280-4C80-9CCE-C544DA62648E}" type="pres">
      <dgm:prSet presAssocID="{E081D979-178F-473D-8297-E10194B760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162DF32-7223-4131-B6F9-035D9B4220BF}" type="pres">
      <dgm:prSet presAssocID="{02F768B0-D379-41EB-8206-D973B2D62589}" presName="spacer" presStyleCnt="0"/>
      <dgm:spPr/>
    </dgm:pt>
    <dgm:pt modelId="{15B43C5F-FA3D-40A8-A212-EA111F1DF440}" type="pres">
      <dgm:prSet presAssocID="{D3E35AD2-00DA-4155-AD04-D4E8C041B42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A40E98E-A258-440D-989B-28AADA5DF1CA}" type="presOf" srcId="{D3E35AD2-00DA-4155-AD04-D4E8C041B42A}" destId="{15B43C5F-FA3D-40A8-A212-EA111F1DF440}" srcOrd="0" destOrd="0" presId="urn:microsoft.com/office/officeart/2005/8/layout/vList2"/>
    <dgm:cxn modelId="{D3CBFFF6-37CD-4C17-8335-9B2F3C4767DA}" srcId="{57D14885-99CE-4CA0-AA74-AC6406F47088}" destId="{B7B76F24-FC8F-452A-9625-5B2EC4DD2D71}" srcOrd="0" destOrd="0" parTransId="{A2892965-A3F8-4764-9774-F4A50FCE74FA}" sibTransId="{47F94FE1-E633-4EAD-9BE6-9E8972CFAEF5}"/>
    <dgm:cxn modelId="{30A0527B-8E01-47EF-AC31-9DEFA8F9DECF}" srcId="{57D14885-99CE-4CA0-AA74-AC6406F47088}" destId="{E081D979-178F-473D-8297-E10194B76044}" srcOrd="1" destOrd="0" parTransId="{A28CB0A0-E12B-4341-B648-8575B451158B}" sibTransId="{02F768B0-D379-41EB-8206-D973B2D62589}"/>
    <dgm:cxn modelId="{8932D6F5-A0C6-42E3-A5D2-8F352DAB47C8}" type="presOf" srcId="{57D14885-99CE-4CA0-AA74-AC6406F47088}" destId="{E654E6F4-7CF6-405D-9D4C-14F5B2CAE3F1}" srcOrd="0" destOrd="0" presId="urn:microsoft.com/office/officeart/2005/8/layout/vList2"/>
    <dgm:cxn modelId="{3EDBCF61-B41F-4BF6-9903-A01EF386A30B}" srcId="{57D14885-99CE-4CA0-AA74-AC6406F47088}" destId="{D3E35AD2-00DA-4155-AD04-D4E8C041B42A}" srcOrd="2" destOrd="0" parTransId="{6C3ADA2F-E9B1-4518-A2FB-FBB3ECEDCDC1}" sibTransId="{ECA1EF8A-9B27-4AF1-89B7-AD1A1463D66B}"/>
    <dgm:cxn modelId="{472FE0B9-565A-4E14-8A31-787531F081E8}" type="presOf" srcId="{E081D979-178F-473D-8297-E10194B76044}" destId="{2401EEBA-B280-4C80-9CCE-C544DA62648E}" srcOrd="0" destOrd="0" presId="urn:microsoft.com/office/officeart/2005/8/layout/vList2"/>
    <dgm:cxn modelId="{BC100E6C-D724-40E8-9926-361D0CED8422}" type="presOf" srcId="{B7B76F24-FC8F-452A-9625-5B2EC4DD2D71}" destId="{E8DA1AA3-0E97-4B1B-867F-2FF8644076B1}" srcOrd="0" destOrd="0" presId="urn:microsoft.com/office/officeart/2005/8/layout/vList2"/>
    <dgm:cxn modelId="{68FDFE64-CBFC-4347-9985-516B4B840CAC}" type="presParOf" srcId="{E654E6F4-7CF6-405D-9D4C-14F5B2CAE3F1}" destId="{E8DA1AA3-0E97-4B1B-867F-2FF8644076B1}" srcOrd="0" destOrd="0" presId="urn:microsoft.com/office/officeart/2005/8/layout/vList2"/>
    <dgm:cxn modelId="{89C09BC9-5DAB-4B38-AFD3-317ABD587225}" type="presParOf" srcId="{E654E6F4-7CF6-405D-9D4C-14F5B2CAE3F1}" destId="{E1E7BE52-1D48-4ECA-A7EB-8E93621BB196}" srcOrd="1" destOrd="0" presId="urn:microsoft.com/office/officeart/2005/8/layout/vList2"/>
    <dgm:cxn modelId="{91F9B063-DC28-4964-AF8F-AB077415528A}" type="presParOf" srcId="{E654E6F4-7CF6-405D-9D4C-14F5B2CAE3F1}" destId="{2401EEBA-B280-4C80-9CCE-C544DA62648E}" srcOrd="2" destOrd="0" presId="urn:microsoft.com/office/officeart/2005/8/layout/vList2"/>
    <dgm:cxn modelId="{9F953099-C0DA-4B9E-A244-E5DBD9AC7CD0}" type="presParOf" srcId="{E654E6F4-7CF6-405D-9D4C-14F5B2CAE3F1}" destId="{6162DF32-7223-4131-B6F9-035D9B4220BF}" srcOrd="3" destOrd="0" presId="urn:microsoft.com/office/officeart/2005/8/layout/vList2"/>
    <dgm:cxn modelId="{837D584F-0C17-4F64-A3A6-E58B9CB7F5B9}" type="presParOf" srcId="{E654E6F4-7CF6-405D-9D4C-14F5B2CAE3F1}" destId="{15B43C5F-FA3D-40A8-A212-EA111F1DF4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A1AA3-0E97-4B1B-867F-2FF8644076B1}">
      <dsp:nvSpPr>
        <dsp:cNvPr id="0" name=""/>
        <dsp:cNvSpPr/>
      </dsp:nvSpPr>
      <dsp:spPr>
        <a:xfrm>
          <a:off x="0" y="15646"/>
          <a:ext cx="7543824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libri" pitchFamily="34" charset="0"/>
              <a:cs typeface="Calibri" pitchFamily="34" charset="0"/>
            </a:rPr>
            <a:t>Tree</a:t>
          </a:r>
          <a:endParaRPr lang="id-ID" sz="4000" kern="1200" dirty="0">
            <a:latin typeface="Calibri" pitchFamily="34" charset="0"/>
            <a:cs typeface="Calibri" pitchFamily="34" charset="0"/>
          </a:endParaRPr>
        </a:p>
      </dsp:txBody>
      <dsp:txXfrm>
        <a:off x="56658" y="72304"/>
        <a:ext cx="7430508" cy="1047324"/>
      </dsp:txXfrm>
    </dsp:sp>
    <dsp:sp modelId="{2401EEBA-B280-4C80-9CCE-C544DA62648E}">
      <dsp:nvSpPr>
        <dsp:cNvPr id="0" name=""/>
        <dsp:cNvSpPr/>
      </dsp:nvSpPr>
      <dsp:spPr>
        <a:xfrm>
          <a:off x="0" y="1354846"/>
          <a:ext cx="7543824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libri" pitchFamily="34" charset="0"/>
              <a:cs typeface="Calibri" pitchFamily="34" charset="0"/>
            </a:rPr>
            <a:t>Binary Tree	</a:t>
          </a:r>
          <a:endParaRPr lang="id-ID" sz="4000" kern="1200" dirty="0">
            <a:latin typeface="Calibri" pitchFamily="34" charset="0"/>
            <a:cs typeface="Calibri" pitchFamily="34" charset="0"/>
          </a:endParaRPr>
        </a:p>
      </dsp:txBody>
      <dsp:txXfrm>
        <a:off x="56658" y="1411504"/>
        <a:ext cx="7430508" cy="1047324"/>
      </dsp:txXfrm>
    </dsp:sp>
    <dsp:sp modelId="{15B43C5F-FA3D-40A8-A212-EA111F1DF440}">
      <dsp:nvSpPr>
        <dsp:cNvPr id="0" name=""/>
        <dsp:cNvSpPr/>
      </dsp:nvSpPr>
      <dsp:spPr>
        <a:xfrm>
          <a:off x="0" y="2694046"/>
          <a:ext cx="7543824" cy="1160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libri" pitchFamily="34" charset="0"/>
              <a:cs typeface="Calibri" pitchFamily="34" charset="0"/>
            </a:rPr>
            <a:t>Binary Tree Traversal</a:t>
          </a:r>
          <a:endParaRPr lang="id-ID" sz="4000" kern="1200" dirty="0">
            <a:latin typeface="Calibri" pitchFamily="34" charset="0"/>
            <a:cs typeface="Calibri" pitchFamily="34" charset="0"/>
          </a:endParaRPr>
        </a:p>
      </dsp:txBody>
      <dsp:txXfrm>
        <a:off x="56658" y="2750704"/>
        <a:ext cx="7430508" cy="104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B860-D7E5-43BA-AB8F-7A11D8734F1F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C76-31E5-4817-AC05-D6847AB617A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5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37FF-C40D-4F43-9626-279C5D9E4B7A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AFA8-14A0-417E-9B3A-07A51F6925F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745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43000" y="152384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4414" y="3786190"/>
            <a:ext cx="6858000" cy="1143008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4400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44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57818" y="641725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Struktur</a:t>
            </a:r>
            <a:r>
              <a:rPr lang="en-US" dirty="0" smtClean="0">
                <a:solidFill>
                  <a:schemeClr val="tx2"/>
                </a:solidFill>
              </a:rPr>
              <a:t> Data 2017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31/12/2017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/>
        </p:nvSpPr>
        <p:spPr>
          <a:xfrm>
            <a:off x="5357818" y="641725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Struktur</a:t>
            </a:r>
            <a:r>
              <a:rPr lang="en-US" dirty="0" smtClean="0">
                <a:solidFill>
                  <a:schemeClr val="tx2"/>
                </a:solidFill>
              </a:rPr>
              <a:t> Data 2017</a:t>
            </a:r>
            <a:endParaRPr lang="id-ID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POHON DAN POHON BINER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Defri</a:t>
            </a:r>
            <a:r>
              <a:rPr lang="en-US" b="1" dirty="0" smtClean="0"/>
              <a:t> </a:t>
            </a:r>
            <a:r>
              <a:rPr lang="en-US" b="1" dirty="0" err="1" smtClean="0"/>
              <a:t>Kurniawan</a:t>
            </a:r>
            <a:endParaRPr lang="en-US" b="1" dirty="0" smtClean="0"/>
          </a:p>
          <a:p>
            <a:r>
              <a:rPr lang="en-US" dirty="0" smtClean="0"/>
              <a:t>defri.kurniawan@dsn.dinus.ac.id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927116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Tree mempunyai :</a:t>
            </a:r>
          </a:p>
          <a:p>
            <a:pPr lvl="1"/>
            <a:r>
              <a:rPr lang="id-ID" dirty="0" smtClean="0">
                <a:latin typeface="Calibri" pitchFamily="34" charset="0"/>
                <a:cs typeface="Calibri" pitchFamily="34" charset="0"/>
              </a:rPr>
              <a:t>n node</a:t>
            </a:r>
          </a:p>
          <a:p>
            <a:pPr lvl="1"/>
            <a:r>
              <a:rPr lang="id-ID" dirty="0" smtClean="0">
                <a:latin typeface="Calibri" pitchFamily="34" charset="0"/>
                <a:cs typeface="Calibri" pitchFamily="34" charset="0"/>
              </a:rPr>
              <a:t>n-1 edge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71070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1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2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7918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3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9095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5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4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6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19142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7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112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8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5099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9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7107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rgbClr val="0070C0"/>
                </a:solidFill>
                <a:latin typeface="Arial Narrow" pitchFamily="34" charset="0"/>
              </a:rPr>
              <a:t>10</a:t>
            </a:r>
            <a:endParaRPr lang="id-ID" sz="7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7"/>
          </p:cNvCxnSpPr>
          <p:nvPr/>
        </p:nvCxnSpPr>
        <p:spPr>
          <a:xfrm flipH="1">
            <a:off x="2098263" y="3592297"/>
            <a:ext cx="825534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6" idx="1"/>
          </p:cNvCxnSpPr>
          <p:nvPr/>
        </p:nvCxnSpPr>
        <p:spPr>
          <a:xfrm>
            <a:off x="3178383" y="3592297"/>
            <a:ext cx="753526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7" idx="0"/>
          </p:cNvCxnSpPr>
          <p:nvPr/>
        </p:nvCxnSpPr>
        <p:spPr>
          <a:xfrm>
            <a:off x="1970970" y="4509120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3699162" y="4456393"/>
            <a:ext cx="23274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5"/>
            <a:endCxn id="11" idx="0"/>
          </p:cNvCxnSpPr>
          <p:nvPr/>
        </p:nvCxnSpPr>
        <p:spPr>
          <a:xfrm>
            <a:off x="4186495" y="4456393"/>
            <a:ext cx="304755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9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2" idx="0"/>
          </p:cNvCxnSpPr>
          <p:nvPr/>
        </p:nvCxnSpPr>
        <p:spPr>
          <a:xfrm flipH="1">
            <a:off x="2331010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5"/>
            <a:endCxn id="13" idx="0"/>
          </p:cNvCxnSpPr>
          <p:nvPr/>
        </p:nvCxnSpPr>
        <p:spPr>
          <a:xfrm>
            <a:off x="2818343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95736" y="3573016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1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3573016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2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87624" y="4581128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3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91680" y="4581128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4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39752" y="4581128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5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1880" y="4581128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6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283968" y="4581128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7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843808" y="5445224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9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95736" y="5445224"/>
            <a:ext cx="360040" cy="360040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8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88024" y="3356992"/>
            <a:ext cx="3888432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Jumlah node adalah 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dirty="0" smtClean="0">
                <a:latin typeface="Calibri" pitchFamily="34" charset="0"/>
                <a:cs typeface="Calibri" pitchFamily="34" charset="0"/>
              </a:rPr>
              <a:t>Jumlah edge adalah 9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998554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Depth of Node : jumlah edge dari root ke node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Height of Node: jumlah edge terpanjang dari node ke leaf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Height of Tree  = height of root node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71070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1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2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7918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3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9095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5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4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6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19142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7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112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8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5099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</a:rPr>
              <a:t>9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7107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dirty="0" smtClean="0">
                <a:solidFill>
                  <a:srgbClr val="0070C0"/>
                </a:solidFill>
                <a:latin typeface="Arial Narrow" pitchFamily="34" charset="0"/>
              </a:rPr>
              <a:t>10</a:t>
            </a:r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7"/>
          </p:cNvCxnSpPr>
          <p:nvPr/>
        </p:nvCxnSpPr>
        <p:spPr>
          <a:xfrm flipH="1">
            <a:off x="2098263" y="3592297"/>
            <a:ext cx="825534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6" idx="1"/>
          </p:cNvCxnSpPr>
          <p:nvPr/>
        </p:nvCxnSpPr>
        <p:spPr>
          <a:xfrm>
            <a:off x="3178383" y="3592297"/>
            <a:ext cx="753526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7" idx="0"/>
          </p:cNvCxnSpPr>
          <p:nvPr/>
        </p:nvCxnSpPr>
        <p:spPr>
          <a:xfrm>
            <a:off x="1970970" y="4509120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3699162" y="4456393"/>
            <a:ext cx="23274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5"/>
            <a:endCxn id="11" idx="0"/>
          </p:cNvCxnSpPr>
          <p:nvPr/>
        </p:nvCxnSpPr>
        <p:spPr>
          <a:xfrm>
            <a:off x="4186495" y="4456393"/>
            <a:ext cx="304755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9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2" idx="0"/>
          </p:cNvCxnSpPr>
          <p:nvPr/>
        </p:nvCxnSpPr>
        <p:spPr>
          <a:xfrm flipH="1">
            <a:off x="2331010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5"/>
            <a:endCxn id="13" idx="0"/>
          </p:cNvCxnSpPr>
          <p:nvPr/>
        </p:nvCxnSpPr>
        <p:spPr>
          <a:xfrm>
            <a:off x="2818343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4788024" y="3356992"/>
            <a:ext cx="3888432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Depth of</a:t>
            </a: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node 1 adalah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baseline="0" dirty="0" smtClean="0">
                <a:latin typeface="Calibri" pitchFamily="34" charset="0"/>
                <a:cs typeface="Calibri" pitchFamily="34" charset="0"/>
              </a:rPr>
              <a:t>Heig</a:t>
            </a:r>
            <a:r>
              <a:rPr lang="id-ID" sz="2000" dirty="0" smtClean="0">
                <a:latin typeface="Calibri" pitchFamily="34" charset="0"/>
                <a:cs typeface="Calibri" pitchFamily="34" charset="0"/>
              </a:rPr>
              <a:t>ht of node 1 adalah 3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dirty="0" smtClean="0">
                <a:latin typeface="Calibri" pitchFamily="34" charset="0"/>
                <a:cs typeface="Calibri" pitchFamily="34" charset="0"/>
              </a:rPr>
              <a:t>Depth of node 6 adalah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dirty="0" smtClean="0">
                <a:latin typeface="Calibri" pitchFamily="34" charset="0"/>
                <a:cs typeface="Calibri" pitchFamily="34" charset="0"/>
              </a:rPr>
              <a:t>Height of node 6 adalah 1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dirty="0" smtClean="0">
                <a:latin typeface="Calibri" pitchFamily="34" charset="0"/>
                <a:cs typeface="Calibri" pitchFamily="34" charset="0"/>
              </a:rPr>
              <a:t>Depth of node 9 adalah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dirty="0" smtClean="0">
                <a:latin typeface="Calibri" pitchFamily="34" charset="0"/>
                <a:cs typeface="Calibri" pitchFamily="34" charset="0"/>
              </a:rPr>
              <a:t>Height of node 9 adalah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Height of tree adalah 3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5373" t="20508" r="29722" b="14113"/>
          <a:stretch>
            <a:fillRect/>
          </a:stretch>
        </p:blipFill>
        <p:spPr bwMode="auto">
          <a:xfrm>
            <a:off x="357158" y="428603"/>
            <a:ext cx="8429684" cy="564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</a:t>
            </a:r>
            <a:r>
              <a:rPr lang="en-US" dirty="0" smtClean="0"/>
              <a:t> (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Binary Tree adalah tree dimana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setiap node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mempunyai paling banyak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 children</a:t>
            </a: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Children dari setiap node disebut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left-child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dan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right-child</a:t>
            </a: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8" idx="3"/>
            <a:endCxn id="29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5"/>
            <a:endCxn id="30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1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3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5"/>
            <a:endCxn id="34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5"/>
            <a:endCxn id="32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47" name="Straight Arrow Connector 46"/>
          <p:cNvCxnSpPr>
            <a:endCxn id="45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6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3" idx="5"/>
            <a:endCxn id="50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Pohon</a:t>
            </a:r>
            <a:r>
              <a:rPr lang="en-US" sz="2800" dirty="0" smtClean="0"/>
              <a:t> </a:t>
            </a:r>
            <a:r>
              <a:rPr lang="en-US" sz="2800" dirty="0" err="1" smtClean="0"/>
              <a:t>Biner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Pohon</a:t>
            </a:r>
            <a:r>
              <a:rPr lang="en-US" sz="2800" dirty="0" smtClean="0"/>
              <a:t> </a:t>
            </a:r>
            <a:r>
              <a:rPr lang="en-US" sz="2800" dirty="0" err="1" smtClean="0"/>
              <a:t>Condong</a:t>
            </a:r>
            <a:r>
              <a:rPr lang="en-US" sz="2800" dirty="0" smtClean="0"/>
              <a:t> (Skewed Tree)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7020" t="33439" r="57724" b="17261"/>
          <a:stretch>
            <a:fillRect/>
          </a:stretch>
        </p:blipFill>
        <p:spPr bwMode="auto">
          <a:xfrm>
            <a:off x="500034" y="1643050"/>
            <a:ext cx="423114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3125" t="66467" r="31369" b="17261"/>
          <a:stretch>
            <a:fillRect/>
          </a:stretch>
        </p:blipFill>
        <p:spPr bwMode="auto">
          <a:xfrm>
            <a:off x="4643438" y="3786190"/>
            <a:ext cx="4010052" cy="14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42670" t="33439" r="32338" b="40806"/>
          <a:stretch>
            <a:fillRect/>
          </a:stretch>
        </p:blipFill>
        <p:spPr bwMode="auto">
          <a:xfrm>
            <a:off x="4714876" y="1152508"/>
            <a:ext cx="3929090" cy="227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1285860"/>
            <a:ext cx="328614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Complete Binary Tree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emua level selain level terakhir pada tree terisi lengkap dan semua node kiri terisi lebih dahulu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80" name="Straight Arrow Connector 79"/>
          <p:cNvCxnSpPr>
            <a:stCxn id="71" idx="3"/>
            <a:endCxn id="72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1" idx="5"/>
            <a:endCxn id="73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3"/>
            <a:endCxn id="74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3"/>
            <a:endCxn id="76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5"/>
            <a:endCxn id="77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5"/>
            <a:endCxn id="75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4" idx="3"/>
            <a:endCxn id="78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4" idx="5"/>
            <a:endCxn id="79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cxnSp>
        <p:nvCxnSpPr>
          <p:cNvPr id="101" name="Straight Arrow Connector 100"/>
          <p:cNvCxnSpPr>
            <a:stCxn id="75" idx="3"/>
            <a:endCxn id="100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Perfect Binary Tree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emua level pada tree terisi lengkap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6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1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9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3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25" name="Straight Arrow Connector 24"/>
          <p:cNvCxnSpPr>
            <a:endCxn id="23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49188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29" name="Straight Arrow Connector 28"/>
          <p:cNvCxnSpPr>
            <a:stCxn id="10" idx="3"/>
            <a:endCxn id="27" idx="0"/>
          </p:cNvCxnSpPr>
          <p:nvPr/>
        </p:nvCxnSpPr>
        <p:spPr>
          <a:xfrm flipH="1">
            <a:off x="3671900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5"/>
            <a:endCxn id="28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88024" y="5929999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6096" y="5929999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34" name="Straight Arrow Connector 33"/>
          <p:cNvCxnSpPr>
            <a:stCxn id="11" idx="3"/>
            <a:endCxn id="32" idx="0"/>
          </p:cNvCxnSpPr>
          <p:nvPr/>
        </p:nvCxnSpPr>
        <p:spPr>
          <a:xfrm flipH="1">
            <a:off x="4968044" y="5464505"/>
            <a:ext cx="232747" cy="4654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5"/>
            <a:endCxn id="33" idx="0"/>
          </p:cNvCxnSpPr>
          <p:nvPr/>
        </p:nvCxnSpPr>
        <p:spPr>
          <a:xfrm>
            <a:off x="5455377" y="5464505"/>
            <a:ext cx="160739" cy="4654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Jumlah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node maksimal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pada perfect binary tree dengan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height n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adalah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d-ID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n+1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-1</a:t>
            </a:r>
          </a:p>
          <a:p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Height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dari perfect binary tree dengan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 node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adalah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</a:t>
            </a:r>
            <a:r>
              <a:rPr lang="id-ID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(n+1)-1</a:t>
            </a: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6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1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9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3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25" name="Straight Arrow Connector 24"/>
          <p:cNvCxnSpPr>
            <a:endCxn id="23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49188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29" name="Straight Arrow Connector 28"/>
          <p:cNvCxnSpPr>
            <a:stCxn id="10" idx="3"/>
            <a:endCxn id="27" idx="0"/>
          </p:cNvCxnSpPr>
          <p:nvPr/>
        </p:nvCxnSpPr>
        <p:spPr>
          <a:xfrm flipH="1">
            <a:off x="3671900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5"/>
            <a:endCxn id="28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88024" y="5929999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6096" y="5929999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id-ID" sz="7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34" name="Straight Arrow Connector 33"/>
          <p:cNvCxnSpPr>
            <a:stCxn id="11" idx="3"/>
            <a:endCxn id="32" idx="0"/>
          </p:cNvCxnSpPr>
          <p:nvPr/>
        </p:nvCxnSpPr>
        <p:spPr>
          <a:xfrm flipH="1">
            <a:off x="4968044" y="5464505"/>
            <a:ext cx="232747" cy="4654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5"/>
            <a:endCxn id="33" idx="0"/>
          </p:cNvCxnSpPr>
          <p:nvPr/>
        </p:nvCxnSpPr>
        <p:spPr>
          <a:xfrm>
            <a:off x="5455377" y="5464505"/>
            <a:ext cx="160739" cy="4654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Binary Tree Traversal</a:t>
            </a:r>
          </a:p>
          <a:p>
            <a:pPr lvl="1"/>
            <a:r>
              <a:rPr lang="id-ID" dirty="0" smtClean="0">
                <a:latin typeface="Calibri" pitchFamily="34" charset="0"/>
                <a:cs typeface="Calibri" pitchFamily="34" charset="0"/>
              </a:rPr>
              <a:t>Breadth First : Level order</a:t>
            </a:r>
          </a:p>
          <a:p>
            <a:pPr lvl="1"/>
            <a:r>
              <a:rPr lang="id-ID" dirty="0" smtClean="0">
                <a:latin typeface="Calibri" pitchFamily="34" charset="0"/>
                <a:cs typeface="Calibri" pitchFamily="34" charset="0"/>
              </a:rPr>
              <a:t>Depth First :</a:t>
            </a:r>
          </a:p>
          <a:p>
            <a:pPr lvl="2"/>
            <a:r>
              <a:rPr lang="id-ID" sz="2200" dirty="0" smtClean="0">
                <a:latin typeface="Calibri" pitchFamily="34" charset="0"/>
                <a:cs typeface="Calibri" pitchFamily="34" charset="0"/>
              </a:rPr>
              <a:t>Preorder</a:t>
            </a:r>
          </a:p>
          <a:p>
            <a:pPr lvl="2"/>
            <a:r>
              <a:rPr lang="id-ID" sz="2200" dirty="0" smtClean="0">
                <a:latin typeface="Calibri" pitchFamily="34" charset="0"/>
                <a:cs typeface="Calibri" pitchFamily="34" charset="0"/>
              </a:rPr>
              <a:t>Inorder</a:t>
            </a:r>
          </a:p>
          <a:p>
            <a:pPr lvl="2"/>
            <a:r>
              <a:rPr lang="id-ID" sz="2200" dirty="0" smtClean="0">
                <a:latin typeface="Calibri" pitchFamily="34" charset="0"/>
                <a:cs typeface="Calibri" pitchFamily="34" charset="0"/>
              </a:rPr>
              <a:t>Postorder 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J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5" name="Straight Arrow Connector 44"/>
          <p:cNvCxnSpPr>
            <a:stCxn id="36" idx="3"/>
            <a:endCxn id="37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5"/>
            <a:endCxn id="38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3"/>
            <a:endCxn id="39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3"/>
            <a:endCxn id="41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5"/>
            <a:endCxn id="42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5"/>
            <a:endCxn id="40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  <a:endCxn id="43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5"/>
            <a:endCxn id="44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5" name="Straight Arrow Connector 54"/>
          <p:cNvCxnSpPr>
            <a:endCxn id="53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I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8" name="Straight Arrow Connector 57"/>
          <p:cNvCxnSpPr>
            <a:stCxn id="41" idx="5"/>
            <a:endCxn id="57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Breadth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Level Order Traversal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setiap node dari level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teratas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kemudian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bergerak ke node sebelah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kiri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 kemudian node sebelah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kanan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pada level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dibawahnya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61" name="Straight Arrow Connector 60"/>
          <p:cNvCxnSpPr>
            <a:stCxn id="52" idx="3"/>
            <a:endCxn id="53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5"/>
            <a:endCxn id="54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3"/>
            <a:endCxn id="55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3"/>
            <a:endCxn id="57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5"/>
            <a:endCxn id="58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5"/>
            <a:endCxn id="56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3"/>
            <a:endCxn id="59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5"/>
            <a:endCxn id="60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0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74" name="Straight Arrow Connector 73"/>
          <p:cNvCxnSpPr>
            <a:stCxn id="57" idx="5"/>
            <a:endCxn id="73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RENCANA KEGIATAN PERKULIAHAN SEMESTER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571612"/>
          <a:ext cx="3757610" cy="3566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6596"/>
                <a:gridCol w="33410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</a:t>
                      </a:r>
                      <a:endParaRPr lang="id-ID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Pokok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Bahasan</a:t>
                      </a:r>
                      <a:endParaRPr lang="id-ID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ADT Stack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ADT Queue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Linear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List Linear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List Linear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Representasi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Fisik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List Linear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Variasi</a:t>
                      </a:r>
                      <a:r>
                        <a:rPr lang="en-US" sz="2000" dirty="0" smtClean="0"/>
                        <a:t> List</a:t>
                      </a:r>
                      <a:r>
                        <a:rPr lang="en-US" sz="2000" baseline="0" dirty="0" smtClean="0"/>
                        <a:t> Linear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id-ID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</a:rPr>
                        <a:t>Ujian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 Tengah Semester</a:t>
                      </a:r>
                      <a:endParaRPr lang="id-ID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316454"/>
              </p:ext>
            </p:extLst>
          </p:nvPr>
        </p:nvGraphicFramePr>
        <p:xfrm>
          <a:off x="4597111" y="1571612"/>
          <a:ext cx="4118293" cy="3566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9593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</a:t>
                      </a:r>
                      <a:endParaRPr lang="id-ID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Pokok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Bahasan</a:t>
                      </a:r>
                      <a:endParaRPr lang="id-ID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Variasi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List Linear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Linked List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Stack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Representasi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Queue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Representasi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id-ID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Rekursif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Pohon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dan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Pohon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FF0000"/>
                          </a:solidFill>
                        </a:rPr>
                        <a:t>Biner</a:t>
                      </a:r>
                      <a:endParaRPr lang="id-ID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Responsi</a:t>
                      </a:r>
                      <a:endParaRPr lang="id-ID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id-ID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</a:rPr>
                        <a:t>Ujian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FF0000"/>
                          </a:solidFill>
                        </a:rPr>
                        <a:t>Akhir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 Semester</a:t>
                      </a:r>
                      <a:endParaRPr lang="id-ID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Breadth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Level Order Traversal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setiap node dari level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teratas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kemudian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bergerak ke node sebelah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kiri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 kemudian node sebelah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kanan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pada level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dibawahnya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483768" y="3212976"/>
            <a:ext cx="1728192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1547664" y="4077072"/>
            <a:ext cx="367240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55576" y="5085184"/>
            <a:ext cx="489654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539552" y="5877272"/>
            <a:ext cx="5400600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Breadth First</a:t>
            </a:r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Level Order Traversal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setiap node dari level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teratas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kemudian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bergerak ke node sebelah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kiri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 kemudian node sebelah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kanan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pada level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dibawahnya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0" y="3212976"/>
            <a:ext cx="4536504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2000" b="1" noProof="0" dirty="0" smtClean="0"/>
              <a:t>H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D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K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B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F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I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L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A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C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E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G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J 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483768" y="3212976"/>
            <a:ext cx="1728192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1547664" y="4077072"/>
            <a:ext cx="367240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55576" y="5085184"/>
            <a:ext cx="489654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539552" y="5877272"/>
            <a:ext cx="5400600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Preorder traversal</a:t>
            </a:r>
            <a:br>
              <a:rPr lang="id-ID" b="1" u="sng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 </a:t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Preorder traversal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544" y="3212976"/>
            <a:ext cx="3312368" cy="316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683568" y="4005064"/>
            <a:ext cx="1512168" cy="2376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83568" y="4941168"/>
            <a:ext cx="1152128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Preorder traversal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b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0" y="3212976"/>
            <a:ext cx="4536504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2000" b="1" noProof="0" dirty="0" smtClean="0"/>
              <a:t>H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D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B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dirty="0" smtClean="0"/>
              <a:t> A</a:t>
            </a:r>
            <a:r>
              <a:rPr lang="id-ID" sz="2000" b="1" noProof="0" dirty="0" smtClean="0"/>
              <a:t>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C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F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E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G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K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I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J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L 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544" y="3212976"/>
            <a:ext cx="3312368" cy="316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683568" y="4005064"/>
            <a:ext cx="1512168" cy="2376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83568" y="4941168"/>
            <a:ext cx="1152128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Inorder traversal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 </a:t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Inorder traversal</a:t>
            </a:r>
            <a:br>
              <a:rPr lang="id-ID" b="1" u="sng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7544" y="3212976"/>
            <a:ext cx="3312368" cy="316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683568" y="4005064"/>
            <a:ext cx="1512168" cy="2376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683568" y="4941168"/>
            <a:ext cx="1152128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Inorder traversal</a:t>
            </a:r>
            <a:br>
              <a:rPr lang="id-ID" b="1" u="sng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 </a:t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0" y="3212976"/>
            <a:ext cx="4536504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2000" b="1" dirty="0" smtClean="0"/>
              <a:t>A</a:t>
            </a:r>
            <a:r>
              <a:rPr lang="id-ID" sz="2000" b="1" noProof="0" dirty="0" smtClean="0"/>
              <a:t>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B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C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dirty="0" smtClean="0"/>
              <a:t> D</a:t>
            </a:r>
            <a:r>
              <a:rPr lang="id-ID" sz="2000" b="1" noProof="0" dirty="0" smtClean="0"/>
              <a:t>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E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F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G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H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I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J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K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L 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544" y="3212976"/>
            <a:ext cx="3312368" cy="316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683568" y="4005064"/>
            <a:ext cx="1512168" cy="2376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83568" y="4941168"/>
            <a:ext cx="1152128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Postorder traversal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</a:p>
          <a:p>
            <a:pPr lvl="1"/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Postorder traversal</a:t>
            </a:r>
            <a:br>
              <a:rPr lang="id-ID" b="1" u="sng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544" y="3212976"/>
            <a:ext cx="3312368" cy="316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683568" y="4005064"/>
            <a:ext cx="1512168" cy="2376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83568" y="4941168"/>
            <a:ext cx="1152128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Konten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71472" y="1844683"/>
          <a:ext cx="7543824" cy="387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Binary Tree Traversal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latin typeface="Calibri" pitchFamily="34" charset="0"/>
                <a:cs typeface="Calibri" pitchFamily="34" charset="0"/>
              </a:rPr>
              <a:t>Depth First</a:t>
            </a:r>
          </a:p>
          <a:p>
            <a:pPr lvl="1"/>
            <a:r>
              <a:rPr lang="id-ID" b="1" u="sng" dirty="0" smtClean="0">
                <a:latin typeface="Calibri" pitchFamily="34" charset="0"/>
                <a:cs typeface="Calibri" pitchFamily="34" charset="0"/>
              </a:rPr>
              <a:t>Postorder traversal</a:t>
            </a:r>
            <a:br>
              <a:rPr lang="id-ID" b="1" u="sng" dirty="0" smtClean="0"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latin typeface="Calibri" pitchFamily="34" charset="0"/>
                <a:cs typeface="Calibri" pitchFamily="34" charset="0"/>
              </a:rPr>
              <a:t>mengunjungi node terbawah hingga mencapai setiap children node dengan urutan: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eft children 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Right children</a:t>
            </a:r>
            <a:r>
              <a:rPr lang="id-ID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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Data/parent </a:t>
            </a:r>
          </a:p>
          <a:p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0" y="3212976"/>
            <a:ext cx="4536504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2000" b="1" dirty="0" smtClean="0"/>
              <a:t>A</a:t>
            </a:r>
            <a:r>
              <a:rPr lang="id-ID" sz="2000" b="1" noProof="0" dirty="0" smtClean="0"/>
              <a:t>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C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B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dirty="0" smtClean="0"/>
              <a:t> E</a:t>
            </a:r>
            <a:r>
              <a:rPr lang="id-ID" sz="2000" b="1" noProof="0" dirty="0" smtClean="0"/>
              <a:t>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G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F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D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J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I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L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K </a:t>
            </a:r>
            <a:r>
              <a:rPr lang="id-ID" sz="2000" b="1" noProof="0" dirty="0" smtClean="0">
                <a:solidFill>
                  <a:srgbClr val="FF0000"/>
                </a:solidFill>
              </a:rPr>
              <a:t>–</a:t>
            </a:r>
            <a:r>
              <a:rPr lang="id-ID" sz="2000" b="1" noProof="0" dirty="0" smtClean="0"/>
              <a:t> H 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03848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9999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F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5192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48064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557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0364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stCxn id="29" idx="3"/>
            <a:endCxn id="31" idx="7"/>
          </p:cNvCxnSpPr>
          <p:nvPr/>
        </p:nvCxnSpPr>
        <p:spPr>
          <a:xfrm flipH="1">
            <a:off x="2098263" y="3592297"/>
            <a:ext cx="1158312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  <a:endCxn id="32" idx="1"/>
          </p:cNvCxnSpPr>
          <p:nvPr/>
        </p:nvCxnSpPr>
        <p:spPr>
          <a:xfrm>
            <a:off x="3511161" y="3592297"/>
            <a:ext cx="1041558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3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0"/>
          </p:cNvCxnSpPr>
          <p:nvPr/>
        </p:nvCxnSpPr>
        <p:spPr>
          <a:xfrm flipH="1">
            <a:off x="4031940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36" idx="0"/>
          </p:cNvCxnSpPr>
          <p:nvPr/>
        </p:nvCxnSpPr>
        <p:spPr>
          <a:xfrm>
            <a:off x="4807305" y="4456393"/>
            <a:ext cx="520779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34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7" idx="0"/>
          </p:cNvCxnSpPr>
          <p:nvPr/>
        </p:nvCxnSpPr>
        <p:spPr>
          <a:xfrm flipH="1">
            <a:off x="93559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38" idx="0"/>
          </p:cNvCxnSpPr>
          <p:nvPr/>
        </p:nvCxnSpPr>
        <p:spPr>
          <a:xfrm>
            <a:off x="137818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E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843808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G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2375756" y="5464505"/>
            <a:ext cx="188001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>
            <a:off x="2818343" y="5464505"/>
            <a:ext cx="205485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39952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Arial Narrow" pitchFamily="34" charset="0"/>
              </a:rPr>
              <a:t>J</a:t>
            </a:r>
            <a:endParaRPr lang="id-ID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52" name="Straight Arrow Connector 51"/>
          <p:cNvCxnSpPr>
            <a:stCxn id="35" idx="5"/>
            <a:endCxn id="51" idx="0"/>
          </p:cNvCxnSpPr>
          <p:nvPr/>
        </p:nvCxnSpPr>
        <p:spPr>
          <a:xfrm>
            <a:off x="4159233" y="5464505"/>
            <a:ext cx="160739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544" y="3212976"/>
            <a:ext cx="3312368" cy="3168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683568" y="4005064"/>
            <a:ext cx="1512168" cy="2376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83568" y="4941168"/>
            <a:ext cx="1152128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Pembentukan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Binary tree dibentuk dengan node yang mempunyai </a:t>
            </a:r>
            <a:r>
              <a:rPr lang="id-ID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ata dan dua buah pointer/link ( *</a:t>
            </a:r>
            <a:r>
              <a:rPr lang="id-ID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eft dan *</a:t>
            </a:r>
            <a:r>
              <a:rPr lang="id-ID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ight )</a:t>
            </a:r>
            <a:endParaRPr lang="id-ID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37" idx="2"/>
            <a:endCxn id="40" idx="0"/>
          </p:cNvCxnSpPr>
          <p:nvPr/>
        </p:nvCxnSpPr>
        <p:spPr>
          <a:xfrm flipH="1">
            <a:off x="2016323" y="3717032"/>
            <a:ext cx="1250398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44" idx="0"/>
          </p:cNvCxnSpPr>
          <p:nvPr/>
        </p:nvCxnSpPr>
        <p:spPr>
          <a:xfrm>
            <a:off x="4077079" y="3717032"/>
            <a:ext cx="132362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7"/>
          <p:cNvGrpSpPr/>
          <p:nvPr/>
        </p:nvGrpSpPr>
        <p:grpSpPr>
          <a:xfrm>
            <a:off x="3059832" y="3284984"/>
            <a:ext cx="1224136" cy="432048"/>
            <a:chOff x="5868144" y="4221088"/>
            <a:chExt cx="1224136" cy="432048"/>
          </a:xfrm>
        </p:grpSpPr>
        <p:sp>
          <p:nvSpPr>
            <p:cNvPr id="31" name="Rectangle 30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Group 38"/>
          <p:cNvGrpSpPr/>
          <p:nvPr/>
        </p:nvGrpSpPr>
        <p:grpSpPr>
          <a:xfrm>
            <a:off x="1403648" y="4149080"/>
            <a:ext cx="1224136" cy="432048"/>
            <a:chOff x="5868144" y="4221088"/>
            <a:chExt cx="1224136" cy="432048"/>
          </a:xfrm>
        </p:grpSpPr>
        <p:sp>
          <p:nvSpPr>
            <p:cNvPr id="40" name="Rectangle 39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42"/>
          <p:cNvGrpSpPr/>
          <p:nvPr/>
        </p:nvGrpSpPr>
        <p:grpSpPr>
          <a:xfrm>
            <a:off x="4788024" y="4149080"/>
            <a:ext cx="1224136" cy="432048"/>
            <a:chOff x="5868144" y="4221088"/>
            <a:chExt cx="1224136" cy="432048"/>
          </a:xfrm>
        </p:grpSpPr>
        <p:sp>
          <p:nvSpPr>
            <p:cNvPr id="44" name="Rectangle 43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50"/>
          <p:cNvGrpSpPr/>
          <p:nvPr/>
        </p:nvGrpSpPr>
        <p:grpSpPr>
          <a:xfrm>
            <a:off x="611560" y="5085184"/>
            <a:ext cx="1224136" cy="432048"/>
            <a:chOff x="5868144" y="4221088"/>
            <a:chExt cx="1224136" cy="432048"/>
          </a:xfrm>
        </p:grpSpPr>
        <p:sp>
          <p:nvSpPr>
            <p:cNvPr id="52" name="Rectangle 51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59" name="Straight Arrow Connector 58"/>
          <p:cNvCxnSpPr>
            <a:stCxn id="42" idx="2"/>
            <a:endCxn id="52" idx="0"/>
          </p:cNvCxnSpPr>
          <p:nvPr/>
        </p:nvCxnSpPr>
        <p:spPr>
          <a:xfrm flipH="1">
            <a:off x="1224235" y="4581128"/>
            <a:ext cx="386302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3"/>
          <p:cNvGrpSpPr/>
          <p:nvPr/>
        </p:nvGrpSpPr>
        <p:grpSpPr>
          <a:xfrm>
            <a:off x="2267744" y="5085184"/>
            <a:ext cx="1224136" cy="432048"/>
            <a:chOff x="5868144" y="4221088"/>
            <a:chExt cx="1224136" cy="432048"/>
          </a:xfrm>
        </p:grpSpPr>
        <p:sp>
          <p:nvSpPr>
            <p:cNvPr id="65" name="Rectangle 64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68" name="Straight Arrow Connector 67"/>
          <p:cNvCxnSpPr>
            <a:stCxn id="41" idx="2"/>
            <a:endCxn id="65" idx="0"/>
          </p:cNvCxnSpPr>
          <p:nvPr/>
        </p:nvCxnSpPr>
        <p:spPr>
          <a:xfrm>
            <a:off x="2420895" y="4581128"/>
            <a:ext cx="459524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0"/>
          <p:cNvGrpSpPr/>
          <p:nvPr/>
        </p:nvGrpSpPr>
        <p:grpSpPr>
          <a:xfrm>
            <a:off x="3923928" y="5085184"/>
            <a:ext cx="1224136" cy="432048"/>
            <a:chOff x="5868144" y="4221088"/>
            <a:chExt cx="1224136" cy="432048"/>
          </a:xfrm>
        </p:grpSpPr>
        <p:sp>
          <p:nvSpPr>
            <p:cNvPr id="72" name="Rectangle 71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74"/>
          <p:cNvGrpSpPr/>
          <p:nvPr/>
        </p:nvGrpSpPr>
        <p:grpSpPr>
          <a:xfrm>
            <a:off x="5580112" y="5085184"/>
            <a:ext cx="1224136" cy="432048"/>
            <a:chOff x="5868144" y="4221088"/>
            <a:chExt cx="1224136" cy="432048"/>
          </a:xfrm>
        </p:grpSpPr>
        <p:sp>
          <p:nvSpPr>
            <p:cNvPr id="76" name="Rectangle 75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" name="Group 78"/>
          <p:cNvGrpSpPr/>
          <p:nvPr/>
        </p:nvGrpSpPr>
        <p:grpSpPr>
          <a:xfrm>
            <a:off x="1475656" y="5949280"/>
            <a:ext cx="1224136" cy="432048"/>
            <a:chOff x="5868144" y="4221088"/>
            <a:chExt cx="1224136" cy="432048"/>
          </a:xfrm>
        </p:grpSpPr>
        <p:sp>
          <p:nvSpPr>
            <p:cNvPr id="80" name="Rectangle 79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82"/>
          <p:cNvGrpSpPr/>
          <p:nvPr/>
        </p:nvGrpSpPr>
        <p:grpSpPr>
          <a:xfrm>
            <a:off x="3131840" y="5949280"/>
            <a:ext cx="1224136" cy="432048"/>
            <a:chOff x="5868144" y="4221088"/>
            <a:chExt cx="1224136" cy="432048"/>
          </a:xfrm>
        </p:grpSpPr>
        <p:sp>
          <p:nvSpPr>
            <p:cNvPr id="84" name="Rectangle 83"/>
            <p:cNvSpPr/>
            <p:nvPr/>
          </p:nvSpPr>
          <p:spPr>
            <a:xfrm>
              <a:off x="6270099" y="4221088"/>
              <a:ext cx="421440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id-ID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78502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*R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868144" y="4221088"/>
              <a:ext cx="413778" cy="4320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*L</a:t>
              </a:r>
              <a:endParaRPr lang="id-ID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87" name="Straight Arrow Connector 86"/>
          <p:cNvCxnSpPr>
            <a:stCxn id="66" idx="2"/>
            <a:endCxn id="84" idx="0"/>
          </p:cNvCxnSpPr>
          <p:nvPr/>
        </p:nvCxnSpPr>
        <p:spPr>
          <a:xfrm>
            <a:off x="3284991" y="5517232"/>
            <a:ext cx="459524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7" idx="2"/>
            <a:endCxn id="80" idx="0"/>
          </p:cNvCxnSpPr>
          <p:nvPr/>
        </p:nvCxnSpPr>
        <p:spPr>
          <a:xfrm flipH="1">
            <a:off x="2088331" y="5517232"/>
            <a:ext cx="386302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5" idx="2"/>
            <a:endCxn id="76" idx="0"/>
          </p:cNvCxnSpPr>
          <p:nvPr/>
        </p:nvCxnSpPr>
        <p:spPr>
          <a:xfrm>
            <a:off x="5805271" y="4581128"/>
            <a:ext cx="387516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6" idx="2"/>
            <a:endCxn id="72" idx="0"/>
          </p:cNvCxnSpPr>
          <p:nvPr/>
        </p:nvCxnSpPr>
        <p:spPr>
          <a:xfrm flipH="1">
            <a:off x="4536603" y="4581128"/>
            <a:ext cx="458310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86322"/>
            <a:ext cx="8229600" cy="137063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(path) </a:t>
            </a:r>
            <a:r>
              <a:rPr lang="en-US" dirty="0" err="1" smtClean="0"/>
              <a:t>untuk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Pre Order, </a:t>
            </a:r>
            <a:r>
              <a:rPr lang="en-US" smtClean="0"/>
              <a:t>In Order</a:t>
            </a:r>
            <a:r>
              <a:rPr lang="en-US" dirty="0" smtClean="0"/>
              <a:t>, Post Order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45" t="41992" r="55527" b="15039"/>
          <a:stretch>
            <a:fillRect/>
          </a:stretch>
        </p:blipFill>
        <p:spPr bwMode="auto">
          <a:xfrm>
            <a:off x="928662" y="1428736"/>
            <a:ext cx="542928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000232" y="1785926"/>
            <a:ext cx="157163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1214414" y="271462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00232" y="2714620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86182" y="1785926"/>
            <a:ext cx="135732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393141" y="3393281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893207" y="3464719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036083" y="396478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3286116" y="400050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4572000" y="2714620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57818" y="2714620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 Order</a:t>
            </a:r>
          </a:p>
          <a:p>
            <a:pPr lvl="1"/>
            <a:r>
              <a:rPr lang="id-ID" sz="2800" dirty="0" smtClean="0"/>
              <a:t>7, 1, 0, 3, 2, 5, 4, 6, 9, 8, 10</a:t>
            </a:r>
            <a:endParaRPr lang="en-US" sz="2800" dirty="0" smtClean="0"/>
          </a:p>
          <a:p>
            <a:endParaRPr lang="en-US" sz="3200" dirty="0" smtClean="0"/>
          </a:p>
          <a:p>
            <a:r>
              <a:rPr lang="en-US" sz="3200" dirty="0" smtClean="0"/>
              <a:t>In Order</a:t>
            </a:r>
          </a:p>
          <a:p>
            <a:pPr lvl="1"/>
            <a:r>
              <a:rPr lang="id-ID" sz="2800" dirty="0" smtClean="0"/>
              <a:t>0, 1, 2, 3, 4, 5, 6, 7, 8, 9, 10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sz="3200" dirty="0" smtClean="0"/>
              <a:t>Post Order</a:t>
            </a:r>
          </a:p>
          <a:p>
            <a:pPr lvl="1"/>
            <a:r>
              <a:rPr lang="id-ID" sz="2800" dirty="0" smtClean="0"/>
              <a:t>0, 2, 4, 6, 5, 3, 1, 8, 10, 9, 7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TERIMA KASIH</a:t>
            </a:r>
            <a:endParaRPr lang="id-ID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dirty="0" smtClean="0"/>
              <a:t>Struktur Data Linier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57620" y="2285992"/>
          <a:ext cx="49292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537"/>
                <a:gridCol w="821537"/>
                <a:gridCol w="821537"/>
                <a:gridCol w="821537"/>
                <a:gridCol w="821537"/>
                <a:gridCol w="821537"/>
              </a:tblGrid>
              <a:tr h="342038">
                <a:tc>
                  <a:txBody>
                    <a:bodyPr/>
                    <a:lstStyle/>
                    <a:p>
                      <a:pPr algn="ctr"/>
                      <a:endParaRPr lang="id-ID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id-ID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id-ID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id-ID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id-ID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endParaRPr lang="id-ID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endParaRPr lang="id-ID" b="1" i="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•</a:t>
                      </a:r>
                      <a:endParaRPr lang="id-ID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i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Head</a:t>
                      </a:r>
                      <a:r>
                        <a:rPr lang="id-ID" b="1" i="0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</a:t>
                      </a:r>
                      <a:endParaRPr lang="id-ID" b="1" i="0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Tail</a:t>
                      </a:r>
                      <a:endParaRPr lang="id-ID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b="1" i="0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Line 44"/>
          <p:cNvSpPr>
            <a:spLocks noChangeShapeType="1"/>
          </p:cNvSpPr>
          <p:nvPr/>
        </p:nvSpPr>
        <p:spPr bwMode="auto">
          <a:xfrm flipH="1" flipV="1">
            <a:off x="5072066" y="2214554"/>
            <a:ext cx="33123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4067944" y="5286388"/>
            <a:ext cx="4824536" cy="504056"/>
            <a:chOff x="3491880" y="2420888"/>
            <a:chExt cx="4824536" cy="504056"/>
          </a:xfrm>
        </p:grpSpPr>
        <p:grpSp>
          <p:nvGrpSpPr>
            <p:cNvPr id="4" name="Group 55"/>
            <p:cNvGrpSpPr/>
            <p:nvPr/>
          </p:nvGrpSpPr>
          <p:grpSpPr>
            <a:xfrm>
              <a:off x="4139952" y="2420888"/>
              <a:ext cx="1008112" cy="504056"/>
              <a:chOff x="3995936" y="2420888"/>
              <a:chExt cx="1008112" cy="50405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995936" y="2420888"/>
                <a:ext cx="513390" cy="5040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endParaRPr lang="id-ID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499992" y="2420888"/>
                <a:ext cx="504056" cy="5040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" name="Group 56"/>
            <p:cNvGrpSpPr/>
            <p:nvPr/>
          </p:nvGrpSpPr>
          <p:grpSpPr>
            <a:xfrm>
              <a:off x="5508104" y="2420888"/>
              <a:ext cx="1008112" cy="504056"/>
              <a:chOff x="5508104" y="2420888"/>
              <a:chExt cx="1008112" cy="50405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508104" y="2420888"/>
                <a:ext cx="513390" cy="5040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8</a:t>
                </a:r>
                <a:endParaRPr lang="id-ID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12160" y="2420888"/>
                <a:ext cx="504056" cy="5040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932040" y="2708920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7"/>
            <p:cNvGrpSpPr/>
            <p:nvPr/>
          </p:nvGrpSpPr>
          <p:grpSpPr>
            <a:xfrm>
              <a:off x="6876256" y="2420888"/>
              <a:ext cx="1008112" cy="504056"/>
              <a:chOff x="7020272" y="2420888"/>
              <a:chExt cx="1008112" cy="50405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020272" y="2420888"/>
                <a:ext cx="513390" cy="5040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14</a:t>
                </a:r>
                <a:endParaRPr lang="id-ID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524328" y="2420888"/>
                <a:ext cx="504056" cy="5040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>
              <a:off x="6300192" y="2708920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660343" y="2708920"/>
              <a:ext cx="65607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91880" y="2708920"/>
              <a:ext cx="65607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251520" y="4005064"/>
          <a:ext cx="3384375" cy="50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875"/>
                <a:gridCol w="676875"/>
                <a:gridCol w="676875"/>
                <a:gridCol w="676875"/>
                <a:gridCol w="676875"/>
              </a:tblGrid>
              <a:tr h="509776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b="1" i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kern="12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1800" b="1" i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id-ID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5580112" y="3285140"/>
            <a:ext cx="1935832" cy="3598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d-ID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QUEUE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971600" y="4581128"/>
            <a:ext cx="1935832" cy="3598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d-ID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ARRAY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5660504" y="5857892"/>
            <a:ext cx="1935832" cy="3598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d-ID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LINKED LIST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70"/>
          <p:cNvGrpSpPr/>
          <p:nvPr/>
        </p:nvGrpSpPr>
        <p:grpSpPr>
          <a:xfrm>
            <a:off x="750494" y="1484940"/>
            <a:ext cx="2741386" cy="1944060"/>
            <a:chOff x="1110534" y="836712"/>
            <a:chExt cx="2741386" cy="1944060"/>
          </a:xfrm>
        </p:grpSpPr>
        <p:grpSp>
          <p:nvGrpSpPr>
            <p:cNvPr id="8" name="Group 36"/>
            <p:cNvGrpSpPr>
              <a:grpSpLocks noChangeAspect="1"/>
            </p:cNvGrpSpPr>
            <p:nvPr/>
          </p:nvGrpSpPr>
          <p:grpSpPr bwMode="auto">
            <a:xfrm>
              <a:off x="1110534" y="836712"/>
              <a:ext cx="2741386" cy="1728192"/>
              <a:chOff x="3728" y="2344"/>
              <a:chExt cx="5100" cy="3703"/>
            </a:xfrm>
          </p:grpSpPr>
          <p:sp>
            <p:nvSpPr>
              <p:cNvPr id="31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3728" y="2344"/>
                <a:ext cx="5100" cy="37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Rectangle 38"/>
              <p:cNvSpPr>
                <a:spLocks noChangeArrowheads="1"/>
              </p:cNvSpPr>
              <p:nvPr/>
            </p:nvSpPr>
            <p:spPr bwMode="auto">
              <a:xfrm>
                <a:off x="5078" y="3115"/>
                <a:ext cx="1950" cy="6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Rectangle 39"/>
              <p:cNvSpPr>
                <a:spLocks noChangeArrowheads="1"/>
              </p:cNvSpPr>
              <p:nvPr/>
            </p:nvSpPr>
            <p:spPr bwMode="auto">
              <a:xfrm>
                <a:off x="5078" y="3733"/>
                <a:ext cx="1950" cy="6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5078" y="4350"/>
                <a:ext cx="1950" cy="6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078" y="4967"/>
                <a:ext cx="1950" cy="6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Text Box 42"/>
              <p:cNvSpPr txBox="1">
                <a:spLocks noChangeArrowheads="1"/>
              </p:cNvSpPr>
              <p:nvPr/>
            </p:nvSpPr>
            <p:spPr bwMode="auto">
              <a:xfrm>
                <a:off x="7077" y="3115"/>
                <a:ext cx="300" cy="246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3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dirty="0"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  <p:sp>
            <p:nvSpPr>
              <p:cNvPr id="37" name="Text Box 43"/>
              <p:cNvSpPr txBox="1">
                <a:spLocks noChangeArrowheads="1"/>
              </p:cNvSpPr>
              <p:nvPr/>
            </p:nvSpPr>
            <p:spPr bwMode="auto">
              <a:xfrm>
                <a:off x="4607" y="3115"/>
                <a:ext cx="300" cy="246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dirty="0">
                    <a:latin typeface="Calibri" pitchFamily="34" charset="0"/>
                    <a:cs typeface="Calibri" pitchFamily="34" charset="0"/>
                  </a:rPr>
                  <a:t>1</a:t>
                </a:r>
              </a:p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3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dirty="0"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  <p:sp>
            <p:nvSpPr>
              <p:cNvPr id="38" name="Line 44"/>
              <p:cNvSpPr>
                <a:spLocks noChangeShapeType="1"/>
              </p:cNvSpPr>
              <p:nvPr/>
            </p:nvSpPr>
            <p:spPr bwMode="auto">
              <a:xfrm flipV="1">
                <a:off x="4666" y="3115"/>
                <a:ext cx="0" cy="262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Line 45"/>
              <p:cNvSpPr>
                <a:spLocks noChangeShapeType="1"/>
              </p:cNvSpPr>
              <p:nvPr/>
            </p:nvSpPr>
            <p:spPr bwMode="auto">
              <a:xfrm>
                <a:off x="7613" y="3115"/>
                <a:ext cx="1" cy="262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1406950" y="2420888"/>
              <a:ext cx="1935832" cy="3598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id-ID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STACK</a:t>
              </a:r>
              <a:endPara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059832" y="1268760"/>
              <a:ext cx="43204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wordArtVert" anchor="ctr" anchorCtr="1">
              <a:normAutofit fontScale="92500" lnSpcReduction="20000"/>
            </a:bodyPr>
            <a:lstStyle/>
            <a:p>
              <a:pPr algn="ctr"/>
              <a:r>
                <a:rPr lang="id-ID" b="1" dirty="0" smtClean="0">
                  <a:latin typeface="Calibri" pitchFamily="34" charset="0"/>
                  <a:cs typeface="Calibri" pitchFamily="34" charset="0"/>
                </a:rPr>
                <a:t>IN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1187624" y="1268760"/>
              <a:ext cx="43204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wordArtVert" anchor="ctr" anchorCtr="1">
              <a:normAutofit fontScale="85000" lnSpcReduction="10000"/>
            </a:bodyPr>
            <a:lstStyle/>
            <a:p>
              <a:pPr algn="ctr"/>
              <a:r>
                <a:rPr lang="id-ID" b="1" dirty="0" smtClean="0">
                  <a:latin typeface="Calibri" pitchFamily="34" charset="0"/>
                  <a:cs typeface="Calibri" pitchFamily="34" charset="0"/>
                </a:rPr>
                <a:t>OUT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Pohon adalah struktur data </a:t>
            </a:r>
            <a:r>
              <a:rPr lang="id-ID" dirty="0" smtClean="0">
                <a:solidFill>
                  <a:srgbClr val="FF0000"/>
                </a:solidFill>
              </a:rPr>
              <a:t>hirarki </a:t>
            </a:r>
          </a:p>
          <a:p>
            <a:r>
              <a:rPr lang="id-ID" dirty="0" smtClean="0"/>
              <a:t>Tree adalah struktur data yang terdiri dari entitas yang disebut </a:t>
            </a:r>
            <a:r>
              <a:rPr lang="id-ID" dirty="0" smtClean="0">
                <a:solidFill>
                  <a:srgbClr val="FF0000"/>
                </a:solidFill>
              </a:rPr>
              <a:t>node</a:t>
            </a:r>
            <a:r>
              <a:rPr lang="id-ID" dirty="0" smtClean="0"/>
              <a:t> yang terkait melaui sebuah </a:t>
            </a:r>
            <a:r>
              <a:rPr lang="id-ID" dirty="0" smtClean="0">
                <a:solidFill>
                  <a:srgbClr val="FF0000"/>
                </a:solidFill>
              </a:rPr>
              <a:t>edge</a:t>
            </a:r>
            <a:endParaRPr lang="id-ID" dirty="0" smtClean="0"/>
          </a:p>
          <a:p>
            <a:r>
              <a:rPr lang="id-ID" dirty="0" smtClean="0"/>
              <a:t>Node paling atas disebut dengan </a:t>
            </a:r>
            <a:r>
              <a:rPr lang="id-ID" dirty="0" smtClean="0">
                <a:solidFill>
                  <a:srgbClr val="FF0000"/>
                </a:solidFill>
              </a:rPr>
              <a:t>root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791" t="36897" r="46598" b="31142"/>
          <a:stretch>
            <a:fillRect/>
          </a:stretch>
        </p:blipFill>
        <p:spPr bwMode="auto">
          <a:xfrm flipV="1">
            <a:off x="5868144" y="3071810"/>
            <a:ext cx="2714148" cy="320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Pohon adalah struktur data hirarki </a:t>
            </a:r>
          </a:p>
          <a:p>
            <a:r>
              <a:rPr lang="id-ID" dirty="0" smtClean="0"/>
              <a:t>Tree adalah struktur data yang terdiri dari entitas yang disebut </a:t>
            </a:r>
            <a:r>
              <a:rPr lang="id-ID" dirty="0" smtClean="0">
                <a:solidFill>
                  <a:srgbClr val="FF0000"/>
                </a:solidFill>
              </a:rPr>
              <a:t>node</a:t>
            </a:r>
            <a:r>
              <a:rPr lang="id-ID" dirty="0" smtClean="0"/>
              <a:t> yang terkait melaui sebuah </a:t>
            </a:r>
            <a:r>
              <a:rPr lang="id-ID" dirty="0" smtClean="0">
                <a:solidFill>
                  <a:srgbClr val="FF0000"/>
                </a:solidFill>
              </a:rPr>
              <a:t>edge</a:t>
            </a:r>
            <a:endParaRPr lang="id-ID" dirty="0" smtClean="0"/>
          </a:p>
          <a:p>
            <a:r>
              <a:rPr lang="id-ID" dirty="0" smtClean="0"/>
              <a:t>Node paling atas disebut dengan </a:t>
            </a:r>
            <a:r>
              <a:rPr lang="id-ID" dirty="0" smtClean="0">
                <a:solidFill>
                  <a:srgbClr val="FF0000"/>
                </a:solidFill>
              </a:rPr>
              <a:t>root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2871070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87918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179095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519142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43112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215099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287107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Arrow Connector 14"/>
          <p:cNvCxnSpPr>
            <a:stCxn id="4" idx="3"/>
            <a:endCxn id="5" idx="7"/>
          </p:cNvCxnSpPr>
          <p:nvPr/>
        </p:nvCxnSpPr>
        <p:spPr>
          <a:xfrm flipH="1">
            <a:off x="2098263" y="3592297"/>
            <a:ext cx="825534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6" idx="1"/>
          </p:cNvCxnSpPr>
          <p:nvPr/>
        </p:nvCxnSpPr>
        <p:spPr>
          <a:xfrm>
            <a:off x="3178383" y="3592297"/>
            <a:ext cx="753526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7" idx="0"/>
          </p:cNvCxnSpPr>
          <p:nvPr/>
        </p:nvCxnSpPr>
        <p:spPr>
          <a:xfrm>
            <a:off x="1970970" y="4509120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3699162" y="4456393"/>
            <a:ext cx="23274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5"/>
            <a:endCxn id="11" idx="0"/>
          </p:cNvCxnSpPr>
          <p:nvPr/>
        </p:nvCxnSpPr>
        <p:spPr>
          <a:xfrm>
            <a:off x="4186495" y="4456393"/>
            <a:ext cx="304755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9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2" idx="0"/>
          </p:cNvCxnSpPr>
          <p:nvPr/>
        </p:nvCxnSpPr>
        <p:spPr>
          <a:xfrm flipH="1">
            <a:off x="2331010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5"/>
            <a:endCxn id="13" idx="0"/>
          </p:cNvCxnSpPr>
          <p:nvPr/>
        </p:nvCxnSpPr>
        <p:spPr>
          <a:xfrm>
            <a:off x="2818343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39222" y="414908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Node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9262" y="51571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Node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31110" y="3212976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Root Node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3131" y="3645024"/>
            <a:ext cx="6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Edge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3688" y="3635732"/>
            <a:ext cx="6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Edge</a:t>
            </a:r>
            <a:endParaRPr lang="id-ID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791" t="36897" r="46598" b="31142"/>
          <a:stretch>
            <a:fillRect/>
          </a:stretch>
        </p:blipFill>
        <p:spPr bwMode="auto">
          <a:xfrm>
            <a:off x="5868144" y="3078891"/>
            <a:ext cx="2714148" cy="320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69" t="19531" r="29722" b="16015"/>
          <a:stretch>
            <a:fillRect/>
          </a:stretch>
        </p:blipFill>
        <p:spPr bwMode="auto">
          <a:xfrm>
            <a:off x="214282" y="214290"/>
            <a:ext cx="8728384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2222376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Node dengan pd posisi yg lebih tinggi disebut dg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parent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 dan yang lebih rendah disebut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children</a:t>
            </a:r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Node dengan posisi yang yang sama disebut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sibling</a:t>
            </a:r>
            <a:endParaRPr lang="id-ID" dirty="0" smtClean="0">
              <a:latin typeface="Calibri" pitchFamily="34" charset="0"/>
              <a:cs typeface="Calibri" pitchFamily="34" charset="0"/>
            </a:endParaRPr>
          </a:p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Node dengan posisi paling rendah disebut </a:t>
            </a:r>
            <a:r>
              <a:rPr lang="id-ID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leaf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71070" y="3284984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1790950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879182" y="41490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179095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107087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25110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3519142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4311230" y="5157192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215099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2871070" y="5949280"/>
            <a:ext cx="360040" cy="36004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d-ID" dirty="0" smtClean="0">
                <a:latin typeface="Arial Narrow" pitchFamily="34" charset="0"/>
              </a:rPr>
              <a:t>10</a:t>
            </a:r>
            <a:endParaRPr lang="id-ID" sz="700" dirty="0">
              <a:latin typeface="Arial Narrow" pitchFamily="34" charset="0"/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7"/>
          </p:cNvCxnSpPr>
          <p:nvPr/>
        </p:nvCxnSpPr>
        <p:spPr>
          <a:xfrm flipH="1">
            <a:off x="2098263" y="3592297"/>
            <a:ext cx="825534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6" idx="1"/>
          </p:cNvCxnSpPr>
          <p:nvPr/>
        </p:nvCxnSpPr>
        <p:spPr>
          <a:xfrm>
            <a:off x="3178383" y="3592297"/>
            <a:ext cx="753526" cy="60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7" idx="0"/>
          </p:cNvCxnSpPr>
          <p:nvPr/>
        </p:nvCxnSpPr>
        <p:spPr>
          <a:xfrm>
            <a:off x="1970970" y="4509120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0"/>
          </p:cNvCxnSpPr>
          <p:nvPr/>
        </p:nvCxnSpPr>
        <p:spPr>
          <a:xfrm flipH="1">
            <a:off x="1250890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3699162" y="4456393"/>
            <a:ext cx="23274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5"/>
            <a:endCxn id="11" idx="0"/>
          </p:cNvCxnSpPr>
          <p:nvPr/>
        </p:nvCxnSpPr>
        <p:spPr>
          <a:xfrm>
            <a:off x="4186495" y="4456393"/>
            <a:ext cx="304755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9" idx="0"/>
          </p:cNvCxnSpPr>
          <p:nvPr/>
        </p:nvCxnSpPr>
        <p:spPr>
          <a:xfrm>
            <a:off x="2098263" y="4456393"/>
            <a:ext cx="592787" cy="7007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2" idx="0"/>
          </p:cNvCxnSpPr>
          <p:nvPr/>
        </p:nvCxnSpPr>
        <p:spPr>
          <a:xfrm flipH="1">
            <a:off x="2331010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5"/>
            <a:endCxn id="13" idx="0"/>
          </p:cNvCxnSpPr>
          <p:nvPr/>
        </p:nvCxnSpPr>
        <p:spPr>
          <a:xfrm>
            <a:off x="2818343" y="5464505"/>
            <a:ext cx="232747" cy="484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788024" y="3286124"/>
            <a:ext cx="3888432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 adalah 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root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 adalah 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parent</a:t>
            </a: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dari 2 dan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baseline="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id-ID" sz="2000" dirty="0" smtClean="0">
                <a:latin typeface="Calibri" pitchFamily="34" charset="0"/>
                <a:cs typeface="Calibri" pitchFamily="34" charset="0"/>
              </a:rPr>
              <a:t> dan 3 adalah </a:t>
            </a:r>
            <a:r>
              <a:rPr lang="id-ID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children</a:t>
            </a:r>
            <a:r>
              <a:rPr lang="id-ID" sz="2000" dirty="0" smtClean="0">
                <a:latin typeface="Calibri" pitchFamily="34" charset="0"/>
                <a:cs typeface="Calibri" pitchFamily="34" charset="0"/>
              </a:rPr>
              <a:t> dari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</a:t>
            </a: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adalah </a:t>
            </a: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parent</a:t>
            </a: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dari 4,5, dan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dirty="0" smtClean="0">
                <a:latin typeface="Calibri" pitchFamily="34" charset="0"/>
                <a:cs typeface="Calibri" pitchFamily="34" charset="0"/>
              </a:rPr>
              <a:t>4, 5, dan 6 adalah </a:t>
            </a:r>
            <a:r>
              <a:rPr lang="id-ID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sibling</a:t>
            </a:r>
            <a:endParaRPr kumimoji="0" lang="id-ID" sz="20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baseline="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id-ID" sz="2000" dirty="0" smtClean="0">
                <a:latin typeface="Calibri" pitchFamily="34" charset="0"/>
                <a:cs typeface="Calibri" pitchFamily="34" charset="0"/>
              </a:rPr>
              <a:t> dan 8 adalah </a:t>
            </a:r>
            <a:r>
              <a:rPr lang="id-ID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children</a:t>
            </a:r>
            <a:r>
              <a:rPr lang="id-ID" sz="2000" dirty="0" smtClean="0">
                <a:latin typeface="Calibri" pitchFamily="34" charset="0"/>
                <a:cs typeface="Calibri" pitchFamily="34" charset="0"/>
              </a:rPr>
              <a:t> dari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2000" dirty="0" smtClean="0">
                <a:latin typeface="Calibri" pitchFamily="34" charset="0"/>
                <a:cs typeface="Calibri" pitchFamily="34" charset="0"/>
              </a:rPr>
              <a:t>7 dan 8 adalah </a:t>
            </a:r>
            <a:r>
              <a:rPr lang="id-ID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sibling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9</a:t>
            </a: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dan 10  adalah </a:t>
            </a:r>
            <a:r>
              <a:rPr kumimoji="0" lang="id-ID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leaf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471" t="20508" r="29722" b="10156"/>
          <a:stretch>
            <a:fillRect/>
          </a:stretch>
        </p:blipFill>
        <p:spPr bwMode="auto">
          <a:xfrm>
            <a:off x="428596" y="357167"/>
            <a:ext cx="8313973" cy="602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0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Presentation10</Template>
  <TotalTime>2457</TotalTime>
  <Words>968</Words>
  <Application>Microsoft Office PowerPoint</Application>
  <PresentationFormat>On-screen Show (4:3)</PresentationFormat>
  <Paragraphs>421</Paragraphs>
  <Slides>34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Narrow</vt:lpstr>
      <vt:lpstr>Bookman Old Style</vt:lpstr>
      <vt:lpstr>Calibri</vt:lpstr>
      <vt:lpstr>Gill Sans MT</vt:lpstr>
      <vt:lpstr>Times New Roman</vt:lpstr>
      <vt:lpstr>Wingdings</vt:lpstr>
      <vt:lpstr>Wingdings 3</vt:lpstr>
      <vt:lpstr>Presentation10</vt:lpstr>
      <vt:lpstr>POHON DAN POHON BINER</vt:lpstr>
      <vt:lpstr>RENCANA KEGIATAN PERKULIAHAN SEMESTER</vt:lpstr>
      <vt:lpstr>Konten</vt:lpstr>
      <vt:lpstr>Struktur Data Linier</vt:lpstr>
      <vt:lpstr>Tree</vt:lpstr>
      <vt:lpstr>Tree</vt:lpstr>
      <vt:lpstr>PowerPoint Presentation</vt:lpstr>
      <vt:lpstr>Tree</vt:lpstr>
      <vt:lpstr>PowerPoint Presentation</vt:lpstr>
      <vt:lpstr>Tree</vt:lpstr>
      <vt:lpstr>Tree</vt:lpstr>
      <vt:lpstr>PowerPoint Presentation</vt:lpstr>
      <vt:lpstr>Binary Tree (Pohon Biner)</vt:lpstr>
      <vt:lpstr>Pohon Biner vs Pohon Condong (Skewed Tree)</vt:lpstr>
      <vt:lpstr>Binary Tree</vt:lpstr>
      <vt:lpstr>Binary Tree</vt:lpstr>
      <vt:lpstr>Binary Tree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Pembentukan Binary Tree</vt:lpstr>
      <vt:lpstr>Responsi</vt:lpstr>
      <vt:lpstr>Jawaban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asus</dc:creator>
  <cp:lastModifiedBy>Microsoft account</cp:lastModifiedBy>
  <cp:revision>315</cp:revision>
  <dcterms:created xsi:type="dcterms:W3CDTF">2014-09-16T14:47:30Z</dcterms:created>
  <dcterms:modified xsi:type="dcterms:W3CDTF">2017-12-31T09:39:33Z</dcterms:modified>
</cp:coreProperties>
</file>