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1" r:id="rId9"/>
    <p:sldId id="270" r:id="rId10"/>
    <p:sldId id="269" r:id="rId11"/>
    <p:sldId id="268" r:id="rId12"/>
    <p:sldId id="267" r:id="rId13"/>
    <p:sldId id="266" r:id="rId14"/>
    <p:sldId id="262" r:id="rId15"/>
    <p:sldId id="265" r:id="rId16"/>
    <p:sldId id="264" r:id="rId17"/>
    <p:sldId id="280" r:id="rId18"/>
    <p:sldId id="273" r:id="rId19"/>
    <p:sldId id="279" r:id="rId20"/>
    <p:sldId id="278" r:id="rId21"/>
    <p:sldId id="276" r:id="rId22"/>
    <p:sldId id="277" r:id="rId23"/>
    <p:sldId id="263" r:id="rId24"/>
    <p:sldId id="275" r:id="rId25"/>
    <p:sldId id="274" r:id="rId26"/>
    <p:sldId id="285" r:id="rId27"/>
    <p:sldId id="284" r:id="rId28"/>
    <p:sldId id="283" r:id="rId29"/>
    <p:sldId id="282" r:id="rId30"/>
    <p:sldId id="281" r:id="rId31"/>
    <p:sldId id="293" r:id="rId32"/>
    <p:sldId id="292" r:id="rId33"/>
    <p:sldId id="290" r:id="rId34"/>
    <p:sldId id="291" r:id="rId35"/>
    <p:sldId id="289" r:id="rId36"/>
    <p:sldId id="286" r:id="rId37"/>
    <p:sldId id="301" r:id="rId38"/>
    <p:sldId id="288" r:id="rId39"/>
    <p:sldId id="299" r:id="rId40"/>
    <p:sldId id="300" r:id="rId41"/>
    <p:sldId id="294" r:id="rId42"/>
    <p:sldId id="298" r:id="rId43"/>
    <p:sldId id="297" r:id="rId44"/>
    <p:sldId id="296" r:id="rId45"/>
    <p:sldId id="295" r:id="rId46"/>
    <p:sldId id="287" r:id="rId47"/>
    <p:sldId id="302" r:id="rId48"/>
    <p:sldId id="303" r:id="rId49"/>
    <p:sldId id="304" r:id="rId50"/>
    <p:sldId id="305" r:id="rId51"/>
    <p:sldId id="306" r:id="rId52"/>
    <p:sldId id="311" r:id="rId53"/>
    <p:sldId id="307" r:id="rId54"/>
    <p:sldId id="308" r:id="rId55"/>
    <p:sldId id="309" r:id="rId56"/>
    <p:sldId id="310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F9933"/>
    <a:srgbClr val="FF9900"/>
    <a:srgbClr val="33CC33"/>
    <a:srgbClr val="008000"/>
    <a:srgbClr val="99FF66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009FEE-349D-4151-82EE-19DB27BBE1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7D70E6-03A1-45D0-9889-29BDF4A6B98B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74531-07E5-4CBE-8D5A-50CB42F42147}" type="slidenum">
              <a:rPr lang="en-US"/>
              <a:pPr/>
              <a:t>10</a:t>
            </a:fld>
            <a:endParaRPr lang="en-US"/>
          </a:p>
        </p:txBody>
      </p:sp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7105E8-4E8E-4D66-A9FE-3261E90AC599}" type="slidenum">
              <a:rPr lang="en-US"/>
              <a:pPr/>
              <a:t>11</a:t>
            </a:fld>
            <a:endParaRPr lang="en-US"/>
          </a:p>
        </p:txBody>
      </p:sp>
      <p:sp>
        <p:nvSpPr>
          <p:cNvPr id="33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A79D6-FF23-438E-AD28-C5133439FECB}" type="slidenum">
              <a:rPr lang="en-US"/>
              <a:pPr/>
              <a:t>12</a:t>
            </a:fld>
            <a:endParaRPr lang="en-US"/>
          </a:p>
        </p:txBody>
      </p:sp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031AB-D9CC-4CD9-8182-D1D24B21B550}" type="slidenum">
              <a:rPr lang="en-US"/>
              <a:pPr/>
              <a:t>13</a:t>
            </a:fld>
            <a:endParaRPr lang="en-US"/>
          </a:p>
        </p:txBody>
      </p:sp>
      <p:sp>
        <p:nvSpPr>
          <p:cNvPr id="35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EECDB-8035-4BBF-8EA9-F03F38070B63}" type="slidenum">
              <a:rPr lang="en-US"/>
              <a:pPr/>
              <a:t>14</a:t>
            </a:fld>
            <a:endParaRPr lang="en-US"/>
          </a:p>
        </p:txBody>
      </p:sp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41657-E5FC-4A81-8450-3E388939D1A8}" type="slidenum">
              <a:rPr lang="en-US"/>
              <a:pPr/>
              <a:t>15</a:t>
            </a:fld>
            <a:endParaRPr lang="en-US"/>
          </a:p>
        </p:txBody>
      </p:sp>
      <p:sp>
        <p:nvSpPr>
          <p:cNvPr id="36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189538-93D6-4515-838E-C3B852EB91A3}" type="slidenum">
              <a:rPr lang="en-US"/>
              <a:pPr/>
              <a:t>16</a:t>
            </a:fld>
            <a:endParaRPr lang="en-US"/>
          </a:p>
        </p:txBody>
      </p:sp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DEF87-D8D0-4BE2-90AD-978EA86AC266}" type="slidenum">
              <a:rPr lang="en-US"/>
              <a:pPr/>
              <a:t>17</a:t>
            </a:fld>
            <a:endParaRPr lang="en-US"/>
          </a:p>
        </p:txBody>
      </p:sp>
      <p:sp>
        <p:nvSpPr>
          <p:cNvPr id="51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C91A6-2DE5-4EB4-82C9-EB6B78D810C9}" type="slidenum">
              <a:rPr lang="en-US"/>
              <a:pPr/>
              <a:t>18</a:t>
            </a:fld>
            <a:endParaRPr lang="en-US"/>
          </a:p>
        </p:txBody>
      </p:sp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B63BF9-85DB-496C-A560-3C0660BDD4AB}" type="slidenum">
              <a:rPr lang="en-US"/>
              <a:pPr/>
              <a:t>19</a:t>
            </a:fld>
            <a:endParaRPr lang="en-US"/>
          </a:p>
        </p:txBody>
      </p:sp>
      <p:sp>
        <p:nvSpPr>
          <p:cNvPr id="53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21DDED-9D4D-4881-8C39-1D49136AF4D2}" type="slidenum">
              <a:rPr lang="en-US"/>
              <a:pPr/>
              <a:t>2</a:t>
            </a:fld>
            <a:endParaRPr lang="en-US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0F24E-0BC0-4F0F-8B22-32BF1EE133B5}" type="slidenum">
              <a:rPr lang="en-US"/>
              <a:pPr/>
              <a:t>20</a:t>
            </a:fld>
            <a:endParaRPr lang="en-US"/>
          </a:p>
        </p:txBody>
      </p:sp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854739-8C69-42E2-95CA-8C25A7A26145}" type="slidenum">
              <a:rPr lang="en-US"/>
              <a:pPr/>
              <a:t>21</a:t>
            </a:fld>
            <a:endParaRPr lang="en-US"/>
          </a:p>
        </p:txBody>
      </p:sp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6A9CA9-D5AC-4B62-83C3-EC11BAC79A2B}" type="slidenum">
              <a:rPr lang="en-US"/>
              <a:pPr/>
              <a:t>22</a:t>
            </a:fld>
            <a:endParaRPr lang="en-US"/>
          </a:p>
        </p:txBody>
      </p:sp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E1E23D-B87B-4C40-8241-4A3ED74AA98F}" type="slidenum">
              <a:rPr lang="en-US"/>
              <a:pPr/>
              <a:t>23</a:t>
            </a:fld>
            <a:endParaRPr lang="en-US"/>
          </a:p>
        </p:txBody>
      </p:sp>
      <p:sp>
        <p:nvSpPr>
          <p:cNvPr id="38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5C855E-B66B-4B95-8E48-F64D003FD322}" type="slidenum">
              <a:rPr lang="en-US"/>
              <a:pPr/>
              <a:t>24</a:t>
            </a:fld>
            <a:endParaRPr lang="en-US"/>
          </a:p>
        </p:txBody>
      </p:sp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37BBEB-6FFB-4893-B766-7FF9DCB449E2}" type="slidenum">
              <a:rPr lang="en-US"/>
              <a:pPr/>
              <a:t>25</a:t>
            </a:fld>
            <a:endParaRPr lang="en-US"/>
          </a:p>
        </p:txBody>
      </p:sp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B3384-19DB-4960-B0A0-8CEC9915D516}" type="slidenum">
              <a:rPr lang="en-US"/>
              <a:pPr/>
              <a:t>26</a:t>
            </a:fld>
            <a:endParaRPr lang="en-US"/>
          </a:p>
        </p:txBody>
      </p:sp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D20CC-5085-4CB4-8434-4807F9BA0C89}" type="slidenum">
              <a:rPr lang="en-US"/>
              <a:pPr/>
              <a:t>27</a:t>
            </a:fld>
            <a:endParaRPr lang="en-US"/>
          </a:p>
        </p:txBody>
      </p:sp>
      <p:sp>
        <p:nvSpPr>
          <p:cNvPr id="65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BB80F-B5E3-4CBB-8927-4010309EBC5E}" type="slidenum">
              <a:rPr lang="en-US"/>
              <a:pPr/>
              <a:t>28</a:t>
            </a:fld>
            <a:endParaRPr lang="en-US"/>
          </a:p>
        </p:txBody>
      </p:sp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811BA-8CB1-49E0-85E6-136C831D8B2A}" type="slidenum">
              <a:rPr lang="en-US"/>
              <a:pPr/>
              <a:t>29</a:t>
            </a:fld>
            <a:endParaRPr lang="en-US"/>
          </a:p>
        </p:txBody>
      </p:sp>
      <p:sp>
        <p:nvSpPr>
          <p:cNvPr id="67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7F1AF0-8F49-41FF-90AB-ECBC3FAF6DE0}" type="slidenum">
              <a:rPr lang="en-US"/>
              <a:pPr/>
              <a:t>3</a:t>
            </a:fld>
            <a:endParaRPr lang="en-US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B673D-35E4-4B6B-99B6-0B42AAACDD73}" type="slidenum">
              <a:rPr lang="en-US"/>
              <a:pPr/>
              <a:t>30</a:t>
            </a:fld>
            <a:endParaRPr lang="en-US"/>
          </a:p>
        </p:txBody>
      </p:sp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E5E0D8-0568-420C-A505-5822ED35E4F0}" type="slidenum">
              <a:rPr lang="en-US"/>
              <a:pPr/>
              <a:t>31</a:t>
            </a:fld>
            <a:endParaRPr lang="en-US"/>
          </a:p>
        </p:txBody>
      </p:sp>
      <p:sp>
        <p:nvSpPr>
          <p:cNvPr id="77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D9DB0-8DA5-464D-9B6E-7B3E1EAD0ECE}" type="slidenum">
              <a:rPr lang="en-US"/>
              <a:pPr/>
              <a:t>32</a:t>
            </a:fld>
            <a:endParaRPr lang="en-US"/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59969-7D31-47AD-9A68-9ED47434D63F}" type="slidenum">
              <a:rPr lang="en-US"/>
              <a:pPr/>
              <a:t>33</a:t>
            </a:fld>
            <a:endParaRPr lang="en-US"/>
          </a:p>
        </p:txBody>
      </p:sp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7B5045-619A-4632-8EF0-6C4D0BFE20BB}" type="slidenum">
              <a:rPr lang="en-US"/>
              <a:pPr/>
              <a:t>34</a:t>
            </a:fld>
            <a:endParaRPr lang="en-US"/>
          </a:p>
        </p:txBody>
      </p:sp>
      <p:sp>
        <p:nvSpPr>
          <p:cNvPr id="80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CB54F7-9AAE-452C-B8C8-AC38C68E76EA}" type="slidenum">
              <a:rPr lang="en-US"/>
              <a:pPr/>
              <a:t>35</a:t>
            </a:fld>
            <a:endParaRPr lang="en-US"/>
          </a:p>
        </p:txBody>
      </p:sp>
      <p:sp>
        <p:nvSpPr>
          <p:cNvPr id="81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796F4-46E4-418A-A16E-362EB3211DDC}" type="slidenum">
              <a:rPr lang="en-US"/>
              <a:pPr/>
              <a:t>36</a:t>
            </a:fld>
            <a:endParaRPr lang="en-US"/>
          </a:p>
        </p:txBody>
      </p:sp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C7E742-0028-40AC-9FF7-92E51A60414F}" type="slidenum">
              <a:rPr lang="en-US"/>
              <a:pPr/>
              <a:t>37</a:t>
            </a:fld>
            <a:endParaRPr lang="en-US"/>
          </a:p>
        </p:txBody>
      </p:sp>
      <p:sp>
        <p:nvSpPr>
          <p:cNvPr id="94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D7749-25BC-4BF5-A339-818F55D71925}" type="slidenum">
              <a:rPr lang="en-US"/>
              <a:pPr/>
              <a:t>38</a:t>
            </a:fld>
            <a:endParaRPr lang="en-US"/>
          </a:p>
        </p:txBody>
      </p:sp>
      <p:sp>
        <p:nvSpPr>
          <p:cNvPr id="83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2815B-E792-40D6-96E2-22C958687E4E}" type="slidenum">
              <a:rPr lang="en-US"/>
              <a:pPr/>
              <a:t>39</a:t>
            </a:fld>
            <a:endParaRPr lang="en-US"/>
          </a:p>
        </p:txBody>
      </p:sp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09E5C-08F4-4FD6-A0EA-2053F30F2749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6D26-EB80-40E7-88A0-83A84AF6E181}" type="slidenum">
              <a:rPr lang="en-US"/>
              <a:pPr/>
              <a:t>40</a:t>
            </a:fld>
            <a:endParaRPr lang="en-US"/>
          </a:p>
        </p:txBody>
      </p:sp>
      <p:sp>
        <p:nvSpPr>
          <p:cNvPr id="96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352A1-DD4F-43EC-8F26-F860644A0396}" type="slidenum">
              <a:rPr lang="en-US"/>
              <a:pPr/>
              <a:t>41</a:t>
            </a:fld>
            <a:endParaRPr lang="en-US"/>
          </a:p>
        </p:txBody>
      </p:sp>
      <p:sp>
        <p:nvSpPr>
          <p:cNvPr id="97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99F0BC-23E4-4A8A-BF5A-61DCDDE5E998}" type="slidenum">
              <a:rPr lang="en-US"/>
              <a:pPr/>
              <a:t>42</a:t>
            </a:fld>
            <a:endParaRPr lang="en-US"/>
          </a:p>
        </p:txBody>
      </p:sp>
      <p:sp>
        <p:nvSpPr>
          <p:cNvPr id="98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2D2E5-634A-4688-8824-5EFE4C9BB8F8}" type="slidenum">
              <a:rPr lang="en-US"/>
              <a:pPr/>
              <a:t>43</a:t>
            </a:fld>
            <a:endParaRPr lang="en-US"/>
          </a:p>
        </p:txBody>
      </p:sp>
      <p:sp>
        <p:nvSpPr>
          <p:cNvPr id="99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1BAB6-F850-493D-A659-9A7454EBDBAB}" type="slidenum">
              <a:rPr lang="en-US"/>
              <a:pPr/>
              <a:t>44</a:t>
            </a:fld>
            <a:endParaRPr lang="en-US"/>
          </a:p>
        </p:txBody>
      </p:sp>
      <p:sp>
        <p:nvSpPr>
          <p:cNvPr id="100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03A6E-2A71-4F1E-A921-0A673C393A0E}" type="slidenum">
              <a:rPr lang="en-US"/>
              <a:pPr/>
              <a:t>45</a:t>
            </a:fld>
            <a:endParaRPr lang="en-US"/>
          </a:p>
        </p:txBody>
      </p:sp>
      <p:sp>
        <p:nvSpPr>
          <p:cNvPr id="101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84D17-4AE8-4FEF-813A-E0FE665B643D}" type="slidenum">
              <a:rPr lang="en-US"/>
              <a:pPr/>
              <a:t>46</a:t>
            </a:fld>
            <a:endParaRPr lang="en-US"/>
          </a:p>
        </p:txBody>
      </p:sp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65DA1-92A9-404B-8004-5895F2984135}" type="slidenum">
              <a:rPr lang="en-US"/>
              <a:pPr/>
              <a:t>47</a:t>
            </a:fld>
            <a:endParaRPr lang="en-US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62719-9567-4B22-8D0F-0456224FFA0A}" type="slidenum">
              <a:rPr lang="en-US"/>
              <a:pPr/>
              <a:t>48</a:t>
            </a:fld>
            <a:endParaRPr lang="en-US"/>
          </a:p>
        </p:txBody>
      </p:sp>
      <p:sp>
        <p:nvSpPr>
          <p:cNvPr id="113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74221-07ED-40CA-9DDE-96BD1BBF47ED}" type="slidenum">
              <a:rPr lang="en-US"/>
              <a:pPr/>
              <a:t>49</a:t>
            </a:fld>
            <a:endParaRPr lang="en-US"/>
          </a:p>
        </p:txBody>
      </p:sp>
      <p:sp>
        <p:nvSpPr>
          <p:cNvPr id="114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BFFA9-1DA2-4C76-AC82-C14C12CDE7A4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614B90-E6E0-4B88-897F-A2E8D2AA03BF}" type="slidenum">
              <a:rPr lang="en-US"/>
              <a:pPr/>
              <a:t>50</a:t>
            </a:fld>
            <a:endParaRPr lang="en-US"/>
          </a:p>
        </p:txBody>
      </p:sp>
      <p:sp>
        <p:nvSpPr>
          <p:cNvPr id="1157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FCFC91-1B21-46FA-AC2A-A49784F71CD2}" type="slidenum">
              <a:rPr lang="en-US"/>
              <a:pPr/>
              <a:t>51</a:t>
            </a:fld>
            <a:endParaRPr lang="en-US"/>
          </a:p>
        </p:txBody>
      </p:sp>
      <p:sp>
        <p:nvSpPr>
          <p:cNvPr id="116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4FDD0-75CD-4471-80EE-5EED3DECDD35}" type="slidenum">
              <a:rPr lang="en-US"/>
              <a:pPr/>
              <a:t>52</a:t>
            </a:fld>
            <a:endParaRPr lang="en-US"/>
          </a:p>
        </p:txBody>
      </p:sp>
      <p:sp>
        <p:nvSpPr>
          <p:cNvPr id="123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D9766D-11B6-4A83-838C-38A639F433F9}" type="slidenum">
              <a:rPr lang="en-US"/>
              <a:pPr/>
              <a:t>53</a:t>
            </a:fld>
            <a:endParaRPr lang="en-US"/>
          </a:p>
        </p:txBody>
      </p:sp>
      <p:sp>
        <p:nvSpPr>
          <p:cNvPr id="1177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53B4A-DC4D-4064-B641-58BADF78B7DC}" type="slidenum">
              <a:rPr lang="en-US"/>
              <a:pPr/>
              <a:t>54</a:t>
            </a:fld>
            <a:endParaRPr lang="en-US"/>
          </a:p>
        </p:txBody>
      </p:sp>
      <p:sp>
        <p:nvSpPr>
          <p:cNvPr id="1187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7D515-73DE-47C9-98C4-7D02991300B6}" type="slidenum">
              <a:rPr lang="en-US"/>
              <a:pPr/>
              <a:t>55</a:t>
            </a:fld>
            <a:endParaRPr lang="en-US"/>
          </a:p>
        </p:txBody>
      </p:sp>
      <p:sp>
        <p:nvSpPr>
          <p:cNvPr id="119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3374B-61CA-488C-9E40-47FDE595CCD5}" type="slidenum">
              <a:rPr lang="en-US"/>
              <a:pPr/>
              <a:t>56</a:t>
            </a:fld>
            <a:endParaRPr lang="en-US"/>
          </a:p>
        </p:txBody>
      </p:sp>
      <p:sp>
        <p:nvSpPr>
          <p:cNvPr id="1208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0A7852-1694-482A-84C1-171B79FCF1E8}" type="slidenum">
              <a:rPr lang="en-US"/>
              <a:pPr/>
              <a:t>6</a:t>
            </a:fld>
            <a:endParaRPr lang="en-US"/>
          </a:p>
        </p:txBody>
      </p:sp>
      <p:sp>
        <p:nvSpPr>
          <p:cNvPr id="15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84EF3-A8F1-4D71-8EF7-968DC9F1F8AB}" type="slidenum">
              <a:rPr lang="en-US"/>
              <a:pPr/>
              <a:t>7</a:t>
            </a:fld>
            <a:endParaRPr lang="en-US"/>
          </a:p>
        </p:txBody>
      </p:sp>
      <p:sp>
        <p:nvSpPr>
          <p:cNvPr id="29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7484C-A1CC-4212-B180-5233BD04B0BA}" type="slidenum">
              <a:rPr lang="en-US"/>
              <a:pPr/>
              <a:t>8</a:t>
            </a:fld>
            <a:endParaRPr lang="en-US"/>
          </a:p>
        </p:txBody>
      </p:sp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BEF4-3577-4571-80A9-7648FFEE225C}" type="slidenum">
              <a:rPr lang="en-US"/>
              <a:pPr/>
              <a:t>9</a:t>
            </a:fld>
            <a:endParaRPr lang="en-US"/>
          </a:p>
        </p:txBody>
      </p:sp>
      <p:sp>
        <p:nvSpPr>
          <p:cNvPr id="31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1ADC9B-A606-4554-94DF-51A7FA7CF6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7BC33-5070-4100-8053-01DE4D8FDC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91824-BF5E-4875-BF3D-3A4F27C96E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2BA9F53-05F7-4BB2-88CA-8FD6AE421B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7E4C5B4-9370-4F86-B7E2-B6273E422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3EBB6-B032-463E-BC1C-999638A333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A6DB0-C926-4AB4-9EFB-9F47C54FD5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BC012-4CFA-41DE-94EC-430F1EB628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14BEDE-DC58-4A4D-BD64-EC3F4AE5E8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10855-ADF6-4EFA-BDEC-203CE25A45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DEAD0-7E0E-4ACF-8FCB-60EAB42A7C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8EFB9-906A-4700-8EEF-008833B0A5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7208D-96DE-4703-9C41-40BA15485F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9900"/>
            </a:gs>
            <a:gs pos="100000">
              <a:srgbClr val="FF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B272367-400F-4483-9A65-8E19AF7308F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209800"/>
            <a:ext cx="7543800" cy="1752600"/>
          </a:xfrm>
        </p:spPr>
        <p:txBody>
          <a:bodyPr/>
          <a:lstStyle/>
          <a:p>
            <a:r>
              <a:rPr lang="en-US" sz="5500" b="1" dirty="0" smtClean="0"/>
              <a:t>BAHASA INDONESIA KOSA KATA</a:t>
            </a:r>
          </a:p>
          <a:p>
            <a:r>
              <a:rPr lang="en-US" sz="5500" b="1" dirty="0" smtClean="0"/>
              <a:t>KELAS X</a:t>
            </a:r>
          </a:p>
          <a:p>
            <a:r>
              <a:rPr lang="en-US" sz="5500" b="1" dirty="0" smtClean="0"/>
              <a:t>SMK</a:t>
            </a:r>
            <a:endParaRPr lang="en-US" sz="5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452596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3000" b="1"/>
              <a:t>3. MAKNA DENOTATIF DAN KONOTATIF</a:t>
            </a:r>
          </a:p>
          <a:p>
            <a:pPr marL="609600" indent="-609600">
              <a:buFontTx/>
              <a:buNone/>
            </a:pPr>
            <a:endParaRPr lang="en-US" b="1"/>
          </a:p>
          <a:p>
            <a:pPr marL="609600" indent="-609600">
              <a:buFontTx/>
              <a:buNone/>
            </a:pPr>
            <a:r>
              <a:rPr lang="en-US" b="1"/>
              <a:t>    Makna denotatif: </a:t>
            </a:r>
          </a:p>
          <a:p>
            <a:pPr marL="609600" indent="-609600">
              <a:buFontTx/>
              <a:buNone/>
            </a:pPr>
            <a:r>
              <a:rPr lang="en-US" b="1"/>
              <a:t>		makna dasar, apa adanya, netral, </a:t>
            </a:r>
          </a:p>
          <a:p>
            <a:pPr marL="609600" indent="-609600">
              <a:buFontTx/>
              <a:buNone/>
            </a:pPr>
            <a:r>
              <a:rPr lang="en-US" b="1"/>
              <a:t>		tidak tercampuri nilai rasa.</a:t>
            </a:r>
          </a:p>
          <a:p>
            <a:pPr marL="609600" indent="-609600">
              <a:buFontTx/>
              <a:buNone/>
            </a:pPr>
            <a:r>
              <a:rPr lang="en-US" b="1"/>
              <a:t>    Makna konotatif: </a:t>
            </a:r>
          </a:p>
          <a:p>
            <a:pPr marL="609600" indent="-609600">
              <a:buFontTx/>
              <a:buNone/>
            </a:pPr>
            <a:r>
              <a:rPr lang="en-US" b="1"/>
              <a:t>		makna khiasan, disertai nilai rasa.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4" name="Group 106"/>
          <p:cNvGraphicFramePr>
            <a:graphicFrameLocks noGrp="1"/>
          </p:cNvGraphicFramePr>
          <p:nvPr>
            <p:ph/>
          </p:nvPr>
        </p:nvGraphicFramePr>
        <p:xfrm>
          <a:off x="1143000" y="990600"/>
          <a:ext cx="6858000" cy="5008563"/>
        </p:xfrm>
        <a:graphic>
          <a:graphicData uri="http://schemas.openxmlformats.org/drawingml/2006/table">
            <a:tbl>
              <a:tblPr/>
              <a:tblGrid>
                <a:gridCol w="3200400"/>
                <a:gridCol w="3657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Contoh denotative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Contoh Konotative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40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Akibat jatuh, ia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gegar </a:t>
                      </a:r>
                      <a:r>
                        <a:rPr kumimoji="0" lang="en-US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otak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</a:t>
                      </a:r>
                      <a:r>
                        <a:rPr kumimoji="0" lang="en-US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Bulan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bersinar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terang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Makanlah sayur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berwarna </a:t>
                      </a:r>
                      <a:r>
                        <a:rPr kumimoji="0" lang="en-US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hijau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Pintu rumah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en-US" sz="2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terbuka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 Tukang sedang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mengukir kayu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Otak pembunuhan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tertangkap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Kami berbulan madu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di Bali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Koruptor dibawa ke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meja hijau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Kami selalu bersikap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terbuka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 Kami sibuk mengukir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prestasi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6934200" cy="50292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b="1"/>
              <a:t>4. UNGKAPAN ATAU IDIOM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b="1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3000" b="1"/>
              <a:t>	Ungkapan/idiom: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3000" b="1"/>
              <a:t>	gabungan kata yang membentuk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3000" b="1"/>
              <a:t>	kesatuan arti baru.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3000" b="1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3000" b="1"/>
              <a:t>	Contoh ungkapan/idiom :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3000" b="1"/>
              <a:t>	anak emas	: anak kesayangan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3000" b="1"/>
              <a:t>	bau kencur	: masih muda, belum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3000" b="1"/>
              <a:t>				  banyak pengalaman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3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400" b="1"/>
              <a:t>kepala dingin : berpikiran tenang</a:t>
            </a:r>
          </a:p>
          <a:p>
            <a:pPr>
              <a:buFont typeface="Wingdings" pitchFamily="2" charset="2"/>
              <a:buChar char="§"/>
            </a:pPr>
            <a:r>
              <a:rPr lang="en-US" sz="3400" b="1"/>
              <a:t>makan angin  : berjalan-jalan untuk </a:t>
            </a:r>
          </a:p>
          <a:p>
            <a:pPr>
              <a:buFont typeface="Wingdings" pitchFamily="2" charset="2"/>
              <a:buNone/>
            </a:pPr>
            <a:r>
              <a:rPr lang="en-US" sz="3400" b="1"/>
              <a:t>       mencari hawa bersih, sekedar</a:t>
            </a:r>
          </a:p>
          <a:p>
            <a:pPr>
              <a:buFont typeface="Wingdings" pitchFamily="2" charset="2"/>
              <a:buNone/>
            </a:pPr>
            <a:r>
              <a:rPr lang="en-US" sz="3400" b="1"/>
              <a:t>       menghabiskan waktu</a:t>
            </a:r>
          </a:p>
          <a:p>
            <a:pPr>
              <a:buFont typeface="Wingdings" pitchFamily="2" charset="2"/>
              <a:buChar char="§"/>
            </a:pPr>
            <a:r>
              <a:rPr lang="en-US" sz="3400" b="1"/>
              <a:t>bertekuk lutut : tunduk, kalah,</a:t>
            </a:r>
          </a:p>
          <a:p>
            <a:pPr>
              <a:buFont typeface="Wingdings" pitchFamily="2" charset="2"/>
              <a:buNone/>
            </a:pPr>
            <a:r>
              <a:rPr lang="en-US" sz="3400" b="1"/>
              <a:t>	    menyerah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2296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3600" b="1"/>
              <a:t>5. MAJAS</a:t>
            </a:r>
          </a:p>
          <a:p>
            <a:pPr marL="609600" indent="-609600">
              <a:buFontTx/>
              <a:buNone/>
            </a:pPr>
            <a:endParaRPr lang="en-US" sz="1700" b="1"/>
          </a:p>
          <a:p>
            <a:pPr marL="609600" indent="-609600">
              <a:buFontTx/>
              <a:buNone/>
            </a:pPr>
            <a:r>
              <a:rPr lang="en-US" sz="3400" b="1"/>
              <a:t>     </a:t>
            </a:r>
            <a:r>
              <a:rPr lang="en-US" sz="2800" b="1"/>
              <a:t>a. Personifikasi	: benda mati dengan</a:t>
            </a:r>
          </a:p>
          <a:p>
            <a:pPr marL="609600" indent="-609600">
              <a:buFontTx/>
              <a:buNone/>
            </a:pPr>
            <a:r>
              <a:rPr lang="en-US" sz="2800" b="1"/>
              <a:t>          sifat-sifat/ perilaku seperti manusia.</a:t>
            </a:r>
          </a:p>
          <a:p>
            <a:pPr marL="609600" indent="-609600">
              <a:buFontTx/>
              <a:buNone/>
            </a:pPr>
            <a:r>
              <a:rPr lang="en-US" sz="2800" b="1"/>
              <a:t>       	 </a:t>
            </a:r>
            <a:r>
              <a:rPr lang="en-US" sz="2800" b="1" i="1"/>
              <a:t>Perkataannya mengiris-ngiris </a:t>
            </a:r>
          </a:p>
          <a:p>
            <a:pPr marL="609600" indent="-609600">
              <a:buFontTx/>
              <a:buNone/>
            </a:pPr>
            <a:r>
              <a:rPr lang="en-US" sz="2800" b="1" i="1"/>
              <a:t>          jantung kalbuku.</a:t>
            </a:r>
          </a:p>
          <a:p>
            <a:pPr marL="609600" indent="-609600">
              <a:buFontTx/>
              <a:buNone/>
            </a:pPr>
            <a:endParaRPr lang="en-US" sz="1500" b="1" i="1"/>
          </a:p>
          <a:p>
            <a:pPr marL="609600" indent="-609600">
              <a:buFontTx/>
              <a:buNone/>
            </a:pPr>
            <a:r>
              <a:rPr lang="en-US" sz="2800" b="1"/>
              <a:t>      b. Metonimia	: penyebutan merk</a:t>
            </a:r>
          </a:p>
          <a:p>
            <a:pPr marL="609600" indent="-609600">
              <a:buFontTx/>
              <a:buNone/>
            </a:pPr>
            <a:r>
              <a:rPr lang="en-US" sz="2800" b="1"/>
              <a:t>          untuk mengacu benda seutuhnya.</a:t>
            </a:r>
          </a:p>
          <a:p>
            <a:pPr marL="609600" indent="-609600">
              <a:buFontTx/>
              <a:buNone/>
            </a:pPr>
            <a:r>
              <a:rPr lang="en-US" sz="2800" b="1"/>
              <a:t>           </a:t>
            </a:r>
            <a:r>
              <a:rPr lang="en-US" sz="2800" b="1" i="1"/>
              <a:t>Di tangannya selalu ada Nokia.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14400"/>
            <a:ext cx="7315200" cy="541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500" b="1"/>
              <a:t>c. Eufimisme : pengungkapan secara halus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500" b="1"/>
              <a:t>	untuk hal-hal yang dirasa kurang santun.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500" b="1"/>
              <a:t>	</a:t>
            </a:r>
            <a:r>
              <a:rPr lang="en-US" sz="2500" b="1" i="1"/>
              <a:t>Orang yang berubah akal itu dibawa ke RSJ.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500" b="1" i="1"/>
          </a:p>
          <a:p>
            <a:pPr>
              <a:lnSpc>
                <a:spcPct val="90000"/>
              </a:lnSpc>
              <a:buFontTx/>
              <a:buNone/>
            </a:pPr>
            <a:r>
              <a:rPr lang="en-US" sz="2500" b="1"/>
              <a:t>d. Anafora	: pengulangan kata di bagian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500" b="1"/>
              <a:t>	depan baris-baris puisi.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500" b="1"/>
              <a:t>	</a:t>
            </a:r>
            <a:r>
              <a:rPr lang="en-US" sz="2500" b="1" i="1"/>
              <a:t>Kepada – Mu aku menyembah.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500" b="1" i="1"/>
              <a:t>	Kepada – Mu aku memohon.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500" b="1" i="1"/>
          </a:p>
          <a:p>
            <a:pPr>
              <a:lnSpc>
                <a:spcPct val="90000"/>
              </a:lnSpc>
              <a:buFontTx/>
              <a:buNone/>
            </a:pPr>
            <a:r>
              <a:rPr lang="en-US" sz="2500" b="1"/>
              <a:t>e. Hiperbola : pengungkapan yang berlebihan.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500" b="1"/>
              <a:t>	</a:t>
            </a:r>
            <a:r>
              <a:rPr lang="en-US" sz="2500" b="1" i="1"/>
              <a:t>Darahnya mengalir menganak sungai dari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500" b="1" i="1"/>
              <a:t>    lukanya.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54102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b="1"/>
              <a:t>6. PERIBAHASA</a:t>
            </a:r>
          </a:p>
          <a:p>
            <a:pPr marL="609600" indent="-609600">
              <a:buFontTx/>
              <a:buNone/>
            </a:pPr>
            <a:endParaRPr lang="en-US" sz="1500" b="1"/>
          </a:p>
          <a:p>
            <a:pPr marL="990600" lvl="1" indent="-533400">
              <a:buFont typeface="Wingdings" pitchFamily="2" charset="2"/>
              <a:buChar char="§"/>
            </a:pPr>
            <a:r>
              <a:rPr lang="en-US" b="1"/>
              <a:t>Air tenang menghanyutkan.</a:t>
            </a:r>
          </a:p>
          <a:p>
            <a:pPr marL="990600" lvl="1" indent="-533400">
              <a:buFont typeface="Wingdings" pitchFamily="2" charset="2"/>
              <a:buChar char="§"/>
            </a:pPr>
            <a:r>
              <a:rPr lang="en-US" b="1"/>
              <a:t>Buruk muka cermin dibelah.</a:t>
            </a:r>
          </a:p>
          <a:p>
            <a:pPr marL="990600" lvl="1" indent="-533400">
              <a:buFont typeface="Wingdings" pitchFamily="2" charset="2"/>
              <a:buChar char="§"/>
            </a:pPr>
            <a:r>
              <a:rPr lang="en-US" b="1"/>
              <a:t>Kalau takut dilimbur pasang jangan berumah di tepi pantai.</a:t>
            </a:r>
          </a:p>
          <a:p>
            <a:pPr marL="990600" lvl="1" indent="-533400">
              <a:buFont typeface="Wingdings" pitchFamily="2" charset="2"/>
              <a:buChar char="§"/>
            </a:pPr>
            <a:r>
              <a:rPr lang="en-US" b="1"/>
              <a:t>Disangka panas hingga petang 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b="1"/>
              <a:t>	kiranya hujan tengah hari.</a:t>
            </a:r>
          </a:p>
          <a:p>
            <a:pPr marL="990600" lvl="1" indent="-533400">
              <a:buFont typeface="Wingdings" pitchFamily="2" charset="2"/>
              <a:buChar char="§"/>
            </a:pPr>
            <a:r>
              <a:rPr lang="en-US" b="1"/>
              <a:t>Belakang parang pun bila diasah 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b="1"/>
              <a:t>	tajam juga.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1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10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10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10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26670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4400" b="1"/>
              <a:t>SOAL-SOAL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400" b="1"/>
              <a:t>DAN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400" b="1"/>
              <a:t>PEMBAHASANNYA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29600" cy="4525963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3600"/>
              <a:t>Harga minyak mentah dunia</a:t>
            </a:r>
          </a:p>
          <a:p>
            <a:pPr marL="609600" indent="-609600">
              <a:buFontTx/>
              <a:buNone/>
            </a:pPr>
            <a:r>
              <a:rPr lang="en-US" sz="3600"/>
              <a:t>     diperkirakan akan mencapai </a:t>
            </a:r>
          </a:p>
          <a:p>
            <a:pPr marL="609600" indent="-609600">
              <a:buFontTx/>
              <a:buNone/>
            </a:pPr>
            <a:r>
              <a:rPr lang="en-US" sz="3600"/>
              <a:t>     </a:t>
            </a:r>
            <a:r>
              <a:rPr lang="en-US" sz="3600" b="1"/>
              <a:t>rekor</a:t>
            </a:r>
            <a:r>
              <a:rPr lang="en-US" sz="3600"/>
              <a:t> pada pekan ini.</a:t>
            </a:r>
          </a:p>
          <a:p>
            <a:pPr marL="609600" indent="-609600">
              <a:buFontTx/>
              <a:buNone/>
            </a:pPr>
            <a:endParaRPr lang="en-US" sz="3600"/>
          </a:p>
          <a:p>
            <a:pPr marL="609600" indent="-609600">
              <a:buFontTx/>
              <a:buNone/>
            </a:pPr>
            <a:r>
              <a:rPr lang="en-US"/>
              <a:t>     Arti kata </a:t>
            </a:r>
            <a:r>
              <a:rPr lang="en-US" b="1"/>
              <a:t>rekor</a:t>
            </a:r>
            <a:r>
              <a:rPr lang="en-US"/>
              <a:t> dalam kalimat tersebut adalah 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239000" cy="4525963"/>
          </a:xfrm>
        </p:spPr>
        <p:txBody>
          <a:bodyPr/>
          <a:lstStyle/>
          <a:p>
            <a:pPr marL="990600" lvl="1" indent="-533400">
              <a:buFontTx/>
              <a:buAutoNum type="alphaLcPeriod"/>
            </a:pPr>
            <a:r>
              <a:rPr lang="en-US" sz="3400" b="1"/>
              <a:t>hasil yang paling baik</a:t>
            </a:r>
          </a:p>
          <a:p>
            <a:pPr marL="990600" lvl="1" indent="-533400">
              <a:buFontTx/>
              <a:buAutoNum type="alphaLcPeriod"/>
            </a:pPr>
            <a:r>
              <a:rPr lang="en-US" sz="3400" b="1"/>
              <a:t>prestasi yang pernah dicapai</a:t>
            </a:r>
          </a:p>
          <a:p>
            <a:pPr marL="990600" lvl="1" indent="-533400">
              <a:buFontTx/>
              <a:buAutoNum type="alphaLcPeriod"/>
            </a:pPr>
            <a:r>
              <a:rPr lang="en-US" sz="3400" b="1"/>
              <a:t>harga tertinggi</a:t>
            </a:r>
          </a:p>
          <a:p>
            <a:pPr marL="990600" lvl="1" indent="-533400">
              <a:buFontTx/>
              <a:buAutoNum type="alphaLcPeriod"/>
            </a:pPr>
            <a:r>
              <a:rPr lang="en-US" sz="3400" b="1"/>
              <a:t>kemampuan yang dimaksud</a:t>
            </a:r>
          </a:p>
          <a:p>
            <a:pPr marL="990600" lvl="1" indent="-533400">
              <a:buFontTx/>
              <a:buAutoNum type="alphaLcPeriod"/>
            </a:pPr>
            <a:r>
              <a:rPr lang="en-US" sz="3400" b="1"/>
              <a:t>hasil yang diidamkan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143000" y="2971800"/>
            <a:ext cx="5334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391400" cy="4525963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800" b="1"/>
              <a:t>DIKSI</a:t>
            </a:r>
          </a:p>
          <a:p>
            <a:pPr marL="609600" indent="-609600">
              <a:buFontTx/>
              <a:buAutoNum type="arabicPeriod"/>
            </a:pPr>
            <a:r>
              <a:rPr lang="en-US" sz="2800" b="1"/>
              <a:t>KATA BAKU DAN TIDAK BAKU</a:t>
            </a:r>
          </a:p>
          <a:p>
            <a:pPr marL="609600" indent="-609600">
              <a:buFontTx/>
              <a:buAutoNum type="arabicPeriod"/>
            </a:pPr>
            <a:r>
              <a:rPr lang="en-US" sz="2800" b="1"/>
              <a:t>MAKNA DENOTATIF DAN KONOTATIF</a:t>
            </a:r>
          </a:p>
          <a:p>
            <a:pPr marL="609600" indent="-609600">
              <a:buFontTx/>
              <a:buAutoNum type="arabicPeriod"/>
            </a:pPr>
            <a:r>
              <a:rPr lang="en-US" sz="2800" b="1"/>
              <a:t>UNGKAPAN/IDIOM</a:t>
            </a:r>
          </a:p>
          <a:p>
            <a:pPr marL="609600" indent="-609600">
              <a:buFontTx/>
              <a:buAutoNum type="arabicPeriod"/>
            </a:pPr>
            <a:r>
              <a:rPr lang="en-US" sz="2800" b="1"/>
              <a:t>MAJAS</a:t>
            </a:r>
          </a:p>
          <a:p>
            <a:pPr marL="609600" indent="-609600">
              <a:buFontTx/>
              <a:buAutoNum type="arabicPeriod"/>
            </a:pPr>
            <a:r>
              <a:rPr lang="en-US" sz="2800" b="1"/>
              <a:t>PERIBAHASA</a:t>
            </a:r>
          </a:p>
          <a:p>
            <a:pPr marL="609600" indent="-609600"/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Jawaban : </a:t>
            </a:r>
            <a:r>
              <a:rPr lang="en-US" b="1"/>
              <a:t>c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Pembahasan :</a:t>
            </a:r>
          </a:p>
          <a:p>
            <a:pPr>
              <a:buFontTx/>
              <a:buNone/>
            </a:pPr>
            <a:r>
              <a:rPr lang="en-US"/>
              <a:t>Karena opsi </a:t>
            </a:r>
            <a:r>
              <a:rPr lang="en-US" b="1"/>
              <a:t>c</a:t>
            </a:r>
            <a:r>
              <a:rPr lang="en-US"/>
              <a:t> adalah makna kata </a:t>
            </a:r>
          </a:p>
          <a:p>
            <a:pPr>
              <a:buFontTx/>
              <a:buNone/>
            </a:pPr>
            <a:r>
              <a:rPr lang="en-US" b="1"/>
              <a:t>Rekor </a:t>
            </a:r>
            <a:r>
              <a:rPr lang="en-US"/>
              <a:t>dalam kalimat tersebut.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29600" cy="452596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2</a:t>
            </a:r>
            <a:r>
              <a:rPr lang="en-US" sz="3400"/>
              <a:t>. Menghadapi kemarau panjang </a:t>
            </a:r>
          </a:p>
          <a:p>
            <a:pPr marL="609600" indent="-609600">
              <a:buFontTx/>
              <a:buNone/>
            </a:pPr>
            <a:r>
              <a:rPr lang="en-US" sz="3400"/>
              <a:t>    masyarakat di daerah kering harus </a:t>
            </a:r>
          </a:p>
          <a:p>
            <a:pPr marL="609600" indent="-609600">
              <a:buFontTx/>
              <a:buNone/>
            </a:pPr>
            <a:r>
              <a:rPr lang="en-US" sz="3400"/>
              <a:t>    </a:t>
            </a:r>
            <a:r>
              <a:rPr lang="en-US" sz="3400" u="sng"/>
              <a:t>prihatin</a:t>
            </a:r>
            <a:r>
              <a:rPr lang="en-US" sz="3400" b="1"/>
              <a:t>.</a:t>
            </a:r>
          </a:p>
          <a:p>
            <a:pPr marL="609600" indent="-609600">
              <a:buFontTx/>
              <a:buNone/>
            </a:pPr>
            <a:endParaRPr lang="en-US" sz="3400"/>
          </a:p>
          <a:p>
            <a:pPr marL="609600" indent="-609600">
              <a:buFontTx/>
              <a:buNone/>
            </a:pPr>
            <a:r>
              <a:rPr lang="en-US"/>
              <a:t>    Ungkapan yang tepat untuk kata </a:t>
            </a:r>
          </a:p>
          <a:p>
            <a:pPr marL="609600" indent="-609600">
              <a:buFontTx/>
              <a:buNone/>
            </a:pPr>
            <a:r>
              <a:rPr lang="en-US" b="1"/>
              <a:t>    prihatin </a:t>
            </a:r>
            <a:r>
              <a:rPr lang="en-US"/>
              <a:t>pada kalimat di atas </a:t>
            </a:r>
          </a:p>
          <a:p>
            <a:pPr marL="609600" indent="-609600">
              <a:buFontTx/>
              <a:buNone/>
            </a:pPr>
            <a:r>
              <a:rPr lang="en-US"/>
              <a:t>    adalah 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4525963"/>
          </a:xfrm>
        </p:spPr>
        <p:txBody>
          <a:bodyPr/>
          <a:lstStyle/>
          <a:p>
            <a:pPr marL="990600" lvl="1" indent="-533400">
              <a:buFontTx/>
              <a:buAutoNum type="alphaLcPeriod"/>
            </a:pPr>
            <a:r>
              <a:rPr lang="en-US" sz="3200" b="1"/>
              <a:t>mengencangkan ikat pinggang</a:t>
            </a:r>
          </a:p>
          <a:p>
            <a:pPr marL="990600" lvl="1" indent="-533400">
              <a:buFontTx/>
              <a:buAutoNum type="alphaLcPeriod"/>
            </a:pPr>
            <a:r>
              <a:rPr lang="en-US" sz="3200" b="1"/>
              <a:t>membuka mata hati</a:t>
            </a:r>
          </a:p>
          <a:p>
            <a:pPr marL="990600" lvl="1" indent="-533400">
              <a:buFontTx/>
              <a:buAutoNum type="alphaLcPeriod"/>
            </a:pPr>
            <a:r>
              <a:rPr lang="en-US" sz="3200" b="1"/>
              <a:t>mengadu nasib</a:t>
            </a:r>
          </a:p>
          <a:p>
            <a:pPr marL="990600" lvl="1" indent="-533400">
              <a:buFontTx/>
              <a:buAutoNum type="alphaLcPeriod"/>
            </a:pPr>
            <a:r>
              <a:rPr lang="en-US" sz="3200" b="1"/>
              <a:t>menggantang asap</a:t>
            </a:r>
          </a:p>
          <a:p>
            <a:pPr marL="990600" lvl="1" indent="-533400">
              <a:buFontTx/>
              <a:buAutoNum type="alphaLcPeriod"/>
            </a:pPr>
            <a:r>
              <a:rPr lang="en-US" sz="3200" b="1"/>
              <a:t>menggunting dalam lipatan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1066800" y="1828800"/>
            <a:ext cx="5334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6477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Jawaban </a:t>
            </a:r>
            <a:r>
              <a:rPr lang="en-US" b="1"/>
              <a:t>: a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Pembahasan :</a:t>
            </a:r>
          </a:p>
          <a:p>
            <a:pPr>
              <a:buFontTx/>
              <a:buNone/>
            </a:pPr>
            <a:r>
              <a:rPr lang="en-US"/>
              <a:t>Ungkapan yang tepat untuk kata </a:t>
            </a:r>
          </a:p>
          <a:p>
            <a:pPr>
              <a:buFontTx/>
              <a:buNone/>
            </a:pPr>
            <a:r>
              <a:rPr lang="en-US" b="1"/>
              <a:t>prihatin </a:t>
            </a:r>
            <a:r>
              <a:rPr lang="en-US"/>
              <a:t>adalah mengencangkan</a:t>
            </a:r>
          </a:p>
          <a:p>
            <a:pPr>
              <a:buFontTx/>
              <a:buNone/>
            </a:pPr>
            <a:r>
              <a:rPr lang="en-US"/>
              <a:t>ikat pinggang.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29600" cy="452596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800" b="1"/>
              <a:t>3. Seseorang yang berilmu tidak akan</a:t>
            </a:r>
          </a:p>
          <a:p>
            <a:pPr marL="609600" indent="-609600">
              <a:buFontTx/>
              <a:buNone/>
            </a:pPr>
            <a:r>
              <a:rPr lang="en-US" sz="2800" b="1"/>
              <a:t>    menjadi benar-benar berilmu jika jauh </a:t>
            </a:r>
          </a:p>
          <a:p>
            <a:pPr marL="609600" indent="-609600">
              <a:buFontTx/>
              <a:buNone/>
            </a:pPr>
            <a:r>
              <a:rPr lang="en-US" sz="2800" b="1"/>
              <a:t>    dari Tuhannya. Karena semakin tinggi</a:t>
            </a:r>
          </a:p>
          <a:p>
            <a:pPr marL="609600" indent="-609600">
              <a:buFontTx/>
              <a:buNone/>
            </a:pPr>
            <a:r>
              <a:rPr lang="en-US" sz="2800" b="1"/>
              <a:t>    ilmu pengetahuannya, semakin tidak</a:t>
            </a:r>
          </a:p>
          <a:p>
            <a:pPr marL="609600" indent="-609600">
              <a:buFontTx/>
              <a:buNone/>
            </a:pPr>
            <a:r>
              <a:rPr lang="en-US" sz="2800" b="1"/>
              <a:t>    sombong.</a:t>
            </a:r>
          </a:p>
          <a:p>
            <a:pPr marL="609600" indent="-609600">
              <a:buFontTx/>
              <a:buNone/>
            </a:pPr>
            <a:endParaRPr lang="en-US" sz="2800" b="1"/>
          </a:p>
          <a:p>
            <a:pPr marL="609600" indent="-609600">
              <a:buFontTx/>
              <a:buNone/>
            </a:pPr>
            <a:r>
              <a:rPr lang="en-US" sz="2800"/>
              <a:t>Peribahasa yang tepat untuk mengungkapkan</a:t>
            </a:r>
          </a:p>
          <a:p>
            <a:pPr marL="609600" indent="-609600">
              <a:buFontTx/>
              <a:buNone/>
            </a:pPr>
            <a:r>
              <a:rPr lang="en-US" sz="2800"/>
              <a:t>maksud tersebut adalah ….</a:t>
            </a:r>
          </a:p>
          <a:p>
            <a:pPr marL="609600" indent="-609600">
              <a:buFontTx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10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4800600"/>
          </a:xfrm>
        </p:spPr>
        <p:txBody>
          <a:bodyPr/>
          <a:lstStyle/>
          <a:p>
            <a:pPr marL="990600" lvl="1" indent="-533400">
              <a:buFontTx/>
              <a:buAutoNum type="alphaLcPeriod"/>
            </a:pPr>
            <a:r>
              <a:rPr lang="en-US" b="1"/>
              <a:t>Lubuk akal tepian limu.</a:t>
            </a:r>
          </a:p>
          <a:p>
            <a:pPr marL="990600" lvl="1" indent="-533400">
              <a:buFontTx/>
              <a:buAutoNum type="alphaLcPeriod"/>
            </a:pPr>
            <a:r>
              <a:rPr lang="en-US" b="1"/>
              <a:t>Semakin tinggi pohon, semakin </a:t>
            </a:r>
          </a:p>
          <a:p>
            <a:pPr marL="990600" lvl="1" indent="-533400">
              <a:buFontTx/>
              <a:buNone/>
            </a:pPr>
            <a:r>
              <a:rPr lang="en-US" b="1"/>
              <a:t>	besar terpaan anginnya.</a:t>
            </a:r>
          </a:p>
          <a:p>
            <a:pPr marL="990600" lvl="1" indent="-533400">
              <a:buFontTx/>
              <a:buNone/>
            </a:pPr>
            <a:r>
              <a:rPr lang="en-US" b="1"/>
              <a:t>c.  Ibarat padi, makin berisi makin merunduk.</a:t>
            </a:r>
          </a:p>
          <a:p>
            <a:pPr marL="990600" lvl="1" indent="-533400">
              <a:buFontTx/>
              <a:buNone/>
            </a:pPr>
            <a:r>
              <a:rPr lang="en-US" b="1"/>
              <a:t>d.  Ibarat batang pisang yang tak mati sebelum berbuah.</a:t>
            </a:r>
          </a:p>
          <a:p>
            <a:pPr marL="990600" lvl="1" indent="-533400">
              <a:buFontTx/>
              <a:buNone/>
            </a:pPr>
            <a:r>
              <a:rPr lang="en-US" b="1"/>
              <a:t>e.  Air tenang menghanyutkan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1066800" y="28956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Jawaban : c</a:t>
            </a:r>
          </a:p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r>
              <a:rPr lang="en-US" b="1"/>
              <a:t>Pembahasan :</a:t>
            </a:r>
          </a:p>
          <a:p>
            <a:pPr>
              <a:buFontTx/>
              <a:buNone/>
            </a:pPr>
            <a:r>
              <a:rPr lang="en-US" b="1"/>
              <a:t>Karena opsi c merupakan peribahasa </a:t>
            </a:r>
          </a:p>
          <a:p>
            <a:pPr>
              <a:buFontTx/>
              <a:buNone/>
            </a:pPr>
            <a:r>
              <a:rPr lang="en-US" b="1"/>
              <a:t>Yang tepat untuk pernyataan tersebut.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3400"/>
              <a:t>4. Banyak petani menanam hortikultura</a:t>
            </a:r>
          </a:p>
          <a:p>
            <a:pPr marL="609600" indent="-609600">
              <a:buFontTx/>
              <a:buNone/>
            </a:pPr>
            <a:r>
              <a:rPr lang="en-US" sz="3400"/>
              <a:t>    karena terbawa arus saja dan bersifat</a:t>
            </a:r>
          </a:p>
          <a:p>
            <a:pPr marL="609600" indent="-609600">
              <a:buFontTx/>
              <a:buNone/>
            </a:pPr>
            <a:r>
              <a:rPr lang="en-US" sz="3400"/>
              <a:t>    </a:t>
            </a:r>
            <a:r>
              <a:rPr lang="en-US" sz="3400" b="1"/>
              <a:t>spekulasi</a:t>
            </a:r>
            <a:r>
              <a:rPr lang="en-US" sz="3400"/>
              <a:t>.</a:t>
            </a:r>
          </a:p>
          <a:p>
            <a:pPr marL="609600" indent="-609600">
              <a:buFontTx/>
              <a:buNone/>
            </a:pPr>
            <a:endParaRPr lang="en-US" sz="3400"/>
          </a:p>
          <a:p>
            <a:pPr marL="609600" indent="-609600">
              <a:buFontTx/>
              <a:buNone/>
            </a:pPr>
            <a:r>
              <a:rPr lang="en-US" sz="3400"/>
              <a:t>    Arti kata </a:t>
            </a:r>
            <a:r>
              <a:rPr lang="en-US" sz="3400" b="1"/>
              <a:t>spekulasi</a:t>
            </a:r>
            <a:r>
              <a:rPr lang="en-US" sz="3400"/>
              <a:t> ialah ….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US" b="1"/>
              <a:t>mencari keuntungan tanpa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b="1"/>
              <a:t>	mengeluarkan modal.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b="1"/>
              <a:t>b.  Mencari keuntungan dalam berniaga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 startAt="3"/>
            </a:pPr>
            <a:r>
              <a:rPr lang="en-US" b="1"/>
              <a:t>Mencari keuntungan tanpa perhitungan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b="1"/>
              <a:t>	yang matang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b="1"/>
              <a:t>d.  Mencari keuntungan dengan modal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b="1"/>
              <a:t>     sekecil-kecilnya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b="1"/>
              <a:t>e.  Mencari keuntungan besar dengan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b="1"/>
              <a:t>	modal besar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914400" y="26670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447800"/>
            <a:ext cx="58674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3600"/>
              <a:t>Jawaban : </a:t>
            </a:r>
            <a:r>
              <a:rPr lang="en-US" sz="3600" b="1"/>
              <a:t>c</a:t>
            </a:r>
          </a:p>
          <a:p>
            <a:pPr>
              <a:buFontTx/>
              <a:buNone/>
            </a:pPr>
            <a:endParaRPr lang="en-US" sz="3600"/>
          </a:p>
          <a:p>
            <a:pPr>
              <a:buFontTx/>
              <a:buNone/>
            </a:pPr>
            <a:r>
              <a:rPr lang="en-US" sz="3600"/>
              <a:t>Pembahasan :</a:t>
            </a:r>
          </a:p>
          <a:p>
            <a:pPr>
              <a:buFontTx/>
              <a:buNone/>
            </a:pPr>
            <a:r>
              <a:rPr lang="en-US" sz="3600"/>
              <a:t>Karena opsi </a:t>
            </a:r>
            <a:r>
              <a:rPr lang="en-US" sz="3600" b="1"/>
              <a:t>c</a:t>
            </a:r>
            <a:r>
              <a:rPr lang="en-US" sz="3600"/>
              <a:t> adalah arti</a:t>
            </a:r>
          </a:p>
          <a:p>
            <a:pPr>
              <a:buFontTx/>
              <a:buNone/>
            </a:pPr>
            <a:r>
              <a:rPr lang="en-US" sz="3600"/>
              <a:t>kata </a:t>
            </a:r>
            <a:r>
              <a:rPr lang="en-US" sz="3600" b="1"/>
              <a:t>spekulasi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8229600" cy="452596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b="1"/>
              <a:t>DIKSI (PILIHAN KATA)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b="1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/>
              <a:t>	</a:t>
            </a:r>
            <a:r>
              <a:rPr lang="en-US" b="1"/>
              <a:t>Contoh kata-kata bersinonim: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b="1"/>
          </a:p>
          <a:p>
            <a:pPr marL="990600" lvl="1" indent="-533400">
              <a:lnSpc>
                <a:spcPct val="80000"/>
              </a:lnSpc>
            </a:pPr>
            <a:r>
              <a:rPr lang="en-US" sz="3000" b="1"/>
              <a:t>konversional, tradisional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3000" b="1"/>
              <a:t>moneter, finansial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3000" b="1"/>
              <a:t>semua, segala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3000" b="1"/>
              <a:t>asli, murni, orisinal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3000" b="1"/>
              <a:t>klasik, antik, dll.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620000" cy="452596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5. Selamat Tinggal</a:t>
            </a:r>
          </a:p>
          <a:p>
            <a:pPr marL="609600" indent="-609600" algn="r">
              <a:buFontTx/>
              <a:buNone/>
            </a:pPr>
            <a:r>
              <a:rPr lang="en-US"/>
              <a:t>	</a:t>
            </a:r>
            <a:r>
              <a:rPr lang="en-US" sz="2600"/>
              <a:t>Karya : Chairil Anwar</a:t>
            </a:r>
          </a:p>
          <a:p>
            <a:pPr marL="609600" indent="-609600">
              <a:buFontTx/>
              <a:buNone/>
            </a:pPr>
            <a:r>
              <a:rPr lang="en-US"/>
              <a:t>    …</a:t>
            </a:r>
          </a:p>
          <a:p>
            <a:pPr marL="609600" indent="-609600">
              <a:buFontTx/>
              <a:buNone/>
            </a:pPr>
            <a:r>
              <a:rPr lang="en-US"/>
              <a:t>    Segala menebal, segala mengental</a:t>
            </a:r>
          </a:p>
          <a:p>
            <a:pPr marL="609600" indent="-609600">
              <a:buFontTx/>
              <a:buNone/>
            </a:pPr>
            <a:r>
              <a:rPr lang="en-US"/>
              <a:t>    Segala tak kukenal</a:t>
            </a:r>
          </a:p>
          <a:p>
            <a:pPr marL="609600" indent="-609600">
              <a:buFontTx/>
              <a:buNone/>
            </a:pPr>
            <a:r>
              <a:rPr lang="en-US"/>
              <a:t>    Selamat tinggal …!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219200"/>
            <a:ext cx="6629400" cy="45259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/>
              <a:t>Majas yang digunakan dalam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/>
              <a:t>penggalan puisi di atas ialah ….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/>
          </a:p>
          <a:p>
            <a:pPr marL="609600" indent="-609600">
              <a:lnSpc>
                <a:spcPct val="90000"/>
              </a:lnSpc>
              <a:buFontTx/>
              <a:buAutoNum type="alphaLcPeriod"/>
            </a:pPr>
            <a:r>
              <a:rPr lang="en-US"/>
              <a:t>repetisi</a:t>
            </a:r>
          </a:p>
          <a:p>
            <a:pPr marL="609600" indent="-609600">
              <a:lnSpc>
                <a:spcPct val="90000"/>
              </a:lnSpc>
              <a:buFontTx/>
              <a:buAutoNum type="alphaLcPeriod"/>
            </a:pPr>
            <a:r>
              <a:rPr lang="en-US"/>
              <a:t>metafora</a:t>
            </a:r>
          </a:p>
          <a:p>
            <a:pPr marL="609600" indent="-609600">
              <a:lnSpc>
                <a:spcPct val="90000"/>
              </a:lnSpc>
              <a:buFontTx/>
              <a:buAutoNum type="alphaLcPeriod"/>
            </a:pPr>
            <a:r>
              <a:rPr lang="en-US"/>
              <a:t>asosiasi</a:t>
            </a:r>
          </a:p>
          <a:p>
            <a:pPr marL="609600" indent="-609600">
              <a:lnSpc>
                <a:spcPct val="90000"/>
              </a:lnSpc>
              <a:buFontTx/>
              <a:buAutoNum type="alphaLcPeriod"/>
            </a:pPr>
            <a:r>
              <a:rPr lang="en-US"/>
              <a:t>alegori</a:t>
            </a:r>
          </a:p>
          <a:p>
            <a:pPr marL="609600" indent="-609600">
              <a:lnSpc>
                <a:spcPct val="90000"/>
              </a:lnSpc>
              <a:buFontTx/>
              <a:buAutoNum type="alphaLcPeriod"/>
            </a:pPr>
            <a:r>
              <a:rPr lang="en-US"/>
              <a:t>metominia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/>
          </a:p>
        </p:txBody>
      </p:sp>
      <p:sp>
        <p:nvSpPr>
          <p:cNvPr id="76804" name="Oval 4"/>
          <p:cNvSpPr>
            <a:spLocks noChangeArrowheads="1"/>
          </p:cNvSpPr>
          <p:nvPr/>
        </p:nvSpPr>
        <p:spPr bwMode="auto">
          <a:xfrm>
            <a:off x="1447800" y="28956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239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Jawaban : </a:t>
            </a:r>
            <a:r>
              <a:rPr lang="en-US" b="1"/>
              <a:t>a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Pembahasan :</a:t>
            </a:r>
          </a:p>
          <a:p>
            <a:pPr>
              <a:buFontTx/>
              <a:buNone/>
            </a:pPr>
            <a:r>
              <a:rPr lang="en-US"/>
              <a:t>Karena majas puisi tersebut terdapat</a:t>
            </a:r>
          </a:p>
          <a:p>
            <a:pPr>
              <a:buFontTx/>
              <a:buNone/>
            </a:pPr>
            <a:r>
              <a:rPr lang="en-US"/>
              <a:t>pengulanagn kata-kata dalam kalimat </a:t>
            </a:r>
          </a:p>
          <a:p>
            <a:pPr>
              <a:buFontTx/>
              <a:buNone/>
            </a:pPr>
            <a:r>
              <a:rPr lang="en-US"/>
              <a:t>untuk menegaskan maksud.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391400" cy="452596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800"/>
              <a:t>6. Perkataan yang memikat biasanya</a:t>
            </a:r>
          </a:p>
          <a:p>
            <a:pPr marL="609600" indent="-609600">
              <a:buFontTx/>
              <a:buNone/>
            </a:pPr>
            <a:r>
              <a:rPr lang="en-US" sz="2800"/>
              <a:t>    mengandung maksud yang kurang baik.</a:t>
            </a:r>
          </a:p>
          <a:p>
            <a:pPr marL="609600" indent="-609600">
              <a:buFontTx/>
              <a:buNone/>
            </a:pPr>
            <a:r>
              <a:rPr lang="en-US" sz="2800"/>
              <a:t>    </a:t>
            </a:r>
            <a:r>
              <a:rPr lang="en-US" sz="2600"/>
              <a:t>Pernyataan diatas sesuai dengan</a:t>
            </a:r>
          </a:p>
          <a:p>
            <a:pPr marL="609600" indent="-609600">
              <a:buFontTx/>
              <a:buNone/>
            </a:pPr>
            <a:r>
              <a:rPr lang="en-US" sz="2600"/>
              <a:t>    peribahasa ….</a:t>
            </a:r>
          </a:p>
          <a:p>
            <a:pPr marL="609600" indent="-609600">
              <a:buFontTx/>
              <a:buNone/>
            </a:pPr>
            <a:endParaRPr lang="en-US" sz="1500"/>
          </a:p>
          <a:p>
            <a:pPr marL="990600" lvl="1" indent="-533400">
              <a:buFontTx/>
              <a:buAutoNum type="alphaLcPeriod"/>
            </a:pPr>
            <a:r>
              <a:rPr lang="en-US" sz="2400"/>
              <a:t>Sebab buah dikenal pohonnya.</a:t>
            </a:r>
          </a:p>
          <a:p>
            <a:pPr marL="990600" lvl="1" indent="-533400">
              <a:buFontTx/>
              <a:buAutoNum type="alphaLcPeriod"/>
            </a:pPr>
            <a:r>
              <a:rPr lang="en-US" sz="2400"/>
              <a:t>Buah yang manis berulat di dalamnya.</a:t>
            </a:r>
          </a:p>
          <a:p>
            <a:pPr marL="990600" lvl="1" indent="-533400">
              <a:buFontTx/>
              <a:buAutoNum type="alphaLcPeriod"/>
            </a:pPr>
            <a:r>
              <a:rPr lang="en-US" sz="2400"/>
              <a:t>Air beriak tanda tak dalam.</a:t>
            </a:r>
          </a:p>
          <a:p>
            <a:pPr marL="990600" lvl="1" indent="-533400">
              <a:buFontTx/>
              <a:buAutoNum type="alphaLcPeriod"/>
            </a:pPr>
            <a:r>
              <a:rPr lang="en-US" sz="2400"/>
              <a:t>Besar pasak dari pada tiang.</a:t>
            </a:r>
          </a:p>
          <a:p>
            <a:pPr marL="990600" lvl="1" indent="-533400">
              <a:buFontTx/>
              <a:buAutoNum type="alphaLcPeriod"/>
            </a:pPr>
            <a:r>
              <a:rPr lang="en-US" sz="2400"/>
              <a:t>Buah jatuh tidak jauh dari pohonnya.</a:t>
            </a: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1371600" y="38862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3152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Jawaban : </a:t>
            </a:r>
            <a:r>
              <a:rPr lang="en-US" b="1"/>
              <a:t>b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Pembahasan :</a:t>
            </a:r>
          </a:p>
          <a:p>
            <a:pPr>
              <a:buFontTx/>
              <a:buNone/>
            </a:pPr>
            <a:r>
              <a:rPr lang="en-US"/>
              <a:t>Karena opsi </a:t>
            </a:r>
            <a:r>
              <a:rPr lang="en-US" b="1"/>
              <a:t>b</a:t>
            </a:r>
            <a:r>
              <a:rPr lang="en-US"/>
              <a:t> adalah peribahasa yang </a:t>
            </a:r>
          </a:p>
          <a:p>
            <a:pPr>
              <a:buFontTx/>
              <a:buNone/>
            </a:pPr>
            <a:r>
              <a:rPr lang="en-US"/>
              <a:t>tepat untuk pernyataan tersebut.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7391400" cy="53641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/>
              <a:t>7. </a:t>
            </a:r>
            <a:r>
              <a:rPr lang="en-US" sz="3000"/>
              <a:t>TNI senantiasa akan mendukung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b="1"/>
              <a:t>    supremasi hukum</a:t>
            </a:r>
            <a:r>
              <a:rPr lang="en-US" sz="3000"/>
              <a:t>, menghukum hak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/>
              <a:t>    asasi manusia, dan demontrasi.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/>
              <a:t>    </a:t>
            </a:r>
            <a:r>
              <a:rPr lang="en-US" sz="2800"/>
              <a:t>Makna kata </a:t>
            </a:r>
            <a:r>
              <a:rPr lang="en-US" sz="2800" b="1"/>
              <a:t>supremasi</a:t>
            </a:r>
            <a:r>
              <a:rPr lang="en-US" sz="2800"/>
              <a:t> pada kalimat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     di atas yaitu ….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1500"/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US" sz="2600" b="1"/>
              <a:t>kekuatan yuridis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US" sz="2600" b="1"/>
              <a:t>kedaulatan teratas  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US" sz="2600" b="1"/>
              <a:t>kekuasaan tertinggi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US" sz="2600" b="1"/>
              <a:t>kemampuan berkeadilan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US" sz="2600" b="1"/>
              <a:t>keputusan pengadilan</a:t>
            </a:r>
          </a:p>
        </p:txBody>
      </p:sp>
      <p:sp>
        <p:nvSpPr>
          <p:cNvPr id="72708" name="Oval 4"/>
          <p:cNvSpPr>
            <a:spLocks noChangeArrowheads="1"/>
          </p:cNvSpPr>
          <p:nvPr/>
        </p:nvSpPr>
        <p:spPr bwMode="auto">
          <a:xfrm>
            <a:off x="1295400" y="44958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6096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Jawaban : </a:t>
            </a:r>
            <a:r>
              <a:rPr lang="en-US" b="1"/>
              <a:t>c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Pembahasan :</a:t>
            </a:r>
          </a:p>
          <a:p>
            <a:pPr>
              <a:buFontTx/>
              <a:buNone/>
            </a:pPr>
            <a:r>
              <a:rPr lang="en-US"/>
              <a:t>Karena makna kata </a:t>
            </a:r>
            <a:r>
              <a:rPr lang="en-US" b="1"/>
              <a:t>supremasi</a:t>
            </a: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/>
              <a:t>Adalah kekuasaan tertinggi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/>
              <a:t>8. Dalam proses demokrasi, apabila tidak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/>
              <a:t>    dicapai kata mufakat maka keputusan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/>
              <a:t>    dilakukan dengan </a:t>
            </a:r>
            <a:r>
              <a:rPr lang="en-US" b="1"/>
              <a:t>voting.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     Kata </a:t>
            </a:r>
            <a:r>
              <a:rPr lang="en-US" sz="2800" b="1"/>
              <a:t>voting</a:t>
            </a:r>
            <a:r>
              <a:rPr lang="en-US" sz="2800"/>
              <a:t> dalam kalimat di atas ialah ….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/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US" b="1"/>
              <a:t>pembatalan keputusan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US" b="1"/>
              <a:t>suara bulat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US" b="1"/>
              <a:t>pemungutan suara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US" b="1"/>
              <a:t>pengurangan pendapat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US" b="1"/>
              <a:t>pemangkasan hak suara</a:t>
            </a:r>
          </a:p>
        </p:txBody>
      </p:sp>
      <p:sp>
        <p:nvSpPr>
          <p:cNvPr id="93188" name="Oval 4"/>
          <p:cNvSpPr>
            <a:spLocks noChangeArrowheads="1"/>
          </p:cNvSpPr>
          <p:nvPr/>
        </p:nvSpPr>
        <p:spPr bwMode="auto">
          <a:xfrm>
            <a:off x="914400" y="4343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828800"/>
            <a:ext cx="4953000" cy="3124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Jawaban : </a:t>
            </a:r>
            <a:r>
              <a:rPr lang="en-US" b="1"/>
              <a:t>c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Pembahasan :</a:t>
            </a:r>
          </a:p>
          <a:p>
            <a:pPr>
              <a:buFontTx/>
              <a:buNone/>
            </a:pPr>
            <a:r>
              <a:rPr lang="en-US"/>
              <a:t>Karena </a:t>
            </a:r>
            <a:r>
              <a:rPr lang="en-US" b="1"/>
              <a:t>voting</a:t>
            </a:r>
            <a:r>
              <a:rPr lang="en-US"/>
              <a:t> berarti </a:t>
            </a:r>
          </a:p>
          <a:p>
            <a:pPr>
              <a:buFontTx/>
              <a:buNone/>
            </a:pPr>
            <a:r>
              <a:rPr lang="en-US"/>
              <a:t>pemungutan suara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543800" cy="544036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9. </a:t>
            </a:r>
            <a:r>
              <a:rPr lang="en-US" b="1"/>
              <a:t>Erosi</a:t>
            </a:r>
            <a:r>
              <a:rPr lang="en-US"/>
              <a:t> disiplin perlu diatasi dengan </a:t>
            </a:r>
          </a:p>
          <a:p>
            <a:pPr marL="609600" indent="-609600">
              <a:buFontTx/>
              <a:buNone/>
            </a:pPr>
            <a:r>
              <a:rPr lang="en-US"/>
              <a:t>    proses </a:t>
            </a:r>
            <a:r>
              <a:rPr lang="en-US" b="1"/>
              <a:t>sedimnetasi</a:t>
            </a:r>
            <a:r>
              <a:rPr lang="en-US"/>
              <a:t> disiplin.</a:t>
            </a:r>
          </a:p>
          <a:p>
            <a:pPr marL="609600" indent="-609600">
              <a:buFontTx/>
              <a:buNone/>
            </a:pPr>
            <a:r>
              <a:rPr lang="en-US" sz="2800"/>
              <a:t>    Makna kata </a:t>
            </a:r>
            <a:r>
              <a:rPr lang="en-US" sz="2800" b="1"/>
              <a:t>erosi</a:t>
            </a:r>
            <a:r>
              <a:rPr lang="en-US" sz="2800"/>
              <a:t> dan </a:t>
            </a:r>
            <a:r>
              <a:rPr lang="en-US" sz="2800" b="1"/>
              <a:t>sedimentasi</a:t>
            </a:r>
            <a:r>
              <a:rPr lang="en-US" sz="2800"/>
              <a:t> dalam</a:t>
            </a:r>
          </a:p>
          <a:p>
            <a:pPr marL="609600" indent="-609600">
              <a:buFontTx/>
              <a:buNone/>
            </a:pPr>
            <a:r>
              <a:rPr lang="en-US" sz="2800"/>
              <a:t>    kalimat tersebut adalah ….</a:t>
            </a:r>
          </a:p>
          <a:p>
            <a:pPr marL="609600" indent="-609600">
              <a:buFontTx/>
              <a:buNone/>
            </a:pPr>
            <a:endParaRPr lang="en-US" sz="2800"/>
          </a:p>
          <a:p>
            <a:pPr marL="990600" lvl="1" indent="-533400">
              <a:buFontTx/>
              <a:buAutoNum type="alphaLcPeriod"/>
            </a:pPr>
            <a:r>
              <a:rPr lang="en-US" b="1"/>
              <a:t>pengendapan, pengikisan</a:t>
            </a:r>
          </a:p>
          <a:p>
            <a:pPr marL="990600" lvl="1" indent="-533400">
              <a:buFontTx/>
              <a:buAutoNum type="alphaLcPeriod"/>
            </a:pPr>
            <a:r>
              <a:rPr lang="en-US" b="1"/>
              <a:t>pengikisan, pengendapan</a:t>
            </a:r>
          </a:p>
          <a:p>
            <a:pPr marL="990600" lvl="1" indent="-533400">
              <a:buFontTx/>
              <a:buAutoNum type="alphaLcPeriod"/>
            </a:pPr>
            <a:r>
              <a:rPr lang="en-US" b="1"/>
              <a:t>mengikis, mengendap</a:t>
            </a:r>
          </a:p>
          <a:p>
            <a:pPr marL="990600" lvl="1" indent="-533400">
              <a:buFontTx/>
              <a:buAutoNum type="alphaLcPeriod"/>
            </a:pPr>
            <a:r>
              <a:rPr lang="en-US" b="1"/>
              <a:t>pengurangan, penyelesaian</a:t>
            </a:r>
          </a:p>
          <a:p>
            <a:pPr marL="990600" lvl="1" indent="-533400">
              <a:buFontTx/>
              <a:buAutoNum type="alphaLcPeriod"/>
            </a:pPr>
            <a:r>
              <a:rPr lang="en-US" b="1"/>
              <a:t>berkurangnya, penyelesaian</a:t>
            </a:r>
          </a:p>
        </p:txBody>
      </p:sp>
      <p:sp>
        <p:nvSpPr>
          <p:cNvPr id="91140" name="Oval 4"/>
          <p:cNvSpPr>
            <a:spLocks noChangeArrowheads="1"/>
          </p:cNvSpPr>
          <p:nvPr/>
        </p:nvSpPr>
        <p:spPr bwMode="auto">
          <a:xfrm>
            <a:off x="1066800" y="3886200"/>
            <a:ext cx="6096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086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Contoh kata-kata dari dasar </a:t>
            </a:r>
          </a:p>
          <a:p>
            <a:pPr>
              <a:buFontTx/>
              <a:buNone/>
            </a:pPr>
            <a:r>
              <a:rPr lang="en-US" b="1"/>
              <a:t>yang sama:</a:t>
            </a:r>
          </a:p>
          <a:p>
            <a:pPr>
              <a:buFontTx/>
              <a:buNone/>
            </a:pPr>
            <a:endParaRPr lang="en-US" b="1"/>
          </a:p>
          <a:p>
            <a:pPr lvl="1"/>
            <a:r>
              <a:rPr lang="en-US"/>
              <a:t> </a:t>
            </a:r>
            <a:r>
              <a:rPr lang="en-US" sz="3000" b="1"/>
              <a:t>aktif, aktivis, aktivitas</a:t>
            </a:r>
          </a:p>
          <a:p>
            <a:pPr lvl="1"/>
            <a:r>
              <a:rPr lang="en-US" sz="3000" b="1"/>
              <a:t> emosi, emosional</a:t>
            </a:r>
          </a:p>
          <a:p>
            <a:pPr lvl="1"/>
            <a:r>
              <a:rPr lang="en-US" sz="3000" b="1"/>
              <a:t> ide, ideal, idealis, idealisme</a:t>
            </a:r>
          </a:p>
          <a:p>
            <a:pPr lvl="1"/>
            <a:r>
              <a:rPr lang="en-US" sz="3000" b="1"/>
              <a:t> imun, imunisasi</a:t>
            </a:r>
          </a:p>
          <a:p>
            <a:pPr lvl="1"/>
            <a:r>
              <a:rPr lang="en-US" sz="3000" b="1"/>
              <a:t> kreatif, kreativitas, dll.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239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Jawaban : </a:t>
            </a:r>
            <a:r>
              <a:rPr lang="en-US" b="1"/>
              <a:t>b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Pembahasan :</a:t>
            </a:r>
          </a:p>
          <a:p>
            <a:pPr>
              <a:buFontTx/>
              <a:buNone/>
            </a:pPr>
            <a:r>
              <a:rPr lang="en-US"/>
              <a:t>Makna kata </a:t>
            </a:r>
            <a:r>
              <a:rPr lang="en-US" b="1"/>
              <a:t>erosi</a:t>
            </a:r>
            <a:r>
              <a:rPr lang="en-US"/>
              <a:t> dan </a:t>
            </a:r>
            <a:r>
              <a:rPr lang="en-US" b="1"/>
              <a:t>sedimentasi</a:t>
            </a:r>
          </a:p>
          <a:p>
            <a:pPr>
              <a:buFontTx/>
              <a:buNone/>
            </a:pPr>
            <a:r>
              <a:rPr lang="en-US"/>
              <a:t>pada kalimat tersebut adala pegikisan </a:t>
            </a:r>
          </a:p>
          <a:p>
            <a:pPr>
              <a:buFontTx/>
              <a:buNone/>
            </a:pPr>
            <a:r>
              <a:rPr lang="en-US"/>
              <a:t>dan pengendapan.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7391400" cy="50593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10. </a:t>
            </a:r>
            <a:r>
              <a:rPr lang="en-US" sz="3000"/>
              <a:t>Untuk dapat </a:t>
            </a:r>
            <a:r>
              <a:rPr lang="en-US" sz="3000" b="1"/>
              <a:t>ditetapkan</a:t>
            </a:r>
            <a:r>
              <a:rPr lang="en-US" sz="3000"/>
              <a:t> sebagi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/>
              <a:t>      pengemudi yang sempurna ada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/>
              <a:t>      beberapa petunjuk.</a:t>
            </a:r>
            <a:endParaRPr lang="de-DE" sz="30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de-DE" sz="2800"/>
              <a:t>      Kata bergaris bawah dalam kutipan di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de-DE" sz="2800"/>
              <a:t>      atas lebih tepat diganti dengan …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de-DE" sz="15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		a. digolongkan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		b. dimutasikan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		c. dikiaskan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		d. disimpulkan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		e. diperingatkan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/>
          </a:p>
        </p:txBody>
      </p:sp>
      <p:sp>
        <p:nvSpPr>
          <p:cNvPr id="86020" name="Oval 4"/>
          <p:cNvSpPr>
            <a:spLocks noChangeArrowheads="1"/>
          </p:cNvSpPr>
          <p:nvPr/>
        </p:nvSpPr>
        <p:spPr bwMode="auto">
          <a:xfrm>
            <a:off x="1828800" y="3657600"/>
            <a:ext cx="457200" cy="381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086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Jawaban : </a:t>
            </a:r>
            <a:r>
              <a:rPr lang="en-US" b="1"/>
              <a:t>a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Pembahasan :</a:t>
            </a:r>
          </a:p>
          <a:p>
            <a:pPr>
              <a:buFontTx/>
              <a:buNone/>
            </a:pPr>
            <a:r>
              <a:rPr lang="en-US"/>
              <a:t>Karena opsi </a:t>
            </a:r>
            <a:r>
              <a:rPr lang="en-US" b="1"/>
              <a:t>a</a:t>
            </a:r>
            <a:r>
              <a:rPr lang="en-US"/>
              <a:t> adalah kata yang tepat </a:t>
            </a:r>
          </a:p>
          <a:p>
            <a:pPr>
              <a:buFontTx/>
              <a:buNone/>
            </a:pPr>
            <a:r>
              <a:rPr lang="en-US"/>
              <a:t>sebagi pengganti kata </a:t>
            </a:r>
            <a:r>
              <a:rPr lang="en-US" b="1"/>
              <a:t>ditetapkan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11. Perangkat kata di bawah ini yang tidak</a:t>
            </a:r>
          </a:p>
          <a:p>
            <a:pPr marL="609600" indent="-609600">
              <a:buFontTx/>
              <a:buNone/>
            </a:pPr>
            <a:r>
              <a:rPr lang="en-US"/>
              <a:t>      bersinonim adalah ….</a:t>
            </a:r>
          </a:p>
          <a:p>
            <a:pPr marL="609600" indent="-609600">
              <a:buFontTx/>
              <a:buNone/>
            </a:pPr>
            <a:endParaRPr lang="en-US"/>
          </a:p>
          <a:p>
            <a:pPr marL="990600" lvl="1" indent="-533400">
              <a:buFontTx/>
              <a:buNone/>
            </a:pPr>
            <a:r>
              <a:rPr lang="en-US"/>
              <a:t>	a. nyanyian, kidung, madah</a:t>
            </a:r>
          </a:p>
          <a:p>
            <a:pPr marL="990600" lvl="1" indent="-533400">
              <a:buFontTx/>
              <a:buNone/>
            </a:pPr>
            <a:r>
              <a:rPr lang="en-US"/>
              <a:t>	b. turisme, perpelancongan, pariwisata</a:t>
            </a:r>
          </a:p>
          <a:p>
            <a:pPr marL="990600" lvl="1" indent="-533400">
              <a:buFontTx/>
              <a:buNone/>
            </a:pPr>
            <a:r>
              <a:rPr lang="en-US"/>
              <a:t>	c. laksana, seperti, bagaikan</a:t>
            </a:r>
          </a:p>
          <a:p>
            <a:pPr marL="990600" lvl="1" indent="-533400">
              <a:buFontTx/>
              <a:buNone/>
            </a:pPr>
            <a:r>
              <a:rPr lang="en-US"/>
              <a:t>	d. selamat, mukjizat, kiamat</a:t>
            </a:r>
          </a:p>
          <a:p>
            <a:pPr marL="990600" lvl="1" indent="-533400">
              <a:buFontTx/>
              <a:buNone/>
            </a:pPr>
            <a:r>
              <a:rPr lang="en-US"/>
              <a:t>	e. mengembara, berpetualang, berkelana</a:t>
            </a:r>
          </a:p>
        </p:txBody>
      </p:sp>
      <p:sp>
        <p:nvSpPr>
          <p:cNvPr id="89092" name="Oval 4"/>
          <p:cNvSpPr>
            <a:spLocks noChangeArrowheads="1"/>
          </p:cNvSpPr>
          <p:nvPr/>
        </p:nvSpPr>
        <p:spPr bwMode="auto">
          <a:xfrm>
            <a:off x="1447800" y="4495800"/>
            <a:ext cx="457200" cy="381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239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Jawaban : </a:t>
            </a:r>
            <a:r>
              <a:rPr lang="en-US" b="1"/>
              <a:t>d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Pembahasan :</a:t>
            </a:r>
          </a:p>
          <a:p>
            <a:pPr>
              <a:buFontTx/>
              <a:buNone/>
            </a:pPr>
            <a:r>
              <a:rPr lang="de-DE"/>
              <a:t>Karena opsi </a:t>
            </a:r>
            <a:r>
              <a:rPr lang="de-DE" b="1"/>
              <a:t>d</a:t>
            </a:r>
            <a:r>
              <a:rPr lang="de-DE"/>
              <a:t> bukan merupakan </a:t>
            </a:r>
          </a:p>
          <a:p>
            <a:pPr>
              <a:buFontTx/>
              <a:buNone/>
            </a:pPr>
            <a:r>
              <a:rPr lang="de-DE"/>
              <a:t>kata bersinonim.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de-DE"/>
              <a:t>12. Budidaya tanaman secara hidroponik</a:t>
            </a:r>
          </a:p>
          <a:p>
            <a:pPr marL="609600" indent="-609600">
              <a:buFontTx/>
              <a:buNone/>
            </a:pPr>
            <a:r>
              <a:rPr lang="de-DE"/>
              <a:t>      yaitu sistem bercocok tanam …. Yang</a:t>
            </a:r>
          </a:p>
          <a:p>
            <a:pPr marL="609600" indent="-609600">
              <a:buFontTx/>
              <a:buNone/>
            </a:pPr>
            <a:r>
              <a:rPr lang="de-DE"/>
              <a:t>      banyak dilakukan para pecinta tanaman </a:t>
            </a:r>
          </a:p>
          <a:p>
            <a:pPr marL="609600" indent="-609600">
              <a:buFontTx/>
              <a:buNone/>
            </a:pPr>
            <a:r>
              <a:rPr lang="de-DE"/>
              <a:t>      hias dan hortikultura.</a:t>
            </a:r>
          </a:p>
          <a:p>
            <a:pPr marL="609600" indent="-609600">
              <a:buFontTx/>
              <a:buNone/>
            </a:pPr>
            <a:r>
              <a:rPr lang="de-DE"/>
              <a:t>      </a:t>
            </a:r>
            <a:r>
              <a:rPr lang="de-DE" sz="3000"/>
              <a:t>Istilah yang tepat untuk melengkapi</a:t>
            </a:r>
          </a:p>
          <a:p>
            <a:pPr marL="609600" indent="-609600">
              <a:buFontTx/>
              <a:buNone/>
            </a:pPr>
            <a:r>
              <a:rPr lang="de-DE" sz="3000"/>
              <a:t>       kalimat di atas ialah ….</a:t>
            </a:r>
            <a:endParaRPr lang="en-US"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600200"/>
            <a:ext cx="5486400" cy="4525963"/>
          </a:xfrm>
        </p:spPr>
        <p:txBody>
          <a:bodyPr/>
          <a:lstStyle/>
          <a:p>
            <a:pPr marL="990600" lvl="1" indent="-533400">
              <a:buFontTx/>
              <a:buAutoNum type="alphaLcPeriod"/>
            </a:pPr>
            <a:r>
              <a:rPr lang="en-US" sz="3200" b="1"/>
              <a:t>agroteknologi</a:t>
            </a:r>
          </a:p>
          <a:p>
            <a:pPr marL="990600" lvl="1" indent="-533400">
              <a:buFontTx/>
              <a:buAutoNum type="alphaLcPeriod"/>
            </a:pPr>
            <a:r>
              <a:rPr lang="en-US" sz="3200" b="1"/>
              <a:t>agronomi</a:t>
            </a:r>
          </a:p>
          <a:p>
            <a:pPr marL="990600" lvl="1" indent="-533400">
              <a:buFontTx/>
              <a:buAutoNum type="alphaLcPeriod"/>
            </a:pPr>
            <a:r>
              <a:rPr lang="en-US" sz="3200" b="1"/>
              <a:t>agrowisata</a:t>
            </a:r>
          </a:p>
          <a:p>
            <a:pPr marL="990600" lvl="1" indent="-533400">
              <a:buFontTx/>
              <a:buAutoNum type="alphaLcPeriod"/>
            </a:pPr>
            <a:r>
              <a:rPr lang="en-US" sz="3200" b="1"/>
              <a:t>Agropolitik</a:t>
            </a:r>
          </a:p>
          <a:p>
            <a:pPr marL="990600" lvl="1" indent="-533400">
              <a:buFontTx/>
              <a:buAutoNum type="alphaLcPeriod"/>
            </a:pPr>
            <a:r>
              <a:rPr lang="en-US" sz="3400" b="1"/>
              <a:t>agrokimia</a:t>
            </a:r>
          </a:p>
        </p:txBody>
      </p:sp>
      <p:sp>
        <p:nvSpPr>
          <p:cNvPr id="70660" name="Oval 4"/>
          <p:cNvSpPr>
            <a:spLocks noChangeArrowheads="1"/>
          </p:cNvSpPr>
          <p:nvPr/>
        </p:nvSpPr>
        <p:spPr bwMode="auto">
          <a:xfrm>
            <a:off x="1905000" y="2209800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600200"/>
            <a:ext cx="6477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Jawaban : </a:t>
            </a:r>
            <a:r>
              <a:rPr lang="en-US" b="1"/>
              <a:t>b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Pembahasan :</a:t>
            </a:r>
          </a:p>
          <a:p>
            <a:pPr>
              <a:buFontTx/>
              <a:buNone/>
            </a:pPr>
            <a:r>
              <a:rPr lang="pt-BR"/>
              <a:t>Karena agronomi bermakna ilmu </a:t>
            </a:r>
          </a:p>
          <a:p>
            <a:pPr>
              <a:buFontTx/>
              <a:buNone/>
            </a:pPr>
            <a:r>
              <a:rPr lang="pt-BR"/>
              <a:t>budidaya tanaman.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de-DE"/>
              <a:t>13. Masalah pengangguran dewasa ini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de-DE"/>
              <a:t>      jangan dipandang dengan </a:t>
            </a:r>
            <a:r>
              <a:rPr lang="de-DE" b="1"/>
              <a:t>sebelah mata</a:t>
            </a:r>
            <a:r>
              <a:rPr lang="de-DE"/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de-DE"/>
              <a:t>      </a:t>
            </a:r>
            <a:r>
              <a:rPr lang="de-DE" sz="3000"/>
              <a:t>Makna ungkapan </a:t>
            </a:r>
            <a:r>
              <a:rPr lang="de-DE" sz="3000" u="sng"/>
              <a:t>dengan </a:t>
            </a:r>
            <a:r>
              <a:rPr lang="de-DE" sz="3000" b="1"/>
              <a:t>sebelah mata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de-DE" sz="3000"/>
              <a:t>       ialah ….</a:t>
            </a:r>
            <a:endParaRPr lang="en-US" sz="3000"/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/>
              <a:t> 		a. sedikit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/>
              <a:t>		b. sepele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/>
              <a:t>		c. ringan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/>
              <a:t>		d. curang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/>
              <a:t>		e. tidak adil</a:t>
            </a:r>
          </a:p>
        </p:txBody>
      </p:sp>
      <p:sp>
        <p:nvSpPr>
          <p:cNvPr id="103428" name="Oval 4"/>
          <p:cNvSpPr>
            <a:spLocks noChangeArrowheads="1"/>
          </p:cNvSpPr>
          <p:nvPr/>
        </p:nvSpPr>
        <p:spPr bwMode="auto">
          <a:xfrm>
            <a:off x="2057400" y="4191000"/>
            <a:ext cx="5334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66294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Jawaban : </a:t>
            </a:r>
            <a:r>
              <a:rPr lang="en-US" b="1"/>
              <a:t>b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Pembahasan :</a:t>
            </a:r>
          </a:p>
          <a:p>
            <a:pPr>
              <a:buFontTx/>
              <a:buNone/>
            </a:pPr>
            <a:r>
              <a:rPr lang="en-US"/>
              <a:t>Karena makna ungkapan dengan </a:t>
            </a:r>
          </a:p>
          <a:p>
            <a:pPr>
              <a:buFontTx/>
              <a:buNone/>
            </a:pPr>
            <a:r>
              <a:rPr lang="en-US" b="1"/>
              <a:t>sebelah mata</a:t>
            </a:r>
            <a:r>
              <a:rPr lang="en-US"/>
              <a:t> ialah sepele.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58674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3400" b="1"/>
              <a:t>Contoh antonim:</a:t>
            </a:r>
          </a:p>
          <a:p>
            <a:pPr>
              <a:buFontTx/>
              <a:buNone/>
            </a:pPr>
            <a:endParaRPr lang="en-US" sz="3400" b="1"/>
          </a:p>
          <a:p>
            <a:pPr lvl="1"/>
            <a:r>
              <a:rPr lang="en-US"/>
              <a:t> </a:t>
            </a:r>
            <a:r>
              <a:rPr lang="en-US" sz="3000" b="1"/>
              <a:t>dinamis x statis</a:t>
            </a:r>
          </a:p>
          <a:p>
            <a:pPr lvl="1"/>
            <a:r>
              <a:rPr lang="en-US" sz="3000" b="1"/>
              <a:t> stabil x labil</a:t>
            </a:r>
          </a:p>
          <a:p>
            <a:pPr lvl="1"/>
            <a:r>
              <a:rPr lang="en-US" sz="3000" b="1"/>
              <a:t> homogen x heterogen</a:t>
            </a:r>
          </a:p>
          <a:p>
            <a:pPr lvl="1"/>
            <a:r>
              <a:rPr lang="en-US" sz="3000" b="1"/>
              <a:t> konkret x abstrak</a:t>
            </a:r>
          </a:p>
          <a:p>
            <a:pPr lvl="1"/>
            <a:r>
              <a:rPr lang="en-US" sz="3000" b="1"/>
              <a:t> ekspor x impor, dll.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458200" cy="55626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14. Orang yang banyak bicara biasanya</a:t>
            </a:r>
          </a:p>
          <a:p>
            <a:pPr marL="609600" indent="-609600">
              <a:buFontTx/>
              <a:buNone/>
            </a:pPr>
            <a:r>
              <a:rPr lang="en-US"/>
              <a:t>      pengetahuannya sedikit.</a:t>
            </a:r>
          </a:p>
          <a:p>
            <a:pPr marL="609600" indent="-609600">
              <a:buFontTx/>
              <a:buNone/>
            </a:pPr>
            <a:r>
              <a:rPr lang="en-US"/>
              <a:t>	 </a:t>
            </a:r>
            <a:r>
              <a:rPr lang="en-US" sz="2800"/>
              <a:t>Peribahasa yang tepat untuk pernyataan</a:t>
            </a:r>
          </a:p>
          <a:p>
            <a:pPr marL="609600" indent="-609600">
              <a:buFontTx/>
              <a:buNone/>
            </a:pPr>
            <a:r>
              <a:rPr lang="en-US" sz="2800"/>
              <a:t>       di atas ialah ….</a:t>
            </a:r>
          </a:p>
          <a:p>
            <a:pPr marL="609600" indent="-609600">
              <a:buFontTx/>
              <a:buNone/>
            </a:pPr>
            <a:endParaRPr lang="en-US" sz="2800"/>
          </a:p>
          <a:p>
            <a:pPr marL="990600" lvl="1" indent="-533400">
              <a:buFontTx/>
              <a:buNone/>
            </a:pPr>
            <a:r>
              <a:rPr lang="en-US"/>
              <a:t>	a. Seperti air di daun talas.</a:t>
            </a:r>
          </a:p>
          <a:p>
            <a:pPr marL="990600" lvl="1" indent="-533400">
              <a:buFontTx/>
              <a:buNone/>
            </a:pPr>
            <a:r>
              <a:rPr lang="en-US"/>
              <a:t>	b. Air cucuran atap jatuhnya ke </a:t>
            </a:r>
          </a:p>
          <a:p>
            <a:pPr marL="990600" lvl="1" indent="-533400">
              <a:buFontTx/>
              <a:buNone/>
            </a:pPr>
            <a:r>
              <a:rPr lang="en-US"/>
              <a:t>	    pelimbahan juga.</a:t>
            </a:r>
          </a:p>
          <a:p>
            <a:pPr marL="990600" lvl="1" indent="-533400">
              <a:buFontTx/>
              <a:buNone/>
            </a:pPr>
            <a:r>
              <a:rPr lang="en-US"/>
              <a:t>	c. Air beriak tanda tak dalam.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391400" cy="4525963"/>
          </a:xfrm>
        </p:spPr>
        <p:txBody>
          <a:bodyPr/>
          <a:lstStyle/>
          <a:p>
            <a:pPr lvl="1">
              <a:buFontTx/>
              <a:buNone/>
            </a:pPr>
            <a:r>
              <a:rPr lang="de-DE"/>
              <a:t>	</a:t>
            </a:r>
            <a:r>
              <a:rPr lang="de-DE" sz="3200"/>
              <a:t>d. Air tenang jangan disangka tidak</a:t>
            </a:r>
          </a:p>
          <a:p>
            <a:pPr lvl="1">
              <a:buFontTx/>
              <a:buNone/>
            </a:pPr>
            <a:r>
              <a:rPr lang="de-DE" sz="3200"/>
              <a:t>	    berbahaya.</a:t>
            </a:r>
            <a:endParaRPr lang="en-US" sz="3200"/>
          </a:p>
          <a:p>
            <a:pPr lvl="1">
              <a:buFontTx/>
              <a:buNone/>
            </a:pPr>
            <a:r>
              <a:rPr lang="en-US" sz="3200"/>
              <a:t>	e. Air tenang menghanyutkan.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458200" cy="55626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14. Orang yang banyak bicara biasanya</a:t>
            </a:r>
          </a:p>
          <a:p>
            <a:pPr marL="609600" indent="-609600">
              <a:buFontTx/>
              <a:buNone/>
            </a:pPr>
            <a:r>
              <a:rPr lang="en-US"/>
              <a:t>      pengetahuannya sedikit.</a:t>
            </a:r>
          </a:p>
          <a:p>
            <a:pPr marL="609600" indent="-609600">
              <a:buFontTx/>
              <a:buNone/>
            </a:pPr>
            <a:r>
              <a:rPr lang="en-US"/>
              <a:t>	 </a:t>
            </a:r>
            <a:r>
              <a:rPr lang="en-US" sz="2800"/>
              <a:t>Peribahasa yang tepat untuk pernyataan</a:t>
            </a:r>
          </a:p>
          <a:p>
            <a:pPr marL="609600" indent="-609600">
              <a:buFontTx/>
              <a:buNone/>
            </a:pPr>
            <a:r>
              <a:rPr lang="en-US" sz="2800"/>
              <a:t>       di atas ialah ….</a:t>
            </a:r>
          </a:p>
          <a:p>
            <a:pPr marL="609600" indent="-609600">
              <a:buFontTx/>
              <a:buNone/>
            </a:pPr>
            <a:endParaRPr lang="en-US" sz="2800"/>
          </a:p>
          <a:p>
            <a:pPr marL="990600" lvl="1" indent="-533400">
              <a:buFontTx/>
              <a:buNone/>
            </a:pPr>
            <a:r>
              <a:rPr lang="en-US"/>
              <a:t>	a. Seperti air di daun talas.</a:t>
            </a:r>
          </a:p>
          <a:p>
            <a:pPr marL="990600" lvl="1" indent="-533400">
              <a:buFontTx/>
              <a:buNone/>
            </a:pPr>
            <a:r>
              <a:rPr lang="en-US"/>
              <a:t>	b. Air cucuran atap jatuhnya ke </a:t>
            </a:r>
          </a:p>
          <a:p>
            <a:pPr marL="990600" lvl="1" indent="-533400">
              <a:buFontTx/>
              <a:buNone/>
            </a:pPr>
            <a:r>
              <a:rPr lang="en-US"/>
              <a:t>	    pelimbahan juga.</a:t>
            </a:r>
          </a:p>
          <a:p>
            <a:pPr marL="990600" lvl="1" indent="-533400">
              <a:buFontTx/>
              <a:buNone/>
            </a:pPr>
            <a:r>
              <a:rPr lang="en-US"/>
              <a:t>	c. Air beriak tanda tak dalam.</a:t>
            </a:r>
            <a:endParaRPr lang="de-DE"/>
          </a:p>
        </p:txBody>
      </p:sp>
      <p:sp>
        <p:nvSpPr>
          <p:cNvPr id="122883" name="Oval 3"/>
          <p:cNvSpPr>
            <a:spLocks noChangeArrowheads="1"/>
          </p:cNvSpPr>
          <p:nvPr/>
        </p:nvSpPr>
        <p:spPr bwMode="auto">
          <a:xfrm>
            <a:off x="1371600" y="5029200"/>
            <a:ext cx="5334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2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22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2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2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228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3152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Jawaban </a:t>
            </a:r>
            <a:r>
              <a:rPr lang="en-US" b="1"/>
              <a:t>: c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Pembahasan : </a:t>
            </a:r>
          </a:p>
          <a:p>
            <a:pPr>
              <a:buFontTx/>
              <a:buNone/>
            </a:pPr>
            <a:r>
              <a:rPr lang="en-US"/>
              <a:t>Karena opsi </a:t>
            </a:r>
            <a:r>
              <a:rPr lang="en-US" b="1"/>
              <a:t>c</a:t>
            </a:r>
            <a:r>
              <a:rPr lang="en-US"/>
              <a:t> adalah peribahasa yang </a:t>
            </a:r>
          </a:p>
          <a:p>
            <a:pPr>
              <a:buFontTx/>
              <a:buNone/>
            </a:pPr>
            <a:r>
              <a:rPr lang="en-US"/>
              <a:t>tepat untuk pernyataan di atas.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pt-BR"/>
              <a:t>15. Sumbanganku ini hanya setitik air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pt-BR"/>
              <a:t>	 dalam samudera yang luas.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de-DE"/>
              <a:t>	 Pernyataan di atas menggunakan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de-DE"/>
              <a:t>	 majas ….</a:t>
            </a:r>
            <a:endParaRPr lang="en-US"/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/>
              <a:t>		a. personifikasi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/>
              <a:t>		b. metafora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/>
              <a:t>		c. paradoks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/>
              <a:t>		d. lilotes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/>
              <a:t>		e. asosiasi</a:t>
            </a:r>
          </a:p>
        </p:txBody>
      </p:sp>
      <p:sp>
        <p:nvSpPr>
          <p:cNvPr id="108548" name="Oval 4"/>
          <p:cNvSpPr>
            <a:spLocks noChangeArrowheads="1"/>
          </p:cNvSpPr>
          <p:nvPr/>
        </p:nvSpPr>
        <p:spPr bwMode="auto">
          <a:xfrm>
            <a:off x="2209800" y="4876800"/>
            <a:ext cx="5334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Jawaban : </a:t>
            </a:r>
            <a:r>
              <a:rPr lang="en-US" b="1"/>
              <a:t>d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Pembahasan : lilotes adalah majas yang</a:t>
            </a:r>
          </a:p>
          <a:p>
            <a:pPr>
              <a:buFontTx/>
              <a:buNone/>
            </a:pPr>
            <a:r>
              <a:rPr lang="en-US"/>
              <a:t>mengungkapkan keadaan yang sebaliknya</a:t>
            </a:r>
          </a:p>
          <a:p>
            <a:pPr>
              <a:buFontTx/>
              <a:buNone/>
            </a:pPr>
            <a:r>
              <a:rPr lang="en-US"/>
              <a:t>untuk merendahkan diri.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1447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6000" b="1"/>
              <a:t>SELAMAT BELAJAR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57150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400" b="1"/>
              <a:t>Contoh homonim: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400" b="1"/>
          </a:p>
          <a:p>
            <a:pPr>
              <a:lnSpc>
                <a:spcPct val="90000"/>
              </a:lnSpc>
            </a:pPr>
            <a:r>
              <a:rPr lang="en-US" b="1"/>
              <a:t>bak		= seperti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/>
              <a:t>		   	           tempat</a:t>
            </a:r>
          </a:p>
          <a:p>
            <a:pPr>
              <a:lnSpc>
                <a:spcPct val="90000"/>
              </a:lnSpc>
            </a:pPr>
            <a:r>
              <a:rPr lang="en-US" b="1"/>
              <a:t>buku		= ruas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/>
              <a:t>		   	           kitab</a:t>
            </a:r>
          </a:p>
          <a:p>
            <a:pPr>
              <a:lnSpc>
                <a:spcPct val="90000"/>
              </a:lnSpc>
            </a:pPr>
            <a:r>
              <a:rPr lang="en-US" b="1"/>
              <a:t>rapat		= pertemuan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/>
              <a:t>		   	           dekat, dll.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sz="3400" b="1"/>
              <a:t>  Contoh Polisemi :</a:t>
            </a:r>
          </a:p>
          <a:p>
            <a:pPr>
              <a:buFontTx/>
              <a:buNone/>
            </a:pPr>
            <a:endParaRPr lang="en-US" sz="3400" b="1"/>
          </a:p>
          <a:p>
            <a:pPr lvl="1">
              <a:buFont typeface="Wingdings" pitchFamily="2" charset="2"/>
              <a:buChar char="§"/>
            </a:pPr>
            <a:r>
              <a:rPr lang="en-US" sz="3000" b="1"/>
              <a:t>Jatuh       =  jatuh sakit, jatuh miskin, </a:t>
            </a:r>
          </a:p>
          <a:p>
            <a:pPr lvl="1">
              <a:buFont typeface="Wingdings" pitchFamily="2" charset="2"/>
              <a:buNone/>
            </a:pPr>
            <a:r>
              <a:rPr lang="en-US" sz="3000" b="1"/>
              <a:t>	                     jatuh hati, jatuh dari pohon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b="1"/>
              <a:t>Naik  	       = naik tangga, naik darah, </a:t>
            </a:r>
          </a:p>
          <a:p>
            <a:pPr lvl="1">
              <a:buFont typeface="Wingdings" pitchFamily="2" charset="2"/>
              <a:buNone/>
            </a:pPr>
            <a:r>
              <a:rPr lang="en-US" sz="3000" b="1"/>
              <a:t>                       naik haji, naik kelas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b="1"/>
              <a:t>Mata, dll.  = sakit mata, mata hati, </a:t>
            </a:r>
          </a:p>
          <a:p>
            <a:pPr lvl="1">
              <a:buFont typeface="Wingdings" pitchFamily="2" charset="2"/>
              <a:buNone/>
            </a:pPr>
            <a:r>
              <a:rPr lang="en-US" sz="3000" b="1"/>
              <a:t>			          mata air, air mata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762000"/>
            <a:ext cx="7239000" cy="1066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800" b="1"/>
              <a:t>2. KATA BAKU DAN TIDAK BAKU</a:t>
            </a:r>
          </a:p>
        </p:txBody>
      </p:sp>
      <p:graphicFrame>
        <p:nvGraphicFramePr>
          <p:cNvPr id="25645" name="Group 45"/>
          <p:cNvGraphicFramePr>
            <a:graphicFrameLocks noGrp="1"/>
          </p:cNvGraphicFramePr>
          <p:nvPr>
            <p:ph sz="half" idx="2"/>
          </p:nvPr>
        </p:nvGraphicFramePr>
        <p:xfrm>
          <a:off x="1219200" y="1447800"/>
          <a:ext cx="6629400" cy="4681728"/>
        </p:xfrm>
        <a:graphic>
          <a:graphicData uri="http://schemas.openxmlformats.org/drawingml/2006/table">
            <a:tbl>
              <a:tblPr/>
              <a:tblGrid>
                <a:gridCol w="3352800"/>
                <a:gridCol w="3276600"/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Baku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Tidak Baku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3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anggota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diubah, mengubah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hakikat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ilmuwan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izin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Kuitansi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mencolok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anggauta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dirubah, merubah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hakekat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ilmiawan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Kwitansi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menyolok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30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01" name="Group 25"/>
          <p:cNvGraphicFramePr>
            <a:graphicFrameLocks noGrp="1"/>
          </p:cNvGraphicFramePr>
          <p:nvPr>
            <p:ph/>
          </p:nvPr>
        </p:nvGraphicFramePr>
        <p:xfrm>
          <a:off x="1295400" y="990600"/>
          <a:ext cx="6705600" cy="4816475"/>
        </p:xfrm>
        <a:graphic>
          <a:graphicData uri="http://schemas.openxmlformats.org/drawingml/2006/table">
            <a:tbl>
              <a:tblPr/>
              <a:tblGrid>
                <a:gridCol w="3352800"/>
                <a:gridCol w="33528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Baku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Tidak Baku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menyukseskan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penerjemah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nasihat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apotek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lesung pipi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insaf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syukur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mensukseskan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penterjemah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nasehat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apotik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atlit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lesung pipit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insyaf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sukur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1071</Words>
  <Application>Microsoft Office PowerPoint</Application>
  <PresentationFormat>On-screen Show (4:3)</PresentationFormat>
  <Paragraphs>472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Arial</vt:lpstr>
      <vt:lpstr>Wingdings</vt:lpstr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</vt:vector>
  </TitlesOfParts>
  <Company>TVE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WoBo</dc:creator>
  <cp:lastModifiedBy>TJATOER</cp:lastModifiedBy>
  <cp:revision>44</cp:revision>
  <dcterms:created xsi:type="dcterms:W3CDTF">2006-03-16T08:43:01Z</dcterms:created>
  <dcterms:modified xsi:type="dcterms:W3CDTF">2012-06-05T11:30:54Z</dcterms:modified>
</cp:coreProperties>
</file>