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7" r:id="rId5"/>
    <p:sldId id="265" r:id="rId6"/>
    <p:sldId id="260" r:id="rId7"/>
    <p:sldId id="259" r:id="rId8"/>
    <p:sldId id="261" r:id="rId9"/>
    <p:sldId id="262" r:id="rId10"/>
    <p:sldId id="258" r:id="rId1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ECBDE39-1DC9-4D59-A6FD-599609AD08CB}" type="datetimeFigureOut">
              <a:rPr lang="id-ID" smtClean="0"/>
              <a:pPr/>
              <a:t>15/09/2016</a:t>
            </a:fld>
            <a:endParaRPr lang="id-ID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EF232BC-6237-4054-A41C-9157AA8BA2A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CBDE39-1DC9-4D59-A6FD-599609AD08CB}" type="datetimeFigureOut">
              <a:rPr lang="id-ID" smtClean="0"/>
              <a:pPr/>
              <a:t>15/09/2016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F232BC-6237-4054-A41C-9157AA8BA2A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9ECBDE39-1DC9-4D59-A6FD-599609AD08CB}" type="datetimeFigureOut">
              <a:rPr lang="id-ID" smtClean="0"/>
              <a:pPr/>
              <a:t>15/09/2016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EF232BC-6237-4054-A41C-9157AA8BA2A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CBDE39-1DC9-4D59-A6FD-599609AD08CB}" type="datetimeFigureOut">
              <a:rPr lang="id-ID" smtClean="0"/>
              <a:pPr/>
              <a:t>15/09/2016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F232BC-6237-4054-A41C-9157AA8BA2A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ECBDE39-1DC9-4D59-A6FD-599609AD08CB}" type="datetimeFigureOut">
              <a:rPr lang="id-ID" smtClean="0"/>
              <a:pPr/>
              <a:t>15/09/2016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EF232BC-6237-4054-A41C-9157AA8BA2A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CBDE39-1DC9-4D59-A6FD-599609AD08CB}" type="datetimeFigureOut">
              <a:rPr lang="id-ID" smtClean="0"/>
              <a:pPr/>
              <a:t>15/09/2016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F232BC-6237-4054-A41C-9157AA8BA2A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CBDE39-1DC9-4D59-A6FD-599609AD08CB}" type="datetimeFigureOut">
              <a:rPr lang="id-ID" smtClean="0"/>
              <a:pPr/>
              <a:t>15/09/2016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F232BC-6237-4054-A41C-9157AA8BA2A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CBDE39-1DC9-4D59-A6FD-599609AD08CB}" type="datetimeFigureOut">
              <a:rPr lang="id-ID" smtClean="0"/>
              <a:pPr/>
              <a:t>15/09/2016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F232BC-6237-4054-A41C-9157AA8BA2A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ECBDE39-1DC9-4D59-A6FD-599609AD08CB}" type="datetimeFigureOut">
              <a:rPr lang="id-ID" smtClean="0"/>
              <a:pPr/>
              <a:t>15/09/2016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F232BC-6237-4054-A41C-9157AA8BA2A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CBDE39-1DC9-4D59-A6FD-599609AD08CB}" type="datetimeFigureOut">
              <a:rPr lang="id-ID" smtClean="0"/>
              <a:pPr/>
              <a:t>15/09/2016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F232BC-6237-4054-A41C-9157AA8BA2A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CBDE39-1DC9-4D59-A6FD-599609AD08CB}" type="datetimeFigureOut">
              <a:rPr lang="id-ID" smtClean="0"/>
              <a:pPr/>
              <a:t>15/09/2016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F232BC-6237-4054-A41C-9157AA8BA2A0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9ECBDE39-1DC9-4D59-A6FD-599609AD08CB}" type="datetimeFigureOut">
              <a:rPr lang="id-ID" smtClean="0"/>
              <a:pPr/>
              <a:t>15/09/2016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EF232BC-6237-4054-A41C-9157AA8BA2A0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571744"/>
            <a:ext cx="7772400" cy="1470025"/>
          </a:xfrm>
        </p:spPr>
        <p:txBody>
          <a:bodyPr/>
          <a:lstStyle/>
          <a:p>
            <a:r>
              <a:rPr lang="id-ID" dirty="0" smtClean="0">
                <a:latin typeface="Andalus" pitchFamily="18" charset="-78"/>
                <a:cs typeface="Andalus" pitchFamily="18" charset="-78"/>
              </a:rPr>
              <a:t>Jaringan hewan </a:t>
            </a:r>
            <a:endParaRPr lang="id-ID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96974"/>
          </a:xfrm>
        </p:spPr>
        <p:txBody>
          <a:bodyPr>
            <a:normAutofit/>
          </a:bodyPr>
          <a:lstStyle/>
          <a:p>
            <a:pPr algn="ctr"/>
            <a:r>
              <a:rPr lang="id-ID" dirty="0" smtClean="0">
                <a:latin typeface="Andalus" pitchFamily="18" charset="-78"/>
                <a:cs typeface="Andalus" pitchFamily="18" charset="-78"/>
              </a:rPr>
              <a:t>Perbedaan Struktur dan Fungsi Jaringan Hewan</a:t>
            </a: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5720" y="1785926"/>
          <a:ext cx="7715304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  <a:gridCol w="2428892"/>
                <a:gridCol w="1571636"/>
                <a:gridCol w="23574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Jaringan 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Sel 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Matriks Ekstraseluler 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Fungsi 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Epitel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Kumpulan sel bersegi banyak </a:t>
                      </a:r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sedikit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id-ID" dirty="0" smtClean="0"/>
                        <a:t>Sbg proteksi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id-ID" dirty="0" smtClean="0"/>
                        <a:t> sbg absorbsi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id-ID" dirty="0" smtClean="0"/>
                        <a:t> sekresi</a:t>
                      </a:r>
                      <a:r>
                        <a:rPr lang="id-ID" baseline="0" dirty="0" smtClean="0"/>
                        <a:t> </a:t>
                      </a:r>
                      <a:r>
                        <a:rPr lang="id-ID" dirty="0" smtClean="0"/>
                        <a:t>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id-ID" dirty="0" smtClean="0"/>
                        <a:t> sensori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id-ID" dirty="0" smtClean="0"/>
                        <a:t>kontraktil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Saraf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Rangkaian tonjolan sel yang memanjang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Tidak ada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Menyampaikan impuls /</a:t>
                      </a:r>
                      <a:r>
                        <a:rPr lang="id-ID" baseline="0" dirty="0" smtClean="0"/>
                        <a:t> rangsang saraf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Otot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Sel kontraktil yang memanjang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Cukup banyak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Sbg alat aktif</a:t>
                      </a:r>
                    </a:p>
                    <a:p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Ikat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Beberapa tipe sel yang menetap atau berpindah-pindah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Banyak sekali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Sbg penyokong dan pelindung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id-ID" dirty="0" smtClean="0">
                <a:latin typeface="Andalus" pitchFamily="18" charset="-78"/>
                <a:cs typeface="Andalus" pitchFamily="18" charset="-78"/>
              </a:rPr>
              <a:t>Tujuan Pembelajaran </a:t>
            </a:r>
            <a:endParaRPr lang="id-ID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857364"/>
            <a:ext cx="7929618" cy="391160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Mengidentifikasi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ciri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–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ciri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jaringan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epitel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>
                <a:latin typeface="Andalus" pitchFamily="18" charset="-78"/>
                <a:cs typeface="Andalus" pitchFamily="18" charset="-78"/>
              </a:rPr>
              <a:t>Mengidentifikasi klasifikasi jaringan epitel berdasarkan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bentuk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dan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lapisan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selnya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Mengidentifikasi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klasifikasi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jaringan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epitel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berdasarkan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id-ID" dirty="0" smtClean="0">
                <a:latin typeface="Andalus" pitchFamily="18" charset="-78"/>
                <a:cs typeface="Andalus" pitchFamily="18" charset="-78"/>
              </a:rPr>
              <a:t> fungsinya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id-ID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endParaRPr lang="id-ID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2.bp.blogspot.com/-RDMkehXeET0/T2_s-eXD66I/AAAAAAAAABA/uXIi9gVkLiE/s1600/jaringan-pada-hewan.gif"/>
          <p:cNvPicPr/>
          <p:nvPr/>
        </p:nvPicPr>
        <p:blipFill>
          <a:blip r:embed="rId2"/>
          <a:srcRect l="68452" t="6654" r="494" b="69912"/>
          <a:stretch>
            <a:fillRect/>
          </a:stretch>
        </p:blipFill>
        <p:spPr bwMode="auto">
          <a:xfrm>
            <a:off x="4572000" y="-24"/>
            <a:ext cx="328614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2.bp.blogspot.com/-RDMkehXeET0/T2_s-eXD66I/AAAAAAAAABA/uXIi9gVkLiE/s1600/jaringan-pada-hewan.gif"/>
          <p:cNvPicPr/>
          <p:nvPr/>
        </p:nvPicPr>
        <p:blipFill>
          <a:blip r:embed="rId2"/>
          <a:srcRect l="69244" t="43394" r="1499" b="43115"/>
          <a:stretch>
            <a:fillRect/>
          </a:stretch>
        </p:blipFill>
        <p:spPr bwMode="auto">
          <a:xfrm>
            <a:off x="500034" y="357166"/>
            <a:ext cx="335758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2.bp.blogspot.com/-RDMkehXeET0/T2_s-eXD66I/AAAAAAAAABA/uXIi9gVkLiE/s1600/jaringan-pada-hewan.gif"/>
          <p:cNvPicPr/>
          <p:nvPr/>
        </p:nvPicPr>
        <p:blipFill>
          <a:blip r:embed="rId2"/>
          <a:srcRect l="5582" t="36579" r="67532" b="41585"/>
          <a:stretch>
            <a:fillRect/>
          </a:stretch>
        </p:blipFill>
        <p:spPr bwMode="auto">
          <a:xfrm>
            <a:off x="3143240" y="3143248"/>
            <a:ext cx="271464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ttp://nasrulbintang.files.wordpress.com/2012/01/jaringan-epitel.jpg"/>
          <p:cNvPicPr/>
          <p:nvPr/>
        </p:nvPicPr>
        <p:blipFill>
          <a:blip r:embed="rId3"/>
          <a:srcRect l="77193" t="40095" r="2577" b="28299"/>
          <a:stretch>
            <a:fillRect/>
          </a:stretch>
        </p:blipFill>
        <p:spPr bwMode="auto">
          <a:xfrm>
            <a:off x="500034" y="4357694"/>
            <a:ext cx="250033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2.bp.blogspot.com/-RDMkehXeET0/T2_s-eXD66I/AAAAAAAAABA/uXIi9gVkLiE/s1600/jaringan-pada-hewan.gif"/>
          <p:cNvPicPr/>
          <p:nvPr/>
        </p:nvPicPr>
        <p:blipFill>
          <a:blip r:embed="rId2"/>
          <a:srcRect l="3653" t="68707" r="67599" b="8435"/>
          <a:stretch>
            <a:fillRect/>
          </a:stretch>
        </p:blipFill>
        <p:spPr bwMode="auto">
          <a:xfrm>
            <a:off x="428596" y="2143116"/>
            <a:ext cx="2428892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Epitel</a:t>
            </a:r>
            <a:r>
              <a:rPr lang="en-US" dirty="0" smtClean="0"/>
              <a:t> </a:t>
            </a:r>
            <a:r>
              <a:rPr lang="en-US" dirty="0" err="1" smtClean="0"/>
              <a:t>kelenjar</a:t>
            </a:r>
            <a:endParaRPr lang="en-US" dirty="0"/>
          </a:p>
        </p:txBody>
      </p:sp>
      <p:pic>
        <p:nvPicPr>
          <p:cNvPr id="4" name="Content Placeholder 3" descr="http://blogkputih.files.wordpress.com/2012/02/kel41.jpg?w=640&amp;h=36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57158" y="1643050"/>
            <a:ext cx="6970742" cy="4263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Ciri-cirI</a:t>
            </a:r>
            <a:r>
              <a:rPr lang="en-US" dirty="0" smtClean="0"/>
              <a:t> 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epitel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Terletak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permukaan</a:t>
            </a:r>
            <a:r>
              <a:rPr lang="en-US" dirty="0" smtClean="0"/>
              <a:t> </a:t>
            </a:r>
            <a:r>
              <a:rPr lang="en-US" dirty="0" err="1" smtClean="0"/>
              <a:t>tubuh</a:t>
            </a:r>
            <a:r>
              <a:rPr lang="en-US" dirty="0" smtClean="0"/>
              <a:t>/organ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sel</a:t>
            </a:r>
            <a:r>
              <a:rPr lang="en-US" dirty="0" smtClean="0"/>
              <a:t> </a:t>
            </a:r>
            <a:r>
              <a:rPr lang="en-US" dirty="0" err="1" smtClean="0"/>
              <a:t>bermacam-macam</a:t>
            </a:r>
            <a:r>
              <a:rPr lang="en-US" dirty="0" smtClean="0"/>
              <a:t> ( </a:t>
            </a:r>
            <a:r>
              <a:rPr lang="en-US" dirty="0" err="1" smtClean="0"/>
              <a:t>pipih</a:t>
            </a:r>
            <a:r>
              <a:rPr lang="en-US" dirty="0" smtClean="0"/>
              <a:t>, </a:t>
            </a:r>
            <a:r>
              <a:rPr lang="en-US" dirty="0" err="1" smtClean="0"/>
              <a:t>kubus</a:t>
            </a:r>
            <a:r>
              <a:rPr lang="en-US" dirty="0" smtClean="0"/>
              <a:t>, </a:t>
            </a:r>
            <a:r>
              <a:rPr lang="en-US" dirty="0" err="1" smtClean="0"/>
              <a:t>batang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Sel-sel</a:t>
            </a:r>
            <a:r>
              <a:rPr lang="en-US" dirty="0" smtClean="0"/>
              <a:t> </a:t>
            </a:r>
            <a:r>
              <a:rPr lang="en-US" dirty="0" err="1" smtClean="0"/>
              <a:t>tersusun</a:t>
            </a:r>
            <a:r>
              <a:rPr lang="en-US" dirty="0" smtClean="0"/>
              <a:t> </a:t>
            </a:r>
            <a:r>
              <a:rPr lang="en-US" dirty="0" err="1" smtClean="0"/>
              <a:t>rapat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material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sel</a:t>
            </a:r>
            <a:r>
              <a:rPr lang="en-US" dirty="0" smtClean="0"/>
              <a:t> (</a:t>
            </a:r>
            <a:r>
              <a:rPr lang="en-US" dirty="0" err="1" smtClean="0"/>
              <a:t>matrik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mengalami</a:t>
            </a:r>
            <a:r>
              <a:rPr lang="en-US" dirty="0" smtClean="0"/>
              <a:t> </a:t>
            </a:r>
            <a:r>
              <a:rPr lang="en-US" dirty="0" err="1" smtClean="0"/>
              <a:t>spesialisasi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cilia, </a:t>
            </a:r>
            <a:r>
              <a:rPr lang="en-US" dirty="0" smtClean="0"/>
              <a:t> </a:t>
            </a:r>
            <a:r>
              <a:rPr lang="en-US" dirty="0" err="1" smtClean="0"/>
              <a:t>mikrofili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Andalus" pitchFamily="18" charset="-78"/>
                <a:cs typeface="Andalus" pitchFamily="18" charset="-78"/>
              </a:rPr>
              <a:t>Berdasarkan bentuk</a:t>
            </a:r>
            <a:endParaRPr lang="id-ID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P</a:t>
            </a:r>
            <a:r>
              <a:rPr lang="id-ID" dirty="0" smtClean="0">
                <a:latin typeface="Andalus" pitchFamily="18" charset="-78"/>
                <a:cs typeface="Andalus" pitchFamily="18" charset="-78"/>
              </a:rPr>
              <a:t>ipih (squamous)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K</a:t>
            </a:r>
            <a:r>
              <a:rPr lang="id-ID" dirty="0" smtClean="0">
                <a:latin typeface="Andalus" pitchFamily="18" charset="-78"/>
                <a:cs typeface="Andalus" pitchFamily="18" charset="-78"/>
              </a:rPr>
              <a:t>ubus (kuboid)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S</a:t>
            </a:r>
            <a:r>
              <a:rPr lang="id-ID" dirty="0" smtClean="0">
                <a:latin typeface="Andalus" pitchFamily="18" charset="-78"/>
                <a:cs typeface="Andalus" pitchFamily="18" charset="-78"/>
              </a:rPr>
              <a:t>ilindris (columnar)</a:t>
            </a:r>
            <a:endParaRPr lang="en-US" dirty="0" smtClean="0">
              <a:latin typeface="Andalus" pitchFamily="18" charset="-78"/>
              <a:cs typeface="Andalus" pitchFamily="18" charset="-7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Transisional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(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berubah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bentuk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)</a:t>
            </a:r>
            <a:endParaRPr lang="id-ID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endParaRPr lang="id-ID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latin typeface="Andalus" pitchFamily="18" charset="-78"/>
                <a:cs typeface="Andalus" pitchFamily="18" charset="-78"/>
              </a:rPr>
              <a:t>Macam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macam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jaringan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epitel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id-ID" dirty="0" smtClean="0">
                <a:latin typeface="Andalus" pitchFamily="18" charset="-78"/>
                <a:cs typeface="Andalus" pitchFamily="18" charset="-78"/>
              </a:rPr>
              <a:t>Berdasarkan Fungsinya </a:t>
            </a:r>
            <a:endParaRPr lang="id-ID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tabLst>
                <a:tab pos="2682875" algn="l"/>
              </a:tabLst>
            </a:pPr>
            <a:r>
              <a:rPr lang="en-US" b="1" dirty="0" smtClean="0">
                <a:latin typeface="Andalus" pitchFamily="18" charset="-78"/>
                <a:cs typeface="Andalus" pitchFamily="18" charset="-78"/>
              </a:rPr>
              <a:t>E</a:t>
            </a:r>
            <a:r>
              <a:rPr lang="id-ID" b="1" dirty="0" smtClean="0">
                <a:latin typeface="Andalus" pitchFamily="18" charset="-78"/>
                <a:cs typeface="Andalus" pitchFamily="18" charset="-78"/>
              </a:rPr>
              <a:t>pitel </a:t>
            </a:r>
            <a:r>
              <a:rPr lang="en-US" b="1" dirty="0" err="1" smtClean="0">
                <a:latin typeface="Andalus" pitchFamily="18" charset="-78"/>
                <a:cs typeface="Andalus" pitchFamily="18" charset="-78"/>
              </a:rPr>
              <a:t>proteksi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	: m</a:t>
            </a:r>
            <a:r>
              <a:rPr lang="id-ID" dirty="0" smtClean="0">
                <a:latin typeface="Andalus" pitchFamily="18" charset="-78"/>
                <a:cs typeface="Andalus" pitchFamily="18" charset="-78"/>
              </a:rPr>
              <a:t>enutupi permukaan tubuh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atau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organ (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kulit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, pleura)</a:t>
            </a:r>
            <a:endParaRPr lang="id-ID" dirty="0" smtClean="0">
              <a:latin typeface="Andalus" pitchFamily="18" charset="-78"/>
              <a:cs typeface="Andalus" pitchFamily="18" charset="-78"/>
            </a:endParaRPr>
          </a:p>
          <a:p>
            <a:pPr marL="514350" indent="-514350">
              <a:buFont typeface="+mj-lt"/>
              <a:buAutoNum type="arabicPeriod"/>
              <a:tabLst>
                <a:tab pos="2682875" algn="l"/>
              </a:tabLst>
            </a:pPr>
            <a:r>
              <a:rPr lang="en-US" b="1" dirty="0" smtClean="0">
                <a:latin typeface="Andalus" pitchFamily="18" charset="-78"/>
                <a:cs typeface="Andalus" pitchFamily="18" charset="-78"/>
              </a:rPr>
              <a:t>E</a:t>
            </a:r>
            <a:r>
              <a:rPr lang="id-ID" b="1" dirty="0" smtClean="0">
                <a:latin typeface="Andalus" pitchFamily="18" charset="-78"/>
                <a:cs typeface="Andalus" pitchFamily="18" charset="-78"/>
              </a:rPr>
              <a:t>pitel</a:t>
            </a:r>
            <a:r>
              <a:rPr lang="en-US" b="1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b="1" dirty="0" err="1" smtClean="0">
                <a:latin typeface="Andalus" pitchFamily="18" charset="-78"/>
                <a:cs typeface="Andalus" pitchFamily="18" charset="-78"/>
              </a:rPr>
              <a:t>sekresi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	: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berfungsi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menghasilkan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sekret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(</a:t>
            </a:r>
            <a:r>
              <a:rPr lang="id-ID" dirty="0" smtClean="0">
                <a:latin typeface="Andalus" pitchFamily="18" charset="-78"/>
                <a:cs typeface="Andalus" pitchFamily="18" charset="-78"/>
              </a:rPr>
              <a:t>kelenjar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minyak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,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kelenjar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hormon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.)</a:t>
            </a:r>
          </a:p>
          <a:p>
            <a:pPr marL="514350" indent="-514350">
              <a:buFont typeface="+mj-lt"/>
              <a:buAutoNum type="arabicPeriod"/>
              <a:tabLst>
                <a:tab pos="2682875" algn="l"/>
              </a:tabLst>
            </a:pPr>
            <a:r>
              <a:rPr lang="en-US" b="1" dirty="0" err="1" smtClean="0">
                <a:latin typeface="Andalus" pitchFamily="18" charset="-78"/>
                <a:cs typeface="Andalus" pitchFamily="18" charset="-78"/>
              </a:rPr>
              <a:t>Epitel</a:t>
            </a:r>
            <a:r>
              <a:rPr lang="en-US" b="1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b="1" dirty="0" err="1" smtClean="0">
                <a:latin typeface="Andalus" pitchFamily="18" charset="-78"/>
                <a:cs typeface="Andalus" pitchFamily="18" charset="-78"/>
              </a:rPr>
              <a:t>sensorik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	: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menerima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rangsang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, (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di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alat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indera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).</a:t>
            </a:r>
          </a:p>
          <a:p>
            <a:pPr marL="514350" indent="-514350">
              <a:buFont typeface="+mj-lt"/>
              <a:buAutoNum type="arabicPeriod"/>
              <a:tabLst>
                <a:tab pos="2682875" algn="l"/>
              </a:tabLst>
            </a:pPr>
            <a:r>
              <a:rPr lang="en-US" b="1" dirty="0" err="1" smtClean="0">
                <a:latin typeface="Andalus" pitchFamily="18" charset="-78"/>
                <a:cs typeface="Andalus" pitchFamily="18" charset="-78"/>
              </a:rPr>
              <a:t>Epitel</a:t>
            </a:r>
            <a:r>
              <a:rPr lang="en-US" b="1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b="1" dirty="0" err="1" smtClean="0">
                <a:latin typeface="Andalus" pitchFamily="18" charset="-78"/>
                <a:cs typeface="Andalus" pitchFamily="18" charset="-78"/>
              </a:rPr>
              <a:t>absorbsi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	: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menyerap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(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usus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halus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,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usus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mtClean="0">
                <a:latin typeface="Andalus" pitchFamily="18" charset="-78"/>
                <a:cs typeface="Andalus" pitchFamily="18" charset="-78"/>
              </a:rPr>
              <a:t>besar).</a:t>
            </a:r>
            <a:endParaRPr lang="en-US" dirty="0" smtClean="0">
              <a:latin typeface="Andalus" pitchFamily="18" charset="-78"/>
              <a:cs typeface="Andalus" pitchFamily="18" charset="-7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>
                <a:latin typeface="Andalus" pitchFamily="18" charset="-78"/>
                <a:cs typeface="Andalus" pitchFamily="18" charset="-78"/>
              </a:rPr>
              <a:t>Epitel</a:t>
            </a:r>
            <a:r>
              <a:rPr lang="en-US" b="1" dirty="0" smtClean="0">
                <a:latin typeface="Andalus" pitchFamily="18" charset="-78"/>
                <a:cs typeface="Andalus" pitchFamily="18" charset="-78"/>
              </a:rPr>
              <a:t>  </a:t>
            </a:r>
            <a:r>
              <a:rPr lang="en-US" b="1" dirty="0" err="1" smtClean="0">
                <a:latin typeface="Andalus" pitchFamily="18" charset="-78"/>
                <a:cs typeface="Andalus" pitchFamily="18" charset="-78"/>
              </a:rPr>
              <a:t>kontraksi</a:t>
            </a:r>
            <a:r>
              <a:rPr lang="en-US" b="1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: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mengatur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kontaksi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jaringan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lain (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kantung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kemih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)</a:t>
            </a:r>
          </a:p>
          <a:p>
            <a:pPr>
              <a:buNone/>
            </a:pPr>
            <a:endParaRPr lang="id-ID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85794"/>
          </a:xfrm>
        </p:spPr>
        <p:txBody>
          <a:bodyPr/>
          <a:lstStyle/>
          <a:p>
            <a:r>
              <a:rPr lang="id-ID" dirty="0" smtClean="0">
                <a:latin typeface="Andalus" pitchFamily="18" charset="-78"/>
                <a:cs typeface="Andalus" pitchFamily="18" charset="-78"/>
              </a:rPr>
              <a:t>Berdasarkan lapisannya</a:t>
            </a:r>
            <a:endParaRPr lang="id-ID" dirty="0">
              <a:latin typeface="Andalus" pitchFamily="18" charset="-78"/>
              <a:cs typeface="Andalus" pitchFamily="18" charset="-7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7158" y="635000"/>
          <a:ext cx="7715304" cy="622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  <a:gridCol w="1928826"/>
                <a:gridCol w="1928826"/>
                <a:gridCol w="19288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Nama jaringan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Ciri-ciri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Letak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Fungsi 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Pipih selapis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Tipis, inti di tengah, gepeng, permeable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Pembuluh limfe</a:t>
                      </a:r>
                      <a:r>
                        <a:rPr lang="id-ID" baseline="0" dirty="0" smtClean="0"/>
                        <a:t> &amp; darah, perikardium, alveolus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-Difusi O2 dan CO2</a:t>
                      </a:r>
                    </a:p>
                    <a:p>
                      <a:r>
                        <a:rPr lang="id-ID" dirty="0" smtClean="0"/>
                        <a:t>- Filtrasi darah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Pipih berlapis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Pipih berlapis-lapis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Epidermis,  vagina, esofagus, anus dan ujung distal uretra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id-ID" dirty="0" smtClean="0"/>
                        <a:t>Proteksi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id-ID" dirty="0" smtClean="0"/>
                        <a:t> mencegah penguapan air dr tubuh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Kubus selapis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Lap pda kelenjar &amp; saluran, inti di tengah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Permukaan ovari, lensa mata, kelenjar tiroid, retina mata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id-ID" dirty="0" smtClean="0"/>
                        <a:t>Proteksi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id-ID" dirty="0" smtClean="0"/>
                        <a:t> sekresi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id-ID" dirty="0" smtClean="0"/>
                        <a:t> absorbsi 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 kubus berlapis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Melapisi saluran kelenjar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Kelenjar minyak, klenjar kringat, folikel</a:t>
                      </a:r>
                      <a:r>
                        <a:rPr lang="id-ID" baseline="0" dirty="0" smtClean="0"/>
                        <a:t> pd ovarium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id-ID" baseline="0" dirty="0" smtClean="0"/>
                        <a:t>Sekresi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id-ID" baseline="0" dirty="0" smtClean="0"/>
                        <a:t> melindungi jar dr akibat gesekan</a:t>
                      </a:r>
                    </a:p>
                    <a:p>
                      <a:pPr>
                        <a:buFontTx/>
                        <a:buChar char="-"/>
                      </a:pPr>
                      <a:endParaRPr lang="id-ID" baseline="0" dirty="0" smtClean="0"/>
                    </a:p>
                    <a:p>
                      <a:pPr>
                        <a:buFontTx/>
                        <a:buNone/>
                      </a:pP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http://2.bp.blogspot.com/-RDMkehXeET0/T2_s-eXD66I/AAAAAAAAABA/uXIi9gVkLiE/s1600/jaringan-pada-hewan.gif"/>
          <p:cNvPicPr/>
          <p:nvPr/>
        </p:nvPicPr>
        <p:blipFill>
          <a:blip r:embed="rId2"/>
          <a:srcRect l="68452" t="6654" r="494" b="69912"/>
          <a:stretch>
            <a:fillRect/>
          </a:stretch>
        </p:blipFill>
        <p:spPr bwMode="auto">
          <a:xfrm>
            <a:off x="714348" y="2786058"/>
            <a:ext cx="1643074" cy="859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2.bp.blogspot.com/-RDMkehXeET0/T2_s-eXD66I/AAAAAAAAABA/uXIi9gVkLiE/s1600/jaringan-pada-hewan.gif"/>
          <p:cNvPicPr/>
          <p:nvPr/>
        </p:nvPicPr>
        <p:blipFill>
          <a:blip r:embed="rId2"/>
          <a:srcRect l="5582" t="36579" r="67532" b="41585"/>
          <a:stretch>
            <a:fillRect/>
          </a:stretch>
        </p:blipFill>
        <p:spPr bwMode="auto">
          <a:xfrm>
            <a:off x="785786" y="4000505"/>
            <a:ext cx="157163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2.bp.blogspot.com/-RDMkehXeET0/T2_s-eXD66I/AAAAAAAAABA/uXIi9gVkLiE/s1600/jaringan-pada-hewan.gif"/>
          <p:cNvPicPr/>
          <p:nvPr/>
        </p:nvPicPr>
        <p:blipFill>
          <a:blip r:embed="rId2"/>
          <a:srcRect l="69244" t="43394" r="1499" b="43115"/>
          <a:stretch>
            <a:fillRect/>
          </a:stretch>
        </p:blipFill>
        <p:spPr bwMode="auto">
          <a:xfrm>
            <a:off x="500034" y="1357298"/>
            <a:ext cx="150019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nasrulbintang.files.wordpress.com/2012/01/jaringan-epitel.jpg"/>
          <p:cNvPicPr/>
          <p:nvPr/>
        </p:nvPicPr>
        <p:blipFill>
          <a:blip r:embed="rId3"/>
          <a:srcRect l="26472" t="57028" r="51848" b="18451"/>
          <a:stretch>
            <a:fillRect/>
          </a:stretch>
        </p:blipFill>
        <p:spPr bwMode="auto">
          <a:xfrm>
            <a:off x="500034" y="5572140"/>
            <a:ext cx="1643074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5720" y="214290"/>
          <a:ext cx="7715308" cy="641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7"/>
                <a:gridCol w="1928827"/>
                <a:gridCol w="1928827"/>
                <a:gridCol w="1928827"/>
              </a:tblGrid>
              <a:tr h="83917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Nama</a:t>
                      </a:r>
                      <a:r>
                        <a:rPr lang="id-ID" baseline="0" dirty="0" smtClean="0">
                          <a:solidFill>
                            <a:schemeClr val="tx1"/>
                          </a:solidFill>
                        </a:rPr>
                        <a:t> jaringan </a:t>
                      </a:r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Ciri-ciri 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Letak 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Fungsi 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Silindris</a:t>
                      </a:r>
                      <a:r>
                        <a:rPr lang="id-ID" baseline="0" dirty="0" smtClean="0"/>
                        <a:t> selapis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Inti di tengah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Lambung, usus, kel.pencernaan, kantong</a:t>
                      </a:r>
                      <a:r>
                        <a:rPr lang="id-ID" baseline="0" dirty="0" smtClean="0"/>
                        <a:t> empedu</a:t>
                      </a:r>
                    </a:p>
                    <a:p>
                      <a:r>
                        <a:rPr lang="id-ID" baseline="0" dirty="0" smtClean="0"/>
                        <a:t>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id-ID" dirty="0" smtClean="0"/>
                        <a:t>Sekresi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id-ID" dirty="0" smtClean="0"/>
                        <a:t> absorbsi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id-ID" dirty="0" smtClean="0"/>
                        <a:t> proteksi 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Silindris berlapis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Bag luar silinder berlapis banyak, bag dalam kubus /tdk beraturan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Laring, faring, saluran kelenjar air liur,</a:t>
                      </a:r>
                      <a:r>
                        <a:rPr lang="id-ID" baseline="0" dirty="0" smtClean="0"/>
                        <a:t> kelenjar susu</a:t>
                      </a:r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id-ID" dirty="0" smtClean="0"/>
                        <a:t>Sekresi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id-ID" dirty="0" smtClean="0"/>
                        <a:t> pergerakan 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Silindris bersilia </a:t>
                      </a:r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Pada permukaan terdapat silia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Saluran trakea, rongga hidung, salurn reproduksi laki-laki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Silia untuk proteksi, sekresi,mengenali debu 7 zat lain yg masuk paru-paru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Transisional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Berlapis, tdk dpt digolongkan bentuknya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Saluran kencing, kandung kemih, ureter </a:t>
                      </a:r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Memungkinkan perubahan dalam bentuk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http://2.bp.blogspot.com/-RDMkehXeET0/T2_s-eXD66I/AAAAAAAAABA/uXIi9gVkLiE/s1600/jaringan-pada-hewan.gif"/>
          <p:cNvPicPr/>
          <p:nvPr/>
        </p:nvPicPr>
        <p:blipFill>
          <a:blip r:embed="rId2"/>
          <a:srcRect l="4471" t="974" r="64595" b="74956"/>
          <a:stretch>
            <a:fillRect/>
          </a:stretch>
        </p:blipFill>
        <p:spPr bwMode="auto">
          <a:xfrm>
            <a:off x="500034" y="4143380"/>
            <a:ext cx="1571636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2.bp.blogspot.com/-RDMkehXeET0/T2_s-eXD66I/AAAAAAAAABA/uXIi9gVkLiE/s1600/jaringan-pada-hewan.gif"/>
          <p:cNvPicPr/>
          <p:nvPr/>
        </p:nvPicPr>
        <p:blipFill>
          <a:blip r:embed="rId2"/>
          <a:srcRect l="3653" t="68707" r="67599" b="8435"/>
          <a:stretch>
            <a:fillRect/>
          </a:stretch>
        </p:blipFill>
        <p:spPr bwMode="auto">
          <a:xfrm>
            <a:off x="428596" y="2571744"/>
            <a:ext cx="1571636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ttp://2.bp.blogspot.com/-RDMkehXeET0/T2_s-eXD66I/AAAAAAAAABA/uXIi9gVkLiE/s1600/jaringan-pada-hewan.gif"/>
          <p:cNvPicPr/>
          <p:nvPr/>
        </p:nvPicPr>
        <p:blipFill>
          <a:blip r:embed="rId2"/>
          <a:srcRect l="68374" t="68429" r="1782" b="8206"/>
          <a:stretch>
            <a:fillRect/>
          </a:stretch>
        </p:blipFill>
        <p:spPr bwMode="auto">
          <a:xfrm>
            <a:off x="500034" y="1428736"/>
            <a:ext cx="1428760" cy="785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nasrulbintang.files.wordpress.com/2012/01/jaringan-epitel.jpg"/>
          <p:cNvPicPr/>
          <p:nvPr/>
        </p:nvPicPr>
        <p:blipFill>
          <a:blip r:embed="rId3"/>
          <a:srcRect l="77193" t="40095" r="2577" b="28299"/>
          <a:stretch>
            <a:fillRect/>
          </a:stretch>
        </p:blipFill>
        <p:spPr bwMode="auto">
          <a:xfrm>
            <a:off x="500034" y="5786454"/>
            <a:ext cx="1357322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560</TotalTime>
  <Words>367</Words>
  <Application>Microsoft Office PowerPoint</Application>
  <PresentationFormat>On-screen Show (4:3)</PresentationFormat>
  <Paragraphs>98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Jaringan hewan </vt:lpstr>
      <vt:lpstr>Tujuan Pembelajaran </vt:lpstr>
      <vt:lpstr>Slide 3</vt:lpstr>
      <vt:lpstr>Epitel kelenjar</vt:lpstr>
      <vt:lpstr>Ciri-cirI  jaringan epitel</vt:lpstr>
      <vt:lpstr>Berdasarkan bentuk</vt:lpstr>
      <vt:lpstr>Macam macam jaringan epitel Berdasarkan Fungsinya </vt:lpstr>
      <vt:lpstr>Berdasarkan lapisannya</vt:lpstr>
      <vt:lpstr>Slide 9</vt:lpstr>
      <vt:lpstr>Perbedaan Struktur dan Fungsi Jaringan Hewan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Jaringan hewan</dc:title>
  <dc:creator>Toshiba Satellite</dc:creator>
  <cp:lastModifiedBy>TOSHIBA</cp:lastModifiedBy>
  <cp:revision>58</cp:revision>
  <dcterms:created xsi:type="dcterms:W3CDTF">2012-09-29T07:27:05Z</dcterms:created>
  <dcterms:modified xsi:type="dcterms:W3CDTF">2016-09-15T03:16:25Z</dcterms:modified>
</cp:coreProperties>
</file>