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2" r:id="rId3"/>
    <p:sldId id="294" r:id="rId4"/>
    <p:sldId id="295" r:id="rId5"/>
    <p:sldId id="297" r:id="rId6"/>
    <p:sldId id="258" r:id="rId7"/>
    <p:sldId id="259" r:id="rId8"/>
    <p:sldId id="260" r:id="rId9"/>
    <p:sldId id="261" r:id="rId10"/>
    <p:sldId id="265" r:id="rId11"/>
    <p:sldId id="300" r:id="rId12"/>
    <p:sldId id="266" r:id="rId13"/>
    <p:sldId id="267" r:id="rId14"/>
    <p:sldId id="268" r:id="rId15"/>
    <p:sldId id="269" r:id="rId16"/>
    <p:sldId id="270" r:id="rId17"/>
    <p:sldId id="277" r:id="rId18"/>
    <p:sldId id="299" r:id="rId19"/>
    <p:sldId id="290" r:id="rId20"/>
    <p:sldId id="298" r:id="rId21"/>
    <p:sldId id="291" r:id="rId22"/>
    <p:sldId id="262" r:id="rId23"/>
    <p:sldId id="301" r:id="rId24"/>
    <p:sldId id="264" r:id="rId25"/>
    <p:sldId id="271" r:id="rId26"/>
    <p:sldId id="274" r:id="rId27"/>
    <p:sldId id="278" r:id="rId28"/>
    <p:sldId id="279" r:id="rId29"/>
    <p:sldId id="272" r:id="rId30"/>
    <p:sldId id="280" r:id="rId31"/>
    <p:sldId id="281" r:id="rId32"/>
    <p:sldId id="273" r:id="rId33"/>
    <p:sldId id="275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7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79211" autoAdjust="0"/>
  </p:normalViewPr>
  <p:slideViewPr>
    <p:cSldViewPr>
      <p:cViewPr varScale="1">
        <p:scale>
          <a:sx n="73" d="100"/>
          <a:sy n="73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2420A-207A-4E61-AB46-F733004F016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9524B6-253A-4244-937C-05C7B1A58CB1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</dgm:spPr>
      <dgm:t>
        <a:bodyPr/>
        <a:lstStyle/>
        <a:p>
          <a:r>
            <a:rPr lang="en-US" sz="2300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Interaksi</a:t>
          </a:r>
          <a:r>
            <a:rPr lang="en-US" sz="23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300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antara</a:t>
          </a:r>
          <a:r>
            <a:rPr lang="en-US" sz="23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300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individu</a:t>
          </a:r>
          <a:r>
            <a:rPr lang="en-US" sz="23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300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dengan</a:t>
          </a:r>
          <a:r>
            <a:rPr lang="en-US" sz="23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300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individu</a:t>
          </a:r>
          <a:endParaRPr lang="en-US" sz="2300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7AA25B0B-CAF3-401F-A225-694D009B6886}" type="parTrans" cxnId="{E36E22FC-DE15-4D24-968E-365279170C84}">
      <dgm:prSet/>
      <dgm:spPr/>
      <dgm:t>
        <a:bodyPr/>
        <a:lstStyle/>
        <a:p>
          <a:endParaRPr lang="en-US"/>
        </a:p>
      </dgm:t>
    </dgm:pt>
    <dgm:pt modelId="{863D8A30-F68B-43F4-8E98-DACFADFC7DE6}" type="sibTrans" cxnId="{E36E22FC-DE15-4D24-968E-365279170C84}">
      <dgm:prSet/>
      <dgm:spPr/>
      <dgm:t>
        <a:bodyPr/>
        <a:lstStyle/>
        <a:p>
          <a:endParaRPr lang="en-US"/>
        </a:p>
      </dgm:t>
    </dgm:pt>
    <dgm:pt modelId="{2C0D4975-3289-4119-BA58-73842C38711D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</dgm:spPr>
      <dgm:t>
        <a:bodyPr/>
        <a:lstStyle/>
        <a:p>
          <a:r>
            <a:rPr lang="id-ID" sz="2000" b="1" dirty="0" smtClean="0">
              <a:solidFill>
                <a:schemeClr val="tx1"/>
              </a:solidFill>
            </a:rPr>
            <a:t>Jarak sosial</a:t>
          </a:r>
          <a:endParaRPr lang="en-US" sz="2000" b="1" dirty="0">
            <a:solidFill>
              <a:schemeClr val="tx1"/>
            </a:solidFill>
          </a:endParaRPr>
        </a:p>
      </dgm:t>
    </dgm:pt>
    <dgm:pt modelId="{8CE505FF-B201-4FA4-A7C9-4C5658FA2459}" type="parTrans" cxnId="{B9B6B10F-6DFD-40B8-A3FB-084DBB4F9FEF}">
      <dgm:prSet/>
      <dgm:spPr/>
      <dgm:t>
        <a:bodyPr/>
        <a:lstStyle/>
        <a:p>
          <a:endParaRPr lang="en-US"/>
        </a:p>
      </dgm:t>
    </dgm:pt>
    <dgm:pt modelId="{3C0885F6-9DF6-4AC9-A38B-8E22699CF70D}" type="sibTrans" cxnId="{B9B6B10F-6DFD-40B8-A3FB-084DBB4F9FEF}">
      <dgm:prSet/>
      <dgm:spPr/>
      <dgm:t>
        <a:bodyPr/>
        <a:lstStyle/>
        <a:p>
          <a:endParaRPr lang="en-US"/>
        </a:p>
      </dgm:t>
    </dgm:pt>
    <dgm:pt modelId="{012EE1EA-7747-4747-9BF0-88992913894E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</dgm:spPr>
      <dgm:t>
        <a:bodyPr/>
        <a:lstStyle/>
        <a:p>
          <a:r>
            <a:rPr lang="id-ID" sz="2000" b="1" dirty="0" smtClean="0">
              <a:solidFill>
                <a:schemeClr val="tx1"/>
              </a:solidFill>
            </a:rPr>
            <a:t>Simpati dan antipati</a:t>
          </a:r>
          <a:endParaRPr lang="en-US" sz="2000" b="1" dirty="0">
            <a:solidFill>
              <a:schemeClr val="tx1"/>
            </a:solidFill>
          </a:endParaRPr>
        </a:p>
      </dgm:t>
    </dgm:pt>
    <dgm:pt modelId="{E609522B-9852-4969-B6AC-BEFA6394137C}" type="parTrans" cxnId="{48E49DBA-8E2B-4102-8CC5-EE2A8ECAB823}">
      <dgm:prSet/>
      <dgm:spPr/>
      <dgm:t>
        <a:bodyPr/>
        <a:lstStyle/>
        <a:p>
          <a:endParaRPr lang="en-US"/>
        </a:p>
      </dgm:t>
    </dgm:pt>
    <dgm:pt modelId="{B18258B6-B946-4A87-91DA-60308167D85E}" type="sibTrans" cxnId="{48E49DBA-8E2B-4102-8CC5-EE2A8ECAB823}">
      <dgm:prSet/>
      <dgm:spPr/>
      <dgm:t>
        <a:bodyPr/>
        <a:lstStyle/>
        <a:p>
          <a:endParaRPr lang="en-US"/>
        </a:p>
      </dgm:t>
    </dgm:pt>
    <dgm:pt modelId="{1B11FE06-7C74-4B48-88FF-BBA1AD33BAF4}">
      <dgm:prSet phldrT="[Text]"/>
      <dgm:spPr>
        <a:gradFill rotWithShape="0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Interaksi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antara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individu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dengan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kelompok</a:t>
          </a:r>
          <a:endParaRPr lang="en-US" b="1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21467BB6-D06A-4B23-AF0B-AB13458EEEA3}" type="parTrans" cxnId="{D5066EA4-6CEB-4319-8E22-A7ADF29159C8}">
      <dgm:prSet/>
      <dgm:spPr/>
      <dgm:t>
        <a:bodyPr/>
        <a:lstStyle/>
        <a:p>
          <a:endParaRPr lang="en-US"/>
        </a:p>
      </dgm:t>
    </dgm:pt>
    <dgm:pt modelId="{EB782C88-19B7-42E4-85BA-8716A5988DDB}" type="sibTrans" cxnId="{D5066EA4-6CEB-4319-8E22-A7ADF29159C8}">
      <dgm:prSet/>
      <dgm:spPr/>
      <dgm:t>
        <a:bodyPr/>
        <a:lstStyle/>
        <a:p>
          <a:endParaRPr lang="en-US"/>
        </a:p>
      </dgm:t>
    </dgm:pt>
    <dgm:pt modelId="{EA588451-9D22-4B28-B9CC-AD909D08A421}">
      <dgm:prSet phldrT="[Text]"/>
      <dgm:spPr>
        <a:gradFill rotWithShape="0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Pola huruf X dan Y</a:t>
          </a:r>
          <a:endParaRPr lang="en-US" b="1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FB939114-286B-4904-9B66-DABFF1D2088E}" type="parTrans" cxnId="{61542440-2ECB-484A-8AB6-3BAF4E467896}">
      <dgm:prSet/>
      <dgm:spPr/>
      <dgm:t>
        <a:bodyPr/>
        <a:lstStyle/>
        <a:p>
          <a:endParaRPr lang="en-US"/>
        </a:p>
      </dgm:t>
    </dgm:pt>
    <dgm:pt modelId="{DD9B0C0B-86E5-4775-AACA-E1BDCA55636C}" type="sibTrans" cxnId="{61542440-2ECB-484A-8AB6-3BAF4E467896}">
      <dgm:prSet/>
      <dgm:spPr/>
      <dgm:t>
        <a:bodyPr/>
        <a:lstStyle/>
        <a:p>
          <a:endParaRPr lang="en-US"/>
        </a:p>
      </dgm:t>
    </dgm:pt>
    <dgm:pt modelId="{BE02EB06-CD6C-4EBC-B3D6-193AD4BE86B7}">
      <dgm:prSet phldrT="[Text]"/>
      <dgm:spPr>
        <a:gradFill rotWithShape="0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Pola lingkaran</a:t>
          </a:r>
          <a:endParaRPr lang="en-US" b="1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F96503D8-CDC9-4EA3-B612-3122EBB5510A}" type="parTrans" cxnId="{0028B9ED-8BB9-4DB8-AD36-189330CF5811}">
      <dgm:prSet/>
      <dgm:spPr/>
      <dgm:t>
        <a:bodyPr/>
        <a:lstStyle/>
        <a:p>
          <a:endParaRPr lang="en-US"/>
        </a:p>
      </dgm:t>
    </dgm:pt>
    <dgm:pt modelId="{E8AAC45C-A8DD-4019-944B-F4A985CB9AF9}" type="sibTrans" cxnId="{0028B9ED-8BB9-4DB8-AD36-189330CF5811}">
      <dgm:prSet/>
      <dgm:spPr/>
      <dgm:t>
        <a:bodyPr/>
        <a:lstStyle/>
        <a:p>
          <a:endParaRPr lang="en-US"/>
        </a:p>
      </dgm:t>
    </dgm:pt>
    <dgm:pt modelId="{ABC4BD1E-2D07-447F-87C9-27B27DEEFA29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30000">
              <a:schemeClr val="accent4">
                <a:lumMod val="60000"/>
                <a:lumOff val="40000"/>
              </a:schemeClr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Interaksi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antara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kelompok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dengan</a:t>
          </a:r>
          <a:r>
            <a:rPr lang="en-US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b="1" dirty="0" err="1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kelompok</a:t>
          </a:r>
          <a:endParaRPr lang="en-US" b="1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A8E2328A-6CF6-47B0-A63F-C8FD8A14BFDB}" type="parTrans" cxnId="{4560BD2A-18B1-4833-9241-F09B2E6D57CD}">
      <dgm:prSet/>
      <dgm:spPr/>
      <dgm:t>
        <a:bodyPr/>
        <a:lstStyle/>
        <a:p>
          <a:endParaRPr lang="en-US"/>
        </a:p>
      </dgm:t>
    </dgm:pt>
    <dgm:pt modelId="{F8A3C72E-9E4F-4C75-97DF-FE1E8421FCC0}" type="sibTrans" cxnId="{4560BD2A-18B1-4833-9241-F09B2E6D57CD}">
      <dgm:prSet/>
      <dgm:spPr/>
      <dgm:t>
        <a:bodyPr/>
        <a:lstStyle/>
        <a:p>
          <a:endParaRPr lang="en-US"/>
        </a:p>
      </dgm:t>
    </dgm:pt>
    <dgm:pt modelId="{CE670516-39B1-43D1-A6B3-116FAA5B1663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30000">
              <a:schemeClr val="accent4">
                <a:lumMod val="60000"/>
                <a:lumOff val="40000"/>
              </a:schemeClr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Aspek etnis</a:t>
          </a:r>
          <a:endParaRPr lang="en-US" b="1" dirty="0">
            <a:solidFill>
              <a:schemeClr val="tx1"/>
            </a:solidFill>
          </a:endParaRPr>
        </a:p>
      </dgm:t>
    </dgm:pt>
    <dgm:pt modelId="{208D1B1E-57A5-4D85-B72F-6915F2208ACE}" type="parTrans" cxnId="{6AB4B927-37F8-41F1-B217-07CB8A6858FA}">
      <dgm:prSet/>
      <dgm:spPr/>
      <dgm:t>
        <a:bodyPr/>
        <a:lstStyle/>
        <a:p>
          <a:endParaRPr lang="en-US"/>
        </a:p>
      </dgm:t>
    </dgm:pt>
    <dgm:pt modelId="{E5CB1B1B-4204-4514-B25B-710D683AD586}" type="sibTrans" cxnId="{6AB4B927-37F8-41F1-B217-07CB8A6858FA}">
      <dgm:prSet/>
      <dgm:spPr/>
      <dgm:t>
        <a:bodyPr/>
        <a:lstStyle/>
        <a:p>
          <a:endParaRPr lang="en-US"/>
        </a:p>
      </dgm:t>
    </dgm:pt>
    <dgm:pt modelId="{E352F490-33E8-451C-BF81-1368860475E0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30000">
              <a:schemeClr val="accent4">
                <a:lumMod val="60000"/>
                <a:lumOff val="40000"/>
              </a:schemeClr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dgm:spPr>
      <dgm:t>
        <a:bodyPr/>
        <a:lstStyle/>
        <a:p>
          <a:r>
            <a:rPr lang="id-ID" dirty="0" smtClean="0"/>
            <a:t> </a:t>
          </a:r>
          <a:endParaRPr lang="en-US" dirty="0"/>
        </a:p>
      </dgm:t>
    </dgm:pt>
    <dgm:pt modelId="{BFF45080-7C57-44E5-89D4-F936BDC82C55}" type="parTrans" cxnId="{33F25460-1E65-4113-BD26-3DB754DAD0BB}">
      <dgm:prSet/>
      <dgm:spPr/>
      <dgm:t>
        <a:bodyPr/>
        <a:lstStyle/>
        <a:p>
          <a:endParaRPr lang="en-US"/>
        </a:p>
      </dgm:t>
    </dgm:pt>
    <dgm:pt modelId="{3D276097-C03E-41B6-AF09-2E17D6F783EE}" type="sibTrans" cxnId="{33F25460-1E65-4113-BD26-3DB754DAD0BB}">
      <dgm:prSet/>
      <dgm:spPr/>
      <dgm:t>
        <a:bodyPr/>
        <a:lstStyle/>
        <a:p>
          <a:endParaRPr lang="en-US"/>
        </a:p>
      </dgm:t>
    </dgm:pt>
    <dgm:pt modelId="{53020B03-2C92-4053-A507-BAC0739451E8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</dgm:spPr>
      <dgm:t>
        <a:bodyPr/>
        <a:lstStyle/>
        <a:p>
          <a:r>
            <a:rPr lang="id-ID" sz="2000" b="1" dirty="0" smtClean="0">
              <a:solidFill>
                <a:schemeClr val="tx1"/>
              </a:solidFill>
            </a:rPr>
            <a:t>Intensitas dan frekuensi interaksi sosial</a:t>
          </a:r>
          <a:endParaRPr lang="en-US" sz="2000" b="1" dirty="0">
            <a:solidFill>
              <a:schemeClr val="tx1"/>
            </a:solidFill>
          </a:endParaRPr>
        </a:p>
      </dgm:t>
    </dgm:pt>
    <dgm:pt modelId="{405C3637-D691-482B-AAC4-E571E5F25C4F}" type="parTrans" cxnId="{B82C842B-B794-496A-A865-5158F3E14A49}">
      <dgm:prSet/>
      <dgm:spPr/>
      <dgm:t>
        <a:bodyPr/>
        <a:lstStyle/>
        <a:p>
          <a:endParaRPr lang="id-ID"/>
        </a:p>
      </dgm:t>
    </dgm:pt>
    <dgm:pt modelId="{0AE728F9-D432-4CC2-859C-B4A8CCAFC730}" type="sibTrans" cxnId="{B82C842B-B794-496A-A865-5158F3E14A49}">
      <dgm:prSet/>
      <dgm:spPr/>
      <dgm:t>
        <a:bodyPr/>
        <a:lstStyle/>
        <a:p>
          <a:endParaRPr lang="id-ID"/>
        </a:p>
      </dgm:t>
    </dgm:pt>
    <dgm:pt modelId="{F00CAE64-08A2-42CB-9161-65988A87DC8F}">
      <dgm:prSet phldrT="[Text]"/>
      <dgm:spPr>
        <a:gradFill rotWithShape="0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rPr>
            <a:t>Pola lurus</a:t>
          </a:r>
          <a:endParaRPr lang="en-US" b="1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DFE5C4A6-4AF7-4AA8-9050-E19B7EA072D5}" type="parTrans" cxnId="{894ABAA6-337D-4183-8C71-D81D394EDB6A}">
      <dgm:prSet/>
      <dgm:spPr/>
      <dgm:t>
        <a:bodyPr/>
        <a:lstStyle/>
        <a:p>
          <a:endParaRPr lang="id-ID"/>
        </a:p>
      </dgm:t>
    </dgm:pt>
    <dgm:pt modelId="{6ECA8736-6517-4248-AABE-9E177D50DCCF}" type="sibTrans" cxnId="{894ABAA6-337D-4183-8C71-D81D394EDB6A}">
      <dgm:prSet/>
      <dgm:spPr/>
      <dgm:t>
        <a:bodyPr/>
        <a:lstStyle/>
        <a:p>
          <a:endParaRPr lang="id-ID"/>
        </a:p>
      </dgm:t>
    </dgm:pt>
    <dgm:pt modelId="{811169D3-D061-42F5-818B-6ED3D5955645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30000">
              <a:schemeClr val="accent4">
                <a:lumMod val="60000"/>
                <a:lumOff val="40000"/>
              </a:schemeClr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Aspek ras</a:t>
          </a:r>
          <a:endParaRPr lang="en-US" b="1" dirty="0">
            <a:solidFill>
              <a:schemeClr val="tx1"/>
            </a:solidFill>
          </a:endParaRPr>
        </a:p>
      </dgm:t>
    </dgm:pt>
    <dgm:pt modelId="{D8F22A01-D6D9-4272-8C1B-2AE37439B2B0}" type="parTrans" cxnId="{9C495B0A-B350-453F-80F1-29E9BFEBF2D5}">
      <dgm:prSet/>
      <dgm:spPr/>
      <dgm:t>
        <a:bodyPr/>
        <a:lstStyle/>
        <a:p>
          <a:endParaRPr lang="id-ID"/>
        </a:p>
      </dgm:t>
    </dgm:pt>
    <dgm:pt modelId="{DD4D2DFD-414F-4A4A-8F92-7D07B2589290}" type="sibTrans" cxnId="{9C495B0A-B350-453F-80F1-29E9BFEBF2D5}">
      <dgm:prSet/>
      <dgm:spPr/>
      <dgm:t>
        <a:bodyPr/>
        <a:lstStyle/>
        <a:p>
          <a:endParaRPr lang="id-ID"/>
        </a:p>
      </dgm:t>
    </dgm:pt>
    <dgm:pt modelId="{FFC313F0-1966-486C-816A-669623A0EEA5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30000">
              <a:schemeClr val="accent4">
                <a:lumMod val="60000"/>
                <a:lumOff val="40000"/>
              </a:schemeClr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Aspek agama</a:t>
          </a:r>
          <a:endParaRPr lang="en-US" b="1" dirty="0">
            <a:solidFill>
              <a:schemeClr val="tx1"/>
            </a:solidFill>
          </a:endParaRPr>
        </a:p>
      </dgm:t>
    </dgm:pt>
    <dgm:pt modelId="{F349EA10-74E3-4792-B0E4-DE0326C60834}" type="parTrans" cxnId="{61D0CE97-14C5-4039-AB45-441EC4A0B957}">
      <dgm:prSet/>
      <dgm:spPr/>
      <dgm:t>
        <a:bodyPr/>
        <a:lstStyle/>
        <a:p>
          <a:endParaRPr lang="id-ID"/>
        </a:p>
      </dgm:t>
    </dgm:pt>
    <dgm:pt modelId="{36A42476-591B-439A-BEB1-A3969806BD44}" type="sibTrans" cxnId="{61D0CE97-14C5-4039-AB45-441EC4A0B957}">
      <dgm:prSet/>
      <dgm:spPr/>
      <dgm:t>
        <a:bodyPr/>
        <a:lstStyle/>
        <a:p>
          <a:endParaRPr lang="id-ID"/>
        </a:p>
      </dgm:t>
    </dgm:pt>
    <dgm:pt modelId="{64D7BD8D-E8EE-4133-B527-FDE704ED011F}" type="pres">
      <dgm:prSet presAssocID="{77F2420A-207A-4E61-AB46-F733004F016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F987A4-41EA-4257-87C9-53A98620873D}" type="pres">
      <dgm:prSet presAssocID="{4A9524B6-253A-4244-937C-05C7B1A58CB1}" presName="comp" presStyleCnt="0"/>
      <dgm:spPr/>
    </dgm:pt>
    <dgm:pt modelId="{60CE5AA2-8E10-4703-8EE2-0CF1FE5AA1F6}" type="pres">
      <dgm:prSet presAssocID="{4A9524B6-253A-4244-937C-05C7B1A58CB1}" presName="box" presStyleLbl="node1" presStyleIdx="0" presStyleCnt="3"/>
      <dgm:spPr/>
      <dgm:t>
        <a:bodyPr/>
        <a:lstStyle/>
        <a:p>
          <a:endParaRPr lang="en-US"/>
        </a:p>
      </dgm:t>
    </dgm:pt>
    <dgm:pt modelId="{C53C6C65-FE69-4025-A2BB-AE1676E1D0CE}" type="pres">
      <dgm:prSet presAssocID="{4A9524B6-253A-4244-937C-05C7B1A58CB1}" presName="img" presStyleLbl="fgImgPlace1" presStyleIdx="0" presStyleCnt="3"/>
      <dgm:spPr/>
    </dgm:pt>
    <dgm:pt modelId="{F8982C66-936A-46AA-A513-406EDD410EBC}" type="pres">
      <dgm:prSet presAssocID="{4A9524B6-253A-4244-937C-05C7B1A58CB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C348D-BCD6-4DDB-A3AB-01A80E18CC70}" type="pres">
      <dgm:prSet presAssocID="{863D8A30-F68B-43F4-8E98-DACFADFC7DE6}" presName="spacer" presStyleCnt="0"/>
      <dgm:spPr/>
    </dgm:pt>
    <dgm:pt modelId="{D9E2BB01-C303-4163-B532-8189A0C04D37}" type="pres">
      <dgm:prSet presAssocID="{1B11FE06-7C74-4B48-88FF-BBA1AD33BAF4}" presName="comp" presStyleCnt="0"/>
      <dgm:spPr/>
    </dgm:pt>
    <dgm:pt modelId="{1B6F2208-7DB1-425E-95A4-5B55E615CCCA}" type="pres">
      <dgm:prSet presAssocID="{1B11FE06-7C74-4B48-88FF-BBA1AD33BAF4}" presName="box" presStyleLbl="node1" presStyleIdx="1" presStyleCnt="3" custLinFactNeighborY="-5645"/>
      <dgm:spPr/>
      <dgm:t>
        <a:bodyPr/>
        <a:lstStyle/>
        <a:p>
          <a:endParaRPr lang="en-US"/>
        </a:p>
      </dgm:t>
    </dgm:pt>
    <dgm:pt modelId="{A1DE80E7-E47A-4080-A45F-BCC3BCBD13FE}" type="pres">
      <dgm:prSet presAssocID="{1B11FE06-7C74-4B48-88FF-BBA1AD33BAF4}" presName="img" presStyleLbl="fgImgPlace1" presStyleIdx="1" presStyleCnt="3"/>
      <dgm:spPr/>
    </dgm:pt>
    <dgm:pt modelId="{1196B27D-09BD-42E0-AE56-8830EBC8EAD3}" type="pres">
      <dgm:prSet presAssocID="{1B11FE06-7C74-4B48-88FF-BBA1AD33BAF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3FFB0-8ABF-42D4-A4E6-BBB0FFA09C82}" type="pres">
      <dgm:prSet presAssocID="{EB782C88-19B7-42E4-85BA-8716A5988DDB}" presName="spacer" presStyleCnt="0"/>
      <dgm:spPr/>
    </dgm:pt>
    <dgm:pt modelId="{5AE23568-11BC-43A8-A51B-2B4286D38574}" type="pres">
      <dgm:prSet presAssocID="{ABC4BD1E-2D07-447F-87C9-27B27DEEFA29}" presName="comp" presStyleCnt="0"/>
      <dgm:spPr/>
    </dgm:pt>
    <dgm:pt modelId="{1082CB2A-B013-40B5-AE42-2010E8D0C02B}" type="pres">
      <dgm:prSet presAssocID="{ABC4BD1E-2D07-447F-87C9-27B27DEEFA29}" presName="box" presStyleLbl="node1" presStyleIdx="2" presStyleCnt="3"/>
      <dgm:spPr/>
      <dgm:t>
        <a:bodyPr/>
        <a:lstStyle/>
        <a:p>
          <a:endParaRPr lang="en-US"/>
        </a:p>
      </dgm:t>
    </dgm:pt>
    <dgm:pt modelId="{92E218AA-6762-4F00-A2CB-10C7287DC7F1}" type="pres">
      <dgm:prSet presAssocID="{ABC4BD1E-2D07-447F-87C9-27B27DEEFA29}" presName="img" presStyleLbl="fgImgPlace1" presStyleIdx="2" presStyleCnt="3"/>
      <dgm:spPr/>
    </dgm:pt>
    <dgm:pt modelId="{379AB0D6-E345-402F-BDC6-2C9EAC5AB3F6}" type="pres">
      <dgm:prSet presAssocID="{ABC4BD1E-2D07-447F-87C9-27B27DEEFA2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25460-1E65-4113-BD26-3DB754DAD0BB}" srcId="{ABC4BD1E-2D07-447F-87C9-27B27DEEFA29}" destId="{E352F490-33E8-451C-BF81-1368860475E0}" srcOrd="3" destOrd="0" parTransId="{BFF45080-7C57-44E5-89D4-F936BDC82C55}" sibTransId="{3D276097-C03E-41B6-AF09-2E17D6F783EE}"/>
    <dgm:cxn modelId="{25CC34CA-C0D5-46AA-B2CE-E502A8AFBEC1}" type="presOf" srcId="{012EE1EA-7747-4747-9BF0-88992913894E}" destId="{F8982C66-936A-46AA-A513-406EDD410EBC}" srcOrd="1" destOrd="2" presId="urn:microsoft.com/office/officeart/2005/8/layout/vList4"/>
    <dgm:cxn modelId="{61D0CE97-14C5-4039-AB45-441EC4A0B957}" srcId="{ABC4BD1E-2D07-447F-87C9-27B27DEEFA29}" destId="{FFC313F0-1966-486C-816A-669623A0EEA5}" srcOrd="2" destOrd="0" parTransId="{F349EA10-74E3-4792-B0E4-DE0326C60834}" sibTransId="{36A42476-591B-439A-BEB1-A3969806BD44}"/>
    <dgm:cxn modelId="{1DBF1A0A-10D1-49ED-920E-DD30B4D66FE3}" type="presOf" srcId="{ABC4BD1E-2D07-447F-87C9-27B27DEEFA29}" destId="{1082CB2A-B013-40B5-AE42-2010E8D0C02B}" srcOrd="0" destOrd="0" presId="urn:microsoft.com/office/officeart/2005/8/layout/vList4"/>
    <dgm:cxn modelId="{D5066EA4-6CEB-4319-8E22-A7ADF29159C8}" srcId="{77F2420A-207A-4E61-AB46-F733004F0168}" destId="{1B11FE06-7C74-4B48-88FF-BBA1AD33BAF4}" srcOrd="1" destOrd="0" parTransId="{21467BB6-D06A-4B23-AF0B-AB13458EEEA3}" sibTransId="{EB782C88-19B7-42E4-85BA-8716A5988DDB}"/>
    <dgm:cxn modelId="{C5BA2F52-FD24-4B80-8C60-71E6712CD754}" type="presOf" srcId="{77F2420A-207A-4E61-AB46-F733004F0168}" destId="{64D7BD8D-E8EE-4133-B527-FDE704ED011F}" srcOrd="0" destOrd="0" presId="urn:microsoft.com/office/officeart/2005/8/layout/vList4"/>
    <dgm:cxn modelId="{E36E22FC-DE15-4D24-968E-365279170C84}" srcId="{77F2420A-207A-4E61-AB46-F733004F0168}" destId="{4A9524B6-253A-4244-937C-05C7B1A58CB1}" srcOrd="0" destOrd="0" parTransId="{7AA25B0B-CAF3-401F-A225-694D009B6886}" sibTransId="{863D8A30-F68B-43F4-8E98-DACFADFC7DE6}"/>
    <dgm:cxn modelId="{34140540-12E2-48B3-B677-CDA2F411A45D}" type="presOf" srcId="{F00CAE64-08A2-42CB-9161-65988A87DC8F}" destId="{1196B27D-09BD-42E0-AE56-8830EBC8EAD3}" srcOrd="1" destOrd="3" presId="urn:microsoft.com/office/officeart/2005/8/layout/vList4"/>
    <dgm:cxn modelId="{EF4E1E58-109E-42DA-92AE-E50E314FB90B}" type="presOf" srcId="{811169D3-D061-42F5-818B-6ED3D5955645}" destId="{379AB0D6-E345-402F-BDC6-2C9EAC5AB3F6}" srcOrd="1" destOrd="2" presId="urn:microsoft.com/office/officeart/2005/8/layout/vList4"/>
    <dgm:cxn modelId="{2F7092D3-B262-4597-AFAA-AE457EB798C3}" type="presOf" srcId="{BE02EB06-CD6C-4EBC-B3D6-193AD4BE86B7}" destId="{1196B27D-09BD-42E0-AE56-8830EBC8EAD3}" srcOrd="1" destOrd="2" presId="urn:microsoft.com/office/officeart/2005/8/layout/vList4"/>
    <dgm:cxn modelId="{8881B400-A22C-4504-89A3-02ACA33C6B64}" type="presOf" srcId="{012EE1EA-7747-4747-9BF0-88992913894E}" destId="{60CE5AA2-8E10-4703-8EE2-0CF1FE5AA1F6}" srcOrd="0" destOrd="2" presId="urn:microsoft.com/office/officeart/2005/8/layout/vList4"/>
    <dgm:cxn modelId="{004E564E-EC59-4304-ABE6-214B66BEA071}" type="presOf" srcId="{53020B03-2C92-4053-A507-BAC0739451E8}" destId="{60CE5AA2-8E10-4703-8EE2-0CF1FE5AA1F6}" srcOrd="0" destOrd="3" presId="urn:microsoft.com/office/officeart/2005/8/layout/vList4"/>
    <dgm:cxn modelId="{6067378D-A2C3-49A9-B213-5373C64927A7}" type="presOf" srcId="{1B11FE06-7C74-4B48-88FF-BBA1AD33BAF4}" destId="{1196B27D-09BD-42E0-AE56-8830EBC8EAD3}" srcOrd="1" destOrd="0" presId="urn:microsoft.com/office/officeart/2005/8/layout/vList4"/>
    <dgm:cxn modelId="{61542440-2ECB-484A-8AB6-3BAF4E467896}" srcId="{1B11FE06-7C74-4B48-88FF-BBA1AD33BAF4}" destId="{EA588451-9D22-4B28-B9CC-AD909D08A421}" srcOrd="0" destOrd="0" parTransId="{FB939114-286B-4904-9B66-DABFF1D2088E}" sibTransId="{DD9B0C0B-86E5-4775-AACA-E1BDCA55636C}"/>
    <dgm:cxn modelId="{1054DD56-274A-423E-BF72-2C339637D0B8}" type="presOf" srcId="{4A9524B6-253A-4244-937C-05C7B1A58CB1}" destId="{60CE5AA2-8E10-4703-8EE2-0CF1FE5AA1F6}" srcOrd="0" destOrd="0" presId="urn:microsoft.com/office/officeart/2005/8/layout/vList4"/>
    <dgm:cxn modelId="{C89DA03F-F3E9-43AF-B253-E215EB5D943F}" type="presOf" srcId="{BE02EB06-CD6C-4EBC-B3D6-193AD4BE86B7}" destId="{1B6F2208-7DB1-425E-95A4-5B55E615CCCA}" srcOrd="0" destOrd="2" presId="urn:microsoft.com/office/officeart/2005/8/layout/vList4"/>
    <dgm:cxn modelId="{16FCCCDA-73B5-4A3F-B875-927131F3C83F}" type="presOf" srcId="{E352F490-33E8-451C-BF81-1368860475E0}" destId="{379AB0D6-E345-402F-BDC6-2C9EAC5AB3F6}" srcOrd="1" destOrd="4" presId="urn:microsoft.com/office/officeart/2005/8/layout/vList4"/>
    <dgm:cxn modelId="{6BC1BAC7-932C-4402-8BC0-93C19AC16C6F}" type="presOf" srcId="{FFC313F0-1966-486C-816A-669623A0EEA5}" destId="{1082CB2A-B013-40B5-AE42-2010E8D0C02B}" srcOrd="0" destOrd="3" presId="urn:microsoft.com/office/officeart/2005/8/layout/vList4"/>
    <dgm:cxn modelId="{05F9E7EA-E769-4F0A-AB97-08325CE1ABF7}" type="presOf" srcId="{F00CAE64-08A2-42CB-9161-65988A87DC8F}" destId="{1B6F2208-7DB1-425E-95A4-5B55E615CCCA}" srcOrd="0" destOrd="3" presId="urn:microsoft.com/office/officeart/2005/8/layout/vList4"/>
    <dgm:cxn modelId="{9C495B0A-B350-453F-80F1-29E9BFEBF2D5}" srcId="{ABC4BD1E-2D07-447F-87C9-27B27DEEFA29}" destId="{811169D3-D061-42F5-818B-6ED3D5955645}" srcOrd="1" destOrd="0" parTransId="{D8F22A01-D6D9-4272-8C1B-2AE37439B2B0}" sibTransId="{DD4D2DFD-414F-4A4A-8F92-7D07B2589290}"/>
    <dgm:cxn modelId="{77A7F439-1F47-49A5-9FEE-A55334CCBF22}" type="presOf" srcId="{FFC313F0-1966-486C-816A-669623A0EEA5}" destId="{379AB0D6-E345-402F-BDC6-2C9EAC5AB3F6}" srcOrd="1" destOrd="3" presId="urn:microsoft.com/office/officeart/2005/8/layout/vList4"/>
    <dgm:cxn modelId="{8F87FEC4-FC2D-4DC1-8929-2EE1DDB0FE71}" type="presOf" srcId="{4A9524B6-253A-4244-937C-05C7B1A58CB1}" destId="{F8982C66-936A-46AA-A513-406EDD410EBC}" srcOrd="1" destOrd="0" presId="urn:microsoft.com/office/officeart/2005/8/layout/vList4"/>
    <dgm:cxn modelId="{4560BD2A-18B1-4833-9241-F09B2E6D57CD}" srcId="{77F2420A-207A-4E61-AB46-F733004F0168}" destId="{ABC4BD1E-2D07-447F-87C9-27B27DEEFA29}" srcOrd="2" destOrd="0" parTransId="{A8E2328A-6CF6-47B0-A63F-C8FD8A14BFDB}" sibTransId="{F8A3C72E-9E4F-4C75-97DF-FE1E8421FCC0}"/>
    <dgm:cxn modelId="{6AB4B927-37F8-41F1-B217-07CB8A6858FA}" srcId="{ABC4BD1E-2D07-447F-87C9-27B27DEEFA29}" destId="{CE670516-39B1-43D1-A6B3-116FAA5B1663}" srcOrd="0" destOrd="0" parTransId="{208D1B1E-57A5-4D85-B72F-6915F2208ACE}" sibTransId="{E5CB1B1B-4204-4514-B25B-710D683AD586}"/>
    <dgm:cxn modelId="{5B542860-75CE-4B48-A71B-CCE43ECE049C}" type="presOf" srcId="{811169D3-D061-42F5-818B-6ED3D5955645}" destId="{1082CB2A-B013-40B5-AE42-2010E8D0C02B}" srcOrd="0" destOrd="2" presId="urn:microsoft.com/office/officeart/2005/8/layout/vList4"/>
    <dgm:cxn modelId="{256C40E4-2642-4742-9513-D203F5715693}" type="presOf" srcId="{2C0D4975-3289-4119-BA58-73842C38711D}" destId="{60CE5AA2-8E10-4703-8EE2-0CF1FE5AA1F6}" srcOrd="0" destOrd="1" presId="urn:microsoft.com/office/officeart/2005/8/layout/vList4"/>
    <dgm:cxn modelId="{79132684-8059-4E8C-AE55-C7FFA08D0241}" type="presOf" srcId="{2C0D4975-3289-4119-BA58-73842C38711D}" destId="{F8982C66-936A-46AA-A513-406EDD410EBC}" srcOrd="1" destOrd="1" presId="urn:microsoft.com/office/officeart/2005/8/layout/vList4"/>
    <dgm:cxn modelId="{515271CE-FCE8-4EBF-BEF9-A1D53BF5E337}" type="presOf" srcId="{CE670516-39B1-43D1-A6B3-116FAA5B1663}" destId="{379AB0D6-E345-402F-BDC6-2C9EAC5AB3F6}" srcOrd="1" destOrd="1" presId="urn:microsoft.com/office/officeart/2005/8/layout/vList4"/>
    <dgm:cxn modelId="{CC361895-3340-4F6A-90BA-BF86650CE7DF}" type="presOf" srcId="{EA588451-9D22-4B28-B9CC-AD909D08A421}" destId="{1196B27D-09BD-42E0-AE56-8830EBC8EAD3}" srcOrd="1" destOrd="1" presId="urn:microsoft.com/office/officeart/2005/8/layout/vList4"/>
    <dgm:cxn modelId="{CA8FCFFD-A7EB-4B5F-B427-101094BAE5D1}" type="presOf" srcId="{CE670516-39B1-43D1-A6B3-116FAA5B1663}" destId="{1082CB2A-B013-40B5-AE42-2010E8D0C02B}" srcOrd="0" destOrd="1" presId="urn:microsoft.com/office/officeart/2005/8/layout/vList4"/>
    <dgm:cxn modelId="{894ABAA6-337D-4183-8C71-D81D394EDB6A}" srcId="{1B11FE06-7C74-4B48-88FF-BBA1AD33BAF4}" destId="{F00CAE64-08A2-42CB-9161-65988A87DC8F}" srcOrd="2" destOrd="0" parTransId="{DFE5C4A6-4AF7-4AA8-9050-E19B7EA072D5}" sibTransId="{6ECA8736-6517-4248-AABE-9E177D50DCCF}"/>
    <dgm:cxn modelId="{48E49DBA-8E2B-4102-8CC5-EE2A8ECAB823}" srcId="{4A9524B6-253A-4244-937C-05C7B1A58CB1}" destId="{012EE1EA-7747-4747-9BF0-88992913894E}" srcOrd="1" destOrd="0" parTransId="{E609522B-9852-4969-B6AC-BEFA6394137C}" sibTransId="{B18258B6-B946-4A87-91DA-60308167D85E}"/>
    <dgm:cxn modelId="{1642666A-7182-4B1D-AF1F-BAAFC75E41F8}" type="presOf" srcId="{E352F490-33E8-451C-BF81-1368860475E0}" destId="{1082CB2A-B013-40B5-AE42-2010E8D0C02B}" srcOrd="0" destOrd="4" presId="urn:microsoft.com/office/officeart/2005/8/layout/vList4"/>
    <dgm:cxn modelId="{3439DADA-7B94-4081-B577-3EBE97F5F00B}" type="presOf" srcId="{EA588451-9D22-4B28-B9CC-AD909D08A421}" destId="{1B6F2208-7DB1-425E-95A4-5B55E615CCCA}" srcOrd="0" destOrd="1" presId="urn:microsoft.com/office/officeart/2005/8/layout/vList4"/>
    <dgm:cxn modelId="{B9B6B10F-6DFD-40B8-A3FB-084DBB4F9FEF}" srcId="{4A9524B6-253A-4244-937C-05C7B1A58CB1}" destId="{2C0D4975-3289-4119-BA58-73842C38711D}" srcOrd="0" destOrd="0" parTransId="{8CE505FF-B201-4FA4-A7C9-4C5658FA2459}" sibTransId="{3C0885F6-9DF6-4AC9-A38B-8E22699CF70D}"/>
    <dgm:cxn modelId="{0028B9ED-8BB9-4DB8-AD36-189330CF5811}" srcId="{1B11FE06-7C74-4B48-88FF-BBA1AD33BAF4}" destId="{BE02EB06-CD6C-4EBC-B3D6-193AD4BE86B7}" srcOrd="1" destOrd="0" parTransId="{F96503D8-CDC9-4EA3-B612-3122EBB5510A}" sibTransId="{E8AAC45C-A8DD-4019-944B-F4A985CB9AF9}"/>
    <dgm:cxn modelId="{8F264D15-589C-40E8-BB75-AFBC17F2C8BF}" type="presOf" srcId="{ABC4BD1E-2D07-447F-87C9-27B27DEEFA29}" destId="{379AB0D6-E345-402F-BDC6-2C9EAC5AB3F6}" srcOrd="1" destOrd="0" presId="urn:microsoft.com/office/officeart/2005/8/layout/vList4"/>
    <dgm:cxn modelId="{B82C842B-B794-496A-A865-5158F3E14A49}" srcId="{4A9524B6-253A-4244-937C-05C7B1A58CB1}" destId="{53020B03-2C92-4053-A507-BAC0739451E8}" srcOrd="2" destOrd="0" parTransId="{405C3637-D691-482B-AAC4-E571E5F25C4F}" sibTransId="{0AE728F9-D432-4CC2-859C-B4A8CCAFC730}"/>
    <dgm:cxn modelId="{2508C74D-9396-4306-B688-052D44E12988}" type="presOf" srcId="{53020B03-2C92-4053-A507-BAC0739451E8}" destId="{F8982C66-936A-46AA-A513-406EDD410EBC}" srcOrd="1" destOrd="3" presId="urn:microsoft.com/office/officeart/2005/8/layout/vList4"/>
    <dgm:cxn modelId="{63C9EC96-DD96-448D-B7D5-DA86D558C146}" type="presOf" srcId="{1B11FE06-7C74-4B48-88FF-BBA1AD33BAF4}" destId="{1B6F2208-7DB1-425E-95A4-5B55E615CCCA}" srcOrd="0" destOrd="0" presId="urn:microsoft.com/office/officeart/2005/8/layout/vList4"/>
    <dgm:cxn modelId="{43DB7BC1-6F64-4359-A121-BE524D1ECEBD}" type="presParOf" srcId="{64D7BD8D-E8EE-4133-B527-FDE704ED011F}" destId="{1CF987A4-41EA-4257-87C9-53A98620873D}" srcOrd="0" destOrd="0" presId="urn:microsoft.com/office/officeart/2005/8/layout/vList4"/>
    <dgm:cxn modelId="{9003500F-E261-4639-9555-A4D703952FC0}" type="presParOf" srcId="{1CF987A4-41EA-4257-87C9-53A98620873D}" destId="{60CE5AA2-8E10-4703-8EE2-0CF1FE5AA1F6}" srcOrd="0" destOrd="0" presId="urn:microsoft.com/office/officeart/2005/8/layout/vList4"/>
    <dgm:cxn modelId="{2FFB9330-8C98-4207-BE40-81EAC242E027}" type="presParOf" srcId="{1CF987A4-41EA-4257-87C9-53A98620873D}" destId="{C53C6C65-FE69-4025-A2BB-AE1676E1D0CE}" srcOrd="1" destOrd="0" presId="urn:microsoft.com/office/officeart/2005/8/layout/vList4"/>
    <dgm:cxn modelId="{313B14A4-B788-42BB-9296-4781D4DAB41A}" type="presParOf" srcId="{1CF987A4-41EA-4257-87C9-53A98620873D}" destId="{F8982C66-936A-46AA-A513-406EDD410EBC}" srcOrd="2" destOrd="0" presId="urn:microsoft.com/office/officeart/2005/8/layout/vList4"/>
    <dgm:cxn modelId="{D03A9C09-42DE-413E-97F0-B8D069269911}" type="presParOf" srcId="{64D7BD8D-E8EE-4133-B527-FDE704ED011F}" destId="{E04C348D-BCD6-4DDB-A3AB-01A80E18CC70}" srcOrd="1" destOrd="0" presId="urn:microsoft.com/office/officeart/2005/8/layout/vList4"/>
    <dgm:cxn modelId="{F6ED4C76-375C-447F-B3FE-A69AC4C8F0F0}" type="presParOf" srcId="{64D7BD8D-E8EE-4133-B527-FDE704ED011F}" destId="{D9E2BB01-C303-4163-B532-8189A0C04D37}" srcOrd="2" destOrd="0" presId="urn:microsoft.com/office/officeart/2005/8/layout/vList4"/>
    <dgm:cxn modelId="{441577E2-76B7-4512-A9C1-4D8AC4689A0F}" type="presParOf" srcId="{D9E2BB01-C303-4163-B532-8189A0C04D37}" destId="{1B6F2208-7DB1-425E-95A4-5B55E615CCCA}" srcOrd="0" destOrd="0" presId="urn:microsoft.com/office/officeart/2005/8/layout/vList4"/>
    <dgm:cxn modelId="{A846F906-4351-4741-B6E9-A6F81EF8C837}" type="presParOf" srcId="{D9E2BB01-C303-4163-B532-8189A0C04D37}" destId="{A1DE80E7-E47A-4080-A45F-BCC3BCBD13FE}" srcOrd="1" destOrd="0" presId="urn:microsoft.com/office/officeart/2005/8/layout/vList4"/>
    <dgm:cxn modelId="{BCE6DD1A-A1AE-4C9C-9E46-76B2E5D5680D}" type="presParOf" srcId="{D9E2BB01-C303-4163-B532-8189A0C04D37}" destId="{1196B27D-09BD-42E0-AE56-8830EBC8EAD3}" srcOrd="2" destOrd="0" presId="urn:microsoft.com/office/officeart/2005/8/layout/vList4"/>
    <dgm:cxn modelId="{08627B76-7DF0-4904-B9E2-8F7C695D2344}" type="presParOf" srcId="{64D7BD8D-E8EE-4133-B527-FDE704ED011F}" destId="{5693FFB0-8ABF-42D4-A4E6-BBB0FFA09C82}" srcOrd="3" destOrd="0" presId="urn:microsoft.com/office/officeart/2005/8/layout/vList4"/>
    <dgm:cxn modelId="{6C8721B2-E0E1-4084-A3C4-73B3B7E1AE7B}" type="presParOf" srcId="{64D7BD8D-E8EE-4133-B527-FDE704ED011F}" destId="{5AE23568-11BC-43A8-A51B-2B4286D38574}" srcOrd="4" destOrd="0" presId="urn:microsoft.com/office/officeart/2005/8/layout/vList4"/>
    <dgm:cxn modelId="{3D51122C-3FA3-4F5C-8E6F-52167B6AC224}" type="presParOf" srcId="{5AE23568-11BC-43A8-A51B-2B4286D38574}" destId="{1082CB2A-B013-40B5-AE42-2010E8D0C02B}" srcOrd="0" destOrd="0" presId="urn:microsoft.com/office/officeart/2005/8/layout/vList4"/>
    <dgm:cxn modelId="{BDDB6724-9570-4049-9F01-8279CECD4CA0}" type="presParOf" srcId="{5AE23568-11BC-43A8-A51B-2B4286D38574}" destId="{92E218AA-6762-4F00-A2CB-10C7287DC7F1}" srcOrd="1" destOrd="0" presId="urn:microsoft.com/office/officeart/2005/8/layout/vList4"/>
    <dgm:cxn modelId="{A257FD7E-5FE5-4E1C-8B95-A85800F5A158}" type="presParOf" srcId="{5AE23568-11BC-43A8-A51B-2B4286D38574}" destId="{379AB0D6-E345-402F-BDC6-2C9EAC5AB3F6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B41BA-6859-42C9-B352-923690ED1D4C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3A48C5-AB8E-4E0A-99C4-B1EE5A62A034}">
      <dgm:prSet phldrT="[Text]" custT="1"/>
      <dgm:spPr/>
      <dgm:t>
        <a:bodyPr/>
        <a:lstStyle/>
        <a:p>
          <a:r>
            <a:rPr lang="en-US" sz="4000" dirty="0" err="1" smtClean="0"/>
            <a:t>Interaksi</a:t>
          </a:r>
          <a:r>
            <a:rPr lang="en-US" sz="4000" dirty="0" smtClean="0"/>
            <a:t> </a:t>
          </a:r>
          <a:r>
            <a:rPr lang="en-US" sz="4000" dirty="0" err="1" smtClean="0"/>
            <a:t>sosial</a:t>
          </a:r>
          <a:r>
            <a:rPr lang="en-US" sz="4000" dirty="0" smtClean="0"/>
            <a:t> </a:t>
          </a:r>
          <a:r>
            <a:rPr lang="en-US" sz="4000" dirty="0" err="1" smtClean="0"/>
            <a:t>asosiatif</a:t>
          </a:r>
          <a:endParaRPr lang="en-US" sz="4000" dirty="0"/>
        </a:p>
      </dgm:t>
    </dgm:pt>
    <dgm:pt modelId="{66C39031-635F-4654-842B-6E2CF659ED52}" type="parTrans" cxnId="{72213F23-9932-4F39-8331-F8FCF088EEE1}">
      <dgm:prSet/>
      <dgm:spPr/>
      <dgm:t>
        <a:bodyPr/>
        <a:lstStyle/>
        <a:p>
          <a:endParaRPr lang="en-US"/>
        </a:p>
      </dgm:t>
    </dgm:pt>
    <dgm:pt modelId="{E7BD09C1-51C7-4524-ADC3-03219C847D2A}" type="sibTrans" cxnId="{72213F23-9932-4F39-8331-F8FCF088EEE1}">
      <dgm:prSet/>
      <dgm:spPr/>
      <dgm:t>
        <a:bodyPr/>
        <a:lstStyle/>
        <a:p>
          <a:endParaRPr lang="en-US"/>
        </a:p>
      </dgm:t>
    </dgm:pt>
    <dgm:pt modelId="{02CECC11-566F-43CC-9B0C-958788B72FDA}">
      <dgm:prSet phldrT="[Text]"/>
      <dgm:spPr/>
      <dgm:t>
        <a:bodyPr/>
        <a:lstStyle/>
        <a:p>
          <a:r>
            <a:rPr lang="en-US" dirty="0" smtClean="0"/>
            <a:t>1.kerjasama</a:t>
          </a:r>
          <a:endParaRPr lang="en-US" dirty="0"/>
        </a:p>
      </dgm:t>
    </dgm:pt>
    <dgm:pt modelId="{088BAD2A-1C3C-4B1B-8EE7-9AA29854F537}" type="parTrans" cxnId="{00DC3FC9-6BAB-4C75-AB85-21B11E23A8FA}">
      <dgm:prSet/>
      <dgm:spPr/>
      <dgm:t>
        <a:bodyPr/>
        <a:lstStyle/>
        <a:p>
          <a:endParaRPr lang="en-US"/>
        </a:p>
      </dgm:t>
    </dgm:pt>
    <dgm:pt modelId="{AB4976B6-A5B6-4AEA-8F6A-E2DA06471446}" type="sibTrans" cxnId="{00DC3FC9-6BAB-4C75-AB85-21B11E23A8FA}">
      <dgm:prSet/>
      <dgm:spPr/>
      <dgm:t>
        <a:bodyPr/>
        <a:lstStyle/>
        <a:p>
          <a:endParaRPr lang="en-US"/>
        </a:p>
      </dgm:t>
    </dgm:pt>
    <dgm:pt modelId="{207B672E-C903-4F63-8083-AA295868FC87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asimilasi</a:t>
          </a:r>
          <a:endParaRPr lang="en-US" dirty="0"/>
        </a:p>
      </dgm:t>
    </dgm:pt>
    <dgm:pt modelId="{DDCF8E69-F84D-4E5F-82B3-E0D029AA8444}" type="parTrans" cxnId="{439946B4-C817-470E-BD6C-0A97A95A3489}">
      <dgm:prSet/>
      <dgm:spPr/>
      <dgm:t>
        <a:bodyPr/>
        <a:lstStyle/>
        <a:p>
          <a:endParaRPr lang="en-US"/>
        </a:p>
      </dgm:t>
    </dgm:pt>
    <dgm:pt modelId="{06B972CA-69BA-42C4-AF6F-EE6299076C24}" type="sibTrans" cxnId="{439946B4-C817-470E-BD6C-0A97A95A3489}">
      <dgm:prSet/>
      <dgm:spPr/>
      <dgm:t>
        <a:bodyPr/>
        <a:lstStyle/>
        <a:p>
          <a:endParaRPr lang="en-US"/>
        </a:p>
      </dgm:t>
    </dgm:pt>
    <dgm:pt modelId="{37D50020-8F96-4065-9DFB-00BE2AD899AD}">
      <dgm:prSet phldrT="[Text]"/>
      <dgm:spPr/>
      <dgm:t>
        <a:bodyPr/>
        <a:lstStyle/>
        <a:p>
          <a:r>
            <a:rPr lang="en-US" dirty="0" smtClean="0"/>
            <a:t>3.akulturasi</a:t>
          </a:r>
          <a:endParaRPr lang="en-US" dirty="0"/>
        </a:p>
      </dgm:t>
    </dgm:pt>
    <dgm:pt modelId="{0482976B-E872-468E-AD78-6D4177EFFD11}" type="parTrans" cxnId="{3062DF97-7168-4A67-A59F-F1A1CA8CEA47}">
      <dgm:prSet/>
      <dgm:spPr/>
      <dgm:t>
        <a:bodyPr/>
        <a:lstStyle/>
        <a:p>
          <a:endParaRPr lang="en-US"/>
        </a:p>
      </dgm:t>
    </dgm:pt>
    <dgm:pt modelId="{246719FA-C5F5-44DA-9979-0AB5CED2FE04}" type="sibTrans" cxnId="{3062DF97-7168-4A67-A59F-F1A1CA8CEA47}">
      <dgm:prSet/>
      <dgm:spPr/>
      <dgm:t>
        <a:bodyPr/>
        <a:lstStyle/>
        <a:p>
          <a:endParaRPr lang="en-US"/>
        </a:p>
      </dgm:t>
    </dgm:pt>
    <dgm:pt modelId="{6A858B69-36A6-482A-B0AA-BC96D45B6D98}">
      <dgm:prSet phldrT="[Text]"/>
      <dgm:spPr/>
      <dgm:t>
        <a:bodyPr/>
        <a:lstStyle/>
        <a:p>
          <a:r>
            <a:rPr lang="en-US" dirty="0" smtClean="0"/>
            <a:t>4.akomodasi</a:t>
          </a:r>
          <a:endParaRPr lang="en-US" dirty="0"/>
        </a:p>
      </dgm:t>
    </dgm:pt>
    <dgm:pt modelId="{EFB29D85-2C18-43E6-B7A0-BBDE1AD912BB}" type="parTrans" cxnId="{3B85F42B-7C0D-4162-AD6E-2596F3AC2BA5}">
      <dgm:prSet/>
      <dgm:spPr/>
      <dgm:t>
        <a:bodyPr/>
        <a:lstStyle/>
        <a:p>
          <a:endParaRPr lang="en-US"/>
        </a:p>
      </dgm:t>
    </dgm:pt>
    <dgm:pt modelId="{FC655DA0-B406-4086-B125-2639DD812C49}" type="sibTrans" cxnId="{3B85F42B-7C0D-4162-AD6E-2596F3AC2BA5}">
      <dgm:prSet/>
      <dgm:spPr/>
      <dgm:t>
        <a:bodyPr/>
        <a:lstStyle/>
        <a:p>
          <a:endParaRPr lang="en-US"/>
        </a:p>
      </dgm:t>
    </dgm:pt>
    <dgm:pt modelId="{061D1FEC-A0FB-45E7-8B41-7271D7EC8C8E}" type="pres">
      <dgm:prSet presAssocID="{005B41BA-6859-42C9-B352-923690ED1D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B0B9E-43C0-46C9-B240-93C365231EFA}" type="pres">
      <dgm:prSet presAssocID="{005B41BA-6859-42C9-B352-923690ED1D4C}" presName="radial" presStyleCnt="0">
        <dgm:presLayoutVars>
          <dgm:animLvl val="ctr"/>
        </dgm:presLayoutVars>
      </dgm:prSet>
      <dgm:spPr/>
    </dgm:pt>
    <dgm:pt modelId="{B248D9C8-7ADD-44A1-B918-975416E8B09C}" type="pres">
      <dgm:prSet presAssocID="{B13A48C5-AB8E-4E0A-99C4-B1EE5A62A034}" presName="centerShape" presStyleLbl="vennNode1" presStyleIdx="0" presStyleCnt="5" custScaleX="158301" custScaleY="156000"/>
      <dgm:spPr/>
      <dgm:t>
        <a:bodyPr/>
        <a:lstStyle/>
        <a:p>
          <a:endParaRPr lang="en-US"/>
        </a:p>
      </dgm:t>
    </dgm:pt>
    <dgm:pt modelId="{C4DE54C0-B099-4DC8-B607-492215179DA8}" type="pres">
      <dgm:prSet presAssocID="{02CECC11-566F-43CC-9B0C-958788B72FDA}" presName="node" presStyleLbl="vennNode1" presStyleIdx="1" presStyleCnt="5" custScaleX="242820" custRadScaleRad="104808" custRadScaleInc="3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86730-12B2-4B7E-AB4B-024D257594C4}" type="pres">
      <dgm:prSet presAssocID="{207B672E-C903-4F63-8083-AA295868FC87}" presName="node" presStyleLbl="vennNode1" presStyleIdx="2" presStyleCnt="5" custScaleX="152303" custRadScaleRad="147403" custRadScaleInc="1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52F11-D99D-40B0-B061-D5B3363F5F55}" type="pres">
      <dgm:prSet presAssocID="{37D50020-8F96-4065-9DFB-00BE2AD899AD}" presName="node" presStyleLbl="vennNode1" presStyleIdx="3" presStyleCnt="5" custScaleX="235817" custRadScaleRad="109721" custRadScaleInc="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8DF11-C20A-4A84-BEAE-C1C27E28490F}" type="pres">
      <dgm:prSet presAssocID="{6A858B69-36A6-482A-B0AA-BC96D45B6D98}" presName="node" presStyleLbl="vennNode1" presStyleIdx="4" presStyleCnt="5" custScaleX="150433" custRadScaleRad="142328" custRadScaleInc="-1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5F42B-7C0D-4162-AD6E-2596F3AC2BA5}" srcId="{B13A48C5-AB8E-4E0A-99C4-B1EE5A62A034}" destId="{6A858B69-36A6-482A-B0AA-BC96D45B6D98}" srcOrd="3" destOrd="0" parTransId="{EFB29D85-2C18-43E6-B7A0-BBDE1AD912BB}" sibTransId="{FC655DA0-B406-4086-B125-2639DD812C49}"/>
    <dgm:cxn modelId="{89A6610D-7FA4-4660-ADFD-B5F77CF87667}" type="presOf" srcId="{37D50020-8F96-4065-9DFB-00BE2AD899AD}" destId="{1F752F11-D99D-40B0-B061-D5B3363F5F55}" srcOrd="0" destOrd="0" presId="urn:microsoft.com/office/officeart/2005/8/layout/radial3"/>
    <dgm:cxn modelId="{00DC3FC9-6BAB-4C75-AB85-21B11E23A8FA}" srcId="{B13A48C5-AB8E-4E0A-99C4-B1EE5A62A034}" destId="{02CECC11-566F-43CC-9B0C-958788B72FDA}" srcOrd="0" destOrd="0" parTransId="{088BAD2A-1C3C-4B1B-8EE7-9AA29854F537}" sibTransId="{AB4976B6-A5B6-4AEA-8F6A-E2DA06471446}"/>
    <dgm:cxn modelId="{A1865BE1-859C-4601-9C1B-9C11311E6D0D}" type="presOf" srcId="{207B672E-C903-4F63-8083-AA295868FC87}" destId="{69986730-12B2-4B7E-AB4B-024D257594C4}" srcOrd="0" destOrd="0" presId="urn:microsoft.com/office/officeart/2005/8/layout/radial3"/>
    <dgm:cxn modelId="{CE4A27EB-FCF3-4430-B9A4-3F72F7822BE5}" type="presOf" srcId="{005B41BA-6859-42C9-B352-923690ED1D4C}" destId="{061D1FEC-A0FB-45E7-8B41-7271D7EC8C8E}" srcOrd="0" destOrd="0" presId="urn:microsoft.com/office/officeart/2005/8/layout/radial3"/>
    <dgm:cxn modelId="{3062DF97-7168-4A67-A59F-F1A1CA8CEA47}" srcId="{B13A48C5-AB8E-4E0A-99C4-B1EE5A62A034}" destId="{37D50020-8F96-4065-9DFB-00BE2AD899AD}" srcOrd="2" destOrd="0" parTransId="{0482976B-E872-468E-AD78-6D4177EFFD11}" sibTransId="{246719FA-C5F5-44DA-9979-0AB5CED2FE04}"/>
    <dgm:cxn modelId="{439946B4-C817-470E-BD6C-0A97A95A3489}" srcId="{B13A48C5-AB8E-4E0A-99C4-B1EE5A62A034}" destId="{207B672E-C903-4F63-8083-AA295868FC87}" srcOrd="1" destOrd="0" parTransId="{DDCF8E69-F84D-4E5F-82B3-E0D029AA8444}" sibTransId="{06B972CA-69BA-42C4-AF6F-EE6299076C24}"/>
    <dgm:cxn modelId="{72213F23-9932-4F39-8331-F8FCF088EEE1}" srcId="{005B41BA-6859-42C9-B352-923690ED1D4C}" destId="{B13A48C5-AB8E-4E0A-99C4-B1EE5A62A034}" srcOrd="0" destOrd="0" parTransId="{66C39031-635F-4654-842B-6E2CF659ED52}" sibTransId="{E7BD09C1-51C7-4524-ADC3-03219C847D2A}"/>
    <dgm:cxn modelId="{9BE243C2-E68A-4929-B1A5-5478288C20F8}" type="presOf" srcId="{02CECC11-566F-43CC-9B0C-958788B72FDA}" destId="{C4DE54C0-B099-4DC8-B607-492215179DA8}" srcOrd="0" destOrd="0" presId="urn:microsoft.com/office/officeart/2005/8/layout/radial3"/>
    <dgm:cxn modelId="{E318A059-3E53-4C17-B78B-19438281AF4C}" type="presOf" srcId="{B13A48C5-AB8E-4E0A-99C4-B1EE5A62A034}" destId="{B248D9C8-7ADD-44A1-B918-975416E8B09C}" srcOrd="0" destOrd="0" presId="urn:microsoft.com/office/officeart/2005/8/layout/radial3"/>
    <dgm:cxn modelId="{36081B59-96FB-4995-9B8A-FA6024F4D588}" type="presOf" srcId="{6A858B69-36A6-482A-B0AA-BC96D45B6D98}" destId="{1298DF11-C20A-4A84-BEAE-C1C27E28490F}" srcOrd="0" destOrd="0" presId="urn:microsoft.com/office/officeart/2005/8/layout/radial3"/>
    <dgm:cxn modelId="{79BE8EDF-413D-455B-8A7F-1E84B6DA5A78}" type="presParOf" srcId="{061D1FEC-A0FB-45E7-8B41-7271D7EC8C8E}" destId="{CCDB0B9E-43C0-46C9-B240-93C365231EFA}" srcOrd="0" destOrd="0" presId="urn:microsoft.com/office/officeart/2005/8/layout/radial3"/>
    <dgm:cxn modelId="{E9E7AC20-0227-4C6A-B5B1-2C6390E17F61}" type="presParOf" srcId="{CCDB0B9E-43C0-46C9-B240-93C365231EFA}" destId="{B248D9C8-7ADD-44A1-B918-975416E8B09C}" srcOrd="0" destOrd="0" presId="urn:microsoft.com/office/officeart/2005/8/layout/radial3"/>
    <dgm:cxn modelId="{0D2EF8FE-9123-4790-BEB8-41DA883F3507}" type="presParOf" srcId="{CCDB0B9E-43C0-46C9-B240-93C365231EFA}" destId="{C4DE54C0-B099-4DC8-B607-492215179DA8}" srcOrd="1" destOrd="0" presId="urn:microsoft.com/office/officeart/2005/8/layout/radial3"/>
    <dgm:cxn modelId="{85E7FEEB-109F-4CB0-A352-FB0DDB2AAFE6}" type="presParOf" srcId="{CCDB0B9E-43C0-46C9-B240-93C365231EFA}" destId="{69986730-12B2-4B7E-AB4B-024D257594C4}" srcOrd="2" destOrd="0" presId="urn:microsoft.com/office/officeart/2005/8/layout/radial3"/>
    <dgm:cxn modelId="{8CE6C295-9CFE-49CC-916D-260AF57BF1AF}" type="presParOf" srcId="{CCDB0B9E-43C0-46C9-B240-93C365231EFA}" destId="{1F752F11-D99D-40B0-B061-D5B3363F5F55}" srcOrd="3" destOrd="0" presId="urn:microsoft.com/office/officeart/2005/8/layout/radial3"/>
    <dgm:cxn modelId="{C228A902-58AA-431E-A222-25ACB487907C}" type="presParOf" srcId="{CCDB0B9E-43C0-46C9-B240-93C365231EFA}" destId="{1298DF11-C20A-4A84-BEAE-C1C27E28490F}" srcOrd="4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A5970-FDC2-49C9-B270-93CC9A7CBF57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D3C10-A9F3-41AE-A1C9-0C84475EB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D3C10-A9F3-41AE-A1C9-0C84475EBE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AD27-D460-42E4-8BF3-7A2A7913835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9728-C1FF-4E36-8AE7-D3DA7278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CLASS%201%20SMALAN\bab%202%20hubungan%20sosial\Video%20Renungan%20%20%20Anak%20akan%20meniru%20perilaku%20orang%20tuanya%20&#171;%20STORYZA%20%20%20blog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CLASS%201%20SMALAN\bab%202%20hubungan%20sosial\Kebaikan%20selalu%20Kembali%20(Kindness%20Boomerang)(1).m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143000" y="1676400"/>
            <a:ext cx="7010400" cy="2743200"/>
          </a:xfrm>
          <a:prstGeom prst="ribbon">
            <a:avLst>
              <a:gd name="adj1" fmla="val 16667"/>
              <a:gd name="adj2" fmla="val 610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Aharoni" pitchFamily="2" charset="-79"/>
                <a:cs typeface="Aharoni" pitchFamily="2" charset="-79"/>
              </a:rPr>
              <a:t>Realitas individu, kelompok dan hubungan sosial di masyarakat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4724400"/>
            <a:ext cx="3200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By :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Eka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Rochmawati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, S. Pd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3581400" y="381000"/>
            <a:ext cx="2057400" cy="990600"/>
          </a:xfrm>
          <a:prstGeom prst="down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BAB I</a:t>
            </a:r>
            <a:r>
              <a:rPr lang="id-ID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858000" y="228600"/>
            <a:ext cx="1905000" cy="4572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KELAS X SMT 1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7200" y="228600"/>
            <a:ext cx="1981200" cy="914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0" y="2133600"/>
            <a:ext cx="8534400" cy="4724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1.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Imitasi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kecenderungan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meniru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sikap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tindakan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tingkah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laku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ataupun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penampilan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fisik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seseorang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berlebihan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Video Renungan   Anak akan meniru perilaku orang tuanya « STORYZA   blog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7200" y="304800"/>
            <a:ext cx="2057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LANJUTAN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762000" y="457200"/>
            <a:ext cx="7620000" cy="5943600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Baskerville Old Face" pitchFamily="18" charset="0"/>
              </a:rPr>
              <a:t>2. </a:t>
            </a:r>
            <a:r>
              <a:rPr lang="en-US" sz="2400" b="1" dirty="0" smtClean="0">
                <a:latin typeface="Baskerville Old Face" pitchFamily="18" charset="0"/>
              </a:rPr>
              <a:t>SUGESTI </a:t>
            </a:r>
            <a:r>
              <a:rPr lang="en-US" sz="2400" b="1" dirty="0" err="1" smtClean="0">
                <a:latin typeface="Baskerville Old Face" pitchFamily="18" charset="0"/>
              </a:rPr>
              <a:t>adalah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pemberian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pengaruh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pandangan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seseorang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kepada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orang</a:t>
            </a:r>
            <a:r>
              <a:rPr lang="en-US" sz="2400" b="1" dirty="0" smtClean="0">
                <a:latin typeface="Baskerville Old Face" pitchFamily="18" charset="0"/>
              </a:rPr>
              <a:t> lain </a:t>
            </a:r>
            <a:r>
              <a:rPr lang="en-US" sz="2400" b="1" dirty="0" err="1" smtClean="0">
                <a:latin typeface="Baskerville Old Face" pitchFamily="18" charset="0"/>
              </a:rPr>
              <a:t>dengan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cara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tertentu</a:t>
            </a:r>
            <a:r>
              <a:rPr lang="en-US" sz="2400" b="1" dirty="0" smtClean="0">
                <a:latin typeface="Baskerville Old Face" pitchFamily="18" charset="0"/>
              </a:rPr>
              <a:t>, </a:t>
            </a:r>
            <a:r>
              <a:rPr lang="en-US" sz="2400" b="1" dirty="0" err="1" smtClean="0">
                <a:latin typeface="Baskerville Old Face" pitchFamily="18" charset="0"/>
              </a:rPr>
              <a:t>sehingga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orang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terpengaruh</a:t>
            </a:r>
            <a:r>
              <a:rPr lang="en-US" sz="2400" b="1" dirty="0" smtClean="0">
                <a:latin typeface="Baskerville Old Face" pitchFamily="18" charset="0"/>
              </a:rPr>
              <a:t>.</a:t>
            </a:r>
            <a:endParaRPr lang="en-US" sz="2400" b="1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7200" y="457200"/>
            <a:ext cx="2133600" cy="838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0" y="1447800"/>
            <a:ext cx="9144000" cy="5029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3.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SIMPATI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adalah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perasaan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tertarik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yang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timbul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dalam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diri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seseorang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dan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membuatnya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merasa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seolah-olah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berada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dalam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keadaan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orang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lain.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7200" y="381000"/>
            <a:ext cx="2133600" cy="838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0" y="685800"/>
            <a:ext cx="9144000" cy="5410200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Baskerville Old Face" pitchFamily="18" charset="0"/>
              </a:rPr>
              <a:t>4. </a:t>
            </a:r>
            <a:r>
              <a:rPr lang="en-US" sz="2400" b="1" dirty="0" smtClean="0">
                <a:latin typeface="Baskerville Old Face" pitchFamily="18" charset="0"/>
              </a:rPr>
              <a:t>IDENTIFIKASI </a:t>
            </a:r>
            <a:r>
              <a:rPr lang="en-US" sz="2400" b="1" dirty="0" err="1" smtClean="0">
                <a:latin typeface="Baskerville Old Face" pitchFamily="18" charset="0"/>
              </a:rPr>
              <a:t>adalah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kecenderungan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atau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keinginan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dalam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diri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seseorang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untuk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menjadi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sama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dengan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pihak</a:t>
            </a:r>
            <a:r>
              <a:rPr lang="en-US" sz="2400" b="1" dirty="0" smtClean="0">
                <a:latin typeface="Baskerville Old Face" pitchFamily="18" charset="0"/>
              </a:rPr>
              <a:t> lain</a:t>
            </a:r>
            <a:endParaRPr lang="en-US" sz="2400" b="1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7200" y="381000"/>
            <a:ext cx="2057400" cy="838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228600" y="609600"/>
            <a:ext cx="8686800" cy="6248400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Baskerville Old Face" pitchFamily="18" charset="0"/>
              </a:rPr>
              <a:t>5. </a:t>
            </a:r>
            <a:r>
              <a:rPr lang="en-US" sz="2400" b="1" dirty="0" smtClean="0">
                <a:latin typeface="Baskerville Old Face" pitchFamily="18" charset="0"/>
              </a:rPr>
              <a:t>EMPATI </a:t>
            </a:r>
            <a:r>
              <a:rPr lang="en-US" sz="2400" b="1" dirty="0" err="1" smtClean="0">
                <a:latin typeface="Baskerville Old Face" pitchFamily="18" charset="0"/>
              </a:rPr>
              <a:t>adalah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kemampuan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untuk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merasakan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diri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seolah-olah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dalam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keadaan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orang</a:t>
            </a:r>
            <a:r>
              <a:rPr lang="en-US" sz="2400" b="1" dirty="0" smtClean="0">
                <a:latin typeface="Baskerville Old Face" pitchFamily="18" charset="0"/>
              </a:rPr>
              <a:t> lain </a:t>
            </a:r>
            <a:r>
              <a:rPr lang="en-US" sz="2400" b="1" dirty="0" err="1" smtClean="0">
                <a:latin typeface="Baskerville Old Face" pitchFamily="18" charset="0"/>
              </a:rPr>
              <a:t>dan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ikut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merasakan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hal-hal</a:t>
            </a:r>
            <a:r>
              <a:rPr lang="en-US" sz="2400" b="1" dirty="0" smtClean="0">
                <a:latin typeface="Baskerville Old Face" pitchFamily="18" charset="0"/>
              </a:rPr>
              <a:t> yang </a:t>
            </a:r>
            <a:r>
              <a:rPr lang="en-US" sz="2400" b="1" dirty="0" err="1" smtClean="0">
                <a:latin typeface="Baskerville Old Face" pitchFamily="18" charset="0"/>
              </a:rPr>
              <a:t>dialami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atau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dirasakan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orang</a:t>
            </a:r>
            <a:r>
              <a:rPr lang="en-US" sz="2400" b="1" dirty="0" smtClean="0">
                <a:latin typeface="Baskerville Old Face" pitchFamily="18" charset="0"/>
              </a:rPr>
              <a:t> lain.</a:t>
            </a:r>
            <a:endParaRPr lang="en-US" sz="2400" b="1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41000" b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7200" y="304800"/>
            <a:ext cx="2133600" cy="914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Explosion 2 4"/>
          <p:cNvSpPr/>
          <p:nvPr/>
        </p:nvSpPr>
        <p:spPr>
          <a:xfrm>
            <a:off x="152400" y="533400"/>
            <a:ext cx="8991600" cy="5867400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Baskerville Old Face" pitchFamily="18" charset="0"/>
              </a:rPr>
              <a:t>6. </a:t>
            </a:r>
            <a:r>
              <a:rPr lang="en-US" sz="2400" b="1" dirty="0" smtClean="0">
                <a:latin typeface="Baskerville Old Face" pitchFamily="18" charset="0"/>
              </a:rPr>
              <a:t>MOTIVASI </a:t>
            </a:r>
            <a:r>
              <a:rPr lang="en-US" sz="2400" b="1" dirty="0" err="1" smtClean="0">
                <a:latin typeface="Baskerville Old Face" pitchFamily="18" charset="0"/>
              </a:rPr>
              <a:t>adalah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rangsangan</a:t>
            </a:r>
            <a:r>
              <a:rPr lang="en-US" sz="2400" b="1" dirty="0" smtClean="0">
                <a:latin typeface="Baskerville Old Face" pitchFamily="18" charset="0"/>
              </a:rPr>
              <a:t>, </a:t>
            </a:r>
            <a:r>
              <a:rPr lang="en-US" sz="2400" b="1" dirty="0" err="1" smtClean="0">
                <a:latin typeface="Baskerville Old Face" pitchFamily="18" charset="0"/>
              </a:rPr>
              <a:t>pengaruh</a:t>
            </a:r>
            <a:r>
              <a:rPr lang="en-US" sz="2400" b="1" dirty="0" smtClean="0">
                <a:latin typeface="Baskerville Old Face" pitchFamily="18" charset="0"/>
              </a:rPr>
              <a:t>, stimulus yang </a:t>
            </a:r>
            <a:r>
              <a:rPr lang="en-US" sz="2400" b="1" dirty="0" err="1" smtClean="0">
                <a:latin typeface="Baskerville Old Face" pitchFamily="18" charset="0"/>
              </a:rPr>
              <a:t>diberikan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antar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masyarakat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sehingga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orang</a:t>
            </a:r>
            <a:r>
              <a:rPr lang="en-US" sz="2400" b="1" dirty="0" smtClean="0">
                <a:latin typeface="Baskerville Old Face" pitchFamily="18" charset="0"/>
              </a:rPr>
              <a:t> yang </a:t>
            </a:r>
            <a:r>
              <a:rPr lang="en-US" sz="2400" b="1" dirty="0" err="1" smtClean="0">
                <a:latin typeface="Baskerville Old Face" pitchFamily="18" charset="0"/>
              </a:rPr>
              <a:t>diberi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motivasi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menuruti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atau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melaksanakan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sesuatu</a:t>
            </a:r>
            <a:r>
              <a:rPr lang="en-US" sz="2400" b="1" dirty="0" smtClean="0">
                <a:latin typeface="Baskerville Old Face" pitchFamily="18" charset="0"/>
              </a:rPr>
              <a:t> yang </a:t>
            </a:r>
            <a:r>
              <a:rPr lang="en-US" sz="2400" b="1" dirty="0" err="1" smtClean="0">
                <a:latin typeface="Baskerville Old Face" pitchFamily="18" charset="0"/>
              </a:rPr>
              <a:t>dimotivasikan</a:t>
            </a:r>
            <a:r>
              <a:rPr lang="en-US" sz="2400" b="1" dirty="0" smtClean="0">
                <a:latin typeface="Baskerville Old Face" pitchFamily="18" charset="0"/>
              </a:rPr>
              <a:t> . </a:t>
            </a:r>
            <a:endParaRPr lang="en-US" sz="2400" b="1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86400" y="1143000"/>
            <a:ext cx="34290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Menurut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dilakukan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err="1" smtClean="0"/>
              <a:t>Langsung</a:t>
            </a: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langsung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486400" y="2590800"/>
            <a:ext cx="34290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Berdasar sifatnya:</a:t>
            </a:r>
          </a:p>
          <a:p>
            <a:pPr algn="just">
              <a:buFont typeface="Wingdings" pitchFamily="2" charset="2"/>
              <a:buChar char="q"/>
            </a:pPr>
            <a:r>
              <a:rPr lang="id-ID" sz="2000" b="1" dirty="0" smtClean="0"/>
              <a:t>Positif</a:t>
            </a:r>
          </a:p>
          <a:p>
            <a:pPr algn="just">
              <a:buFont typeface="Wingdings" pitchFamily="2" charset="2"/>
              <a:buChar char="q"/>
            </a:pPr>
            <a:r>
              <a:rPr lang="id-ID" sz="2000" b="1" dirty="0" smtClean="0"/>
              <a:t>negatif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0" y="4495800"/>
            <a:ext cx="3581400" cy="1676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Komunikasi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berasal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dari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bahasa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latin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communicare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yang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berarti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berhubungan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.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9" name="Straight Arrow Connector 8"/>
          <p:cNvCxnSpPr>
            <a:stCxn id="12" idx="0"/>
            <a:endCxn id="5" idx="1"/>
          </p:cNvCxnSpPr>
          <p:nvPr/>
        </p:nvCxnSpPr>
        <p:spPr>
          <a:xfrm>
            <a:off x="3045460" y="1562100"/>
            <a:ext cx="244094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0"/>
            <a:endCxn id="6" idx="1"/>
          </p:cNvCxnSpPr>
          <p:nvPr/>
        </p:nvCxnSpPr>
        <p:spPr>
          <a:xfrm>
            <a:off x="3045460" y="1562100"/>
            <a:ext cx="244094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304800" y="0"/>
            <a:ext cx="7162800" cy="1066800"/>
          </a:xfrm>
          <a:prstGeom prst="cloudCallout">
            <a:avLst>
              <a:gd name="adj1" fmla="val -15530"/>
              <a:gd name="adj2" fmla="val 10074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Syarat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terjadinya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hubungan sosial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menurut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Soerjono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Soekanto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1990</a:t>
            </a:r>
            <a:endParaRPr lang="id-ID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0" y="1143000"/>
            <a:ext cx="3048000" cy="838200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tx1"/>
                </a:solidFill>
              </a:rPr>
              <a:t>1. </a:t>
            </a:r>
            <a:r>
              <a:rPr lang="en-US" sz="2000" b="1" dirty="0" err="1" smtClean="0">
                <a:solidFill>
                  <a:schemeClr val="tx1"/>
                </a:solidFill>
              </a:rPr>
              <a:t>Kontak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sosial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0" y="3352800"/>
            <a:ext cx="3276600" cy="914400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 smtClean="0">
                <a:solidFill>
                  <a:schemeClr val="tx1"/>
                </a:solidFill>
              </a:rPr>
              <a:t>2. </a:t>
            </a:r>
            <a:r>
              <a:rPr lang="en-US" b="1" dirty="0" err="1" smtClean="0">
                <a:solidFill>
                  <a:schemeClr val="tx1"/>
                </a:solidFill>
              </a:rPr>
              <a:t>Komunikasi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sosial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4724400" y="4038600"/>
            <a:ext cx="4114800" cy="2133600"/>
          </a:xfrm>
          <a:prstGeom prst="cloudCallout">
            <a:avLst>
              <a:gd name="adj1" fmla="val -82071"/>
              <a:gd name="adj2" fmla="val -5420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id-ID" dirty="0" smtClean="0"/>
              <a:t>Komunikasi lisan (verbal)</a:t>
            </a:r>
          </a:p>
          <a:p>
            <a:pPr marL="342900" indent="-342900">
              <a:buAutoNum type="arabicPeriod"/>
            </a:pPr>
            <a:r>
              <a:rPr lang="id-ID" dirty="0" smtClean="0"/>
              <a:t>Komunikasi nonverbal (isyarat)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chemeClr val="accent5"/>
            </a:gs>
            <a:gs pos="61000">
              <a:schemeClr val="accent4">
                <a:lumMod val="40000"/>
                <a:lumOff val="60000"/>
              </a:schemeClr>
            </a:gs>
            <a:gs pos="82001">
              <a:schemeClr val="bg2">
                <a:lumMod val="75000"/>
              </a:schemeClr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7-Point Star 3"/>
          <p:cNvSpPr/>
          <p:nvPr/>
        </p:nvSpPr>
        <p:spPr>
          <a:xfrm>
            <a:off x="228600" y="1752600"/>
            <a:ext cx="3276600" cy="2209800"/>
          </a:xfrm>
          <a:prstGeom prst="star7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KOMUNIKATOR</a:t>
            </a:r>
            <a:r>
              <a:rPr lang="id-ID" sz="2000" dirty="0" smtClean="0">
                <a:solidFill>
                  <a:schemeClr val="tx1"/>
                </a:solidFill>
              </a:rPr>
              <a:t> ( orang yang menyampaikan pesan)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6" name="7-Point Star 5"/>
          <p:cNvSpPr/>
          <p:nvPr/>
        </p:nvSpPr>
        <p:spPr>
          <a:xfrm>
            <a:off x="152400" y="4343400"/>
            <a:ext cx="3048000" cy="2286000"/>
          </a:xfrm>
          <a:prstGeom prst="star7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PESAN </a:t>
            </a:r>
            <a:r>
              <a:rPr lang="id-ID" sz="2000" dirty="0" smtClean="0">
                <a:solidFill>
                  <a:schemeClr val="tx1"/>
                </a:solidFill>
              </a:rPr>
              <a:t>(sesuatu yang disampaikan kounikator)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7" name="7-Point Star 6"/>
          <p:cNvSpPr/>
          <p:nvPr/>
        </p:nvSpPr>
        <p:spPr>
          <a:xfrm>
            <a:off x="4876800" y="1828800"/>
            <a:ext cx="3429000" cy="2057400"/>
          </a:xfrm>
          <a:prstGeom prst="star7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KOMUNIKAN</a:t>
            </a:r>
            <a:r>
              <a:rPr lang="id-ID" sz="2000" dirty="0" smtClean="0">
                <a:solidFill>
                  <a:schemeClr val="tx1"/>
                </a:solidFill>
              </a:rPr>
              <a:t> (orang yang menerima pesan)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8" name="7-Point Star 7"/>
          <p:cNvSpPr/>
          <p:nvPr/>
        </p:nvSpPr>
        <p:spPr>
          <a:xfrm>
            <a:off x="5715000" y="4267200"/>
            <a:ext cx="2743200" cy="2438400"/>
          </a:xfrm>
          <a:prstGeom prst="star7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MEDIA </a:t>
            </a:r>
            <a:r>
              <a:rPr lang="id-ID" sz="2000" dirty="0" smtClean="0">
                <a:solidFill>
                  <a:schemeClr val="tx1"/>
                </a:solidFill>
              </a:rPr>
              <a:t>(sarana untuk menyampaikan pesan)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7-Point Star 8"/>
          <p:cNvSpPr/>
          <p:nvPr/>
        </p:nvSpPr>
        <p:spPr>
          <a:xfrm>
            <a:off x="3124200" y="3810000"/>
            <a:ext cx="2514600" cy="1981200"/>
          </a:xfrm>
          <a:prstGeom prst="star7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chemeClr val="accent4">
                  <a:lumMod val="40000"/>
                  <a:lumOff val="60000"/>
                </a:schemeClr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EFEK </a:t>
            </a:r>
            <a:r>
              <a:rPr lang="id-ID" sz="2000" dirty="0" smtClean="0">
                <a:solidFill>
                  <a:schemeClr val="tx1"/>
                </a:solidFill>
              </a:rPr>
              <a:t>(perubahan yang terjadi)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0" name="6-Point Star 9"/>
          <p:cNvSpPr/>
          <p:nvPr/>
        </p:nvSpPr>
        <p:spPr>
          <a:xfrm>
            <a:off x="2438400" y="0"/>
            <a:ext cx="4267200" cy="2209800"/>
          </a:xfrm>
          <a:prstGeom prst="star6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KOMPONEN KOMUNIKASI</a:t>
            </a:r>
            <a:endParaRPr lang="id-ID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id-ID" sz="2400" b="1" dirty="0" smtClean="0">
                <a:latin typeface="Arial Black" pitchFamily="34" charset="0"/>
              </a:rPr>
              <a:t>Teori yang digunakan untuk mengkaji hubungan sosial</a:t>
            </a:r>
            <a:endParaRPr lang="id-ID" sz="24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rame 3"/>
          <p:cNvSpPr/>
          <p:nvPr/>
        </p:nvSpPr>
        <p:spPr>
          <a:xfrm>
            <a:off x="457200" y="228600"/>
            <a:ext cx="8229600" cy="1295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2438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1. Tindakan sosial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334000"/>
            <a:ext cx="2590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2. Interaksionisme simbolis</a:t>
            </a:r>
            <a:endParaRPr lang="id-ID" sz="2000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1676400"/>
            <a:ext cx="57150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Seluruh perilaku manusia yang dilakukan dengan sadar ataupun tidak sadar untuk mencapai tujuan tertentu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200400" y="5334000"/>
            <a:ext cx="4419600" cy="91440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Notched Right Arrow 9"/>
          <p:cNvSpPr/>
          <p:nvPr/>
        </p:nvSpPr>
        <p:spPr>
          <a:xfrm>
            <a:off x="533400" y="2362200"/>
            <a:ext cx="3505200" cy="9144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a. Rasional instrumental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04800" y="3124200"/>
            <a:ext cx="39624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b. Rasional yang berorientasi nilai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0" y="4572000"/>
            <a:ext cx="3276600" cy="8382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D. afektif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914400" y="3886200"/>
            <a:ext cx="2895600" cy="8382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C. tradisional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5334000" y="2438400"/>
            <a:ext cx="3657600" cy="609600"/>
          </a:xfrm>
          <a:prstGeom prst="accentBorderCallout1">
            <a:avLst>
              <a:gd name="adj1" fmla="val 18750"/>
              <a:gd name="adj2" fmla="val -8333"/>
              <a:gd name="adj3" fmla="val 59423"/>
              <a:gd name="adj4" fmla="val -33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Memperhitungkan kesesuaian antara cara dan tujuan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5105400" y="3200400"/>
            <a:ext cx="3657600" cy="609600"/>
          </a:xfrm>
          <a:prstGeom prst="accentBorderCallout1">
            <a:avLst>
              <a:gd name="adj1" fmla="val 18750"/>
              <a:gd name="adj2" fmla="val -8333"/>
              <a:gd name="adj3" fmla="val 64039"/>
              <a:gd name="adj4" fmla="val -23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Berkaitan dengan nilai-nilai dasar dalam masyarakat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Line Callout 1 (Border and Accent Bar) 16"/>
          <p:cNvSpPr/>
          <p:nvPr/>
        </p:nvSpPr>
        <p:spPr>
          <a:xfrm>
            <a:off x="4648200" y="4648200"/>
            <a:ext cx="3657600" cy="609600"/>
          </a:xfrm>
          <a:prstGeom prst="accentBorderCallout1">
            <a:avLst>
              <a:gd name="adj1" fmla="val 18750"/>
              <a:gd name="adj2" fmla="val -8333"/>
              <a:gd name="adj3" fmla="val 59423"/>
              <a:gd name="adj4" fmla="val -33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Tindakan berdasar perasaan/emosi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Line Callout 1 (Border and Accent Bar) 17"/>
          <p:cNvSpPr/>
          <p:nvPr/>
        </p:nvSpPr>
        <p:spPr>
          <a:xfrm>
            <a:off x="5486400" y="3962400"/>
            <a:ext cx="3657600" cy="609600"/>
          </a:xfrm>
          <a:prstGeom prst="accentBorderCallout1">
            <a:avLst>
              <a:gd name="adj1" fmla="val 18750"/>
              <a:gd name="adj2" fmla="val -8333"/>
              <a:gd name="adj3" fmla="val 59423"/>
              <a:gd name="adj4" fmla="val -33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Tidak memperhitungkan pertimbangan rasional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>
            <a:off x="1371600" y="228600"/>
            <a:ext cx="5257800" cy="45720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olded Corner 2"/>
          <p:cNvSpPr/>
          <p:nvPr/>
        </p:nvSpPr>
        <p:spPr>
          <a:xfrm>
            <a:off x="1828800" y="685800"/>
            <a:ext cx="5867400" cy="4953000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lded Corner 3"/>
          <p:cNvSpPr/>
          <p:nvPr/>
        </p:nvSpPr>
        <p:spPr>
          <a:xfrm>
            <a:off x="2362200" y="1143000"/>
            <a:ext cx="6324600" cy="53340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  <a:latin typeface="Agency FB" pitchFamily="34" charset="0"/>
              </a:rPr>
              <a:t>KOMPETENSI DASAR</a:t>
            </a:r>
          </a:p>
          <a:p>
            <a:pPr algn="just"/>
            <a:endParaRPr lang="id-ID" sz="2800" b="1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id-ID" sz="2800" b="1" dirty="0" smtClean="0">
                <a:solidFill>
                  <a:schemeClr val="tx1"/>
                </a:solidFill>
                <a:latin typeface="Agency FB" pitchFamily="34" charset="0"/>
              </a:rPr>
              <a:t>3.2 Mengenali dan mengidentifikasi realitas individu, kelompok dan hubungan sosial di masyarakat.</a:t>
            </a:r>
          </a:p>
          <a:p>
            <a:pPr algn="just"/>
            <a:r>
              <a:rPr lang="id-ID" sz="2800" b="1" dirty="0" smtClean="0">
                <a:solidFill>
                  <a:schemeClr val="tx1"/>
                </a:solidFill>
                <a:latin typeface="Agency FB" pitchFamily="34" charset="0"/>
              </a:rPr>
              <a:t>4.2 Mengolah realitas individu, kelompok dan hubungan sosial sehingga mandiri dalam memosisikan diri dalam pergaulan sosial di masyarakat</a:t>
            </a:r>
            <a:endParaRPr lang="id-ID" sz="2800" b="1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own Arrow Callout 3"/>
          <p:cNvSpPr/>
          <p:nvPr/>
        </p:nvSpPr>
        <p:spPr>
          <a:xfrm>
            <a:off x="1143000" y="0"/>
            <a:ext cx="6553200" cy="1676400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Down Arrow Callout 4"/>
          <p:cNvSpPr/>
          <p:nvPr/>
        </p:nvSpPr>
        <p:spPr>
          <a:xfrm>
            <a:off x="1295400" y="228600"/>
            <a:ext cx="6553200" cy="1676400"/>
          </a:xfrm>
          <a:prstGeom prst="downArrowCallou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chemeClr val="accent4">
                  <a:lumMod val="40000"/>
                  <a:lumOff val="60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Down Arrow Callout 5"/>
          <p:cNvSpPr/>
          <p:nvPr/>
        </p:nvSpPr>
        <p:spPr>
          <a:xfrm>
            <a:off x="1524000" y="381000"/>
            <a:ext cx="6553200" cy="1676400"/>
          </a:xfrm>
          <a:prstGeom prst="downArrowCallou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Down Arrow Callout 6"/>
          <p:cNvSpPr/>
          <p:nvPr/>
        </p:nvSpPr>
        <p:spPr>
          <a:xfrm>
            <a:off x="1676400" y="609600"/>
            <a:ext cx="6553200" cy="1676400"/>
          </a:xfrm>
          <a:prstGeom prst="downArrowCallou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4999">
                <a:schemeClr val="accent4">
                  <a:lumMod val="40000"/>
                  <a:lumOff val="60000"/>
                </a:schemeClr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HUBUNGAN ANTARA INTERAKSI SOSIAL dan KETERATURAN SOSIAL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9" name="24-Point Star 8"/>
          <p:cNvSpPr/>
          <p:nvPr/>
        </p:nvSpPr>
        <p:spPr>
          <a:xfrm>
            <a:off x="0" y="2133600"/>
            <a:ext cx="3352800" cy="1447800"/>
          </a:xfrm>
          <a:prstGeom prst="star2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POLA</a:t>
            </a:r>
            <a:endParaRPr lang="id-ID" sz="3200" b="1" dirty="0"/>
          </a:p>
        </p:txBody>
      </p:sp>
      <p:sp>
        <p:nvSpPr>
          <p:cNvPr id="10" name="24-Point Star 9"/>
          <p:cNvSpPr/>
          <p:nvPr/>
        </p:nvSpPr>
        <p:spPr>
          <a:xfrm>
            <a:off x="5181600" y="4876800"/>
            <a:ext cx="3581400" cy="1600200"/>
          </a:xfrm>
          <a:prstGeom prst="star24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KEAJEGAN SOSIAL</a:t>
            </a:r>
            <a:endParaRPr lang="id-ID" sz="2800" b="1" dirty="0"/>
          </a:p>
        </p:txBody>
      </p:sp>
      <p:sp>
        <p:nvSpPr>
          <p:cNvPr id="11" name="24-Point Star 10"/>
          <p:cNvSpPr/>
          <p:nvPr/>
        </p:nvSpPr>
        <p:spPr>
          <a:xfrm>
            <a:off x="0" y="5029200"/>
            <a:ext cx="3581400" cy="1524000"/>
          </a:xfrm>
          <a:prstGeom prst="star24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TERTIB SOSIAL</a:t>
            </a:r>
            <a:endParaRPr lang="id-ID" sz="2800" b="1" dirty="0"/>
          </a:p>
        </p:txBody>
      </p:sp>
      <p:sp>
        <p:nvSpPr>
          <p:cNvPr id="12" name="24-Point Star 11"/>
          <p:cNvSpPr/>
          <p:nvPr/>
        </p:nvSpPr>
        <p:spPr>
          <a:xfrm>
            <a:off x="5029200" y="2057400"/>
            <a:ext cx="3581400" cy="1447800"/>
          </a:xfrm>
          <a:prstGeom prst="star24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ORDER</a:t>
            </a:r>
            <a:endParaRPr lang="id-ID" sz="2800" b="1" dirty="0"/>
          </a:p>
        </p:txBody>
      </p:sp>
      <p:sp>
        <p:nvSpPr>
          <p:cNvPr id="14" name="Notched Right Arrow 13"/>
          <p:cNvSpPr/>
          <p:nvPr/>
        </p:nvSpPr>
        <p:spPr>
          <a:xfrm>
            <a:off x="3733800" y="2590800"/>
            <a:ext cx="1143000" cy="45720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Notched Right Arrow 14"/>
          <p:cNvSpPr/>
          <p:nvPr/>
        </p:nvSpPr>
        <p:spPr>
          <a:xfrm rot="16200000">
            <a:off x="1104900" y="4076700"/>
            <a:ext cx="1143000" cy="45720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Notched Right Arrow 15"/>
          <p:cNvSpPr/>
          <p:nvPr/>
        </p:nvSpPr>
        <p:spPr>
          <a:xfrm rot="10800000">
            <a:off x="3886200" y="5410200"/>
            <a:ext cx="1143000" cy="45720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Notched Right Arrow 16"/>
          <p:cNvSpPr/>
          <p:nvPr/>
        </p:nvSpPr>
        <p:spPr>
          <a:xfrm rot="5400000">
            <a:off x="6286500" y="4000500"/>
            <a:ext cx="1143000" cy="45720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chemeClr val="accent6">
                <a:lumMod val="40000"/>
                <a:lumOff val="60000"/>
              </a:schemeClr>
            </a:gs>
            <a:gs pos="61000">
              <a:schemeClr val="tx2">
                <a:lumMod val="40000"/>
                <a:lumOff val="60000"/>
              </a:schemeClr>
            </a:gs>
            <a:gs pos="82001">
              <a:schemeClr val="accent3">
                <a:lumMod val="60000"/>
                <a:lumOff val="40000"/>
              </a:schemeClr>
            </a:gs>
            <a:gs pos="100000">
              <a:srgbClr val="CCCC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752600"/>
            <a:ext cx="2057400" cy="1371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BENTUK </a:t>
            </a:r>
            <a:r>
              <a:rPr lang="id-ID" sz="2000" b="1" dirty="0" smtClean="0">
                <a:latin typeface="Aharoni" pitchFamily="2" charset="-79"/>
                <a:cs typeface="Aharoni" pitchFamily="2" charset="-79"/>
              </a:rPr>
              <a:t>INTERAKSI SOSIAL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0400" y="304800"/>
            <a:ext cx="2971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INTERAKSI SOSIAL ASOSIATIF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3581400"/>
            <a:ext cx="2971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INTERAKSI SOSIAL DISOSIATIF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057400" y="2438400"/>
            <a:ext cx="12192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057400" y="609600"/>
            <a:ext cx="11430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loud Callout 15"/>
          <p:cNvSpPr/>
          <p:nvPr/>
        </p:nvSpPr>
        <p:spPr>
          <a:xfrm>
            <a:off x="4876800" y="1447800"/>
            <a:ext cx="3657600" cy="1600200"/>
          </a:xfrm>
          <a:prstGeom prst="cloudCallout">
            <a:avLst>
              <a:gd name="adj1" fmla="val -64557"/>
              <a:gd name="adj2" fmla="val -744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Proses interaksi sosial yang menuju terbentunya persatuan atau integrasi sosial</a:t>
            </a:r>
            <a:endParaRPr lang="id-ID" b="1" dirty="0"/>
          </a:p>
        </p:txBody>
      </p:sp>
      <p:sp>
        <p:nvSpPr>
          <p:cNvPr id="18" name="Cloud Callout 17"/>
          <p:cNvSpPr/>
          <p:nvPr/>
        </p:nvSpPr>
        <p:spPr>
          <a:xfrm>
            <a:off x="4953000" y="4648200"/>
            <a:ext cx="3657600" cy="1600200"/>
          </a:xfrm>
          <a:prstGeom prst="cloudCallout">
            <a:avLst>
              <a:gd name="adj1" fmla="val -72756"/>
              <a:gd name="adj2" fmla="val -706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Proses interaksi sosial yang mengarah pada konflik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Kebaikan selalu Kembali (Kindness Boomerang)(1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838200" y="381000"/>
            <a:ext cx="1981200" cy="106680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1.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kerjasama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2895600" y="457200"/>
            <a:ext cx="6019800" cy="9144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Kerjasama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bentuk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utama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sosial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karena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dasarnya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interaksi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uhaus 93" pitchFamily="82" charset="0"/>
              </a:rPr>
              <a:t>sosial</a:t>
            </a:r>
            <a:r>
              <a:rPr lang="en-US" dirty="0" smtClean="0">
                <a:solidFill>
                  <a:schemeClr val="tx1"/>
                </a:solidFill>
                <a:latin typeface="Bauhaus 93" pitchFamily="82" charset="0"/>
              </a:rPr>
              <a:t> </a:t>
            </a:r>
            <a:endParaRPr lang="en-US" dirty="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819400"/>
            <a:ext cx="2209800" cy="1752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4 </a:t>
            </a:r>
            <a:r>
              <a:rPr lang="en-US" sz="28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macam</a:t>
            </a: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kerjasama</a:t>
            </a:r>
            <a:endParaRPr lang="en-US" sz="28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38600" y="1905000"/>
            <a:ext cx="5105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a. </a:t>
            </a:r>
            <a:r>
              <a:rPr lang="en-US" b="1" dirty="0" err="1" smtClean="0">
                <a:solidFill>
                  <a:schemeClr val="tx1"/>
                </a:solidFill>
              </a:rPr>
              <a:t>Kerjasama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spontan</a:t>
            </a:r>
            <a:r>
              <a:rPr lang="en-US" b="1" dirty="0" smtClean="0">
                <a:solidFill>
                  <a:schemeClr val="tx1"/>
                </a:solidFill>
              </a:rPr>
              <a:t> (spontaneous cooperation)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38600" y="2667000"/>
            <a:ext cx="5105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b. </a:t>
            </a:r>
            <a:r>
              <a:rPr lang="en-US" b="1" dirty="0" err="1" smtClean="0">
                <a:solidFill>
                  <a:schemeClr val="tx1"/>
                </a:solidFill>
              </a:rPr>
              <a:t>Kerjasama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langsung</a:t>
            </a:r>
            <a:r>
              <a:rPr lang="en-US" b="1" dirty="0" smtClean="0">
                <a:solidFill>
                  <a:schemeClr val="tx1"/>
                </a:solidFill>
              </a:rPr>
              <a:t> (directed cooperation)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38600" y="3505200"/>
            <a:ext cx="5105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c. </a:t>
            </a:r>
            <a:r>
              <a:rPr lang="en-US" b="1" dirty="0" err="1" smtClean="0">
                <a:solidFill>
                  <a:schemeClr val="tx1"/>
                </a:solidFill>
              </a:rPr>
              <a:t>Kerjasama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kontrak</a:t>
            </a:r>
            <a:r>
              <a:rPr lang="en-US" b="1" dirty="0" smtClean="0">
                <a:solidFill>
                  <a:schemeClr val="tx1"/>
                </a:solidFill>
              </a:rPr>
              <a:t> (contractual cooperation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038600" y="4267200"/>
            <a:ext cx="5105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d. </a:t>
            </a:r>
            <a:r>
              <a:rPr lang="en-US" b="1" dirty="0" err="1" smtClean="0">
                <a:solidFill>
                  <a:schemeClr val="tx1"/>
                </a:solidFill>
              </a:rPr>
              <a:t>Kerjasama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tradisional</a:t>
            </a:r>
            <a:r>
              <a:rPr lang="en-US" b="1" dirty="0" smtClean="0">
                <a:solidFill>
                  <a:schemeClr val="tx1"/>
                </a:solidFill>
              </a:rPr>
              <a:t> (traditional cooperation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2667000" y="2133600"/>
            <a:ext cx="137160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 flipV="1">
            <a:off x="2667000" y="28956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667000" y="369570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1"/>
          </p:cNvCxnSpPr>
          <p:nvPr/>
        </p:nvCxnSpPr>
        <p:spPr>
          <a:xfrm>
            <a:off x="2667000" y="36957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0" y="0"/>
            <a:ext cx="1295400" cy="838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2286000" y="304800"/>
            <a:ext cx="3886200" cy="1066800"/>
          </a:xfrm>
          <a:prstGeom prst="down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5 BENTUK KERJASAMA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381000" y="1905000"/>
            <a:ext cx="8534400" cy="4495800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Kerukunan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Bergaining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(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tawar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menawar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antar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dua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lembaga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Cooptation (</a:t>
            </a:r>
            <a:r>
              <a:rPr lang="id-ID" sz="2000" dirty="0" smtClean="0">
                <a:latin typeface="Aharoni" pitchFamily="2" charset="-79"/>
                <a:cs typeface="Aharoni" pitchFamily="2" charset="-79"/>
              </a:rPr>
              <a:t>bentuk kerjasama yang dilakukan dengan jalan menyepakati pimpinan yang akan ditunjuk untuk mengendalikan jalannya organisasi atau kelompok)</a:t>
            </a:r>
            <a:endParaRPr lang="en-US" sz="2000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Coalition (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kombinasi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antara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dua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lembaga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organisasi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atau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lebih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mempunyai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tujuan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sama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Joint venture (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kerjasama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pengusahaan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proyek-proyek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tertentu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2209800" y="457200"/>
            <a:ext cx="3962400" cy="9906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2.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Akomodasi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0" y="1371600"/>
            <a:ext cx="9144000" cy="5486400"/>
          </a:xfrm>
          <a:prstGeom prst="sun">
            <a:avLst>
              <a:gd name="adj" fmla="val 186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Akomodasi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penyesuaian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sosial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interaksi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antar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individu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antar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meredakan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rlin Sans FB" pitchFamily="34" charset="0"/>
              </a:rPr>
              <a:t>pertentangan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" y="304800"/>
            <a:ext cx="1828800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990600"/>
            <a:ext cx="29718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 AKOMODASI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01000" y="2743200"/>
            <a:ext cx="11430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ASOSIASI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2743200"/>
            <a:ext cx="15240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AKOMODASI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48200" y="2743200"/>
            <a:ext cx="10668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90800" y="2743200"/>
            <a:ext cx="16002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BARIER KONFLIK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3124200"/>
            <a:ext cx="19812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KELOMPOK 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" y="2362200"/>
            <a:ext cx="19812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KELOMPOK 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>
            <a:off x="2209800" y="26289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0" idx="1"/>
          </p:cNvCxnSpPr>
          <p:nvPr/>
        </p:nvCxnSpPr>
        <p:spPr>
          <a:xfrm flipV="1">
            <a:off x="2209800" y="30099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4191000" y="3009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8" idx="1"/>
          </p:cNvCxnSpPr>
          <p:nvPr/>
        </p:nvCxnSpPr>
        <p:spPr>
          <a:xfrm>
            <a:off x="5715000" y="3009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7" idx="1"/>
          </p:cNvCxnSpPr>
          <p:nvPr/>
        </p:nvCxnSpPr>
        <p:spPr>
          <a:xfrm>
            <a:off x="7543800" y="3009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81000" y="457200"/>
            <a:ext cx="1905000" cy="838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0" y="2286000"/>
            <a:ext cx="8839200" cy="33528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MENGURANGI PERBEDAAN PANDANGAN, PERTENTANGAN POLITIK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MENCEGAH TERJADINYA LEDAKAN KONFLIK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MENGUPAYAKAN TERJADINYA AKOMODASI ANTARA MASYARAKAT.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MENGUPAYAKAN TERJADINYA PROSES PEMBARUAN ANTAR KELOMPOK SUKU ATAU RAS</a:t>
            </a:r>
            <a:endParaRPr lang="en-US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505200" y="609600"/>
            <a:ext cx="3429000" cy="5334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TUJUAN AKOMODASI</a:t>
            </a:r>
            <a:endParaRPr lang="en-US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2819400" y="457200"/>
            <a:ext cx="3276600" cy="914400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3. ASIMILASI</a:t>
            </a:r>
            <a:endParaRPr lang="en-US" sz="2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533400" y="1447800"/>
            <a:ext cx="7924800" cy="137160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ASIMILASI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sosial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timbul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apabila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kelompok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masyarakat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latar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belakang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kebudayaan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berbeda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saling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bergaul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secara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interaktif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jangka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waktu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yang lama.</a:t>
            </a:r>
            <a:endParaRPr lang="en-US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7" name="Up Ribbon 6"/>
          <p:cNvSpPr/>
          <p:nvPr/>
        </p:nvSpPr>
        <p:spPr>
          <a:xfrm>
            <a:off x="1447800" y="3276600"/>
            <a:ext cx="6248400" cy="1905000"/>
          </a:xfrm>
          <a:prstGeom prst="ribbon2">
            <a:avLst>
              <a:gd name="adj1" fmla="val 16667"/>
              <a:gd name="adj2" fmla="val 6906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Asimilasi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terjadi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karena</a:t>
            </a:r>
            <a:endParaRPr lang="en-US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perbedaan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kebudayaan</a:t>
            </a:r>
            <a:endParaRPr lang="en-US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interaksi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intensif</a:t>
            </a:r>
            <a:endParaRPr lang="en-US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saling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menyesuaikan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3733800" y="457200"/>
            <a:ext cx="4038600" cy="6096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Raga (jasad manusia)</a:t>
            </a:r>
            <a:endParaRPr lang="id-ID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228600" y="1600200"/>
            <a:ext cx="3048000" cy="12192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individu</a:t>
            </a:r>
            <a:endParaRPr lang="id-ID" sz="28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733800" y="1447800"/>
            <a:ext cx="4038600" cy="6096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Rasa (perasaan manusia)</a:t>
            </a:r>
            <a:endParaRPr lang="id-ID" sz="2400" b="1" dirty="0"/>
          </a:p>
        </p:txBody>
      </p:sp>
      <p:sp>
        <p:nvSpPr>
          <p:cNvPr id="7" name="Folded Corner 6"/>
          <p:cNvSpPr/>
          <p:nvPr/>
        </p:nvSpPr>
        <p:spPr>
          <a:xfrm>
            <a:off x="3733800" y="2438400"/>
            <a:ext cx="4038600" cy="6096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Rasio (akal pikiran)</a:t>
            </a:r>
            <a:endParaRPr lang="id-ID" sz="2400" b="1" dirty="0"/>
          </a:p>
        </p:txBody>
      </p:sp>
      <p:sp>
        <p:nvSpPr>
          <p:cNvPr id="8" name="Folded Corner 7"/>
          <p:cNvSpPr/>
          <p:nvPr/>
        </p:nvSpPr>
        <p:spPr>
          <a:xfrm>
            <a:off x="3733800" y="3352800"/>
            <a:ext cx="4038600" cy="6096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Rukun (pergaulan hidup)</a:t>
            </a:r>
            <a:endParaRPr lang="id-ID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609600" y="228600"/>
            <a:ext cx="1752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LANJUTAN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533400" y="2667000"/>
            <a:ext cx="1981200" cy="10668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FAKTOR PENDORONG ASIMILASI</a:t>
            </a:r>
            <a:endParaRPr lang="en-US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2895600" y="533400"/>
            <a:ext cx="6019800" cy="5257800"/>
          </a:xfrm>
          <a:prstGeom prst="verticalScroll">
            <a:avLst>
              <a:gd name="adj" fmla="val 822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Saling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toleransi</a:t>
            </a:r>
            <a:endParaRPr lang="en-US" sz="20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Sikap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menghargai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orang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asing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kebudayaannya</a:t>
            </a:r>
            <a:endParaRPr lang="en-US" sz="20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Keterbukaan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golongan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penguasa</a:t>
            </a:r>
            <a:endParaRPr lang="en-US" sz="20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Perkawinan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campur</a:t>
            </a:r>
            <a:r>
              <a:rPr lang="id-ID" sz="2000" b="1" dirty="0" smtClean="0">
                <a:latin typeface="Aharoni" pitchFamily="2" charset="-79"/>
                <a:cs typeface="Aharoni" pitchFamily="2" charset="-79"/>
              </a:rPr>
              <a:t>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n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Adanya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musuh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bersama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dari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luar</a:t>
            </a:r>
            <a:endParaRPr lang="en-US" sz="20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Adanya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kesempatan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di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bidang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ekonomi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seimbang</a:t>
            </a:r>
            <a:endParaRPr lang="en-US" sz="2000" b="1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Adanya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kesamaan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unsur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budaya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33400" y="457200"/>
            <a:ext cx="1676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LANJUTAN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28600" y="2514600"/>
            <a:ext cx="2819400" cy="1524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Baskerville Old Face" pitchFamily="18" charset="0"/>
              </a:rPr>
              <a:t>FAKTOR PENGHAMBAT</a:t>
            </a:r>
            <a:endParaRPr lang="en-US" sz="2400" b="1" dirty="0">
              <a:latin typeface="Baskerville Old Face" pitchFamily="18" charset="0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2971800" y="1676400"/>
            <a:ext cx="5943600" cy="472440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sz="2400" b="1" dirty="0" err="1" smtClean="0">
                <a:latin typeface="Baskerville Old Face" pitchFamily="18" charset="0"/>
              </a:rPr>
              <a:t>Adanya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diskriminasi</a:t>
            </a:r>
            <a:endParaRPr lang="en-US" sz="24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err="1" smtClean="0">
                <a:latin typeface="Baskerville Old Face" pitchFamily="18" charset="0"/>
              </a:rPr>
              <a:t>Adanya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perbedaaan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kepentingan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antar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kelompok</a:t>
            </a:r>
            <a:endParaRPr lang="en-US" sz="24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err="1" smtClean="0">
                <a:latin typeface="Baskerville Old Face" pitchFamily="18" charset="0"/>
              </a:rPr>
              <a:t>Ada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perasaan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ingroup</a:t>
            </a:r>
            <a:r>
              <a:rPr lang="en-US" sz="2400" b="1" dirty="0" smtClean="0">
                <a:latin typeface="Baskerville Old Face" pitchFamily="18" charset="0"/>
              </a:rPr>
              <a:t> yang </a:t>
            </a:r>
            <a:r>
              <a:rPr lang="en-US" sz="2400" b="1" dirty="0" err="1" smtClean="0">
                <a:latin typeface="Baskerville Old Face" pitchFamily="18" charset="0"/>
              </a:rPr>
              <a:t>kuat</a:t>
            </a:r>
            <a:endParaRPr lang="en-US" sz="24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err="1" smtClean="0">
                <a:latin typeface="Baskerville Old Face" pitchFamily="18" charset="0"/>
              </a:rPr>
              <a:t>Perasaan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superioritas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atas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kebudayaan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tertentu</a:t>
            </a:r>
            <a:endParaRPr lang="en-US" sz="24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err="1" smtClean="0">
                <a:latin typeface="Baskerville Old Face" pitchFamily="18" charset="0"/>
              </a:rPr>
              <a:t>Minimnya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pengetahuan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dari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salah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satu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  <a:r>
              <a:rPr lang="en-US" sz="2400" b="1" dirty="0" err="1" smtClean="0">
                <a:latin typeface="Baskerville Old Face" pitchFamily="18" charset="0"/>
              </a:rPr>
              <a:t>kebudayaan</a:t>
            </a:r>
            <a:endParaRPr lang="en-US" sz="2400" b="1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2514600" y="609600"/>
            <a:ext cx="4038600" cy="12192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4.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akulturasi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1905000"/>
            <a:ext cx="3962400" cy="4724400"/>
          </a:xfrm>
          <a:prstGeom prst="roundRect">
            <a:avLst>
              <a:gd name="adj" fmla="val 399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Proses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sosial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yang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timbul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akibat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suatu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kebudayaan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menerima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unsur-unsur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dari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suatu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kebudayaan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asing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tanpa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menghilangkan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kepribadian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kebudayaannya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sendiri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43840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Hubungan Sosial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disosiatif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43400" y="1600200"/>
            <a:ext cx="34290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1.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Persaingan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(competition)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43400" y="2286000"/>
            <a:ext cx="34290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2.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kontravensi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43400" y="2971800"/>
            <a:ext cx="34290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3.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Konflik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sosial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895600" y="1866900"/>
            <a:ext cx="14478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895600" y="2552700"/>
            <a:ext cx="14478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895600" y="3124200"/>
            <a:ext cx="14478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1676400" y="685800"/>
            <a:ext cx="6400800" cy="838200"/>
          </a:xfrm>
          <a:prstGeom prst="ribbon2">
            <a:avLst>
              <a:gd name="adj1" fmla="val 16667"/>
              <a:gd name="adj2" fmla="val 699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1. PERSAINGAN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228600"/>
            <a:ext cx="1371600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81000" y="2362200"/>
            <a:ext cx="7924800" cy="40386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Suatu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perjuangan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yang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dilakukan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perorangan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atau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kelompok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sosial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tertentu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agar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memperoleh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kemenangan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atau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hasil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secara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kompetitif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,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tanpa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menimbulkan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ancaman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atau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benturan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Tempus Sans ITC" pitchFamily="82" charset="0"/>
                <a:cs typeface="Aharoni" pitchFamily="2" charset="-79"/>
              </a:rPr>
              <a:t>fisik</a:t>
            </a:r>
            <a:r>
              <a:rPr lang="en-US" sz="2400" dirty="0" smtClean="0">
                <a:latin typeface="Tempus Sans ITC" pitchFamily="82" charset="0"/>
                <a:cs typeface="Aharoni" pitchFamily="2" charset="-79"/>
              </a:rPr>
              <a:t>.</a:t>
            </a:r>
            <a:endParaRPr lang="en-US" sz="2400" dirty="0">
              <a:latin typeface="Tempus Sans ITC" pitchFamily="82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81000" y="304800"/>
            <a:ext cx="1524000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5" name="Up Ribbon 4"/>
          <p:cNvSpPr/>
          <p:nvPr/>
        </p:nvSpPr>
        <p:spPr>
          <a:xfrm>
            <a:off x="1066800" y="1600200"/>
            <a:ext cx="7162800" cy="4495800"/>
          </a:xfrm>
          <a:prstGeom prst="ribbon2">
            <a:avLst>
              <a:gd name="adj1" fmla="val 5412"/>
              <a:gd name="adj2" fmla="val 6934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FUNGSI PERSAINGAN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Menyalurkan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daya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kreativitas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dinamis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Menyalurkan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daya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juang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sifatnya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kompetitif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Memberikan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stimulus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dinamis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berprestasi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optimal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Menghasilkan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spesialisasi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keahlian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menghasilkan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pembagian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kerja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efektif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" y="304800"/>
            <a:ext cx="1828800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2667000" y="381000"/>
            <a:ext cx="5257800" cy="12954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2. KONTRAVENSI ADALAH BENTUK SOSIAL YANG BERBEDA DI ANTARA PERSAINGAN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PERTENTANGAN ATAU KONFLIK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1219200" y="1828800"/>
            <a:ext cx="7315200" cy="4495800"/>
          </a:xfrm>
          <a:prstGeom prst="verticalScroll">
            <a:avLst>
              <a:gd name="adj" fmla="val 994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BENTUK KONTRAVENSI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Kontravensi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bersifat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umum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penolakan,keengganan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Kontravensi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bersifat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sederhana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memaki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memfitnah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mencerca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Kontravensi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bersifat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intensif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penghasutan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desas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–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desus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Kontravensi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bersifat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rahasia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berkhianat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mengumumkan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rahasia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pihak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lain)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Kontravensi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bersifat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taktis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intimidasi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provokasi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52400" y="0"/>
            <a:ext cx="1905000" cy="1066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752600" y="228600"/>
            <a:ext cx="7010400" cy="5867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3. PERTENTANGAN / KONFLIK SOSIAL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adalah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proses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sosial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antar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perorangan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atau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kelompok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masyarakat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tertentu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akibat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adanya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perbedaan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paham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dan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kepentingan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yang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sangat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mendasar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sehingga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menimbulkan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adanya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semacam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gab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atau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jurang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pemisah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antara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mereka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que 3"/>
          <p:cNvSpPr/>
          <p:nvPr/>
        </p:nvSpPr>
        <p:spPr>
          <a:xfrm>
            <a:off x="914400" y="1676400"/>
            <a:ext cx="6781800" cy="4267200"/>
          </a:xfrm>
          <a:prstGeom prst="plaque">
            <a:avLst>
              <a:gd name="adj" fmla="val 150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Penyebab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munculnya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konflik</a:t>
            </a:r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arenR"/>
            </a:pP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Perbedaan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pendapat</a:t>
            </a:r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arenR"/>
            </a:pP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Perselisihan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paham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berkepanjangan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mengusik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harga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diri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serta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kebanggaan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masing2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pihak</a:t>
            </a:r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arenR"/>
            </a:pP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Benturan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kepentingan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sama</a:t>
            </a:r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arenR"/>
            </a:pP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Perbedaan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sistem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nilai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dan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norma</a:t>
            </a:r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arenR"/>
            </a:pP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Perbedaan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kepentingan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latin typeface="Aharoni" pitchFamily="2" charset="-79"/>
                <a:cs typeface="Aharoni" pitchFamily="2" charset="-79"/>
              </a:rPr>
              <a:t>politik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457200"/>
            <a:ext cx="1752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LANJUTAN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4600" y="1143000"/>
            <a:ext cx="4953000" cy="441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Bentuk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konflik</a:t>
            </a:r>
            <a:endParaRPr lang="en-US" sz="2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Konflik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pribadi</a:t>
            </a:r>
            <a:endParaRPr lang="en-US" sz="2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Konflik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rasial</a:t>
            </a:r>
            <a:endParaRPr lang="en-US" sz="2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Konflik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antar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kelas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sosial</a:t>
            </a:r>
            <a:endParaRPr lang="en-US" sz="2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Konflik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politik</a:t>
            </a:r>
            <a:endParaRPr lang="en-US" sz="24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just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Konflik</a:t>
            </a:r>
            <a:r>
              <a:rPr lang="en-US" sz="2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internasional</a:t>
            </a:r>
            <a:endParaRPr lang="en-US" sz="2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533400"/>
            <a:ext cx="2514600" cy="914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LANJUTAN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0" y="0"/>
            <a:ext cx="4724400" cy="838200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KELOMPOK SOSIAL</a:t>
            </a:r>
            <a:endParaRPr lang="id-ID" sz="24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2514600" y="2895600"/>
            <a:ext cx="3733800" cy="21336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Aharoni" pitchFamily="2" charset="-79"/>
                <a:cs typeface="Aharoni" pitchFamily="2" charset="-79"/>
              </a:rPr>
              <a:t>PRIMARY GROUP</a:t>
            </a:r>
          </a:p>
          <a:p>
            <a:pPr algn="ctr"/>
            <a:r>
              <a:rPr lang="id-ID" b="1" dirty="0" smtClean="0">
                <a:latin typeface="Aharoni" pitchFamily="2" charset="-79"/>
                <a:cs typeface="Aharoni" pitchFamily="2" charset="-79"/>
              </a:rPr>
              <a:t>SECONDARY GROUP</a:t>
            </a:r>
            <a:endParaRPr lang="id-ID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-609600" y="1752600"/>
            <a:ext cx="3886200" cy="1905000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haroni" pitchFamily="2" charset="-79"/>
                <a:cs typeface="Aharoni" pitchFamily="2" charset="-79"/>
              </a:rPr>
              <a:t>GEMEINSCHAFT</a:t>
            </a:r>
          </a:p>
          <a:p>
            <a:pPr algn="ctr"/>
            <a:r>
              <a:rPr lang="id-ID" sz="2000" b="1" dirty="0" smtClean="0">
                <a:latin typeface="Aharoni" pitchFamily="2" charset="-79"/>
                <a:cs typeface="Aharoni" pitchFamily="2" charset="-79"/>
              </a:rPr>
              <a:t>GESSELSCHAFT</a:t>
            </a:r>
            <a:endParaRPr lang="id-ID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5257800" y="5410200"/>
            <a:ext cx="3276600" cy="11430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CROWD</a:t>
            </a:r>
            <a:endParaRPr lang="id-ID" sz="20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3048000" y="990600"/>
            <a:ext cx="2819400" cy="1905000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IN GROUP</a:t>
            </a:r>
          </a:p>
          <a:p>
            <a:pPr algn="ctr"/>
            <a:r>
              <a:rPr lang="id-ID" sz="2000" b="1" dirty="0" smtClean="0"/>
              <a:t>OUTGROUP</a:t>
            </a:r>
            <a:endParaRPr lang="id-ID" sz="2000" b="1" dirty="0"/>
          </a:p>
        </p:txBody>
      </p:sp>
      <p:sp>
        <p:nvSpPr>
          <p:cNvPr id="10" name="Explosion 1 9"/>
          <p:cNvSpPr/>
          <p:nvPr/>
        </p:nvSpPr>
        <p:spPr>
          <a:xfrm>
            <a:off x="5867400" y="1905000"/>
            <a:ext cx="3276600" cy="3124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MEMBERSHIP GROUP</a:t>
            </a:r>
          </a:p>
          <a:p>
            <a:pPr algn="ctr"/>
            <a:r>
              <a:rPr lang="id-ID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REFERENCE GROUP</a:t>
            </a:r>
            <a:endParaRPr lang="id-ID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5562600" y="685800"/>
            <a:ext cx="3276600" cy="9906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PUBLIK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2" name="Explosion 1 11"/>
          <p:cNvSpPr/>
          <p:nvPr/>
        </p:nvSpPr>
        <p:spPr>
          <a:xfrm>
            <a:off x="457200" y="4724400"/>
            <a:ext cx="4038600" cy="2133600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FORMAL GROUP </a:t>
            </a:r>
          </a:p>
          <a:p>
            <a:pPr algn="ctr"/>
            <a:r>
              <a:rPr lang="id-ID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INFORMAL GROUP</a:t>
            </a:r>
            <a:endParaRPr lang="id-ID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 2" pitchFamily="18" charset="2"/>
              <a:buNone/>
              <a:defRPr/>
            </a:pPr>
            <a:endParaRPr lang="id-ID" sz="3100" dirty="0" smtClean="0">
              <a:latin typeface="Sylfaen" pitchFamily="18" charset="0"/>
              <a:cs typeface="Times New Roman" pitchFamily="18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533400" y="1295400"/>
            <a:ext cx="8229600" cy="5334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 2" pitchFamily="18" charset="2"/>
              <a:buNone/>
              <a:defRPr/>
            </a:pPr>
            <a:r>
              <a:rPr lang="id-ID" sz="2800" b="1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A. Dampak Secara Langsung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id-ID" sz="2800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Menimbulkan </a:t>
            </a:r>
            <a:r>
              <a:rPr lang="id-ID" sz="2800" b="1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keretakan hubungan </a:t>
            </a:r>
            <a:r>
              <a:rPr lang="id-ID" sz="2800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antara individu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id-ID" sz="2800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Adanya </a:t>
            </a:r>
            <a:r>
              <a:rPr lang="id-ID" sz="2800" b="1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perubahan kepribadian seseorang</a:t>
            </a:r>
            <a:r>
              <a:rPr lang="id-ID" sz="2800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, seperti selalu menumbuhkan rasa curiga dan rasa benci.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id-ID" sz="2800" b="1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Hancurnya harta benda dan korban jiwa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id-ID" sz="2800" b="1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Kemiskinan bertambah </a:t>
            </a:r>
            <a:r>
              <a:rPr lang="id-ID" sz="2800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akibat tidak kondusifnya keamanan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id-ID" sz="2800" b="1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Lumpuhnya roda perokonomian </a:t>
            </a:r>
            <a:r>
              <a:rPr lang="id-ID" sz="2800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jika suatu konflik berlanjut menjadi tindakan kekerasan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id-ID" sz="2800" b="1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Pendidikan formal dan informal terhambat</a:t>
            </a:r>
            <a:r>
              <a:rPr lang="id-ID" sz="2800" dirty="0" smtClean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 karena rusaknya sarana dan prasarana pendidikan.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04800" y="0"/>
            <a:ext cx="8534400" cy="1143000"/>
          </a:xfrm>
          <a:prstGeom prst="cloudCallout">
            <a:avLst>
              <a:gd name="adj1" fmla="val -46838"/>
              <a:gd name="adj2" fmla="val 13403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Dampak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adanya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konflik</a:t>
            </a:r>
            <a:endParaRPr lang="id-ID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orizontal Scroll 3"/>
          <p:cNvSpPr/>
          <p:nvPr/>
        </p:nvSpPr>
        <p:spPr>
          <a:xfrm>
            <a:off x="304800" y="0"/>
            <a:ext cx="8610600" cy="28956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 2" pitchFamily="18" charset="2"/>
              <a:buNone/>
            </a:pPr>
            <a:r>
              <a:rPr lang="id-ID" sz="2400" b="1" dirty="0" smtClean="0">
                <a:solidFill>
                  <a:srgbClr val="FF0000"/>
                </a:solidFill>
                <a:latin typeface="Vijaya" pitchFamily="34" charset="0"/>
                <a:cs typeface="Vijaya" pitchFamily="34" charset="0"/>
              </a:rPr>
              <a:t>B. Dampak Tidak Langsung</a:t>
            </a:r>
          </a:p>
          <a:p>
            <a:pPr>
              <a:buFont typeface="Wingdings 2" pitchFamily="18" charset="2"/>
              <a:buNone/>
            </a:pPr>
            <a:r>
              <a:rPr lang="id-ID" sz="2400" dirty="0" smtClean="0">
                <a:latin typeface="Vijaya" pitchFamily="34" charset="0"/>
                <a:cs typeface="Vijaya" pitchFamily="34" charset="0"/>
              </a:rPr>
              <a:t>     Merupakan dampak yang dirasakan oleh pihak-pihak yang tidak terlibat langsung dalam suatu konflik, ataupun dampak jangka panjang dari suatu konflik yang tidak secara langsung dirasakan oleh pihak-pihak yang berkonflik.</a:t>
            </a:r>
          </a:p>
          <a:p>
            <a:pPr algn="ctr"/>
            <a:endParaRPr lang="id-ID" dirty="0"/>
          </a:p>
        </p:txBody>
      </p:sp>
      <p:sp>
        <p:nvSpPr>
          <p:cNvPr id="5" name="Horizontal Scroll 4"/>
          <p:cNvSpPr/>
          <p:nvPr/>
        </p:nvSpPr>
        <p:spPr>
          <a:xfrm>
            <a:off x="304800" y="2590800"/>
            <a:ext cx="8610600" cy="411480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 2" pitchFamily="18" charset="2"/>
              <a:buNone/>
            </a:pPr>
            <a:r>
              <a:rPr lang="id-ID" sz="2400" b="1" dirty="0" smtClean="0">
                <a:solidFill>
                  <a:srgbClr val="FF0000"/>
                </a:solidFill>
                <a:latin typeface="Vijaya" pitchFamily="34" charset="0"/>
                <a:cs typeface="Vijaya" pitchFamily="34" charset="0"/>
              </a:rPr>
              <a:t>C. Dampak Positif Adanya konflik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>
                <a:latin typeface="Vijaya" pitchFamily="34" charset="0"/>
                <a:cs typeface="Vijaya" pitchFamily="34" charset="0"/>
              </a:rPr>
              <a:t>Meningkatkan solidaritas sesama anggota kelompok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>
                <a:latin typeface="Vijaya" pitchFamily="34" charset="0"/>
                <a:cs typeface="Vijaya" pitchFamily="34" charset="0"/>
              </a:rPr>
              <a:t>Munculnya pribadi-pribadi yang kuat dan tahan uji 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>
                <a:latin typeface="Vijaya" pitchFamily="34" charset="0"/>
                <a:cs typeface="Vijaya" pitchFamily="34" charset="0"/>
              </a:rPr>
              <a:t>Membantu menghidupkan norma-norma lama dan menciptakan norma-norma baru.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>
                <a:latin typeface="Vijaya" pitchFamily="34" charset="0"/>
                <a:cs typeface="Vijaya" pitchFamily="34" charset="0"/>
              </a:rPr>
              <a:t>Munculnya kompromi baru apabila pihak yang berkonflik dalam kekuatan seimbang.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erlin Sans FB" pitchFamily="34" charset="0"/>
              </a:rPr>
              <a:t>LEMBAGA, KELOMPOK </a:t>
            </a:r>
            <a:r>
              <a:rPr lang="en-U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erlin Sans FB" pitchFamily="34" charset="0"/>
              </a:rPr>
              <a:t>dan</a:t>
            </a: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erlin Sans FB" pitchFamily="34" charset="0"/>
              </a:rPr>
              <a:t> ORGANISASI SOSIAL SEBAGAI HASIL INTERAKSI SOSIAL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2209800" y="838200"/>
            <a:ext cx="5562600" cy="518160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800" dirty="0" smtClean="0">
                <a:solidFill>
                  <a:schemeClr val="tx1"/>
                </a:solidFill>
                <a:latin typeface="Baskerville Old Face" pitchFamily="18" charset="0"/>
              </a:rPr>
              <a:t>Interaksi sosial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hubungan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timbal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balik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antara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individu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individu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individu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kelompok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atau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kelompok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kelompok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dalam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skerville Old Face" pitchFamily="18" charset="0"/>
              </a:rPr>
              <a:t>masyarakat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1524000"/>
            <a:ext cx="2438400" cy="12954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PeNgErTiAN</a:t>
            </a:r>
            <a:endParaRPr lang="id-ID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Aharoni" pitchFamily="2" charset="-79"/>
                <a:cs typeface="Aharoni" pitchFamily="2" charset="-79"/>
              </a:rPr>
              <a:t>Pola interaksi sosial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2895600"/>
            <a:ext cx="1295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CIRI-CIRI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1800" y="3810000"/>
            <a:ext cx="5638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latin typeface="Baskerville Old Face" pitchFamily="18" charset="0"/>
              </a:rPr>
              <a:t>Melalui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suatu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pola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sistem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sosial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tertentu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1800" y="2971800"/>
            <a:ext cx="5638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latin typeface="Baskerville Old Face" pitchFamily="18" charset="0"/>
              </a:rPr>
              <a:t>Mempunyai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maksud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atau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tujuan</a:t>
            </a:r>
            <a:r>
              <a:rPr lang="en-US" b="1" dirty="0" smtClean="0">
                <a:latin typeface="Baskerville Old Face" pitchFamily="18" charset="0"/>
              </a:rPr>
              <a:t> yang </a:t>
            </a:r>
            <a:r>
              <a:rPr lang="en-US" b="1" dirty="0" err="1" smtClean="0">
                <a:latin typeface="Baskerville Old Face" pitchFamily="18" charset="0"/>
              </a:rPr>
              <a:t>jelas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1800" y="2057400"/>
            <a:ext cx="5638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Baskerville Old Face" pitchFamily="18" charset="0"/>
              </a:rPr>
              <a:t>Terjadinya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komunikasi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antar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pelaku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melalui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kontak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sosial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1143000"/>
            <a:ext cx="5638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latin typeface="Baskerville Old Face" pitchFamily="18" charset="0"/>
              </a:rPr>
              <a:t>Pelaku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lebih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dari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satu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 smtClean="0">
                <a:latin typeface="Baskerville Old Face" pitchFamily="18" charset="0"/>
              </a:rPr>
              <a:t>orang</a:t>
            </a:r>
            <a:endParaRPr lang="en-US" b="1" dirty="0">
              <a:latin typeface="Baskerville Old Face" pitchFamily="18" charset="0"/>
            </a:endParaRPr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 flipV="1">
            <a:off x="1676400" y="14859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1676400" y="32385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1676400" y="24003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>
            <a:off x="1676400" y="32385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62800" y="3810000"/>
            <a:ext cx="1600200" cy="228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Syarat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melandasi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 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interaksi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sosial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2667000"/>
            <a:ext cx="2971800" cy="1752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Ada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kesesuaian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dengan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kaidah-kaidah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sosial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yang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berlaku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6200" y="0"/>
            <a:ext cx="1828800" cy="1981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Adanya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kesesuaian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dan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berhasil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guna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77000" y="0"/>
            <a:ext cx="2133600" cy="1905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Kebutuhan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jelas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dan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bermanfaat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1143000"/>
            <a:ext cx="1600200" cy="1219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Tujuan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jelas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8" idx="6"/>
          </p:cNvCxnSpPr>
          <p:nvPr/>
        </p:nvCxnSpPr>
        <p:spPr>
          <a:xfrm rot="10800000" flipH="1">
            <a:off x="7162800" y="952500"/>
            <a:ext cx="1447800" cy="400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6"/>
          </p:cNvCxnSpPr>
          <p:nvPr/>
        </p:nvCxnSpPr>
        <p:spPr>
          <a:xfrm rot="10800000">
            <a:off x="5715000" y="990600"/>
            <a:ext cx="1447800" cy="396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9" idx="6"/>
          </p:cNvCxnSpPr>
          <p:nvPr/>
        </p:nvCxnSpPr>
        <p:spPr>
          <a:xfrm rot="10800000">
            <a:off x="3429000" y="1752600"/>
            <a:ext cx="37338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6"/>
          </p:cNvCxnSpPr>
          <p:nvPr/>
        </p:nvCxnSpPr>
        <p:spPr>
          <a:xfrm rot="10800000">
            <a:off x="2971800" y="3543300"/>
            <a:ext cx="41910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0000">
              <a:schemeClr val="accent4">
                <a:lumMod val="60000"/>
                <a:lumOff val="40000"/>
              </a:schemeClr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1066800" y="228600"/>
            <a:ext cx="6324600" cy="10668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1447800" y="381000"/>
            <a:ext cx="6553200" cy="1066800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FAKTOR-FAKTOR PENDORONG INTERAKSI SOSIAL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533400" y="1600200"/>
            <a:ext cx="2895600" cy="14478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1. </a:t>
            </a:r>
            <a:r>
              <a:rPr lang="en-US" sz="20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imitasi</a:t>
            </a:r>
            <a:endParaRPr lang="en-US" sz="20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2743200" y="2667000"/>
            <a:ext cx="3352800" cy="14478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3. </a:t>
            </a:r>
            <a:r>
              <a:rPr lang="en-US" sz="20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simpati</a:t>
            </a:r>
            <a:endParaRPr lang="en-US" sz="20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0" y="3962400"/>
            <a:ext cx="3276600" cy="14478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2. </a:t>
            </a:r>
            <a:r>
              <a:rPr lang="en-US" sz="20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sugesti</a:t>
            </a:r>
            <a:endParaRPr lang="en-US" sz="20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5943600" y="3733800"/>
            <a:ext cx="3200400" cy="14478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6. </a:t>
            </a:r>
            <a:r>
              <a:rPr lang="en-US" sz="2000" b="1" dirty="0" err="1" smtClean="0">
                <a:solidFill>
                  <a:schemeClr val="tx1"/>
                </a:solidFill>
              </a:rPr>
              <a:t>motivasi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Explosion 2 9"/>
          <p:cNvSpPr/>
          <p:nvPr/>
        </p:nvSpPr>
        <p:spPr>
          <a:xfrm>
            <a:off x="2286000" y="4800600"/>
            <a:ext cx="3962400" cy="14478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4.identifikasi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5638800" y="1752600"/>
            <a:ext cx="3276600" cy="14478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5. </a:t>
            </a:r>
            <a:r>
              <a:rPr lang="en-US" sz="20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empati</a:t>
            </a:r>
            <a:endParaRPr lang="en-US" sz="20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1217</Words>
  <Application>Microsoft Office PowerPoint</Application>
  <PresentationFormat>On-screen Show (4:3)</PresentationFormat>
  <Paragraphs>227</Paragraphs>
  <Slides>42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Pola interaksi sosial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Teori yang digunakan untuk mengkaji hubungan sosial</vt:lpstr>
      <vt:lpstr>Slide 20</vt:lpstr>
      <vt:lpstr> </vt:lpstr>
      <vt:lpstr>Slide 22</vt:lpstr>
      <vt:lpstr>Slide 23</vt:lpstr>
      <vt:lpstr>Slide 24</vt:lpstr>
      <vt:lpstr> </vt:lpstr>
      <vt:lpstr>Slide 26</vt:lpstr>
      <vt:lpstr>Slide 27</vt:lpstr>
      <vt:lpstr>Slide 28</vt:lpstr>
      <vt:lpstr>Slide 29</vt:lpstr>
      <vt:lpstr> 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LEMBAGA, KELOMPOK dan ORGANISASI SOSIAL SEBAGAI HASIL INTERAKSI SOSIAL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Interaksi sosial</dc:title>
  <dc:creator>ms eka</dc:creator>
  <cp:lastModifiedBy>asus</cp:lastModifiedBy>
  <cp:revision>186</cp:revision>
  <dcterms:created xsi:type="dcterms:W3CDTF">2015-09-21T04:27:54Z</dcterms:created>
  <dcterms:modified xsi:type="dcterms:W3CDTF">2017-11-18T05:35:34Z</dcterms:modified>
</cp:coreProperties>
</file>