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57" r:id="rId5"/>
    <p:sldId id="258" r:id="rId6"/>
    <p:sldId id="259" r:id="rId7"/>
    <p:sldId id="278" r:id="rId8"/>
    <p:sldId id="279" r:id="rId9"/>
    <p:sldId id="262" r:id="rId10"/>
    <p:sldId id="275" r:id="rId11"/>
    <p:sldId id="276" r:id="rId12"/>
    <p:sldId id="277" r:id="rId13"/>
    <p:sldId id="264" r:id="rId14"/>
    <p:sldId id="265" r:id="rId15"/>
    <p:sldId id="266" r:id="rId16"/>
    <p:sldId id="267" r:id="rId17"/>
    <p:sldId id="268"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5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7/23/2018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05544895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88199299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11273523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82013632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7/23/2018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187938754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Tree>
    <p:extLst>
      <p:ext uri="{BB962C8B-B14F-4D97-AF65-F5344CB8AC3E}">
        <p14:creationId xmlns:p14="http://schemas.microsoft.com/office/powerpoint/2010/main" val="369782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fld id="{1D8BD707-D9CF-40AE-B4C6-C98DA3205C09}" type="datetimeFigureOut">
              <a:rPr lang="en-US" smtClean="0"/>
              <a:pPr/>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9738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extLst>
      <p:ext uri="{BB962C8B-B14F-4D97-AF65-F5344CB8AC3E}">
        <p14:creationId xmlns:p14="http://schemas.microsoft.com/office/powerpoint/2010/main" val="38763147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extLst>
      <p:ext uri="{BB962C8B-B14F-4D97-AF65-F5344CB8AC3E}">
        <p14:creationId xmlns:p14="http://schemas.microsoft.com/office/powerpoint/2010/main" val="2908856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Tree>
    <p:extLst>
      <p:ext uri="{BB962C8B-B14F-4D97-AF65-F5344CB8AC3E}">
        <p14:creationId xmlns:p14="http://schemas.microsoft.com/office/powerpoint/2010/main" val="242994035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320304090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7/23/2018</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9579204"/>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80283430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039963794"/>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9232720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7/23/2018</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extLst>
      <p:ext uri="{BB962C8B-B14F-4D97-AF65-F5344CB8AC3E}">
        <p14:creationId xmlns:p14="http://schemas.microsoft.com/office/powerpoint/2010/main" val="1208320913"/>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Tree>
    <p:extLst>
      <p:ext uri="{BB962C8B-B14F-4D97-AF65-F5344CB8AC3E}">
        <p14:creationId xmlns:p14="http://schemas.microsoft.com/office/powerpoint/2010/main" val="16805550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fld id="{1D8BD707-D9CF-40AE-B4C6-C98DA3205C09}" type="datetimeFigureOut">
              <a:rPr lang="en-US" smtClean="0"/>
              <a:pPr/>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9104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extLst>
      <p:ext uri="{BB962C8B-B14F-4D97-AF65-F5344CB8AC3E}">
        <p14:creationId xmlns:p14="http://schemas.microsoft.com/office/powerpoint/2010/main" val="290641925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extLst>
      <p:ext uri="{BB962C8B-B14F-4D97-AF65-F5344CB8AC3E}">
        <p14:creationId xmlns:p14="http://schemas.microsoft.com/office/powerpoint/2010/main" val="35966618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Tree>
    <p:extLst>
      <p:ext uri="{BB962C8B-B14F-4D97-AF65-F5344CB8AC3E}">
        <p14:creationId xmlns:p14="http://schemas.microsoft.com/office/powerpoint/2010/main" val="1578489982"/>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7/23/2018</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63244847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7/23/2018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p14="http://schemas.microsoft.com/office/powerpoint/2010/main" val="800138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7/23/2018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solidFill>
                  <a:srgbClr val="C32D2E">
                    <a:shade val="75000"/>
                  </a:srgbClr>
                </a:solidFill>
              </a:rPr>
              <a:pPr/>
              <a:t>‹#›</a:t>
            </a:fld>
            <a:endParaRPr lang="en-US">
              <a:solidFill>
                <a:srgbClr val="C32D2E">
                  <a:shade val="75000"/>
                </a:srgb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extLst>
      <p:ext uri="{BB962C8B-B14F-4D97-AF65-F5344CB8AC3E}">
        <p14:creationId xmlns:p14="http://schemas.microsoft.com/office/powerpoint/2010/main" val="34094731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pic>
        <p:nvPicPr>
          <p:cNvPr id="5123" name="Picture 3" descr="C:\Users\User\Pictures\allah-swt.jpg"/>
          <p:cNvPicPr>
            <a:picLocks noChangeAspect="1" noChangeArrowheads="1"/>
          </p:cNvPicPr>
          <p:nvPr/>
        </p:nvPicPr>
        <p:blipFill>
          <a:blip r:embed="rId3" cstate="print"/>
          <a:srcRect/>
          <a:stretch>
            <a:fillRect/>
          </a:stretch>
        </p:blipFill>
        <p:spPr bwMode="auto">
          <a:xfrm>
            <a:off x="914400" y="3886200"/>
            <a:ext cx="3486701" cy="23050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itle 1"/>
          <p:cNvSpPr txBox="1">
            <a:spLocks/>
          </p:cNvSpPr>
          <p:nvPr/>
        </p:nvSpPr>
        <p:spPr>
          <a:xfrm>
            <a:off x="6019800" y="34158"/>
            <a:ext cx="2819400" cy="1185042"/>
          </a:xfrm>
          <a:prstGeom prst="flowChartMultidocument">
            <a:avLst/>
          </a:prstGeom>
          <a:solidFill>
            <a:srgbClr val="DD8047"/>
          </a:solidFill>
          <a:ln w="25400" cap="flat" cmpd="sng" algn="ctr">
            <a:solidFill>
              <a:srgbClr val="DD8047">
                <a:shade val="50000"/>
              </a:srgbClr>
            </a:solidFill>
            <a:prstDash val="solid"/>
          </a:ln>
          <a:effectLst/>
        </p:spPr>
        <p:txBody>
          <a:bodyPr vert="horz" anchor="ctr">
            <a:normAutofit fontScale="85000" lnSpcReduction="20000"/>
            <a:scene3d>
              <a:camera prst="orthographicFront"/>
              <a:lightRig rig="glow" dir="tl">
                <a:rot lat="0" lon="0" rev="5400000"/>
              </a:lightRig>
            </a:scene3d>
            <a:sp3d contourW="12700">
              <a:bevelT w="25400" h="25400"/>
              <a:contourClr>
                <a:schemeClr val="accent6">
                  <a:shade val="73000"/>
                </a:schemeClr>
              </a:contourClr>
            </a:sp3d>
          </a:bodyPr>
          <a:lstStyle/>
          <a:p>
            <a:pPr algn="ctr">
              <a:spcBef>
                <a:spcPct val="0"/>
              </a:spcBef>
              <a:defRPr/>
            </a:pPr>
            <a:r>
              <a:rPr lang="en-US" sz="4000" b="1" kern="0" dirty="0" smtClean="0">
                <a:ln w="11430"/>
                <a:gradFill>
                  <a:gsLst>
                    <a:gs pos="0">
                      <a:srgbClr val="94B6D2">
                        <a:tint val="90000"/>
                        <a:satMod val="120000"/>
                      </a:srgbClr>
                    </a:gs>
                    <a:gs pos="25000">
                      <a:srgbClr val="94B6D2">
                        <a:tint val="93000"/>
                        <a:satMod val="120000"/>
                      </a:srgbClr>
                    </a:gs>
                    <a:gs pos="50000">
                      <a:srgbClr val="94B6D2">
                        <a:shade val="89000"/>
                        <a:satMod val="110000"/>
                      </a:srgbClr>
                    </a:gs>
                    <a:gs pos="75000">
                      <a:srgbClr val="94B6D2">
                        <a:tint val="93000"/>
                        <a:satMod val="120000"/>
                      </a:srgbClr>
                    </a:gs>
                    <a:gs pos="100000">
                      <a:srgbClr val="94B6D2">
                        <a:tint val="90000"/>
                        <a:satMod val="120000"/>
                      </a:srgbClr>
                    </a:gs>
                  </a:gsLst>
                  <a:lin ang="5400000"/>
                </a:gradFill>
                <a:effectLst>
                  <a:outerShdw blurRad="80000" dist="40000" dir="5040000" algn="tl">
                    <a:srgbClr val="000000">
                      <a:alpha val="30000"/>
                    </a:srgbClr>
                  </a:outerShdw>
                </a:effectLst>
                <a:latin typeface="Footlight MT Light" pitchFamily="18" charset="0"/>
              </a:rPr>
              <a:t>  </a:t>
            </a:r>
          </a:p>
          <a:p>
            <a:pPr algn="ctr">
              <a:spcBef>
                <a:spcPct val="0"/>
              </a:spcBef>
              <a:defRPr/>
            </a:pPr>
            <a:r>
              <a:rPr lang="en-US" sz="4000" b="1" kern="0" dirty="0" err="1" smtClean="0">
                <a:ln w="11430"/>
                <a:gradFill>
                  <a:gsLst>
                    <a:gs pos="0">
                      <a:srgbClr val="94B6D2">
                        <a:tint val="90000"/>
                        <a:satMod val="120000"/>
                      </a:srgbClr>
                    </a:gs>
                    <a:gs pos="25000">
                      <a:srgbClr val="94B6D2">
                        <a:tint val="93000"/>
                        <a:satMod val="120000"/>
                      </a:srgbClr>
                    </a:gs>
                    <a:gs pos="50000">
                      <a:srgbClr val="94B6D2">
                        <a:shade val="89000"/>
                        <a:satMod val="110000"/>
                      </a:srgbClr>
                    </a:gs>
                    <a:gs pos="75000">
                      <a:srgbClr val="94B6D2">
                        <a:tint val="93000"/>
                        <a:satMod val="120000"/>
                      </a:srgbClr>
                    </a:gs>
                    <a:gs pos="100000">
                      <a:srgbClr val="94B6D2">
                        <a:tint val="90000"/>
                        <a:satMod val="120000"/>
                      </a:srgbClr>
                    </a:gs>
                  </a:gsLst>
                  <a:lin ang="5400000"/>
                </a:gradFill>
                <a:effectLst>
                  <a:outerShdw blurRad="80000" dist="40000" dir="5040000" algn="tl">
                    <a:srgbClr val="000000">
                      <a:alpha val="30000"/>
                    </a:srgbClr>
                  </a:outerShdw>
                </a:effectLst>
                <a:latin typeface="Footlight MT Light" pitchFamily="18" charset="0"/>
              </a:rPr>
              <a:t>Kur</a:t>
            </a:r>
            <a:r>
              <a:rPr lang="en-US" sz="4000" b="1" kern="0" dirty="0" smtClean="0">
                <a:ln w="11430"/>
                <a:gradFill>
                  <a:gsLst>
                    <a:gs pos="0">
                      <a:srgbClr val="94B6D2">
                        <a:tint val="90000"/>
                        <a:satMod val="120000"/>
                      </a:srgbClr>
                    </a:gs>
                    <a:gs pos="25000">
                      <a:srgbClr val="94B6D2">
                        <a:tint val="93000"/>
                        <a:satMod val="120000"/>
                      </a:srgbClr>
                    </a:gs>
                    <a:gs pos="50000">
                      <a:srgbClr val="94B6D2">
                        <a:shade val="89000"/>
                        <a:satMod val="110000"/>
                      </a:srgbClr>
                    </a:gs>
                    <a:gs pos="75000">
                      <a:srgbClr val="94B6D2">
                        <a:tint val="93000"/>
                        <a:satMod val="120000"/>
                      </a:srgbClr>
                    </a:gs>
                    <a:gs pos="100000">
                      <a:srgbClr val="94B6D2">
                        <a:tint val="90000"/>
                        <a:satMod val="120000"/>
                      </a:srgbClr>
                    </a:gs>
                  </a:gsLst>
                  <a:lin ang="5400000"/>
                </a:gradFill>
                <a:effectLst>
                  <a:outerShdw blurRad="80000" dist="40000" dir="5040000" algn="tl">
                    <a:srgbClr val="000000">
                      <a:alpha val="30000"/>
                    </a:srgbClr>
                  </a:outerShdw>
                </a:effectLst>
                <a:latin typeface="Footlight MT Light" pitchFamily="18" charset="0"/>
              </a:rPr>
              <a:t>. 2013</a:t>
            </a:r>
          </a:p>
          <a:p>
            <a:pPr algn="ctr">
              <a:spcBef>
                <a:spcPct val="0"/>
              </a:spcBef>
              <a:defRPr/>
            </a:pPr>
            <a:endParaRPr lang="en-US" sz="4000" b="1" kern="0" dirty="0">
              <a:ln w="11430"/>
              <a:gradFill>
                <a:gsLst>
                  <a:gs pos="0">
                    <a:srgbClr val="94B6D2">
                      <a:tint val="90000"/>
                      <a:satMod val="120000"/>
                    </a:srgbClr>
                  </a:gs>
                  <a:gs pos="25000">
                    <a:srgbClr val="94B6D2">
                      <a:tint val="93000"/>
                      <a:satMod val="120000"/>
                    </a:srgbClr>
                  </a:gs>
                  <a:gs pos="50000">
                    <a:srgbClr val="94B6D2">
                      <a:shade val="89000"/>
                      <a:satMod val="110000"/>
                    </a:srgbClr>
                  </a:gs>
                  <a:gs pos="75000">
                    <a:srgbClr val="94B6D2">
                      <a:tint val="93000"/>
                      <a:satMod val="120000"/>
                    </a:srgbClr>
                  </a:gs>
                  <a:gs pos="100000">
                    <a:srgbClr val="94B6D2">
                      <a:tint val="90000"/>
                      <a:satMod val="120000"/>
                    </a:srgbClr>
                  </a:gs>
                </a:gsLst>
                <a:lin ang="5400000"/>
              </a:gradFill>
              <a:effectLst>
                <a:outerShdw blurRad="80000" dist="40000" dir="5040000" algn="tl">
                  <a:srgbClr val="000000">
                    <a:alpha val="30000"/>
                  </a:srgbClr>
                </a:outerShdw>
              </a:effectLst>
              <a:latin typeface="Footlight MT Light" pitchFamily="18" charset="0"/>
            </a:endParaRPr>
          </a:p>
        </p:txBody>
      </p:sp>
      <p:sp>
        <p:nvSpPr>
          <p:cNvPr id="6" name="Title 1"/>
          <p:cNvSpPr txBox="1">
            <a:spLocks/>
          </p:cNvSpPr>
          <p:nvPr/>
        </p:nvSpPr>
        <p:spPr>
          <a:xfrm>
            <a:off x="-228600" y="838200"/>
            <a:ext cx="8668407" cy="2781300"/>
          </a:xfrm>
          <a:prstGeom prst="rect">
            <a:avLst/>
          </a:prstGeom>
        </p:spPr>
        <p:txBody>
          <a:bodyPr anchor="b">
            <a:normAutofit fontScale="52500" lnSpcReduction="20000"/>
            <a:scene3d>
              <a:camera prst="orthographicFront"/>
              <a:lightRig rig="flat" dir="tl">
                <a:rot lat="0" lon="0" rev="6600000"/>
              </a:lightRig>
            </a:scene3d>
            <a:sp3d extrusionH="25400" contourW="8890">
              <a:bevelT w="38100" h="31750"/>
              <a:contourClr>
                <a:schemeClr val="accent2">
                  <a:shade val="75000"/>
                </a:schemeClr>
              </a:contourClr>
            </a:sp3d>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sz="7300" b="1" dirty="0"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rPr>
              <a:t>           </a:t>
            </a:r>
            <a:r>
              <a:rPr lang="en-US" sz="7300" b="1" dirty="0" err="1"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rPr>
              <a:t>Pendidikan</a:t>
            </a:r>
            <a:endParaRPr lang="en-US" sz="7300" b="1" dirty="0"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endParaRPr>
          </a:p>
          <a:p>
            <a:pPr>
              <a:defRPr/>
            </a:pPr>
            <a:r>
              <a:rPr lang="en-US" sz="10300" b="1" dirty="0"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rPr>
              <a:t>     Agama Islam </a:t>
            </a:r>
          </a:p>
          <a:p>
            <a:pPr>
              <a:defRPr/>
            </a:pPr>
            <a:r>
              <a:rPr lang="en-US" sz="7300" b="1" dirty="0"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rPr>
              <a:t>       </a:t>
            </a:r>
            <a:r>
              <a:rPr lang="en-US" sz="7300" b="1" dirty="0" err="1"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rPr>
              <a:t>dan</a:t>
            </a:r>
            <a:r>
              <a:rPr lang="en-US" sz="7300" b="1" dirty="0"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rPr>
              <a:t> Budi </a:t>
            </a:r>
            <a:r>
              <a:rPr lang="en-US" sz="7300" b="1" dirty="0" err="1"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rPr>
              <a:t>Pekerti</a:t>
            </a:r>
            <a:endParaRPr lang="en-US" sz="7300" b="1" dirty="0"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endParaRPr>
          </a:p>
          <a:p>
            <a:pPr>
              <a:defRPr/>
            </a:pPr>
            <a:endParaRPr lang="en-US" sz="5300" b="1" dirty="0" smtClean="0">
              <a:ln w="11430"/>
              <a:gradFill>
                <a:gsLst>
                  <a:gs pos="0">
                    <a:srgbClr val="DD8047">
                      <a:tint val="70000"/>
                      <a:satMod val="245000"/>
                    </a:srgbClr>
                  </a:gs>
                  <a:gs pos="75000">
                    <a:srgbClr val="DD8047">
                      <a:tint val="90000"/>
                      <a:shade val="60000"/>
                      <a:satMod val="240000"/>
                    </a:srgbClr>
                  </a:gs>
                  <a:gs pos="100000">
                    <a:srgbClr val="DD8047">
                      <a:tint val="100000"/>
                      <a:shade val="50000"/>
                      <a:satMod val="240000"/>
                    </a:srgbClr>
                  </a:gs>
                </a:gsLst>
                <a:lin ang="5400000"/>
              </a:gradFill>
              <a:effectLst>
                <a:outerShdw blurRad="50800" dist="39000" dir="5460000" algn="tl">
                  <a:srgbClr val="000000">
                    <a:alpha val="38000"/>
                  </a:srgbClr>
                </a:outerShdw>
              </a:effectLst>
              <a:latin typeface="Gill Sans MT"/>
            </a:endParaRPr>
          </a:p>
          <a:p>
            <a:pPr>
              <a:defRPr/>
            </a:pPr>
            <a:r>
              <a:rPr lang="en-US" sz="5300" b="1" dirty="0" smtClean="0">
                <a:ln w="11430"/>
                <a:solidFill>
                  <a:srgbClr val="FF0000"/>
                </a:solidFill>
                <a:effectLst>
                  <a:outerShdw blurRad="50800" dist="39000" dir="5460000" algn="tl">
                    <a:srgbClr val="000000">
                      <a:alpha val="38000"/>
                    </a:srgbClr>
                  </a:outerShdw>
                </a:effectLst>
                <a:latin typeface="Gill Sans MT"/>
              </a:rPr>
              <a:t>              </a:t>
            </a:r>
            <a:r>
              <a:rPr lang="en-US" sz="5300" b="1" dirty="0" err="1" smtClean="0">
                <a:ln w="11430"/>
                <a:solidFill>
                  <a:srgbClr val="FF0000"/>
                </a:solidFill>
                <a:effectLst>
                  <a:outerShdw blurRad="50800" dist="39000" dir="5460000" algn="tl">
                    <a:srgbClr val="000000">
                      <a:alpha val="38000"/>
                    </a:srgbClr>
                  </a:outerShdw>
                </a:effectLst>
                <a:latin typeface="Gill Sans MT"/>
              </a:rPr>
              <a:t>Untuk</a:t>
            </a:r>
            <a:r>
              <a:rPr lang="en-US" sz="5300" b="1" dirty="0" smtClean="0">
                <a:ln w="11430"/>
                <a:solidFill>
                  <a:srgbClr val="FF0000"/>
                </a:solidFill>
                <a:effectLst>
                  <a:outerShdw blurRad="50800" dist="39000" dir="5460000" algn="tl">
                    <a:srgbClr val="000000">
                      <a:alpha val="38000"/>
                    </a:srgbClr>
                  </a:outerShdw>
                </a:effectLst>
                <a:latin typeface="Gill Sans MT"/>
              </a:rPr>
              <a:t>  </a:t>
            </a:r>
            <a:r>
              <a:rPr lang="en-US" sz="7300" b="1" dirty="0" smtClean="0">
                <a:ln w="11430"/>
                <a:solidFill>
                  <a:srgbClr val="FF0000"/>
                </a:solidFill>
                <a:effectLst>
                  <a:outerShdw blurRad="50800" dist="39000" dir="5460000" algn="tl">
                    <a:srgbClr val="000000">
                      <a:alpha val="38000"/>
                    </a:srgbClr>
                  </a:outerShdw>
                </a:effectLst>
                <a:latin typeface="Gill Sans MT"/>
              </a:rPr>
              <a:t>SMA </a:t>
            </a:r>
            <a:r>
              <a:rPr lang="en-US" sz="7300" b="1" dirty="0" err="1" smtClean="0">
                <a:ln w="11430"/>
                <a:solidFill>
                  <a:srgbClr val="FF0000"/>
                </a:solidFill>
                <a:effectLst>
                  <a:outerShdw blurRad="50800" dist="39000" dir="5460000" algn="tl">
                    <a:srgbClr val="000000">
                      <a:alpha val="38000"/>
                    </a:srgbClr>
                  </a:outerShdw>
                </a:effectLst>
                <a:latin typeface="Gill Sans MT"/>
              </a:rPr>
              <a:t>Kelas</a:t>
            </a:r>
            <a:r>
              <a:rPr lang="en-US" sz="7300" b="1" dirty="0" smtClean="0">
                <a:ln w="11430"/>
                <a:solidFill>
                  <a:srgbClr val="FF0000"/>
                </a:solidFill>
                <a:effectLst>
                  <a:outerShdw blurRad="50800" dist="39000" dir="5460000" algn="tl">
                    <a:srgbClr val="000000">
                      <a:alpha val="38000"/>
                    </a:srgbClr>
                  </a:outerShdw>
                </a:effectLst>
                <a:latin typeface="Gill Sans MT"/>
              </a:rPr>
              <a:t> X</a:t>
            </a:r>
            <a:endParaRPr lang="en-US" sz="7300" b="1" dirty="0">
              <a:ln w="11430"/>
              <a:solidFill>
                <a:srgbClr val="FF0000"/>
              </a:solidFill>
              <a:effectLst>
                <a:outerShdw blurRad="50800" dist="39000" dir="5460000" algn="tl">
                  <a:srgbClr val="000000">
                    <a:alpha val="38000"/>
                  </a:srgbClr>
                </a:outerShdw>
              </a:effectLst>
              <a:latin typeface="Gill Sans MT"/>
            </a:endParaRPr>
          </a:p>
        </p:txBody>
      </p:sp>
      <p:pic>
        <p:nvPicPr>
          <p:cNvPr id="8" name="Picture 2" descr="C:\Users\P0090\Desktop\2 0 1 4\Cover\Agama Islam SMA-1Rev.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1676400"/>
            <a:ext cx="2569536" cy="367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771057"/>
      </p:ext>
    </p:extLst>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p:cTn id="7" dur="1000" fill="hold"/>
                                        <p:tgtEl>
                                          <p:spTgt spid="5123"/>
                                        </p:tgtEl>
                                        <p:attrNameLst>
                                          <p:attrName>ppt_w</p:attrName>
                                        </p:attrNameLst>
                                      </p:cBhvr>
                                      <p:tavLst>
                                        <p:tav tm="0">
                                          <p:val>
                                            <p:strVal val="#ppt_w+.3"/>
                                          </p:val>
                                        </p:tav>
                                        <p:tav tm="100000">
                                          <p:val>
                                            <p:strVal val="#ppt_w"/>
                                          </p:val>
                                        </p:tav>
                                      </p:tavLst>
                                    </p:anim>
                                    <p:anim calcmode="lin" valueType="num">
                                      <p:cBhvr>
                                        <p:cTn id="8" dur="1000" fill="hold"/>
                                        <p:tgtEl>
                                          <p:spTgt spid="5123"/>
                                        </p:tgtEl>
                                        <p:attrNameLst>
                                          <p:attrName>ppt_h</p:attrName>
                                        </p:attrNameLst>
                                      </p:cBhvr>
                                      <p:tavLst>
                                        <p:tav tm="0">
                                          <p:val>
                                            <p:strVal val="#ppt_h"/>
                                          </p:val>
                                        </p:tav>
                                        <p:tav tm="100000">
                                          <p:val>
                                            <p:strVal val="#ppt_h"/>
                                          </p:val>
                                        </p:tav>
                                      </p:tavLst>
                                    </p:anim>
                                    <p:animEffect transition="in" filter="fade">
                                      <p:cBhvr>
                                        <p:cTn id="9" dur="1000"/>
                                        <p:tgtEl>
                                          <p:spTgt spid="5123"/>
                                        </p:tgtEl>
                                      </p:cBhvr>
                                    </p:animEffec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to="" calcmode="lin" valueType="num">
                                      <p:cBhvr>
                                        <p:cTn id="14" dur="1" fill="hold"/>
                                        <p:tgtEl>
                                          <p:spTgt spid="5"/>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to="" calcmode="lin" valueType="num">
                                      <p:cBhvr>
                                        <p:cTn id="19"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r>
              <a:rPr lang="id-ID" sz="2800">
                <a:latin typeface="Agency FB" pitchFamily="34" charset="0"/>
              </a:rPr>
              <a:t>Sesungguhnya orang-orang mukmin adalah bersaudara karena itu damaikanlah antara kedua saudaramu dan bertakwalah kepada Allah supaya kamu mendapat rahmat.</a:t>
            </a:r>
          </a:p>
          <a:p>
            <a:pPr marL="0" indent="0">
              <a:buNone/>
            </a:pPr>
            <a:endParaRPr lang="id-ID"/>
          </a:p>
        </p:txBody>
      </p:sp>
    </p:spTree>
    <p:extLst>
      <p:ext uri="{BB962C8B-B14F-4D97-AF65-F5344CB8AC3E}">
        <p14:creationId xmlns:p14="http://schemas.microsoft.com/office/powerpoint/2010/main" val="20613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609600"/>
          </a:xfrm>
          <a:effectLst>
            <a:outerShdw blurRad="38100" dist="25400" dir="5400000" algn="t" rotWithShape="0">
              <a:srgbClr val="000000">
                <a:alpha val="50000"/>
              </a:srgbClr>
            </a:outerShdw>
          </a:effectLst>
        </p:spPr>
        <p:style>
          <a:lnRef idx="1">
            <a:schemeClr val="accent1"/>
          </a:lnRef>
          <a:fillRef idx="2">
            <a:schemeClr val="accent1"/>
          </a:fillRef>
          <a:effectRef idx="1">
            <a:schemeClr val="accent1"/>
          </a:effectRef>
          <a:fontRef idx="minor">
            <a:schemeClr val="dk1"/>
          </a:fontRef>
        </p:style>
        <p:txBody>
          <a:bodyPr anchor="ctr">
            <a:noAutofit/>
          </a:bodyPr>
          <a:lstStyle/>
          <a:p>
            <a:r>
              <a:rPr lang="en-US" sz="2400" dirty="0" err="1" smtClean="0">
                <a:latin typeface="Times New Roman" pitchFamily="18" charset="0"/>
                <a:cs typeface="Times New Roman" pitchFamily="18" charset="0"/>
              </a:rPr>
              <a:t>Analisis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kandungan</a:t>
            </a:r>
            <a:r>
              <a:rPr lang="en-US" sz="2400" dirty="0" smtClean="0">
                <a:latin typeface="Times New Roman" pitchFamily="18" charset="0"/>
                <a:cs typeface="Times New Roman" pitchFamily="18" charset="0"/>
              </a:rPr>
              <a:t> QS. Al-</a:t>
            </a:r>
            <a:r>
              <a:rPr lang="en-US" sz="2400" dirty="0" err="1" smtClean="0">
                <a:latin typeface="Times New Roman"/>
                <a:cs typeface="Times New Roman"/>
              </a:rPr>
              <a:t>Ḥujurāt</a:t>
            </a:r>
            <a:r>
              <a:rPr lang="en-US" sz="2400" dirty="0" smtClean="0">
                <a:latin typeface="Times New Roman" pitchFamily="18" charset="0"/>
                <a:cs typeface="Times New Roman" pitchFamily="18" charset="0"/>
              </a:rPr>
              <a:t>/49: 12 </a:t>
            </a:r>
            <a:r>
              <a:rPr lang="en-US" sz="2400" dirty="0" err="1" smtClean="0">
                <a:latin typeface="Times New Roman" pitchFamily="18" charset="0"/>
                <a:cs typeface="Times New Roman" pitchFamily="18" charset="0"/>
              </a:rPr>
              <a:t>Aṣb</a:t>
            </a:r>
            <a:r>
              <a:rPr lang="en-US" sz="2400" dirty="0" err="1" smtClean="0">
                <a:latin typeface="Times New Roman"/>
                <a:cs typeface="Times New Roman"/>
              </a:rPr>
              <a:t>ā</a:t>
            </a:r>
            <a:r>
              <a:rPr lang="en-US" sz="2400" dirty="0" err="1" smtClean="0">
                <a:latin typeface="Times New Roman" pitchFamily="18" charset="0"/>
                <a:cs typeface="Times New Roman" pitchFamily="18" charset="0"/>
              </a:rPr>
              <a:t>bun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Nuz</a:t>
            </a:r>
            <a:r>
              <a:rPr lang="en-US" sz="2400" dirty="0" err="1" smtClean="0">
                <a:latin typeface="Times New Roman"/>
                <a:cs typeface="Times New Roman"/>
              </a:rPr>
              <a:t>ūlnya</a:t>
            </a:r>
            <a:endParaRPr lang="id-ID" sz="2400" dirty="0"/>
          </a:p>
        </p:txBody>
      </p:sp>
      <p:sp>
        <p:nvSpPr>
          <p:cNvPr id="3" name="Content Placeholder 2"/>
          <p:cNvSpPr>
            <a:spLocks noGrp="1"/>
          </p:cNvSpPr>
          <p:nvPr>
            <p:ph sz="quarter" idx="1"/>
          </p:nvPr>
        </p:nvSpPr>
        <p:spPr>
          <a:xfrm>
            <a:off x="301752" y="990600"/>
            <a:ext cx="8503920" cy="5334000"/>
          </a:xfrm>
        </p:spPr>
        <p:style>
          <a:lnRef idx="1">
            <a:schemeClr val="accent2"/>
          </a:lnRef>
          <a:fillRef idx="3">
            <a:schemeClr val="accent2"/>
          </a:fillRef>
          <a:effectRef idx="2">
            <a:schemeClr val="accent2"/>
          </a:effectRef>
          <a:fontRef idx="minor">
            <a:schemeClr val="lt1"/>
          </a:fontRef>
        </p:style>
        <p:txBody>
          <a:bodyPr numCol="1">
            <a:normAutofit/>
          </a:bodyPr>
          <a:lstStyle/>
          <a:p>
            <a:pPr marL="514350" indent="-514350" algn="just">
              <a:buFont typeface="+mj-lt"/>
              <a:buAutoNum type="alphaLcPeriod"/>
            </a:pPr>
            <a:r>
              <a:rPr lang="en-US" sz="2400" dirty="0" err="1" smtClean="0"/>
              <a:t>Diriwayatkan</a:t>
            </a:r>
            <a:r>
              <a:rPr lang="en-US" sz="2400" dirty="0" smtClean="0"/>
              <a:t> </a:t>
            </a:r>
            <a:r>
              <a:rPr lang="en-US" sz="2400" dirty="0" err="1" smtClean="0"/>
              <a:t>Ibnu</a:t>
            </a:r>
            <a:r>
              <a:rPr lang="en-US" sz="2400" dirty="0" smtClean="0"/>
              <a:t> </a:t>
            </a:r>
            <a:r>
              <a:rPr lang="en-US" sz="2400" dirty="0" err="1" smtClean="0"/>
              <a:t>Mundzir</a:t>
            </a:r>
            <a:r>
              <a:rPr lang="en-US" sz="2400" dirty="0" smtClean="0"/>
              <a:t> </a:t>
            </a:r>
            <a:r>
              <a:rPr lang="en-US" sz="2400" dirty="0" err="1" smtClean="0"/>
              <a:t>dari</a:t>
            </a:r>
            <a:r>
              <a:rPr lang="en-US" sz="2400" dirty="0" smtClean="0"/>
              <a:t> </a:t>
            </a:r>
            <a:r>
              <a:rPr lang="en-US" sz="2400" dirty="0" err="1" smtClean="0"/>
              <a:t>Ibnu</a:t>
            </a:r>
            <a:r>
              <a:rPr lang="en-US" sz="2400" dirty="0" smtClean="0"/>
              <a:t> </a:t>
            </a:r>
            <a:r>
              <a:rPr lang="en-US" sz="2400" dirty="0" err="1" smtClean="0"/>
              <a:t>Juraij</a:t>
            </a:r>
            <a:r>
              <a:rPr lang="en-US" sz="2400" dirty="0" smtClean="0"/>
              <a:t> </a:t>
            </a:r>
            <a:r>
              <a:rPr lang="en-US" sz="2400" dirty="0" err="1" smtClean="0"/>
              <a:t>bahwa</a:t>
            </a:r>
            <a:r>
              <a:rPr lang="en-US" sz="2400" dirty="0" smtClean="0"/>
              <a:t> </a:t>
            </a:r>
            <a:r>
              <a:rPr lang="en-US" sz="2400" dirty="0" err="1" smtClean="0"/>
              <a:t>ayat</a:t>
            </a:r>
            <a:r>
              <a:rPr lang="en-US" sz="2400" dirty="0" smtClean="0"/>
              <a:t> </a:t>
            </a:r>
            <a:r>
              <a:rPr lang="en-US" sz="2400" dirty="0" err="1" smtClean="0"/>
              <a:t>ini</a:t>
            </a:r>
            <a:r>
              <a:rPr lang="en-US" sz="2400" dirty="0" smtClean="0"/>
              <a:t> </a:t>
            </a:r>
            <a:r>
              <a:rPr lang="en-US" sz="2400" dirty="0" err="1" smtClean="0"/>
              <a:t>turun</a:t>
            </a:r>
            <a:r>
              <a:rPr lang="en-US" sz="2400" dirty="0" smtClean="0"/>
              <a:t> </a:t>
            </a:r>
            <a:r>
              <a:rPr lang="en-US" sz="2400" dirty="0" err="1" smtClean="0"/>
              <a:t>berkaitan</a:t>
            </a:r>
            <a:r>
              <a:rPr lang="en-US" sz="2400" dirty="0" smtClean="0"/>
              <a:t> </a:t>
            </a:r>
            <a:r>
              <a:rPr lang="en-US" sz="2400" dirty="0" err="1" smtClean="0"/>
              <a:t>dengan</a:t>
            </a:r>
            <a:r>
              <a:rPr lang="en-US" sz="2400" dirty="0" smtClean="0"/>
              <a:t> </a:t>
            </a:r>
            <a:r>
              <a:rPr lang="en-US" sz="2400" dirty="0" err="1" smtClean="0"/>
              <a:t>Salman</a:t>
            </a:r>
            <a:r>
              <a:rPr lang="en-US" sz="2400" dirty="0" smtClean="0"/>
              <a:t> Al-</a:t>
            </a:r>
            <a:r>
              <a:rPr lang="en-US" sz="2400" dirty="0" err="1" smtClean="0"/>
              <a:t>Farisi</a:t>
            </a:r>
            <a:r>
              <a:rPr lang="en-US" sz="2400" dirty="0" smtClean="0"/>
              <a:t> yang </a:t>
            </a:r>
            <a:r>
              <a:rPr lang="en-US" sz="2400" dirty="0" err="1" smtClean="0"/>
              <a:t>makan</a:t>
            </a:r>
            <a:r>
              <a:rPr lang="en-US" sz="2400" dirty="0" smtClean="0"/>
              <a:t>, </a:t>
            </a:r>
            <a:r>
              <a:rPr lang="en-US" sz="2400" dirty="0" err="1" smtClean="0"/>
              <a:t>kemudian</a:t>
            </a:r>
            <a:r>
              <a:rPr lang="en-US" sz="2400" dirty="0" smtClean="0"/>
              <a:t> </a:t>
            </a:r>
            <a:r>
              <a:rPr lang="en-US" sz="2400" dirty="0" err="1" smtClean="0"/>
              <a:t>tidur</a:t>
            </a:r>
            <a:r>
              <a:rPr lang="en-US" sz="2400" dirty="0" smtClean="0"/>
              <a:t>, </a:t>
            </a:r>
            <a:r>
              <a:rPr lang="en-US" sz="2400" dirty="0" err="1" smtClean="0"/>
              <a:t>lalu</a:t>
            </a:r>
            <a:r>
              <a:rPr lang="en-US" sz="2400" dirty="0" smtClean="0"/>
              <a:t> </a:t>
            </a:r>
            <a:r>
              <a:rPr lang="en-US" sz="2400" dirty="0" err="1" smtClean="0"/>
              <a:t>mendengkur</a:t>
            </a:r>
            <a:r>
              <a:rPr lang="en-US" sz="2400" dirty="0" smtClean="0"/>
              <a:t>. </a:t>
            </a:r>
          </a:p>
          <a:p>
            <a:pPr marL="514350" indent="-514350" algn="just">
              <a:buFont typeface="+mj-lt"/>
              <a:buAutoNum type="alphaLcPeriod"/>
            </a:pPr>
            <a:r>
              <a:rPr lang="en-US" sz="2400" dirty="0" err="1" smtClean="0"/>
              <a:t>Ketika</a:t>
            </a:r>
            <a:r>
              <a:rPr lang="en-US" sz="2400" dirty="0" smtClean="0"/>
              <a:t> </a:t>
            </a:r>
            <a:r>
              <a:rPr lang="en-US" sz="2400" dirty="0" err="1" smtClean="0"/>
              <a:t>pembebasan</a:t>
            </a:r>
            <a:r>
              <a:rPr lang="en-US" sz="2400" dirty="0" smtClean="0"/>
              <a:t> </a:t>
            </a:r>
            <a:r>
              <a:rPr lang="en-US" sz="2400" dirty="0" err="1" smtClean="0"/>
              <a:t>kota</a:t>
            </a:r>
            <a:r>
              <a:rPr lang="en-US" sz="2400" dirty="0" smtClean="0"/>
              <a:t> </a:t>
            </a:r>
            <a:r>
              <a:rPr lang="en-US" sz="2400" dirty="0" err="1" smtClean="0"/>
              <a:t>Mekah</a:t>
            </a:r>
            <a:r>
              <a:rPr lang="en-US" sz="2400" dirty="0" smtClean="0"/>
              <a:t>, </a:t>
            </a:r>
            <a:r>
              <a:rPr lang="en-US" sz="2400" dirty="0" err="1" smtClean="0"/>
              <a:t>Bilal</a:t>
            </a:r>
            <a:r>
              <a:rPr lang="en-US" sz="2400" dirty="0" smtClean="0"/>
              <a:t> </a:t>
            </a:r>
            <a:r>
              <a:rPr lang="en-US" sz="2400" dirty="0" err="1" smtClean="0"/>
              <a:t>naik</a:t>
            </a:r>
            <a:r>
              <a:rPr lang="en-US" sz="2400" dirty="0" smtClean="0"/>
              <a:t> </a:t>
            </a:r>
            <a:r>
              <a:rPr lang="en-US" sz="2400" dirty="0" err="1" smtClean="0"/>
              <a:t>ke</a:t>
            </a:r>
            <a:r>
              <a:rPr lang="en-US" sz="2400" dirty="0" smtClean="0"/>
              <a:t> </a:t>
            </a:r>
            <a:r>
              <a:rPr lang="en-US" sz="2400" dirty="0" err="1" smtClean="0"/>
              <a:t>atas</a:t>
            </a:r>
            <a:r>
              <a:rPr lang="en-US" sz="2400" dirty="0" smtClean="0"/>
              <a:t> </a:t>
            </a:r>
            <a:r>
              <a:rPr lang="en-US" sz="2400" dirty="0" err="1" smtClean="0"/>
              <a:t>ka’bah</a:t>
            </a:r>
            <a:r>
              <a:rPr lang="en-US" sz="2400" dirty="0" smtClean="0"/>
              <a:t> </a:t>
            </a:r>
            <a:r>
              <a:rPr lang="en-US" sz="2400" dirty="0" err="1" smtClean="0"/>
              <a:t>kemudian</a:t>
            </a:r>
            <a:r>
              <a:rPr lang="en-US" sz="2400" dirty="0" smtClean="0"/>
              <a:t> </a:t>
            </a:r>
            <a:r>
              <a:rPr lang="en-US" sz="2400" dirty="0" err="1" smtClean="0"/>
              <a:t>mengumandangkan</a:t>
            </a:r>
            <a:r>
              <a:rPr lang="en-US" sz="2400" dirty="0" smtClean="0"/>
              <a:t> azan </a:t>
            </a:r>
            <a:r>
              <a:rPr lang="en-US" sz="2400" dirty="0" err="1" smtClean="0"/>
              <a:t>sebagian</a:t>
            </a:r>
            <a:r>
              <a:rPr lang="en-US" sz="2400" dirty="0" smtClean="0"/>
              <a:t> </a:t>
            </a:r>
            <a:r>
              <a:rPr lang="en-US" sz="2400" dirty="0" err="1" smtClean="0"/>
              <a:t>orang</a:t>
            </a:r>
            <a:r>
              <a:rPr lang="en-US" sz="2400" dirty="0" smtClean="0"/>
              <a:t> </a:t>
            </a:r>
            <a:r>
              <a:rPr lang="en-US" sz="2400" dirty="0" err="1" smtClean="0"/>
              <a:t>mengatakan.”apakah</a:t>
            </a:r>
            <a:r>
              <a:rPr lang="en-US" sz="2400" dirty="0" smtClean="0"/>
              <a:t> </a:t>
            </a:r>
            <a:r>
              <a:rPr lang="en-US" sz="2400" dirty="0" err="1" smtClean="0"/>
              <a:t>hamba</a:t>
            </a:r>
            <a:r>
              <a:rPr lang="en-US" sz="2400" dirty="0" smtClean="0"/>
              <a:t> </a:t>
            </a:r>
            <a:r>
              <a:rPr lang="en-US" sz="2400" dirty="0" err="1" smtClean="0"/>
              <a:t>sahaya</a:t>
            </a:r>
            <a:r>
              <a:rPr lang="en-US" sz="2400" dirty="0" smtClean="0"/>
              <a:t> yang </a:t>
            </a:r>
            <a:r>
              <a:rPr lang="en-US" sz="2400" dirty="0" err="1" smtClean="0"/>
              <a:t>hitam</a:t>
            </a:r>
            <a:r>
              <a:rPr lang="en-US" sz="2400" dirty="0" smtClean="0"/>
              <a:t> </a:t>
            </a:r>
            <a:r>
              <a:rPr lang="en-US" sz="2400" dirty="0" err="1" smtClean="0"/>
              <a:t>ini</a:t>
            </a:r>
            <a:r>
              <a:rPr lang="en-US" sz="2400" dirty="0" smtClean="0"/>
              <a:t> </a:t>
            </a:r>
            <a:r>
              <a:rPr lang="en-US" sz="2400" dirty="0" err="1" smtClean="0"/>
              <a:t>berani</a:t>
            </a:r>
            <a:r>
              <a:rPr lang="en-US" sz="2400" dirty="0" smtClean="0"/>
              <a:t> azan </a:t>
            </a:r>
            <a:r>
              <a:rPr lang="en-US" sz="2400" dirty="0" err="1" smtClean="0"/>
              <a:t>di</a:t>
            </a:r>
            <a:r>
              <a:rPr lang="en-US" sz="2400" dirty="0" smtClean="0"/>
              <a:t> </a:t>
            </a:r>
            <a:r>
              <a:rPr lang="en-US" sz="2400" dirty="0" err="1" smtClean="0"/>
              <a:t>atas</a:t>
            </a:r>
            <a:r>
              <a:rPr lang="en-US" sz="2400" dirty="0" smtClean="0"/>
              <a:t> </a:t>
            </a:r>
            <a:r>
              <a:rPr lang="en-US" sz="2400" dirty="0" err="1" smtClean="0"/>
              <a:t>ka’bah</a:t>
            </a:r>
            <a:r>
              <a:rPr lang="en-US" sz="2400" smtClean="0"/>
              <a:t>? Dll, lalu </a:t>
            </a:r>
            <a:r>
              <a:rPr lang="en-US" sz="2400" dirty="0" smtClean="0"/>
              <a:t>Allah </a:t>
            </a:r>
            <a:r>
              <a:rPr lang="en-US" sz="2400" dirty="0" err="1" smtClean="0"/>
              <a:t>menurunkan</a:t>
            </a:r>
            <a:r>
              <a:rPr lang="en-US" sz="2400" dirty="0" smtClean="0"/>
              <a:t> </a:t>
            </a:r>
            <a:r>
              <a:rPr lang="en-US" sz="2400" dirty="0" err="1" smtClean="0"/>
              <a:t>Firmannya</a:t>
            </a:r>
            <a:r>
              <a:rPr lang="en-US" sz="2400" dirty="0" smtClean="0"/>
              <a:t>. “</a:t>
            </a:r>
            <a:r>
              <a:rPr lang="en-US" sz="2400" dirty="0" err="1" smtClean="0"/>
              <a:t>hai</a:t>
            </a:r>
            <a:r>
              <a:rPr lang="en-US" sz="2400" dirty="0" smtClean="0"/>
              <a:t> </a:t>
            </a:r>
            <a:r>
              <a:rPr lang="en-US" sz="2400" dirty="0" err="1" smtClean="0"/>
              <a:t>manusia</a:t>
            </a:r>
            <a:r>
              <a:rPr lang="en-US" sz="2400" dirty="0" smtClean="0"/>
              <a:t>! </a:t>
            </a:r>
            <a:r>
              <a:rPr lang="en-US" sz="2400" dirty="0" err="1" smtClean="0"/>
              <a:t>sesungguhnya</a:t>
            </a:r>
            <a:r>
              <a:rPr lang="en-US" sz="2400" dirty="0" smtClean="0"/>
              <a:t> </a:t>
            </a:r>
            <a:r>
              <a:rPr lang="en-US" sz="2400" dirty="0" err="1" smtClean="0"/>
              <a:t>kami</a:t>
            </a:r>
            <a:r>
              <a:rPr lang="en-US" sz="2400" dirty="0" smtClean="0"/>
              <a:t> </a:t>
            </a:r>
            <a:r>
              <a:rPr lang="en-US" sz="2400" dirty="0" err="1" smtClean="0"/>
              <a:t>ciptakan</a:t>
            </a:r>
            <a:r>
              <a:rPr lang="en-US" sz="2400" dirty="0" smtClean="0"/>
              <a:t> kalian </a:t>
            </a:r>
            <a:r>
              <a:rPr lang="en-US" sz="2400" dirty="0" err="1" smtClean="0"/>
              <a:t>dari</a:t>
            </a:r>
            <a:r>
              <a:rPr lang="en-US" sz="2400" dirty="0" smtClean="0"/>
              <a:t> </a:t>
            </a:r>
            <a:r>
              <a:rPr lang="en-US" sz="2400" dirty="0" err="1" smtClean="0"/>
              <a:t>laki-laki</a:t>
            </a:r>
            <a:r>
              <a:rPr lang="en-US" sz="2400" dirty="0" smtClean="0"/>
              <a:t> </a:t>
            </a:r>
            <a:r>
              <a:rPr lang="en-US" sz="2400" dirty="0" err="1" smtClean="0"/>
              <a:t>dan</a:t>
            </a:r>
            <a:r>
              <a:rPr lang="en-US" sz="2400" dirty="0" smtClean="0"/>
              <a:t> </a:t>
            </a:r>
            <a:r>
              <a:rPr lang="en-US" sz="2400" err="1" smtClean="0"/>
              <a:t>perempuan</a:t>
            </a:r>
            <a:r>
              <a:rPr lang="en-US" sz="2400" smtClean="0"/>
              <a:t>……..(Al-Ḥujurāt/49: 13)</a:t>
            </a:r>
            <a:endParaRPr lang="en-US" sz="2400" dirty="0" smtClean="0"/>
          </a:p>
          <a:p>
            <a:pPr marL="514350" indent="-514350" algn="just">
              <a:buFont typeface="+mj-lt"/>
              <a:buAutoNum type="alphaLcPeriod"/>
            </a:pPr>
            <a:r>
              <a:rPr lang="en-US" sz="2400" dirty="0" smtClean="0"/>
              <a:t>Allah </a:t>
            </a:r>
            <a:r>
              <a:rPr lang="en-US" sz="2400" dirty="0" err="1" smtClean="0"/>
              <a:t>memerintahkan</a:t>
            </a:r>
            <a:r>
              <a:rPr lang="en-US" sz="2400" dirty="0" smtClean="0"/>
              <a:t> </a:t>
            </a:r>
            <a:r>
              <a:rPr lang="en-US" sz="2400" dirty="0" err="1" smtClean="0"/>
              <a:t>kepada</a:t>
            </a:r>
            <a:r>
              <a:rPr lang="en-US" sz="2400" dirty="0" smtClean="0"/>
              <a:t> </a:t>
            </a:r>
            <a:r>
              <a:rPr lang="en-US" sz="2400" dirty="0" err="1" smtClean="0"/>
              <a:t>umat</a:t>
            </a:r>
            <a:r>
              <a:rPr lang="en-US" sz="2400" dirty="0" smtClean="0"/>
              <a:t> </a:t>
            </a:r>
            <a:r>
              <a:rPr lang="en-US" sz="2400" dirty="0" err="1" smtClean="0"/>
              <a:t>islam</a:t>
            </a:r>
            <a:r>
              <a:rPr lang="en-US" sz="2400" dirty="0" smtClean="0"/>
              <a:t> </a:t>
            </a:r>
            <a:r>
              <a:rPr lang="en-US" sz="2400" dirty="0" err="1" smtClean="0"/>
              <a:t>untuk</a:t>
            </a:r>
            <a:r>
              <a:rPr lang="en-US" sz="2400" dirty="0" smtClean="0"/>
              <a:t> </a:t>
            </a:r>
            <a:r>
              <a:rPr lang="en-US" sz="2400" dirty="0" err="1" smtClean="0"/>
              <a:t>senantiasa</a:t>
            </a:r>
            <a:r>
              <a:rPr lang="en-US" sz="2400" dirty="0" smtClean="0"/>
              <a:t> </a:t>
            </a:r>
            <a:r>
              <a:rPr lang="en-US" sz="2400" dirty="0" err="1" smtClean="0"/>
              <a:t>bersikap</a:t>
            </a:r>
            <a:r>
              <a:rPr lang="en-US" sz="2400" dirty="0" smtClean="0"/>
              <a:t> </a:t>
            </a:r>
            <a:r>
              <a:rPr lang="en-US" sz="2400" i="1" dirty="0" err="1" smtClean="0"/>
              <a:t>ḥusnu</a:t>
            </a:r>
            <a:r>
              <a:rPr lang="en-US" sz="2400" i="1" dirty="0" err="1" smtClean="0">
                <a:latin typeface="Times New Roman"/>
                <a:cs typeface="Times New Roman"/>
              </a:rPr>
              <a:t>ẓẓan</a:t>
            </a:r>
            <a:r>
              <a:rPr lang="en-US" sz="2400" dirty="0" smtClean="0">
                <a:latin typeface="Times New Roman"/>
                <a:cs typeface="Times New Roman"/>
              </a:rPr>
              <a:t> (</a:t>
            </a:r>
            <a:r>
              <a:rPr lang="en-US" sz="2400" dirty="0" err="1" smtClean="0">
                <a:latin typeface="Times New Roman"/>
                <a:cs typeface="Times New Roman"/>
              </a:rPr>
              <a:t>prasangka</a:t>
            </a:r>
            <a:r>
              <a:rPr lang="en-US" sz="2400" dirty="0" smtClean="0">
                <a:latin typeface="Times New Roman"/>
                <a:cs typeface="Times New Roman"/>
              </a:rPr>
              <a:t> </a:t>
            </a:r>
            <a:r>
              <a:rPr lang="en-US" sz="2400" dirty="0" err="1" smtClean="0">
                <a:latin typeface="Times New Roman"/>
                <a:cs typeface="Times New Roman"/>
              </a:rPr>
              <a:t>baik</a:t>
            </a:r>
            <a:r>
              <a:rPr lang="en-US" sz="2400" dirty="0" smtClean="0">
                <a:latin typeface="Times New Roman"/>
                <a:cs typeface="Times New Roman"/>
              </a:rPr>
              <a:t>).</a:t>
            </a:r>
          </a:p>
          <a:p>
            <a:pPr marL="514350" indent="-514350" algn="just">
              <a:buFont typeface="+mj-lt"/>
              <a:buAutoNum type="alphaLcPeriod"/>
            </a:pPr>
            <a:r>
              <a:rPr lang="en-US" sz="2400" dirty="0" err="1" smtClean="0">
                <a:latin typeface="Times New Roman"/>
                <a:cs typeface="Times New Roman"/>
              </a:rPr>
              <a:t>Sikap</a:t>
            </a:r>
            <a:r>
              <a:rPr lang="en-US" sz="2400" dirty="0" smtClean="0">
                <a:latin typeface="Times New Roman"/>
                <a:cs typeface="Times New Roman"/>
              </a:rPr>
              <a:t> </a:t>
            </a:r>
            <a:r>
              <a:rPr lang="en-US" sz="2400" i="1" dirty="0" err="1" smtClean="0"/>
              <a:t>ḥusnu</a:t>
            </a:r>
            <a:r>
              <a:rPr lang="en-US" sz="2400" i="1" dirty="0" err="1" smtClean="0">
                <a:latin typeface="Times New Roman"/>
                <a:cs typeface="Times New Roman"/>
              </a:rPr>
              <a:t>ẓẓan</a:t>
            </a:r>
            <a:r>
              <a:rPr lang="en-US" sz="2400" i="1" dirty="0" smtClean="0">
                <a:latin typeface="Times New Roman"/>
                <a:cs typeface="Times New Roman"/>
              </a:rPr>
              <a:t> </a:t>
            </a:r>
            <a:r>
              <a:rPr lang="en-US" sz="2400" dirty="0" err="1" smtClean="0">
                <a:latin typeface="Times New Roman"/>
                <a:cs typeface="Times New Roman"/>
              </a:rPr>
              <a:t>dan</a:t>
            </a:r>
            <a:r>
              <a:rPr lang="en-US" sz="2400" dirty="0" smtClean="0">
                <a:latin typeface="Times New Roman"/>
                <a:cs typeface="Times New Roman"/>
              </a:rPr>
              <a:t> </a:t>
            </a:r>
            <a:r>
              <a:rPr lang="en-US" sz="2400" i="1" dirty="0" err="1" smtClean="0">
                <a:latin typeface="Times New Roman"/>
                <a:cs typeface="Times New Roman"/>
              </a:rPr>
              <a:t>su’ūẓẓan</a:t>
            </a:r>
            <a:r>
              <a:rPr lang="en-US" sz="2400" i="1" dirty="0" smtClean="0">
                <a:latin typeface="Times New Roman"/>
                <a:cs typeface="Times New Roman"/>
              </a:rPr>
              <a:t> </a:t>
            </a:r>
            <a:r>
              <a:rPr lang="en-US" sz="2400" dirty="0" err="1" smtClean="0">
                <a:latin typeface="Times New Roman"/>
                <a:cs typeface="Times New Roman"/>
              </a:rPr>
              <a:t>dapat</a:t>
            </a:r>
            <a:r>
              <a:rPr lang="en-US" sz="2400" dirty="0" smtClean="0">
                <a:latin typeface="Times New Roman"/>
                <a:cs typeface="Times New Roman"/>
              </a:rPr>
              <a:t> </a:t>
            </a:r>
            <a:r>
              <a:rPr lang="en-US" sz="2400" dirty="0" err="1" smtClean="0">
                <a:latin typeface="Times New Roman"/>
                <a:cs typeface="Times New Roman"/>
              </a:rPr>
              <a:t>mncul</a:t>
            </a:r>
            <a:r>
              <a:rPr lang="en-US" sz="2400" dirty="0" smtClean="0">
                <a:latin typeface="Times New Roman"/>
                <a:cs typeface="Times New Roman"/>
              </a:rPr>
              <a:t> </a:t>
            </a:r>
            <a:r>
              <a:rPr lang="en-US" sz="2400" dirty="0" err="1" smtClean="0">
                <a:latin typeface="Times New Roman"/>
                <a:cs typeface="Times New Roman"/>
              </a:rPr>
              <a:t>dalam</a:t>
            </a:r>
            <a:r>
              <a:rPr lang="en-US" sz="2400" dirty="0" smtClean="0">
                <a:latin typeface="Times New Roman"/>
                <a:cs typeface="Times New Roman"/>
              </a:rPr>
              <a:t> </a:t>
            </a:r>
            <a:r>
              <a:rPr lang="en-US" sz="2400" dirty="0" err="1" smtClean="0">
                <a:latin typeface="Times New Roman"/>
                <a:cs typeface="Times New Roman"/>
              </a:rPr>
              <a:t>perilaku</a:t>
            </a:r>
            <a:r>
              <a:rPr lang="en-US" sz="2400" dirty="0" smtClean="0">
                <a:latin typeface="Times New Roman"/>
                <a:cs typeface="Times New Roman"/>
              </a:rPr>
              <a:t> </a:t>
            </a:r>
            <a:r>
              <a:rPr lang="en-US" sz="2400" dirty="0" err="1" smtClean="0">
                <a:latin typeface="Times New Roman"/>
                <a:cs typeface="Times New Roman"/>
              </a:rPr>
              <a:t>manusia</a:t>
            </a:r>
            <a:r>
              <a:rPr lang="en-US" sz="2400" dirty="0" smtClean="0">
                <a:latin typeface="Times New Roman"/>
                <a:cs typeface="Times New Roman"/>
              </a:rPr>
              <a:t>, </a:t>
            </a:r>
            <a:r>
              <a:rPr lang="en-US" sz="2400" dirty="0" err="1" smtClean="0">
                <a:latin typeface="Times New Roman"/>
                <a:cs typeface="Times New Roman"/>
              </a:rPr>
              <a:t>kebanyakan</a:t>
            </a:r>
            <a:r>
              <a:rPr lang="en-US" sz="2400" dirty="0" smtClean="0">
                <a:latin typeface="Times New Roman"/>
                <a:cs typeface="Times New Roman"/>
              </a:rPr>
              <a:t> </a:t>
            </a:r>
            <a:r>
              <a:rPr lang="en-US" sz="2400" dirty="0" err="1" smtClean="0">
                <a:latin typeface="Times New Roman"/>
                <a:cs typeface="Times New Roman"/>
              </a:rPr>
              <a:t>berkaitan</a:t>
            </a:r>
            <a:r>
              <a:rPr lang="en-US" sz="2400" dirty="0" smtClean="0">
                <a:latin typeface="Times New Roman"/>
                <a:cs typeface="Times New Roman"/>
              </a:rPr>
              <a:t> </a:t>
            </a:r>
            <a:r>
              <a:rPr lang="en-US" sz="2400" dirty="0" err="1" smtClean="0">
                <a:latin typeface="Times New Roman"/>
                <a:cs typeface="Times New Roman"/>
              </a:rPr>
              <a:t>dengan</a:t>
            </a:r>
            <a:r>
              <a:rPr lang="en-US" sz="2400" dirty="0" smtClean="0">
                <a:latin typeface="Times New Roman"/>
                <a:cs typeface="Times New Roman"/>
              </a:rPr>
              <a:t> </a:t>
            </a:r>
            <a:r>
              <a:rPr lang="en-US" sz="2400" dirty="0" err="1" smtClean="0">
                <a:latin typeface="Times New Roman"/>
                <a:cs typeface="Times New Roman"/>
              </a:rPr>
              <a:t>nikmat</a:t>
            </a:r>
            <a:r>
              <a:rPr lang="en-US" sz="2400" dirty="0" smtClean="0">
                <a:latin typeface="Times New Roman"/>
                <a:cs typeface="Times New Roman"/>
              </a:rPr>
              <a:t> </a:t>
            </a:r>
            <a:r>
              <a:rPr lang="en-US" sz="2400" smtClean="0">
                <a:latin typeface="Times New Roman"/>
                <a:cs typeface="Times New Roman"/>
              </a:rPr>
              <a:t>Allah.</a:t>
            </a:r>
            <a:endParaRPr lang="en-US" sz="2400" dirty="0" smtClean="0">
              <a:latin typeface="Times New Roman"/>
              <a:cs typeface="Times New Roman"/>
            </a:endParaRPr>
          </a:p>
        </p:txBody>
      </p:sp>
    </p:spTree>
    <p:extLst>
      <p:ext uri="{BB962C8B-B14F-4D97-AF65-F5344CB8AC3E}">
        <p14:creationId xmlns:p14="http://schemas.microsoft.com/office/powerpoint/2010/main" val="29633897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304800"/>
            <a:ext cx="8503920" cy="6019800"/>
          </a:xfrm>
          <a:effectLst>
            <a:outerShdw blurRad="63500" sx="102000" sy="102000" algn="ctr"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a:normAutofit fontScale="70000" lnSpcReduction="20000"/>
          </a:bodyPr>
          <a:lstStyle/>
          <a:p>
            <a:pPr marL="514350" indent="-514350" algn="just">
              <a:buNone/>
            </a:pPr>
            <a:r>
              <a:rPr lang="en-US" sz="3600" dirty="0" smtClean="0">
                <a:latin typeface="Times New Roman"/>
                <a:cs typeface="Times New Roman"/>
              </a:rPr>
              <a:t>e.  </a:t>
            </a:r>
            <a:r>
              <a:rPr lang="en-US" sz="3600" dirty="0" err="1" smtClean="0">
                <a:latin typeface="Times New Roman"/>
                <a:cs typeface="Times New Roman"/>
              </a:rPr>
              <a:t>Untuk</a:t>
            </a:r>
            <a:r>
              <a:rPr lang="en-US" sz="3600" dirty="0" smtClean="0">
                <a:latin typeface="Times New Roman"/>
                <a:cs typeface="Times New Roman"/>
              </a:rPr>
              <a:t> </a:t>
            </a:r>
            <a:r>
              <a:rPr lang="en-US" sz="3600" dirty="0" err="1" smtClean="0">
                <a:latin typeface="Times New Roman"/>
                <a:cs typeface="Times New Roman"/>
              </a:rPr>
              <a:t>menumbuhkembangkan</a:t>
            </a:r>
            <a:r>
              <a:rPr lang="en-US" sz="3600" dirty="0" smtClean="0">
                <a:latin typeface="Times New Roman"/>
                <a:cs typeface="Times New Roman"/>
              </a:rPr>
              <a:t> </a:t>
            </a:r>
            <a:r>
              <a:rPr lang="en-US" sz="3600" dirty="0" err="1" smtClean="0">
                <a:latin typeface="Times New Roman"/>
                <a:cs typeface="Times New Roman"/>
              </a:rPr>
              <a:t>sikap</a:t>
            </a:r>
            <a:r>
              <a:rPr lang="en-US" sz="3600" dirty="0" smtClean="0">
                <a:latin typeface="Times New Roman"/>
                <a:cs typeface="Times New Roman"/>
              </a:rPr>
              <a:t> </a:t>
            </a:r>
            <a:r>
              <a:rPr lang="en-US" sz="3600" i="1" dirty="0" err="1" smtClean="0">
                <a:latin typeface="Times New Roman"/>
                <a:cs typeface="Times New Roman"/>
              </a:rPr>
              <a:t>ḥusnuẓẓan</a:t>
            </a:r>
            <a:r>
              <a:rPr lang="en-US" sz="3600" dirty="0" smtClean="0">
                <a:latin typeface="Times New Roman"/>
                <a:cs typeface="Times New Roman"/>
              </a:rPr>
              <a:t>, </a:t>
            </a:r>
            <a:r>
              <a:rPr lang="en-US" sz="3600" dirty="0" err="1" smtClean="0">
                <a:latin typeface="Times New Roman"/>
                <a:cs typeface="Times New Roman"/>
              </a:rPr>
              <a:t>umat</a:t>
            </a:r>
            <a:r>
              <a:rPr lang="en-US" sz="3600" dirty="0" smtClean="0">
                <a:latin typeface="Times New Roman"/>
                <a:cs typeface="Times New Roman"/>
              </a:rPr>
              <a:t> Islam </a:t>
            </a:r>
            <a:r>
              <a:rPr lang="en-US" sz="3600" dirty="0" err="1" smtClean="0">
                <a:latin typeface="Times New Roman"/>
                <a:cs typeface="Times New Roman"/>
              </a:rPr>
              <a:t>wajib</a:t>
            </a:r>
            <a:r>
              <a:rPr lang="en-US" sz="3600" dirty="0" smtClean="0">
                <a:latin typeface="Times New Roman"/>
                <a:cs typeface="Times New Roman"/>
              </a:rPr>
              <a:t> </a:t>
            </a:r>
            <a:r>
              <a:rPr lang="en-US" sz="3600" dirty="0" err="1" smtClean="0">
                <a:latin typeface="Times New Roman"/>
                <a:cs typeface="Times New Roman"/>
              </a:rPr>
              <a:t>mengembangkan</a:t>
            </a:r>
            <a:r>
              <a:rPr lang="en-US" sz="3600" dirty="0" smtClean="0">
                <a:latin typeface="Times New Roman"/>
                <a:cs typeface="Times New Roman"/>
              </a:rPr>
              <a:t> </a:t>
            </a:r>
            <a:r>
              <a:rPr lang="en-US" sz="3600" dirty="0" err="1" smtClean="0">
                <a:latin typeface="Times New Roman"/>
                <a:cs typeface="Times New Roman"/>
              </a:rPr>
              <a:t>sikap-sikap</a:t>
            </a:r>
            <a:r>
              <a:rPr lang="en-US" sz="3600" dirty="0" smtClean="0">
                <a:latin typeface="Times New Roman"/>
                <a:cs typeface="Times New Roman"/>
              </a:rPr>
              <a:t> </a:t>
            </a:r>
            <a:r>
              <a:rPr lang="en-US" sz="3600" dirty="0" err="1" smtClean="0">
                <a:latin typeface="Times New Roman"/>
                <a:cs typeface="Times New Roman"/>
              </a:rPr>
              <a:t>berikut</a:t>
            </a:r>
            <a:r>
              <a:rPr lang="en-US" sz="3600" dirty="0" smtClean="0">
                <a:latin typeface="Times New Roman"/>
                <a:cs typeface="Times New Roman"/>
              </a:rPr>
              <a:t>, </a:t>
            </a:r>
            <a:r>
              <a:rPr lang="en-US" sz="3600" dirty="0" err="1" smtClean="0">
                <a:latin typeface="Times New Roman"/>
                <a:cs typeface="Times New Roman"/>
              </a:rPr>
              <a:t>antaranya</a:t>
            </a:r>
            <a:r>
              <a:rPr lang="en-US" sz="3600" dirty="0" smtClean="0">
                <a:latin typeface="Times New Roman"/>
                <a:cs typeface="Times New Roman"/>
              </a:rPr>
              <a:t>:</a:t>
            </a:r>
          </a:p>
          <a:p>
            <a:pPr marL="514350" indent="-514350" algn="just"/>
            <a:r>
              <a:rPr lang="en-US" sz="3600" dirty="0" err="1" smtClean="0">
                <a:latin typeface="Times New Roman"/>
                <a:cs typeface="Times New Roman"/>
              </a:rPr>
              <a:t>Menyadari</a:t>
            </a:r>
            <a:r>
              <a:rPr lang="en-US" sz="3600" dirty="0" smtClean="0">
                <a:latin typeface="Times New Roman"/>
                <a:cs typeface="Times New Roman"/>
              </a:rPr>
              <a:t> </a:t>
            </a:r>
            <a:r>
              <a:rPr lang="en-US" sz="3600" dirty="0" err="1" smtClean="0">
                <a:latin typeface="Times New Roman"/>
                <a:cs typeface="Times New Roman"/>
              </a:rPr>
              <a:t>bahwa</a:t>
            </a:r>
            <a:r>
              <a:rPr lang="en-US" sz="3600" dirty="0" smtClean="0">
                <a:latin typeface="Times New Roman"/>
                <a:cs typeface="Times New Roman"/>
              </a:rPr>
              <a:t> </a:t>
            </a:r>
            <a:r>
              <a:rPr lang="en-US" sz="3600" dirty="0" err="1" smtClean="0">
                <a:latin typeface="Times New Roman"/>
                <a:cs typeface="Times New Roman"/>
              </a:rPr>
              <a:t>semua</a:t>
            </a:r>
            <a:r>
              <a:rPr lang="en-US" sz="3600" dirty="0" smtClean="0">
                <a:latin typeface="Times New Roman"/>
                <a:cs typeface="Times New Roman"/>
              </a:rPr>
              <a:t> </a:t>
            </a:r>
            <a:r>
              <a:rPr lang="en-US" sz="3600" dirty="0" err="1" smtClean="0">
                <a:latin typeface="Times New Roman"/>
                <a:cs typeface="Times New Roman"/>
              </a:rPr>
              <a:t>kenikmatan</a:t>
            </a:r>
            <a:r>
              <a:rPr lang="en-US" sz="3600" dirty="0" smtClean="0">
                <a:latin typeface="Times New Roman"/>
                <a:cs typeface="Times New Roman"/>
              </a:rPr>
              <a:t> </a:t>
            </a:r>
            <a:r>
              <a:rPr lang="en-US" sz="3600" dirty="0" err="1" smtClean="0">
                <a:latin typeface="Times New Roman"/>
                <a:cs typeface="Times New Roman"/>
              </a:rPr>
              <a:t>dari</a:t>
            </a:r>
            <a:r>
              <a:rPr lang="en-US" sz="3600" dirty="0" smtClean="0">
                <a:latin typeface="Times New Roman"/>
                <a:cs typeface="Times New Roman"/>
              </a:rPr>
              <a:t> Allah.</a:t>
            </a:r>
          </a:p>
          <a:p>
            <a:pPr marL="514350" indent="-514350" algn="just"/>
            <a:r>
              <a:rPr lang="en-US" sz="3600" dirty="0" err="1" smtClean="0">
                <a:latin typeface="Times New Roman"/>
                <a:cs typeface="Times New Roman"/>
              </a:rPr>
              <a:t>Menyadari</a:t>
            </a:r>
            <a:r>
              <a:rPr lang="en-US" sz="3600" dirty="0" smtClean="0">
                <a:latin typeface="Times New Roman"/>
                <a:cs typeface="Times New Roman"/>
              </a:rPr>
              <a:t> </a:t>
            </a:r>
            <a:r>
              <a:rPr lang="en-US" sz="3600" dirty="0" err="1" smtClean="0">
                <a:latin typeface="Times New Roman"/>
                <a:cs typeface="Times New Roman"/>
              </a:rPr>
              <a:t>bahwa</a:t>
            </a:r>
            <a:r>
              <a:rPr lang="en-US" sz="3600" dirty="0" smtClean="0">
                <a:latin typeface="Times New Roman"/>
                <a:cs typeface="Times New Roman"/>
              </a:rPr>
              <a:t> Allah </a:t>
            </a:r>
            <a:r>
              <a:rPr lang="en-US" sz="3600" dirty="0" err="1" smtClean="0">
                <a:latin typeface="Times New Roman"/>
                <a:cs typeface="Times New Roman"/>
              </a:rPr>
              <a:t>akan</a:t>
            </a:r>
            <a:r>
              <a:rPr lang="en-US" sz="3600" dirty="0" smtClean="0">
                <a:latin typeface="Times New Roman"/>
                <a:cs typeface="Times New Roman"/>
              </a:rPr>
              <a:t> </a:t>
            </a:r>
            <a:r>
              <a:rPr lang="en-US" sz="3600" dirty="0" err="1" smtClean="0">
                <a:latin typeface="Times New Roman"/>
                <a:cs typeface="Times New Roman"/>
              </a:rPr>
              <a:t>memberikan</a:t>
            </a:r>
            <a:r>
              <a:rPr lang="en-US" sz="3600" dirty="0" smtClean="0">
                <a:latin typeface="Times New Roman"/>
                <a:cs typeface="Times New Roman"/>
              </a:rPr>
              <a:t> </a:t>
            </a:r>
            <a:r>
              <a:rPr lang="en-US" sz="3600" dirty="0" err="1" smtClean="0">
                <a:latin typeface="Times New Roman"/>
                <a:cs typeface="Times New Roman"/>
              </a:rPr>
              <a:t>kenikmatan</a:t>
            </a:r>
            <a:r>
              <a:rPr lang="en-US" sz="3600" dirty="0" smtClean="0">
                <a:latin typeface="Times New Roman"/>
                <a:cs typeface="Times New Roman"/>
              </a:rPr>
              <a:t> </a:t>
            </a:r>
            <a:r>
              <a:rPr lang="en-US" sz="3600" dirty="0" err="1" smtClean="0">
                <a:latin typeface="Times New Roman"/>
                <a:cs typeface="Times New Roman"/>
              </a:rPr>
              <a:t>sesuai</a:t>
            </a:r>
            <a:r>
              <a:rPr lang="en-US" sz="3600" dirty="0" smtClean="0">
                <a:latin typeface="Times New Roman"/>
                <a:cs typeface="Times New Roman"/>
              </a:rPr>
              <a:t> </a:t>
            </a:r>
            <a:r>
              <a:rPr lang="en-US" sz="3600" dirty="0" err="1" smtClean="0">
                <a:latin typeface="Times New Roman"/>
                <a:cs typeface="Times New Roman"/>
              </a:rPr>
              <a:t>jerih</a:t>
            </a:r>
            <a:r>
              <a:rPr lang="en-US" sz="3600" dirty="0" smtClean="0">
                <a:latin typeface="Times New Roman"/>
                <a:cs typeface="Times New Roman"/>
              </a:rPr>
              <a:t> </a:t>
            </a:r>
            <a:r>
              <a:rPr lang="en-US" sz="3600" dirty="0" err="1" smtClean="0">
                <a:latin typeface="Times New Roman"/>
                <a:cs typeface="Times New Roman"/>
              </a:rPr>
              <a:t>payah</a:t>
            </a:r>
            <a:r>
              <a:rPr lang="en-US" sz="3600" dirty="0" smtClean="0">
                <a:latin typeface="Times New Roman"/>
                <a:cs typeface="Times New Roman"/>
              </a:rPr>
              <a:t> yang </a:t>
            </a:r>
            <a:r>
              <a:rPr lang="en-US" sz="3600" dirty="0" err="1" smtClean="0">
                <a:latin typeface="Times New Roman"/>
                <a:cs typeface="Times New Roman"/>
              </a:rPr>
              <a:t>dilakukan</a:t>
            </a:r>
            <a:r>
              <a:rPr lang="en-US" sz="3600" dirty="0" smtClean="0">
                <a:latin typeface="Times New Roman"/>
                <a:cs typeface="Times New Roman"/>
              </a:rPr>
              <a:t> </a:t>
            </a:r>
            <a:r>
              <a:rPr lang="en-US" sz="3600" dirty="0" err="1" smtClean="0">
                <a:latin typeface="Times New Roman"/>
                <a:cs typeface="Times New Roman"/>
              </a:rPr>
              <a:t>oleh</a:t>
            </a:r>
            <a:r>
              <a:rPr lang="en-US" sz="3600" dirty="0" smtClean="0">
                <a:latin typeface="Times New Roman"/>
                <a:cs typeface="Times New Roman"/>
              </a:rPr>
              <a:t> </a:t>
            </a:r>
            <a:r>
              <a:rPr lang="en-US" sz="3600" dirty="0" err="1" smtClean="0">
                <a:latin typeface="Times New Roman"/>
                <a:cs typeface="Times New Roman"/>
              </a:rPr>
              <a:t>manusia</a:t>
            </a:r>
            <a:r>
              <a:rPr lang="en-US" sz="3600" dirty="0" smtClean="0">
                <a:latin typeface="Times New Roman"/>
                <a:cs typeface="Times New Roman"/>
              </a:rPr>
              <a:t>.</a:t>
            </a:r>
          </a:p>
          <a:p>
            <a:pPr marL="514350" indent="-514350" algn="just"/>
            <a:r>
              <a:rPr lang="en-US" sz="3600" dirty="0" err="1" smtClean="0">
                <a:latin typeface="Times New Roman"/>
                <a:cs typeface="Times New Roman"/>
              </a:rPr>
              <a:t>Menyadari</a:t>
            </a:r>
            <a:r>
              <a:rPr lang="en-US" sz="3600" dirty="0" smtClean="0">
                <a:latin typeface="Times New Roman"/>
                <a:cs typeface="Times New Roman"/>
              </a:rPr>
              <a:t> </a:t>
            </a:r>
            <a:r>
              <a:rPr lang="en-US" sz="3600" dirty="0" err="1" smtClean="0">
                <a:latin typeface="Times New Roman"/>
                <a:cs typeface="Times New Roman"/>
              </a:rPr>
              <a:t>bahwa</a:t>
            </a:r>
            <a:r>
              <a:rPr lang="en-US" sz="3600" dirty="0" smtClean="0">
                <a:latin typeface="Times New Roman"/>
                <a:cs typeface="Times New Roman"/>
              </a:rPr>
              <a:t> </a:t>
            </a:r>
            <a:r>
              <a:rPr lang="en-US" sz="3600" dirty="0" err="1" smtClean="0">
                <a:latin typeface="Times New Roman"/>
                <a:cs typeface="Times New Roman"/>
              </a:rPr>
              <a:t>ketika</a:t>
            </a:r>
            <a:r>
              <a:rPr lang="en-US" sz="3600" dirty="0" smtClean="0">
                <a:latin typeface="Times New Roman"/>
                <a:cs typeface="Times New Roman"/>
              </a:rPr>
              <a:t> Allah </a:t>
            </a:r>
            <a:r>
              <a:rPr lang="en-US" sz="3600" dirty="0" err="1" smtClean="0">
                <a:latin typeface="Times New Roman"/>
                <a:cs typeface="Times New Roman"/>
              </a:rPr>
              <a:t>memberikan</a:t>
            </a:r>
            <a:r>
              <a:rPr lang="en-US" sz="3600" dirty="0" smtClean="0">
                <a:latin typeface="Times New Roman"/>
                <a:cs typeface="Times New Roman"/>
              </a:rPr>
              <a:t> </a:t>
            </a:r>
            <a:r>
              <a:rPr lang="en-US" sz="3600" dirty="0" err="1" smtClean="0">
                <a:latin typeface="Times New Roman"/>
                <a:cs typeface="Times New Roman"/>
              </a:rPr>
              <a:t>nikmat</a:t>
            </a:r>
            <a:r>
              <a:rPr lang="en-US" sz="3600" dirty="0" smtClean="0">
                <a:latin typeface="Times New Roman"/>
                <a:cs typeface="Times New Roman"/>
              </a:rPr>
              <a:t> </a:t>
            </a:r>
            <a:r>
              <a:rPr lang="en-US" sz="3600" dirty="0" err="1" smtClean="0">
                <a:latin typeface="Times New Roman"/>
                <a:cs typeface="Times New Roman"/>
              </a:rPr>
              <a:t>kepada</a:t>
            </a:r>
            <a:r>
              <a:rPr lang="en-US" sz="3600" dirty="0" smtClean="0">
                <a:latin typeface="Times New Roman"/>
                <a:cs typeface="Times New Roman"/>
              </a:rPr>
              <a:t> </a:t>
            </a:r>
            <a:r>
              <a:rPr lang="en-US" sz="3600" dirty="0" err="1" smtClean="0">
                <a:latin typeface="Times New Roman"/>
                <a:cs typeface="Times New Roman"/>
              </a:rPr>
              <a:t>seseorang</a:t>
            </a:r>
            <a:r>
              <a:rPr lang="en-US" sz="3600" dirty="0" smtClean="0">
                <a:latin typeface="Times New Roman"/>
                <a:cs typeface="Times New Roman"/>
              </a:rPr>
              <a:t>, </a:t>
            </a:r>
            <a:r>
              <a:rPr lang="en-US" sz="3600" dirty="0" err="1" smtClean="0">
                <a:latin typeface="Times New Roman"/>
                <a:cs typeface="Times New Roman"/>
              </a:rPr>
              <a:t>pada</a:t>
            </a:r>
            <a:r>
              <a:rPr lang="en-US" sz="3600" dirty="0" smtClean="0">
                <a:latin typeface="Times New Roman"/>
                <a:cs typeface="Times New Roman"/>
              </a:rPr>
              <a:t> </a:t>
            </a:r>
            <a:r>
              <a:rPr lang="en-US" sz="3600" dirty="0" err="1" smtClean="0">
                <a:latin typeface="Times New Roman"/>
                <a:cs typeface="Times New Roman"/>
              </a:rPr>
              <a:t>saat</a:t>
            </a:r>
            <a:r>
              <a:rPr lang="en-US" sz="3600" dirty="0" smtClean="0">
                <a:latin typeface="Times New Roman"/>
                <a:cs typeface="Times New Roman"/>
              </a:rPr>
              <a:t> </a:t>
            </a:r>
            <a:r>
              <a:rPr lang="en-US" sz="3600" dirty="0" err="1" smtClean="0">
                <a:latin typeface="Times New Roman"/>
                <a:cs typeface="Times New Roman"/>
              </a:rPr>
              <a:t>seseorang</a:t>
            </a:r>
            <a:r>
              <a:rPr lang="en-US" sz="3600" dirty="0" smtClean="0">
                <a:latin typeface="Times New Roman"/>
                <a:cs typeface="Times New Roman"/>
              </a:rPr>
              <a:t> </a:t>
            </a:r>
            <a:r>
              <a:rPr lang="en-US" sz="3600" dirty="0" err="1" smtClean="0">
                <a:latin typeface="Times New Roman"/>
                <a:cs typeface="Times New Roman"/>
              </a:rPr>
              <a:t>bekerja</a:t>
            </a:r>
            <a:r>
              <a:rPr lang="en-US" sz="3600" dirty="0" smtClean="0">
                <a:latin typeface="Times New Roman"/>
                <a:cs typeface="Times New Roman"/>
              </a:rPr>
              <a:t> </a:t>
            </a:r>
            <a:r>
              <a:rPr lang="en-US" sz="3600" dirty="0" err="1" smtClean="0">
                <a:latin typeface="Times New Roman"/>
                <a:cs typeface="Times New Roman"/>
              </a:rPr>
              <a:t>dengan</a:t>
            </a:r>
            <a:r>
              <a:rPr lang="en-US" sz="3600" dirty="0" smtClean="0">
                <a:latin typeface="Times New Roman"/>
                <a:cs typeface="Times New Roman"/>
              </a:rPr>
              <a:t> </a:t>
            </a:r>
            <a:r>
              <a:rPr lang="en-US" sz="3600" dirty="0" err="1" smtClean="0">
                <a:latin typeface="Times New Roman"/>
                <a:cs typeface="Times New Roman"/>
              </a:rPr>
              <a:t>sungguh-sungguh</a:t>
            </a:r>
            <a:endParaRPr lang="en-US" sz="3600" dirty="0" smtClean="0">
              <a:latin typeface="Times New Roman"/>
              <a:cs typeface="Times New Roman"/>
            </a:endParaRPr>
          </a:p>
          <a:p>
            <a:pPr marL="514350" indent="-514350" algn="just"/>
            <a:r>
              <a:rPr lang="en-US" sz="3600" dirty="0" err="1" smtClean="0">
                <a:latin typeface="Times New Roman"/>
                <a:cs typeface="Times New Roman"/>
              </a:rPr>
              <a:t>Memahami</a:t>
            </a:r>
            <a:r>
              <a:rPr lang="en-US" sz="3600" dirty="0" smtClean="0">
                <a:latin typeface="Times New Roman"/>
                <a:cs typeface="Times New Roman"/>
              </a:rPr>
              <a:t> </a:t>
            </a:r>
            <a:r>
              <a:rPr lang="en-US" sz="3600" dirty="0" err="1" smtClean="0">
                <a:latin typeface="Times New Roman"/>
                <a:cs typeface="Times New Roman"/>
              </a:rPr>
              <a:t>manfaat</a:t>
            </a:r>
            <a:r>
              <a:rPr lang="en-US" sz="3600" dirty="0" smtClean="0">
                <a:latin typeface="Times New Roman"/>
                <a:cs typeface="Times New Roman"/>
              </a:rPr>
              <a:t> </a:t>
            </a:r>
            <a:r>
              <a:rPr lang="en-US" sz="3600" i="1" dirty="0" err="1" smtClean="0">
                <a:latin typeface="Times New Roman"/>
                <a:cs typeface="Times New Roman"/>
              </a:rPr>
              <a:t>ḥusnuẓẓan</a:t>
            </a:r>
            <a:r>
              <a:rPr lang="en-US" sz="3600" dirty="0" smtClean="0">
                <a:latin typeface="Times New Roman"/>
                <a:cs typeface="Times New Roman"/>
              </a:rPr>
              <a:t> </a:t>
            </a:r>
            <a:r>
              <a:rPr lang="en-US" sz="3600" dirty="0" err="1" smtClean="0">
                <a:latin typeface="Times New Roman"/>
                <a:cs typeface="Times New Roman"/>
              </a:rPr>
              <a:t>dan</a:t>
            </a:r>
            <a:r>
              <a:rPr lang="en-US" sz="3600" dirty="0" smtClean="0">
                <a:latin typeface="Times New Roman"/>
                <a:cs typeface="Times New Roman"/>
              </a:rPr>
              <a:t> </a:t>
            </a:r>
            <a:r>
              <a:rPr lang="en-US" sz="3600" dirty="0" err="1" smtClean="0">
                <a:latin typeface="Times New Roman"/>
                <a:cs typeface="Times New Roman"/>
              </a:rPr>
              <a:t>bahaya</a:t>
            </a:r>
            <a:r>
              <a:rPr lang="en-US" sz="3600" dirty="0" smtClean="0">
                <a:latin typeface="Times New Roman"/>
                <a:cs typeface="Times New Roman"/>
              </a:rPr>
              <a:t> </a:t>
            </a:r>
            <a:r>
              <a:rPr lang="en-US" sz="3600" i="1" dirty="0" err="1" smtClean="0">
                <a:latin typeface="Times New Roman"/>
                <a:cs typeface="Times New Roman"/>
              </a:rPr>
              <a:t>su’ūẓẓan</a:t>
            </a:r>
            <a:r>
              <a:rPr lang="en-US" sz="3600" i="1" dirty="0" smtClean="0">
                <a:latin typeface="Times New Roman"/>
                <a:cs typeface="Times New Roman"/>
              </a:rPr>
              <a:t> </a:t>
            </a:r>
            <a:r>
              <a:rPr lang="en-US" sz="3600" dirty="0" err="1" smtClean="0">
                <a:latin typeface="Times New Roman"/>
                <a:cs typeface="Times New Roman"/>
              </a:rPr>
              <a:t>dalam</a:t>
            </a:r>
            <a:r>
              <a:rPr lang="en-US" sz="3600" dirty="0" smtClean="0">
                <a:latin typeface="Times New Roman"/>
                <a:cs typeface="Times New Roman"/>
              </a:rPr>
              <a:t> </a:t>
            </a:r>
            <a:r>
              <a:rPr lang="en-US" sz="3600" dirty="0" err="1" smtClean="0">
                <a:latin typeface="Times New Roman"/>
                <a:cs typeface="Times New Roman"/>
              </a:rPr>
              <a:t>kehidupan</a:t>
            </a:r>
            <a:r>
              <a:rPr lang="en-US" sz="3600" dirty="0" smtClean="0">
                <a:latin typeface="Times New Roman"/>
                <a:cs typeface="Times New Roman"/>
              </a:rPr>
              <a:t>.</a:t>
            </a:r>
          </a:p>
          <a:p>
            <a:pPr marL="514350" indent="-514350" algn="just"/>
            <a:r>
              <a:rPr lang="en-US" sz="3600" dirty="0" err="1" smtClean="0">
                <a:latin typeface="Times New Roman"/>
                <a:cs typeface="Times New Roman"/>
              </a:rPr>
              <a:t>Memperdalam</a:t>
            </a:r>
            <a:r>
              <a:rPr lang="en-US" sz="3600" dirty="0" smtClean="0">
                <a:latin typeface="Times New Roman"/>
                <a:cs typeface="Times New Roman"/>
              </a:rPr>
              <a:t> </a:t>
            </a:r>
            <a:r>
              <a:rPr lang="en-US" sz="3600" dirty="0" err="1" smtClean="0">
                <a:latin typeface="Times New Roman"/>
                <a:cs typeface="Times New Roman"/>
              </a:rPr>
              <a:t>belajar</a:t>
            </a:r>
            <a:r>
              <a:rPr lang="en-US" sz="3600" dirty="0" smtClean="0">
                <a:latin typeface="Times New Roman"/>
                <a:cs typeface="Times New Roman"/>
              </a:rPr>
              <a:t> </a:t>
            </a:r>
            <a:r>
              <a:rPr lang="en-US" sz="3600" dirty="0" err="1" smtClean="0">
                <a:latin typeface="Times New Roman"/>
                <a:cs typeface="Times New Roman"/>
              </a:rPr>
              <a:t>ilmu</a:t>
            </a:r>
            <a:r>
              <a:rPr lang="en-US" sz="3600" dirty="0" smtClean="0">
                <a:latin typeface="Times New Roman"/>
                <a:cs typeface="Times New Roman"/>
              </a:rPr>
              <a:t> agama </a:t>
            </a:r>
            <a:r>
              <a:rPr lang="en-US" sz="3600" dirty="0" err="1" smtClean="0">
                <a:latin typeface="Times New Roman"/>
                <a:cs typeface="Times New Roman"/>
              </a:rPr>
              <a:t>islam</a:t>
            </a:r>
            <a:endParaRPr lang="en-US" sz="3600" dirty="0" smtClean="0">
              <a:latin typeface="Times New Roman"/>
              <a:cs typeface="Times New Roman"/>
            </a:endParaRPr>
          </a:p>
          <a:p>
            <a:pPr marL="514350" indent="-514350" algn="just"/>
            <a:r>
              <a:rPr lang="en-US" sz="3600" dirty="0" err="1" smtClean="0">
                <a:latin typeface="Times New Roman"/>
                <a:cs typeface="Times New Roman"/>
              </a:rPr>
              <a:t>Mengembangkan</a:t>
            </a:r>
            <a:r>
              <a:rPr lang="en-US" sz="3600" dirty="0" smtClean="0">
                <a:latin typeface="Times New Roman"/>
                <a:cs typeface="Times New Roman"/>
              </a:rPr>
              <a:t> </a:t>
            </a:r>
            <a:r>
              <a:rPr lang="en-US" sz="3600" dirty="0" err="1" smtClean="0">
                <a:latin typeface="Times New Roman"/>
                <a:cs typeface="Times New Roman"/>
              </a:rPr>
              <a:t>sikap</a:t>
            </a:r>
            <a:r>
              <a:rPr lang="en-US" sz="3600" dirty="0" smtClean="0">
                <a:latin typeface="Times New Roman"/>
                <a:cs typeface="Times New Roman"/>
              </a:rPr>
              <a:t> </a:t>
            </a:r>
            <a:r>
              <a:rPr lang="en-US" sz="3600" dirty="0" err="1" smtClean="0">
                <a:latin typeface="Times New Roman"/>
                <a:cs typeface="Times New Roman"/>
              </a:rPr>
              <a:t>ihsan</a:t>
            </a:r>
            <a:r>
              <a:rPr lang="en-US" sz="3600" dirty="0" smtClean="0">
                <a:latin typeface="Times New Roman"/>
                <a:cs typeface="Times New Roman"/>
              </a:rPr>
              <a:t>, </a:t>
            </a:r>
            <a:r>
              <a:rPr lang="en-US" sz="3600" dirty="0" err="1" smtClean="0">
                <a:latin typeface="Times New Roman"/>
                <a:cs typeface="Times New Roman"/>
              </a:rPr>
              <a:t>artinya</a:t>
            </a:r>
            <a:r>
              <a:rPr lang="en-US" sz="3600" dirty="0" smtClean="0">
                <a:latin typeface="Times New Roman"/>
                <a:cs typeface="Times New Roman"/>
              </a:rPr>
              <a:t> </a:t>
            </a:r>
            <a:r>
              <a:rPr lang="en-US" sz="3600" dirty="0" err="1" smtClean="0">
                <a:latin typeface="Times New Roman"/>
                <a:cs typeface="Times New Roman"/>
              </a:rPr>
              <a:t>menghadirkan</a:t>
            </a:r>
            <a:r>
              <a:rPr lang="en-US" sz="3600" dirty="0" smtClean="0">
                <a:latin typeface="Times New Roman"/>
                <a:cs typeface="Times New Roman"/>
              </a:rPr>
              <a:t> Allah </a:t>
            </a:r>
            <a:r>
              <a:rPr lang="en-US" sz="3600" dirty="0" err="1" smtClean="0">
                <a:latin typeface="Times New Roman"/>
                <a:cs typeface="Times New Roman"/>
              </a:rPr>
              <a:t>dalm</a:t>
            </a:r>
            <a:r>
              <a:rPr lang="en-US" sz="3600" dirty="0" smtClean="0">
                <a:latin typeface="Times New Roman"/>
                <a:cs typeface="Times New Roman"/>
              </a:rPr>
              <a:t> </a:t>
            </a:r>
            <a:r>
              <a:rPr lang="en-US" sz="3600" dirty="0" err="1" smtClean="0">
                <a:latin typeface="Times New Roman"/>
                <a:cs typeface="Times New Roman"/>
              </a:rPr>
              <a:t>setiap</a:t>
            </a:r>
            <a:r>
              <a:rPr lang="en-US" sz="3600" dirty="0" smtClean="0">
                <a:latin typeface="Times New Roman"/>
                <a:cs typeface="Times New Roman"/>
              </a:rPr>
              <a:t> </a:t>
            </a:r>
            <a:r>
              <a:rPr lang="en-US" sz="3600" dirty="0" err="1" smtClean="0">
                <a:latin typeface="Times New Roman"/>
                <a:cs typeface="Times New Roman"/>
              </a:rPr>
              <a:t>sehari-hari</a:t>
            </a:r>
            <a:r>
              <a:rPr lang="en-US" sz="3600" dirty="0" smtClean="0">
                <a:latin typeface="Times New Roman"/>
                <a:cs typeface="Times New Roman"/>
              </a:rPr>
              <a:t>.</a:t>
            </a:r>
          </a:p>
          <a:p>
            <a:pPr marL="514350" indent="-514350" algn="just"/>
            <a:r>
              <a:rPr lang="en-US" sz="3600" dirty="0" err="1" smtClean="0">
                <a:latin typeface="Times New Roman"/>
                <a:cs typeface="Times New Roman"/>
              </a:rPr>
              <a:t>Berteman</a:t>
            </a:r>
            <a:r>
              <a:rPr lang="en-US" sz="3600" dirty="0" smtClean="0">
                <a:latin typeface="Times New Roman"/>
                <a:cs typeface="Times New Roman"/>
              </a:rPr>
              <a:t> </a:t>
            </a:r>
            <a:r>
              <a:rPr lang="en-US" sz="3600" dirty="0" err="1" smtClean="0">
                <a:latin typeface="Times New Roman"/>
                <a:cs typeface="Times New Roman"/>
              </a:rPr>
              <a:t>dengan</a:t>
            </a:r>
            <a:r>
              <a:rPr lang="en-US" sz="3600" dirty="0" smtClean="0">
                <a:latin typeface="Times New Roman"/>
                <a:cs typeface="Times New Roman"/>
              </a:rPr>
              <a:t> </a:t>
            </a:r>
            <a:r>
              <a:rPr lang="en-US" sz="3600" dirty="0" err="1" smtClean="0">
                <a:latin typeface="Times New Roman"/>
                <a:cs typeface="Times New Roman"/>
              </a:rPr>
              <a:t>orang</a:t>
            </a:r>
            <a:r>
              <a:rPr lang="en-US" sz="3600" dirty="0" smtClean="0">
                <a:latin typeface="Times New Roman"/>
                <a:cs typeface="Times New Roman"/>
              </a:rPr>
              <a:t> yang </a:t>
            </a:r>
            <a:r>
              <a:rPr lang="en-US" sz="3600" dirty="0" err="1" smtClean="0">
                <a:latin typeface="Times New Roman"/>
                <a:cs typeface="Times New Roman"/>
              </a:rPr>
              <a:t>suka</a:t>
            </a:r>
            <a:r>
              <a:rPr lang="en-US" sz="3600" dirty="0" smtClean="0">
                <a:latin typeface="Times New Roman"/>
                <a:cs typeface="Times New Roman"/>
              </a:rPr>
              <a:t> </a:t>
            </a:r>
            <a:r>
              <a:rPr lang="en-US" sz="3600" i="1" dirty="0" err="1" smtClean="0">
                <a:latin typeface="Times New Roman"/>
                <a:cs typeface="Times New Roman"/>
              </a:rPr>
              <a:t>ḥusnuẓẓan</a:t>
            </a:r>
            <a:r>
              <a:rPr lang="en-US" sz="3600" i="1" dirty="0" smtClean="0">
                <a:latin typeface="Times New Roman"/>
                <a:cs typeface="Times New Roman"/>
              </a:rPr>
              <a:t> </a:t>
            </a:r>
            <a:r>
              <a:rPr lang="en-US" sz="3600" dirty="0" err="1" smtClean="0">
                <a:latin typeface="Times New Roman"/>
                <a:cs typeface="Times New Roman"/>
              </a:rPr>
              <a:t>dan</a:t>
            </a:r>
            <a:r>
              <a:rPr lang="en-US" sz="3600" dirty="0" smtClean="0">
                <a:latin typeface="Times New Roman"/>
                <a:cs typeface="Times New Roman"/>
              </a:rPr>
              <a:t> </a:t>
            </a:r>
            <a:r>
              <a:rPr lang="en-US" sz="3600" dirty="0" err="1" smtClean="0">
                <a:latin typeface="Times New Roman"/>
                <a:cs typeface="Times New Roman"/>
              </a:rPr>
              <a:t>menjauhi</a:t>
            </a:r>
            <a:r>
              <a:rPr lang="en-US" sz="3600" dirty="0" smtClean="0">
                <a:latin typeface="Times New Roman"/>
                <a:cs typeface="Times New Roman"/>
              </a:rPr>
              <a:t> </a:t>
            </a:r>
            <a:r>
              <a:rPr lang="en-US" sz="3600" dirty="0" err="1" smtClean="0">
                <a:latin typeface="Times New Roman"/>
                <a:cs typeface="Times New Roman"/>
              </a:rPr>
              <a:t>teman</a:t>
            </a:r>
            <a:r>
              <a:rPr lang="en-US" sz="3600" dirty="0" smtClean="0">
                <a:latin typeface="Times New Roman"/>
                <a:cs typeface="Times New Roman"/>
              </a:rPr>
              <a:t> </a:t>
            </a:r>
            <a:r>
              <a:rPr lang="en-US" sz="3600" dirty="0" err="1" smtClean="0">
                <a:latin typeface="Times New Roman"/>
                <a:cs typeface="Times New Roman"/>
              </a:rPr>
              <a:t>dari</a:t>
            </a:r>
            <a:r>
              <a:rPr lang="en-US" sz="3600" dirty="0" smtClean="0">
                <a:latin typeface="Times New Roman"/>
                <a:cs typeface="Times New Roman"/>
              </a:rPr>
              <a:t> </a:t>
            </a:r>
            <a:r>
              <a:rPr lang="en-US" sz="3600" dirty="0" err="1" smtClean="0">
                <a:latin typeface="Times New Roman"/>
                <a:cs typeface="Times New Roman"/>
              </a:rPr>
              <a:t>orang</a:t>
            </a:r>
            <a:r>
              <a:rPr lang="en-US" sz="3600" dirty="0" smtClean="0">
                <a:latin typeface="Times New Roman"/>
                <a:cs typeface="Times New Roman"/>
              </a:rPr>
              <a:t> yang </a:t>
            </a:r>
            <a:r>
              <a:rPr lang="en-US" sz="3600" dirty="0" err="1" smtClean="0">
                <a:latin typeface="Times New Roman"/>
                <a:cs typeface="Times New Roman"/>
              </a:rPr>
              <a:t>suka</a:t>
            </a:r>
            <a:r>
              <a:rPr lang="en-US" sz="3600" dirty="0" smtClean="0">
                <a:latin typeface="Times New Roman"/>
                <a:cs typeface="Times New Roman"/>
              </a:rPr>
              <a:t> </a:t>
            </a:r>
            <a:r>
              <a:rPr lang="en-US" sz="3600" i="1" dirty="0" err="1" smtClean="0">
                <a:latin typeface="Times New Roman"/>
                <a:cs typeface="Times New Roman"/>
              </a:rPr>
              <a:t>su’ūẓẓan</a:t>
            </a:r>
            <a:endParaRPr lang="en-US" sz="3600" i="1" dirty="0" smtClean="0">
              <a:latin typeface="Times New Roman"/>
              <a:cs typeface="Times New Roman"/>
            </a:endParaRPr>
          </a:p>
          <a:p>
            <a:pPr marL="514350" indent="-514350" algn="just"/>
            <a:r>
              <a:rPr lang="en-US" sz="3600" dirty="0" err="1" smtClean="0">
                <a:latin typeface="Times New Roman"/>
                <a:cs typeface="Times New Roman"/>
              </a:rPr>
              <a:t>Kesadaran</a:t>
            </a:r>
            <a:r>
              <a:rPr lang="en-US" sz="3600" dirty="0" smtClean="0">
                <a:latin typeface="Times New Roman"/>
                <a:cs typeface="Times New Roman"/>
              </a:rPr>
              <a:t> </a:t>
            </a:r>
            <a:r>
              <a:rPr lang="en-US" sz="3600" dirty="0" err="1" smtClean="0">
                <a:latin typeface="Times New Roman"/>
                <a:cs typeface="Times New Roman"/>
              </a:rPr>
              <a:t>perilaku</a:t>
            </a:r>
            <a:r>
              <a:rPr lang="en-US" sz="3600" dirty="0" smtClean="0">
                <a:latin typeface="Times New Roman"/>
                <a:cs typeface="Times New Roman"/>
              </a:rPr>
              <a:t> yang </a:t>
            </a:r>
            <a:r>
              <a:rPr lang="en-US" sz="3600" dirty="0" err="1" smtClean="0">
                <a:latin typeface="Times New Roman"/>
                <a:cs typeface="Times New Roman"/>
              </a:rPr>
              <a:t>harus</a:t>
            </a:r>
            <a:r>
              <a:rPr lang="en-US" sz="3600" dirty="0" smtClean="0">
                <a:latin typeface="Times New Roman"/>
                <a:cs typeface="Times New Roman"/>
              </a:rPr>
              <a:t> </a:t>
            </a:r>
            <a:r>
              <a:rPr lang="en-US" sz="3600" dirty="0" err="1" smtClean="0">
                <a:latin typeface="Times New Roman"/>
                <a:cs typeface="Times New Roman"/>
              </a:rPr>
              <a:t>dikembangkan</a:t>
            </a:r>
            <a:r>
              <a:rPr lang="en-US" sz="3600" dirty="0" smtClean="0">
                <a:latin typeface="Times New Roman"/>
                <a:cs typeface="Times New Roman"/>
              </a:rPr>
              <a:t> </a:t>
            </a:r>
            <a:r>
              <a:rPr lang="en-US" sz="3600" dirty="0" err="1" smtClean="0">
                <a:latin typeface="Times New Roman"/>
                <a:cs typeface="Times New Roman"/>
              </a:rPr>
              <a:t>dan</a:t>
            </a:r>
            <a:r>
              <a:rPr lang="en-US" sz="3600" dirty="0" smtClean="0">
                <a:latin typeface="Times New Roman"/>
                <a:cs typeface="Times New Roman"/>
              </a:rPr>
              <a:t> yang </a:t>
            </a:r>
            <a:r>
              <a:rPr lang="en-US" sz="3600" dirty="0" err="1" smtClean="0">
                <a:latin typeface="Times New Roman"/>
                <a:cs typeface="Times New Roman"/>
              </a:rPr>
              <a:t>harus</a:t>
            </a:r>
            <a:r>
              <a:rPr lang="en-US" sz="3600" dirty="0" smtClean="0">
                <a:latin typeface="Times New Roman"/>
                <a:cs typeface="Times New Roman"/>
              </a:rPr>
              <a:t> </a:t>
            </a:r>
            <a:r>
              <a:rPr lang="en-US" sz="3600" dirty="0" err="1" smtClean="0">
                <a:latin typeface="Times New Roman"/>
                <a:cs typeface="Times New Roman"/>
              </a:rPr>
              <a:t>dijauhi</a:t>
            </a:r>
            <a:r>
              <a:rPr lang="en-US" sz="3600" dirty="0" smtClean="0">
                <a:latin typeface="Times New Roman"/>
                <a:cs typeface="Times New Roman"/>
              </a:rPr>
              <a:t> </a:t>
            </a:r>
            <a:r>
              <a:rPr lang="en-US" sz="3600" dirty="0" err="1" smtClean="0">
                <a:latin typeface="Times New Roman"/>
                <a:cs typeface="Times New Roman"/>
              </a:rPr>
              <a:t>dalam</a:t>
            </a:r>
            <a:r>
              <a:rPr lang="en-US" sz="3600" dirty="0" smtClean="0">
                <a:latin typeface="Times New Roman"/>
                <a:cs typeface="Times New Roman"/>
              </a:rPr>
              <a:t> </a:t>
            </a:r>
            <a:r>
              <a:rPr lang="en-US" sz="3600" dirty="0" err="1" smtClean="0">
                <a:latin typeface="Times New Roman"/>
                <a:cs typeface="Times New Roman"/>
              </a:rPr>
              <a:t>kehidupan</a:t>
            </a:r>
            <a:r>
              <a:rPr lang="en-US" sz="3600" dirty="0" smtClean="0">
                <a:latin typeface="Times New Roman"/>
                <a:cs typeface="Times New Roman"/>
              </a:rPr>
              <a:t> </a:t>
            </a:r>
            <a:r>
              <a:rPr lang="en-US" sz="3600" dirty="0" err="1" smtClean="0">
                <a:latin typeface="Times New Roman"/>
                <a:cs typeface="Times New Roman"/>
              </a:rPr>
              <a:t>sehari-hari</a:t>
            </a:r>
            <a:r>
              <a:rPr lang="en-US" sz="3600" dirty="0" smtClean="0">
                <a:latin typeface="Times New Roman"/>
                <a:cs typeface="Times New Roman"/>
              </a:rPr>
              <a:t>.</a:t>
            </a:r>
          </a:p>
          <a:p>
            <a:endParaRPr lang="id-ID" dirty="0"/>
          </a:p>
        </p:txBody>
      </p:sp>
    </p:spTree>
    <p:extLst>
      <p:ext uri="{BB962C8B-B14F-4D97-AF65-F5344CB8AC3E}">
        <p14:creationId xmlns:p14="http://schemas.microsoft.com/office/powerpoint/2010/main" val="254557899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85800"/>
          </a:xfrm>
        </p:spPr>
        <p:style>
          <a:lnRef idx="1">
            <a:schemeClr val="accent6"/>
          </a:lnRef>
          <a:fillRef idx="3">
            <a:schemeClr val="accent6"/>
          </a:fillRef>
          <a:effectRef idx="2">
            <a:schemeClr val="accent6"/>
          </a:effectRef>
          <a:fontRef idx="minor">
            <a:schemeClr val="lt1"/>
          </a:fontRef>
        </p:style>
        <p:txBody>
          <a:bodyPr anchor="ctr">
            <a:noAutofit/>
          </a:bodyPr>
          <a:lstStyle/>
          <a:p>
            <a:r>
              <a:rPr lang="en-US" sz="2400" dirty="0" err="1" smtClean="0">
                <a:solidFill>
                  <a:srgbClr val="FFFF00"/>
                </a:solidFill>
                <a:latin typeface="Times New Roman" pitchFamily="18" charset="0"/>
                <a:cs typeface="Times New Roman" pitchFamily="18" charset="0"/>
              </a:rPr>
              <a:t>Analisis</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isi</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kandungan</a:t>
            </a:r>
            <a:r>
              <a:rPr lang="en-US" sz="2400" dirty="0" smtClean="0">
                <a:solidFill>
                  <a:srgbClr val="FFFF00"/>
                </a:solidFill>
                <a:latin typeface="Times New Roman" pitchFamily="18" charset="0"/>
                <a:cs typeface="Times New Roman" pitchFamily="18" charset="0"/>
              </a:rPr>
              <a:t> QS. Al-</a:t>
            </a:r>
            <a:r>
              <a:rPr lang="en-US" sz="2400" dirty="0" err="1" smtClean="0">
                <a:solidFill>
                  <a:srgbClr val="FFFF00"/>
                </a:solidFill>
                <a:latin typeface="Times New Roman"/>
                <a:cs typeface="Times New Roman"/>
              </a:rPr>
              <a:t>Ḥujurāt</a:t>
            </a:r>
            <a:r>
              <a:rPr lang="en-US" sz="2400" dirty="0" smtClean="0">
                <a:solidFill>
                  <a:srgbClr val="FFFF00"/>
                </a:solidFill>
                <a:latin typeface="Times New Roman" pitchFamily="18" charset="0"/>
                <a:cs typeface="Times New Roman" pitchFamily="18" charset="0"/>
              </a:rPr>
              <a:t>/49: 10 </a:t>
            </a:r>
            <a:r>
              <a:rPr lang="en-US" sz="2400" dirty="0" err="1" smtClean="0">
                <a:solidFill>
                  <a:srgbClr val="FFFF00"/>
                </a:solidFill>
                <a:latin typeface="Times New Roman" pitchFamily="18" charset="0"/>
                <a:cs typeface="Times New Roman" pitchFamily="18" charset="0"/>
              </a:rPr>
              <a:t>Aṣb</a:t>
            </a:r>
            <a:r>
              <a:rPr lang="en-US" sz="2400" dirty="0" err="1" smtClean="0">
                <a:solidFill>
                  <a:srgbClr val="FFFF00"/>
                </a:solidFill>
                <a:latin typeface="Times New Roman"/>
                <a:cs typeface="Times New Roman"/>
              </a:rPr>
              <a:t>ā</a:t>
            </a:r>
            <a:r>
              <a:rPr lang="en-US" sz="2400" dirty="0" err="1" smtClean="0">
                <a:solidFill>
                  <a:srgbClr val="FFFF00"/>
                </a:solidFill>
                <a:latin typeface="Times New Roman" pitchFamily="18" charset="0"/>
                <a:cs typeface="Times New Roman" pitchFamily="18" charset="0"/>
              </a:rPr>
              <a:t>bun</a:t>
            </a:r>
            <a:r>
              <a:rPr lang="en-US" sz="2400" dirty="0" smtClean="0">
                <a:solidFill>
                  <a:srgbClr val="FFFF00"/>
                </a:solidFill>
                <a:latin typeface="Times New Roman" pitchFamily="18" charset="0"/>
                <a:cs typeface="Times New Roman" pitchFamily="18" charset="0"/>
              </a:rPr>
              <a:t> </a:t>
            </a:r>
            <a:r>
              <a:rPr lang="en-US" sz="2400" dirty="0" err="1" smtClean="0">
                <a:solidFill>
                  <a:srgbClr val="FFFF00"/>
                </a:solidFill>
                <a:latin typeface="Times New Roman" pitchFamily="18" charset="0"/>
                <a:cs typeface="Times New Roman" pitchFamily="18" charset="0"/>
              </a:rPr>
              <a:t>Nuz</a:t>
            </a:r>
            <a:r>
              <a:rPr lang="en-US" sz="2400" dirty="0" err="1" smtClean="0">
                <a:solidFill>
                  <a:srgbClr val="FFFF00"/>
                </a:solidFill>
                <a:latin typeface="Times New Roman"/>
                <a:cs typeface="Times New Roman"/>
              </a:rPr>
              <a:t>ūlnya</a:t>
            </a:r>
            <a:endParaRPr lang="id-ID" sz="2400" dirty="0">
              <a:solidFill>
                <a:srgbClr val="FFFF00"/>
              </a:solidFill>
            </a:endParaRPr>
          </a:p>
        </p:txBody>
      </p:sp>
      <p:sp>
        <p:nvSpPr>
          <p:cNvPr id="3" name="Content Placeholder 2"/>
          <p:cNvSpPr>
            <a:spLocks noGrp="1"/>
          </p:cNvSpPr>
          <p:nvPr>
            <p:ph sz="quarter" idx="1"/>
          </p:nvPr>
        </p:nvSpPr>
        <p:spPr>
          <a:xfrm>
            <a:off x="301752" y="990600"/>
            <a:ext cx="8503920" cy="5638800"/>
          </a:xfrm>
        </p:spPr>
        <p:style>
          <a:lnRef idx="3">
            <a:schemeClr val="lt1"/>
          </a:lnRef>
          <a:fillRef idx="1">
            <a:schemeClr val="accent3"/>
          </a:fillRef>
          <a:effectRef idx="1">
            <a:schemeClr val="accent3"/>
          </a:effectRef>
          <a:fontRef idx="minor">
            <a:schemeClr val="lt1"/>
          </a:fontRef>
        </p:style>
        <p:txBody>
          <a:bodyPr>
            <a:noAutofit/>
          </a:bodyPr>
          <a:lstStyle/>
          <a:p>
            <a:pPr marL="514350" indent="-514350" algn="just">
              <a:buFont typeface="+mj-lt"/>
              <a:buAutoNum type="alphaLcPeriod"/>
            </a:pPr>
            <a:r>
              <a:rPr lang="en-US" sz="2000" dirty="0" err="1" smtClean="0">
                <a:latin typeface="Times New Roman" pitchFamily="18" charset="0"/>
                <a:cs typeface="Times New Roman" pitchFamily="18" charset="0"/>
              </a:rPr>
              <a:t>Ketika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nabi</a:t>
            </a:r>
            <a:r>
              <a:rPr lang="en-US" sz="2000" dirty="0" smtClean="0">
                <a:latin typeface="Times New Roman" pitchFamily="18" charset="0"/>
                <a:cs typeface="Times New Roman" pitchFamily="18" charset="0"/>
              </a:rPr>
              <a:t> Muhammad </a:t>
            </a:r>
            <a:r>
              <a:rPr lang="en-US" sz="2000" dirty="0" err="1" smtClean="0">
                <a:latin typeface="Times New Roman" pitchFamily="18" charset="0"/>
                <a:cs typeface="Times New Roman" pitchFamily="18" charset="0"/>
              </a:rPr>
              <a:t>naik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keledai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pergi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menuju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rumah</a:t>
            </a:r>
            <a:r>
              <a:rPr lang="en-US" sz="2000" dirty="0" smtClean="0">
                <a:latin typeface="Times New Roman" pitchFamily="18" charset="0"/>
                <a:cs typeface="Times New Roman" pitchFamily="18" charset="0"/>
              </a:rPr>
              <a:t> Abdullah bin </a:t>
            </a:r>
            <a:r>
              <a:rPr lang="en-US" sz="2000" dirty="0" err="1" smtClean="0">
                <a:latin typeface="Times New Roman" pitchFamily="18" charset="0"/>
                <a:cs typeface="Times New Roman" pitchFamily="18" charset="0"/>
              </a:rPr>
              <a:t>Ubay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seorang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munafik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berkata</a:t>
            </a:r>
            <a:r>
              <a:rPr lang="en-US" sz="2000" dirty="0" smtClean="0">
                <a:latin typeface="Times New Roman" pitchFamily="18" charset="0"/>
                <a:cs typeface="Times New Roman" pitchFamily="18" charset="0"/>
              </a:rPr>
              <a:t> Abdullah bin </a:t>
            </a:r>
            <a:r>
              <a:rPr lang="en-US" sz="2000" dirty="0" err="1" smtClean="0">
                <a:latin typeface="Times New Roman" pitchFamily="18" charset="0"/>
                <a:cs typeface="Times New Roman" pitchFamily="18" charset="0"/>
              </a:rPr>
              <a:t>Ubay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enyahlah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engkau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dariku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Demi</a:t>
            </a:r>
            <a:r>
              <a:rPr lang="en-US" sz="2000" dirty="0" smtClean="0">
                <a:latin typeface="Times New Roman" pitchFamily="18" charset="0"/>
                <a:cs typeface="Times New Roman" pitchFamily="18" charset="0"/>
              </a:rPr>
              <a:t> Allah </a:t>
            </a:r>
            <a:r>
              <a:rPr lang="en-US" sz="2000" dirty="0" err="1" smtClean="0">
                <a:latin typeface="Times New Roman" pitchFamily="18" charset="0"/>
                <a:cs typeface="Times New Roman" pitchFamily="18" charset="0"/>
              </a:rPr>
              <a:t>aku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terganggu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keledaimu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seorang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Anshar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berkata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demi</a:t>
            </a:r>
            <a:r>
              <a:rPr lang="en-US" sz="2000" dirty="0" smtClean="0">
                <a:latin typeface="Times New Roman" pitchFamily="18" charset="0"/>
                <a:cs typeface="Times New Roman" pitchFamily="18" charset="0"/>
              </a:rPr>
              <a:t> Allah </a:t>
            </a:r>
            <a:r>
              <a:rPr lang="en-US" sz="2000" dirty="0" err="1" smtClean="0">
                <a:latin typeface="Times New Roman" pitchFamily="18" charset="0"/>
                <a:cs typeface="Times New Roman" pitchFamily="18" charset="0"/>
              </a:rPr>
              <a:t>keledainya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lebih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harum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baunya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pada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engkau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Amarahlah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anak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buah</a:t>
            </a:r>
            <a:r>
              <a:rPr lang="en-US" sz="2000" dirty="0" smtClean="0">
                <a:latin typeface="Times New Roman" pitchFamily="18" charset="0"/>
                <a:cs typeface="Times New Roman" pitchFamily="18" charset="0"/>
              </a:rPr>
              <a:t> Abdullah bin </a:t>
            </a:r>
            <a:r>
              <a:rPr lang="en-US" sz="2000" dirty="0" err="1" smtClean="0">
                <a:latin typeface="Times New Roman" pitchFamily="18" charset="0"/>
                <a:cs typeface="Times New Roman" pitchFamily="18" charset="0"/>
              </a:rPr>
              <a:t>Ubay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kepadanya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sehingga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timbullah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kemarahan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kedua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pihak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terjadilah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perkelahian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Maka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turunlah</a:t>
            </a:r>
            <a:r>
              <a:rPr lang="en-US" sz="2000" dirty="0" smtClean="0">
                <a:latin typeface="Times New Roman" pitchFamily="18" charset="0"/>
                <a:cs typeface="Times New Roman" pitchFamily="18" charset="0"/>
              </a:rPr>
              <a:t> QS. Al-</a:t>
            </a:r>
            <a:r>
              <a:rPr lang="en-US" sz="2000" dirty="0" err="1" smtClean="0">
                <a:latin typeface="Times New Roman" pitchFamily="18" charset="0"/>
                <a:cs typeface="Times New Roman" pitchFamily="18" charset="0"/>
              </a:rPr>
              <a:t>Ḥujurāt</a:t>
            </a:r>
            <a:r>
              <a:rPr lang="en-US" sz="2000" dirty="0" smtClean="0">
                <a:latin typeface="Times New Roman" pitchFamily="18" charset="0"/>
                <a:cs typeface="Times New Roman" pitchFamily="18" charset="0"/>
              </a:rPr>
              <a:t>/49: 9 yang </a:t>
            </a:r>
            <a:r>
              <a:rPr lang="en-US" sz="2000" dirty="0" err="1" smtClean="0">
                <a:latin typeface="Times New Roman" pitchFamily="18" charset="0"/>
                <a:cs typeface="Times New Roman" pitchFamily="18" charset="0"/>
              </a:rPr>
              <a:t>memerintahkan</a:t>
            </a:r>
            <a:r>
              <a:rPr lang="en-US" sz="2000" dirty="0" smtClean="0">
                <a:latin typeface="Times New Roman" pitchFamily="18" charset="0"/>
                <a:cs typeface="Times New Roman" pitchFamily="18" charset="0"/>
              </a:rPr>
              <a:t> agar </a:t>
            </a:r>
            <a:r>
              <a:rPr lang="en-US" sz="2000" dirty="0" err="1" smtClean="0">
                <a:latin typeface="Times New Roman" pitchFamily="18" charset="0"/>
                <a:cs typeface="Times New Roman" pitchFamily="18" charset="0"/>
              </a:rPr>
              <a:t>menghentikan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peperangan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menciptakan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perdamaian</a:t>
            </a:r>
            <a:r>
              <a:rPr lang="en-US" sz="2000" dirty="0" smtClean="0">
                <a:latin typeface="Times New Roman" pitchFamily="18" charset="0"/>
                <a:cs typeface="Times New Roman" pitchFamily="18" charset="0"/>
              </a:rPr>
              <a:t>.</a:t>
            </a:r>
          </a:p>
          <a:p>
            <a:pPr marL="514350" indent="-514350" algn="just">
              <a:buFont typeface="+mj-lt"/>
              <a:buAutoNum type="alphaLcPeriod"/>
            </a:pPr>
            <a:r>
              <a:rPr lang="en-US" sz="2000" dirty="0" smtClean="0">
                <a:latin typeface="Times New Roman" pitchFamily="18" charset="0"/>
                <a:cs typeface="Times New Roman" pitchFamily="18" charset="0"/>
              </a:rPr>
              <a:t>Ada </a:t>
            </a:r>
            <a:r>
              <a:rPr lang="en-US" sz="2000" dirty="0" err="1" smtClean="0">
                <a:latin typeface="Times New Roman" pitchFamily="18" charset="0"/>
                <a:cs typeface="Times New Roman" pitchFamily="18" charset="0"/>
              </a:rPr>
              <a:t>dua</a:t>
            </a:r>
            <a:r>
              <a:rPr lang="en-US" sz="2000" dirty="0" smtClean="0">
                <a:latin typeface="Times New Roman" pitchFamily="18" charset="0"/>
                <a:cs typeface="Times New Roman" pitchFamily="18" charset="0"/>
              </a:rPr>
              <a:t> orang </a:t>
            </a:r>
            <a:r>
              <a:rPr lang="en-US" sz="2000" dirty="0" err="1" smtClean="0">
                <a:latin typeface="Times New Roman" pitchFamily="18" charset="0"/>
                <a:cs typeface="Times New Roman" pitchFamily="18" charset="0"/>
              </a:rPr>
              <a:t>muslim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bertengkar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maka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mara</a:t>
            </a:r>
            <a:r>
              <a:rPr lang="id-ID" sz="2000">
                <a:latin typeface="Times New Roman" pitchFamily="18" charset="0"/>
                <a:cs typeface="Times New Roman" pitchFamily="18" charset="0"/>
              </a:rPr>
              <a:t>h</a:t>
            </a:r>
            <a:r>
              <a:rPr lang="en-US" sz="2000" smtClean="0">
                <a:latin typeface="Times New Roman" pitchFamily="18" charset="0"/>
                <a:cs typeface="Times New Roman" pitchFamily="18" charset="0"/>
              </a:rPr>
              <a:t>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kedua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pengikut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kaum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berkelahi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menggunakan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sandal. </a:t>
            </a:r>
            <a:r>
              <a:rPr lang="en-US" sz="2000" dirty="0" err="1" smtClean="0">
                <a:latin typeface="Times New Roman" pitchFamily="18" charset="0"/>
                <a:cs typeface="Times New Roman" pitchFamily="18" charset="0"/>
              </a:rPr>
              <a:t>Kemudian</a:t>
            </a:r>
            <a:r>
              <a:rPr lang="en-US" sz="2000" dirty="0" smtClean="0">
                <a:latin typeface="Times New Roman" pitchFamily="18" charset="0"/>
                <a:cs typeface="Times New Roman" pitchFamily="18" charset="0"/>
              </a:rPr>
              <a:t> QS. Al-</a:t>
            </a:r>
            <a:r>
              <a:rPr lang="en-US" sz="2000" dirty="0" err="1" smtClean="0">
                <a:latin typeface="Times New Roman" pitchFamily="18" charset="0"/>
                <a:cs typeface="Times New Roman" pitchFamily="18" charset="0"/>
              </a:rPr>
              <a:t>Ḥujurāt</a:t>
            </a:r>
            <a:r>
              <a:rPr lang="en-US" sz="2000" dirty="0" smtClean="0">
                <a:latin typeface="Times New Roman" pitchFamily="18" charset="0"/>
                <a:cs typeface="Times New Roman" pitchFamily="18" charset="0"/>
              </a:rPr>
              <a:t>/49: 9-10 </a:t>
            </a:r>
            <a:r>
              <a:rPr lang="en-US" sz="2000" dirty="0" err="1" smtClean="0">
                <a:latin typeface="Times New Roman" pitchFamily="18" charset="0"/>
                <a:cs typeface="Times New Roman" pitchFamily="18" charset="0"/>
              </a:rPr>
              <a:t>memerintahkan</a:t>
            </a:r>
            <a:r>
              <a:rPr lang="en-US" sz="2000" dirty="0" smtClean="0">
                <a:latin typeface="Times New Roman" pitchFamily="18" charset="0"/>
                <a:cs typeface="Times New Roman" pitchFamily="18" charset="0"/>
              </a:rPr>
              <a:t> agar </a:t>
            </a:r>
            <a:r>
              <a:rPr lang="en-US" sz="2000" dirty="0" err="1" smtClean="0">
                <a:latin typeface="Times New Roman" pitchFamily="18" charset="0"/>
                <a:cs typeface="Times New Roman" pitchFamily="18" charset="0"/>
              </a:rPr>
              <a:t>menghentikan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perkelahian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menciptakan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perdamaian</a:t>
            </a:r>
            <a:r>
              <a:rPr lang="en-US" sz="2000" dirty="0" smtClean="0">
                <a:latin typeface="Times New Roman" pitchFamily="18" charset="0"/>
                <a:cs typeface="Times New Roman" pitchFamily="18" charset="0"/>
              </a:rPr>
              <a:t>.</a:t>
            </a:r>
          </a:p>
          <a:p>
            <a:pPr marL="514350" indent="-514350" algn="just">
              <a:buFont typeface="+mj-lt"/>
              <a:buAutoNum type="alphaLcPeriod"/>
            </a:pPr>
            <a:r>
              <a:rPr lang="en-US" sz="2000" dirty="0" err="1" smtClean="0">
                <a:latin typeface="Times New Roman" pitchFamily="18" charset="0"/>
                <a:cs typeface="Times New Roman" pitchFamily="18" charset="0"/>
              </a:rPr>
              <a:t>Ada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dua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orang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Anshar</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sedang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tawar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menawar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memperoleh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haknya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Sehingga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terjadilah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pertengkaran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hingga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pertumpahan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darah</a:t>
            </a:r>
            <a:r>
              <a:rPr lang="en-US" sz="2000" dirty="0" smtClean="0">
                <a:latin typeface="Times New Roman" pitchFamily="18" charset="0"/>
                <a:cs typeface="Times New Roman" pitchFamily="18" charset="0"/>
              </a:rPr>
              <a:t>.</a:t>
            </a:r>
          </a:p>
          <a:p>
            <a:pPr marL="514350" indent="-514350" algn="just">
              <a:buFont typeface="+mj-lt"/>
              <a:buAutoNum type="alphaLcPeriod"/>
            </a:pPr>
            <a:r>
              <a:rPr lang="en-US" sz="2000" dirty="0" err="1" smtClean="0">
                <a:latin typeface="Times New Roman" pitchFamily="18" charset="0"/>
                <a:cs typeface="Times New Roman" pitchFamily="18" charset="0"/>
              </a:rPr>
              <a:t>Sebagai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makhluk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sosial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beragama</a:t>
            </a:r>
            <a:r>
              <a:rPr lang="en-US" sz="2000" dirty="0" smtClean="0">
                <a:latin typeface="Times New Roman" pitchFamily="18" charset="0"/>
                <a:cs typeface="Times New Roman" pitchFamily="18" charset="0"/>
              </a:rPr>
              <a:t> Islam </a:t>
            </a:r>
            <a:r>
              <a:rPr lang="en-US" sz="2000" dirty="0" err="1" smtClean="0">
                <a:latin typeface="Times New Roman" pitchFamily="18" charset="0"/>
                <a:cs typeface="Times New Roman" pitchFamily="18" charset="0"/>
              </a:rPr>
              <a:t>maupun</a:t>
            </a:r>
            <a:r>
              <a:rPr lang="en-US" sz="2000" dirty="0" smtClean="0">
                <a:latin typeface="Times New Roman" pitchFamily="18" charset="0"/>
                <a:cs typeface="Times New Roman" pitchFamily="18" charset="0"/>
              </a:rPr>
              <a:t> non Islam, </a:t>
            </a:r>
            <a:r>
              <a:rPr lang="en-US" sz="2000" dirty="0" err="1" smtClean="0">
                <a:latin typeface="Times New Roman" pitchFamily="18" charset="0"/>
                <a:cs typeface="Times New Roman" pitchFamily="18" charset="0"/>
              </a:rPr>
              <a:t>umat</a:t>
            </a:r>
            <a:r>
              <a:rPr lang="en-US" sz="2000" dirty="0" smtClean="0">
                <a:latin typeface="Times New Roman" pitchFamily="18" charset="0"/>
                <a:cs typeface="Times New Roman" pitchFamily="18" charset="0"/>
              </a:rPr>
              <a:t> Islam </a:t>
            </a:r>
            <a:r>
              <a:rPr lang="en-US" sz="2000" dirty="0" err="1" smtClean="0">
                <a:latin typeface="Times New Roman" pitchFamily="18" charset="0"/>
                <a:cs typeface="Times New Roman" pitchFamily="18" charset="0"/>
              </a:rPr>
              <a:t>selalu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senantiasa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berbuat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baik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sedangkan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umat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sesama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muslimterikat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keimanan</a:t>
            </a:r>
            <a:r>
              <a:rPr lang="en-US" sz="2000" dirty="0" smtClean="0">
                <a:latin typeface="Times New Roman" pitchFamily="18" charset="0"/>
                <a:cs typeface="Times New Roman" pitchFamily="18" charset="0"/>
              </a:rPr>
              <a:t> yang </a:t>
            </a:r>
            <a:r>
              <a:rPr lang="en-US" sz="2000" dirty="0" err="1" smtClean="0">
                <a:latin typeface="Times New Roman" pitchFamily="18" charset="0"/>
                <a:cs typeface="Times New Roman" pitchFamily="18" charset="0"/>
              </a:rPr>
              <a:t>sama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umat</a:t>
            </a:r>
            <a:r>
              <a:rPr lang="en-US" sz="2000" dirty="0" smtClean="0">
                <a:latin typeface="Times New Roman" pitchFamily="18" charset="0"/>
                <a:cs typeface="Times New Roman" pitchFamily="18" charset="0"/>
              </a:rPr>
              <a:t> Islam </a:t>
            </a:r>
            <a:r>
              <a:rPr lang="en-US" sz="2000" dirty="0" err="1" smtClean="0">
                <a:latin typeface="Times New Roman" pitchFamily="18" charset="0"/>
                <a:cs typeface="Times New Roman" pitchFamily="18" charset="0"/>
              </a:rPr>
              <a:t>harus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bersaudara</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3858177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5946648"/>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just">
              <a:buNone/>
            </a:pPr>
            <a:r>
              <a:rPr lang="en-US" dirty="0" smtClean="0"/>
              <a:t>e. Cara </a:t>
            </a:r>
            <a:r>
              <a:rPr lang="en-US" dirty="0" err="1" smtClean="0"/>
              <a:t>bersaudara</a:t>
            </a:r>
            <a:r>
              <a:rPr lang="en-US" dirty="0" smtClean="0"/>
              <a:t> </a:t>
            </a:r>
            <a:r>
              <a:rPr lang="en-US" dirty="0" err="1" smtClean="0"/>
              <a:t>bagi</a:t>
            </a:r>
            <a:r>
              <a:rPr lang="en-US" dirty="0" smtClean="0"/>
              <a:t> </a:t>
            </a:r>
            <a:r>
              <a:rPr lang="en-US" dirty="0" err="1" smtClean="0"/>
              <a:t>orang-orang</a:t>
            </a:r>
            <a:r>
              <a:rPr lang="en-US" dirty="0" smtClean="0"/>
              <a:t> </a:t>
            </a:r>
            <a:r>
              <a:rPr lang="en-US" dirty="0" err="1" smtClean="0"/>
              <a:t>beriman</a:t>
            </a:r>
            <a:r>
              <a:rPr lang="en-US" dirty="0" smtClean="0"/>
              <a:t> </a:t>
            </a:r>
            <a:r>
              <a:rPr lang="en-US" dirty="0" err="1" smtClean="0"/>
              <a:t>sesuai</a:t>
            </a:r>
            <a:r>
              <a:rPr lang="en-US" dirty="0" smtClean="0"/>
              <a:t> </a:t>
            </a:r>
            <a:r>
              <a:rPr lang="en-US" dirty="0" err="1" smtClean="0"/>
              <a:t>dengan</a:t>
            </a:r>
            <a:r>
              <a:rPr lang="en-US" dirty="0" smtClean="0"/>
              <a:t> QS. Al-</a:t>
            </a:r>
            <a:r>
              <a:rPr lang="en-US" dirty="0" err="1" smtClean="0"/>
              <a:t>Ḥujurāt</a:t>
            </a:r>
            <a:r>
              <a:rPr lang="en-US" dirty="0" smtClean="0"/>
              <a:t>/49: 10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a:t>
            </a:r>
          </a:p>
          <a:p>
            <a:pPr algn="just"/>
            <a:r>
              <a:rPr lang="en-US" dirty="0" err="1" smtClean="0"/>
              <a:t>Setiap</a:t>
            </a:r>
            <a:r>
              <a:rPr lang="en-US" dirty="0" smtClean="0"/>
              <a:t> </a:t>
            </a:r>
            <a:r>
              <a:rPr lang="en-US" dirty="0" err="1" smtClean="0"/>
              <a:t>orang</a:t>
            </a:r>
            <a:r>
              <a:rPr lang="en-US" dirty="0" smtClean="0"/>
              <a:t> yang </a:t>
            </a:r>
            <a:r>
              <a:rPr lang="en-US" dirty="0" err="1" smtClean="0"/>
              <a:t>beriman</a:t>
            </a:r>
            <a:r>
              <a:rPr lang="en-US" dirty="0" smtClean="0"/>
              <a:t> </a:t>
            </a:r>
            <a:r>
              <a:rPr lang="en-US" dirty="0" err="1" smtClean="0"/>
              <a:t>adalah</a:t>
            </a:r>
            <a:r>
              <a:rPr lang="en-US" dirty="0" smtClean="0"/>
              <a:t> </a:t>
            </a:r>
            <a:r>
              <a:rPr lang="en-US" dirty="0" err="1" smtClean="0"/>
              <a:t>saudara</a:t>
            </a:r>
            <a:r>
              <a:rPr lang="en-US" dirty="0" smtClean="0"/>
              <a:t> </a:t>
            </a:r>
            <a:r>
              <a:rPr lang="en-US" dirty="0" err="1" smtClean="0"/>
              <a:t>kita</a:t>
            </a:r>
            <a:r>
              <a:rPr lang="en-US" dirty="0" smtClean="0"/>
              <a:t>, </a:t>
            </a:r>
            <a:r>
              <a:rPr lang="en-US" dirty="0" err="1" smtClean="0"/>
              <a:t>sehingga</a:t>
            </a:r>
            <a:r>
              <a:rPr lang="en-US" dirty="0" smtClean="0"/>
              <a:t> </a:t>
            </a:r>
            <a:r>
              <a:rPr lang="en-US" dirty="0" err="1" smtClean="0"/>
              <a:t>kita</a:t>
            </a:r>
            <a:r>
              <a:rPr lang="en-US" dirty="0" smtClean="0"/>
              <a:t> </a:t>
            </a:r>
            <a:r>
              <a:rPr lang="en-US" dirty="0" err="1" smtClean="0"/>
              <a:t>kita</a:t>
            </a:r>
            <a:r>
              <a:rPr lang="en-US" dirty="0" smtClean="0"/>
              <a:t> </a:t>
            </a:r>
            <a:r>
              <a:rPr lang="en-US" dirty="0" err="1" smtClean="0"/>
              <a:t>wajib</a:t>
            </a:r>
            <a:r>
              <a:rPr lang="en-US" dirty="0" smtClean="0"/>
              <a:t> </a:t>
            </a:r>
            <a:r>
              <a:rPr lang="en-US" dirty="0" err="1" smtClean="0"/>
              <a:t>menghapus</a:t>
            </a:r>
            <a:r>
              <a:rPr lang="en-US" dirty="0" smtClean="0"/>
              <a:t> </a:t>
            </a:r>
            <a:r>
              <a:rPr lang="en-US" dirty="0" err="1" smtClean="0"/>
              <a:t>batas-batas</a:t>
            </a:r>
            <a:r>
              <a:rPr lang="en-US" dirty="0" smtClean="0"/>
              <a:t> </a:t>
            </a:r>
            <a:r>
              <a:rPr lang="en-US" dirty="0" err="1" smtClean="0"/>
              <a:t>perbedaan</a:t>
            </a:r>
            <a:r>
              <a:rPr lang="en-US" dirty="0" smtClean="0"/>
              <a:t> </a:t>
            </a:r>
            <a:r>
              <a:rPr lang="en-US" dirty="0" err="1" smtClean="0"/>
              <a:t>suku</a:t>
            </a:r>
            <a:r>
              <a:rPr lang="en-US" dirty="0" smtClean="0"/>
              <a:t>, </a:t>
            </a:r>
            <a:r>
              <a:rPr lang="en-US" dirty="0" err="1" smtClean="0"/>
              <a:t>ras</a:t>
            </a:r>
            <a:r>
              <a:rPr lang="en-US" dirty="0" smtClean="0"/>
              <a:t>, </a:t>
            </a:r>
            <a:r>
              <a:rPr lang="en-US" dirty="0" err="1" smtClean="0"/>
              <a:t>bahasa</a:t>
            </a:r>
            <a:r>
              <a:rPr lang="en-US" dirty="0" smtClean="0"/>
              <a:t>, </a:t>
            </a:r>
            <a:r>
              <a:rPr lang="en-US" dirty="0" err="1" smtClean="0"/>
              <a:t>budaya</a:t>
            </a:r>
            <a:r>
              <a:rPr lang="en-US" dirty="0" smtClean="0"/>
              <a:t>, </a:t>
            </a:r>
            <a:r>
              <a:rPr lang="en-US" dirty="0" err="1" smtClean="0"/>
              <a:t>bangsa</a:t>
            </a:r>
            <a:r>
              <a:rPr lang="en-US" dirty="0" smtClean="0"/>
              <a:t>, </a:t>
            </a:r>
            <a:r>
              <a:rPr lang="en-US" dirty="0" err="1" smtClean="0"/>
              <a:t>dan</a:t>
            </a:r>
            <a:r>
              <a:rPr lang="en-US" dirty="0" smtClean="0"/>
              <a:t> </a:t>
            </a:r>
            <a:r>
              <a:rPr lang="en-US" dirty="0" err="1" smtClean="0"/>
              <a:t>sejenisnya</a:t>
            </a:r>
            <a:r>
              <a:rPr lang="en-US" dirty="0" smtClean="0"/>
              <a:t>.</a:t>
            </a:r>
          </a:p>
          <a:p>
            <a:pPr algn="just"/>
            <a:r>
              <a:rPr lang="en-US" dirty="0" err="1" smtClean="0"/>
              <a:t>Terhadap</a:t>
            </a:r>
            <a:r>
              <a:rPr lang="en-US" dirty="0" smtClean="0"/>
              <a:t> </a:t>
            </a:r>
            <a:r>
              <a:rPr lang="en-US" dirty="0" err="1" smtClean="0"/>
              <a:t>saudara</a:t>
            </a:r>
            <a:r>
              <a:rPr lang="en-US" dirty="0" smtClean="0"/>
              <a:t> </a:t>
            </a:r>
            <a:r>
              <a:rPr lang="en-US" dirty="0" err="1" smtClean="0"/>
              <a:t>kita</a:t>
            </a:r>
            <a:r>
              <a:rPr lang="en-US" dirty="0" smtClean="0"/>
              <a:t> </a:t>
            </a:r>
            <a:r>
              <a:rPr lang="en-US" dirty="0" err="1" smtClean="0"/>
              <a:t>wajib</a:t>
            </a:r>
            <a:r>
              <a:rPr lang="en-US" dirty="0" smtClean="0"/>
              <a:t> </a:t>
            </a:r>
            <a:r>
              <a:rPr lang="en-US" dirty="0" err="1" smtClean="0"/>
              <a:t>memenuhi</a:t>
            </a:r>
            <a:r>
              <a:rPr lang="en-US" dirty="0" smtClean="0"/>
              <a:t> </a:t>
            </a:r>
            <a:r>
              <a:rPr lang="en-US" dirty="0" err="1" smtClean="0"/>
              <a:t>hak-haknya</a:t>
            </a:r>
            <a:r>
              <a:rPr lang="en-US" dirty="0" smtClean="0"/>
              <a:t> </a:t>
            </a:r>
            <a:r>
              <a:rPr lang="en-US" dirty="0" err="1" smtClean="0"/>
              <a:t>secara</a:t>
            </a:r>
            <a:r>
              <a:rPr lang="en-US" dirty="0" smtClean="0"/>
              <a:t> </a:t>
            </a:r>
            <a:r>
              <a:rPr lang="en-US" dirty="0" err="1" smtClean="0"/>
              <a:t>adil</a:t>
            </a:r>
            <a:r>
              <a:rPr lang="en-US" dirty="0" smtClean="0"/>
              <a:t>.</a:t>
            </a:r>
          </a:p>
          <a:p>
            <a:pPr algn="just"/>
            <a:r>
              <a:rPr lang="en-US" dirty="0" err="1" smtClean="0"/>
              <a:t>Bentuk</a:t>
            </a:r>
            <a:r>
              <a:rPr lang="en-US" dirty="0" smtClean="0"/>
              <a:t> </a:t>
            </a:r>
            <a:r>
              <a:rPr lang="en-US" dirty="0" err="1" smtClean="0"/>
              <a:t>menunaikan</a:t>
            </a:r>
            <a:r>
              <a:rPr lang="en-US" dirty="0" smtClean="0"/>
              <a:t> </a:t>
            </a:r>
            <a:r>
              <a:rPr lang="en-US" dirty="0" err="1" smtClean="0"/>
              <a:t>hak-hak</a:t>
            </a:r>
            <a:r>
              <a:rPr lang="en-US" dirty="0" smtClean="0"/>
              <a:t> </a:t>
            </a:r>
            <a:r>
              <a:rPr lang="en-US" dirty="0" err="1" smtClean="0"/>
              <a:t>sebagai</a:t>
            </a:r>
            <a:r>
              <a:rPr lang="en-US" dirty="0" smtClean="0"/>
              <a:t> </a:t>
            </a:r>
            <a:r>
              <a:rPr lang="en-US" dirty="0" err="1" smtClean="0"/>
              <a:t>saudara</a:t>
            </a:r>
            <a:r>
              <a:rPr lang="en-US" dirty="0" smtClean="0"/>
              <a:t> yang </a:t>
            </a:r>
            <a:r>
              <a:rPr lang="en-US" dirty="0" err="1" smtClean="0"/>
              <a:t>diumpamakan</a:t>
            </a:r>
            <a:r>
              <a:rPr lang="en-US" dirty="0" smtClean="0"/>
              <a:t> </a:t>
            </a:r>
            <a:r>
              <a:rPr lang="en-US" dirty="0" err="1" smtClean="0"/>
              <a:t>seperti</a:t>
            </a:r>
            <a:r>
              <a:rPr lang="en-US" dirty="0" smtClean="0"/>
              <a:t> </a:t>
            </a:r>
            <a:r>
              <a:rPr lang="en-US" dirty="0" err="1" smtClean="0"/>
              <a:t>satu</a:t>
            </a:r>
            <a:r>
              <a:rPr lang="en-US" dirty="0" smtClean="0"/>
              <a:t> </a:t>
            </a:r>
            <a:r>
              <a:rPr lang="en-US" dirty="0" err="1" smtClean="0"/>
              <a:t>tubuh</a:t>
            </a:r>
            <a:r>
              <a:rPr lang="en-US" dirty="0" smtClean="0"/>
              <a:t> </a:t>
            </a:r>
            <a:r>
              <a:rPr lang="en-US" dirty="0" err="1" smtClean="0"/>
              <a:t>adalah</a:t>
            </a:r>
            <a:r>
              <a:rPr lang="en-US" dirty="0" smtClean="0"/>
              <a:t> </a:t>
            </a:r>
            <a:r>
              <a:rPr lang="en-US" dirty="0" err="1" smtClean="0"/>
              <a:t>saling</a:t>
            </a:r>
            <a:r>
              <a:rPr lang="en-US" dirty="0" smtClean="0"/>
              <a:t> </a:t>
            </a:r>
            <a:r>
              <a:rPr lang="en-US" dirty="0" err="1" smtClean="0"/>
              <a:t>ikut</a:t>
            </a:r>
            <a:r>
              <a:rPr lang="en-US" dirty="0" smtClean="0"/>
              <a:t> </a:t>
            </a:r>
            <a:r>
              <a:rPr lang="en-US" dirty="0" err="1" smtClean="0"/>
              <a:t>dalam</a:t>
            </a:r>
            <a:r>
              <a:rPr lang="en-US" dirty="0" smtClean="0"/>
              <a:t> </a:t>
            </a:r>
            <a:r>
              <a:rPr lang="en-US" dirty="0" err="1" smtClean="0"/>
              <a:t>mearasakan</a:t>
            </a:r>
            <a:r>
              <a:rPr lang="en-US" dirty="0" smtClean="0"/>
              <a:t> </a:t>
            </a:r>
            <a:r>
              <a:rPr lang="en-US" dirty="0" err="1" smtClean="0"/>
              <a:t>dalam</a:t>
            </a:r>
            <a:r>
              <a:rPr lang="en-US" dirty="0" smtClean="0"/>
              <a:t> </a:t>
            </a:r>
            <a:r>
              <a:rPr lang="en-US" dirty="0" err="1" smtClean="0"/>
              <a:t>kesenangan</a:t>
            </a:r>
            <a:r>
              <a:rPr lang="en-US" dirty="0" smtClean="0"/>
              <a:t> </a:t>
            </a:r>
            <a:r>
              <a:rPr lang="en-US" dirty="0" err="1" smtClean="0"/>
              <a:t>dan</a:t>
            </a:r>
            <a:r>
              <a:rPr lang="en-US" dirty="0" smtClean="0"/>
              <a:t> </a:t>
            </a:r>
            <a:r>
              <a:rPr lang="en-US" dirty="0" err="1" smtClean="0"/>
              <a:t>saling</a:t>
            </a:r>
            <a:r>
              <a:rPr lang="en-US" dirty="0" smtClean="0"/>
              <a:t> </a:t>
            </a:r>
            <a:r>
              <a:rPr lang="en-US" dirty="0" err="1" smtClean="0"/>
              <a:t>membantu</a:t>
            </a:r>
            <a:r>
              <a:rPr lang="en-US" dirty="0" smtClean="0"/>
              <a:t> </a:t>
            </a:r>
            <a:r>
              <a:rPr lang="en-US" dirty="0" err="1" smtClean="0"/>
              <a:t>dalam</a:t>
            </a:r>
            <a:r>
              <a:rPr lang="en-US" dirty="0" smtClean="0"/>
              <a:t> </a:t>
            </a:r>
            <a:r>
              <a:rPr lang="en-US" dirty="0" err="1" smtClean="0"/>
              <a:t>kesedihan</a:t>
            </a:r>
            <a:r>
              <a:rPr lang="en-US" dirty="0" smtClean="0"/>
              <a:t>.</a:t>
            </a:r>
          </a:p>
          <a:p>
            <a:pPr algn="just"/>
            <a:r>
              <a:rPr lang="en-US" dirty="0" err="1" smtClean="0"/>
              <a:t>Saling</a:t>
            </a:r>
            <a:r>
              <a:rPr lang="en-US" dirty="0" smtClean="0"/>
              <a:t> </a:t>
            </a:r>
            <a:r>
              <a:rPr lang="en-US" dirty="0" err="1" smtClean="0"/>
              <a:t>mendukung</a:t>
            </a:r>
            <a:r>
              <a:rPr lang="en-US" dirty="0" smtClean="0"/>
              <a:t>, ,</a:t>
            </a:r>
            <a:r>
              <a:rPr lang="en-US" dirty="0" err="1" smtClean="0"/>
              <a:t>membela</a:t>
            </a:r>
            <a:r>
              <a:rPr lang="en-US" dirty="0" smtClean="0"/>
              <a:t>, </a:t>
            </a:r>
            <a:r>
              <a:rPr lang="en-US" dirty="0" err="1" smtClean="0"/>
              <a:t>dan</a:t>
            </a:r>
            <a:r>
              <a:rPr lang="en-US" dirty="0" smtClean="0"/>
              <a:t> </a:t>
            </a:r>
            <a:r>
              <a:rPr lang="en-US" dirty="0" err="1" smtClean="0"/>
              <a:t>melindungi</a:t>
            </a:r>
            <a:r>
              <a:rPr lang="en-US" dirty="0" smtClean="0"/>
              <a:t> </a:t>
            </a:r>
            <a:r>
              <a:rPr lang="en-US" dirty="0" err="1" smtClean="0"/>
              <a:t>dalam</a:t>
            </a:r>
            <a:r>
              <a:rPr lang="en-US" dirty="0" smtClean="0"/>
              <a:t> </a:t>
            </a:r>
            <a:r>
              <a:rPr lang="en-US" dirty="0" err="1" smtClean="0"/>
              <a:t>urusan</a:t>
            </a:r>
            <a:r>
              <a:rPr lang="en-US" dirty="0" smtClean="0"/>
              <a:t> </a:t>
            </a:r>
            <a:r>
              <a:rPr lang="en-US" dirty="0" err="1" smtClean="0"/>
              <a:t>kemanusiaan</a:t>
            </a:r>
            <a:r>
              <a:rPr lang="en-US" dirty="0" smtClean="0"/>
              <a:t>.</a:t>
            </a:r>
          </a:p>
          <a:p>
            <a:pPr algn="just"/>
            <a:r>
              <a:rPr lang="en-US" dirty="0" err="1" smtClean="0"/>
              <a:t>Terhadap</a:t>
            </a:r>
            <a:r>
              <a:rPr lang="en-US" dirty="0" smtClean="0"/>
              <a:t> </a:t>
            </a:r>
            <a:r>
              <a:rPr lang="en-US" dirty="0" err="1" smtClean="0"/>
              <a:t>saudara</a:t>
            </a:r>
            <a:r>
              <a:rPr lang="en-US" dirty="0" smtClean="0"/>
              <a:t> </a:t>
            </a:r>
            <a:r>
              <a:rPr lang="en-US" dirty="0" err="1" smtClean="0"/>
              <a:t>kita</a:t>
            </a:r>
            <a:r>
              <a:rPr lang="en-US" dirty="0" smtClean="0"/>
              <a:t> </a:t>
            </a:r>
            <a:r>
              <a:rPr lang="en-US" dirty="0" err="1" smtClean="0"/>
              <a:t>wajib</a:t>
            </a:r>
            <a:r>
              <a:rPr lang="en-US" dirty="0" smtClean="0"/>
              <a:t> </a:t>
            </a:r>
            <a:r>
              <a:rPr lang="en-US" dirty="0" err="1" smtClean="0"/>
              <a:t>saling</a:t>
            </a:r>
            <a:r>
              <a:rPr lang="en-US" dirty="0" smtClean="0"/>
              <a:t> </a:t>
            </a:r>
            <a:r>
              <a:rPr lang="en-US" dirty="0" err="1" smtClean="0"/>
              <a:t>membatu</a:t>
            </a:r>
            <a:r>
              <a:rPr lang="en-US" dirty="0" smtClean="0"/>
              <a:t> </a:t>
            </a:r>
            <a:r>
              <a:rPr lang="en-US" dirty="0" err="1" smtClean="0"/>
              <a:t>dan</a:t>
            </a:r>
            <a:r>
              <a:rPr lang="en-US" dirty="0" smtClean="0"/>
              <a:t> </a:t>
            </a:r>
            <a:r>
              <a:rPr lang="en-US" dirty="0" err="1" smtClean="0"/>
              <a:t>saling</a:t>
            </a:r>
            <a:r>
              <a:rPr lang="en-US" dirty="0" smtClean="0"/>
              <a:t> </a:t>
            </a:r>
            <a:r>
              <a:rPr lang="en-US" dirty="0" err="1" smtClean="0"/>
              <a:t>meringankan</a:t>
            </a:r>
            <a:r>
              <a:rPr lang="en-US" dirty="0" smtClean="0"/>
              <a:t> </a:t>
            </a:r>
            <a:r>
              <a:rPr lang="en-US" dirty="0" err="1" smtClean="0"/>
              <a:t>kesulitan</a:t>
            </a:r>
            <a:r>
              <a:rPr lang="en-US" dirty="0" smtClean="0"/>
              <a:t>.</a:t>
            </a:r>
          </a:p>
        </p:txBody>
      </p:sp>
    </p:spTree>
    <p:extLst>
      <p:ext uri="{BB962C8B-B14F-4D97-AF65-F5344CB8AC3E}">
        <p14:creationId xmlns:p14="http://schemas.microsoft.com/office/powerpoint/2010/main" val="42246058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chor="ctr"/>
          <a:lstStyle/>
          <a:p>
            <a:r>
              <a:rPr lang="en-US"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KONTROL DIRI</a:t>
            </a:r>
            <a:endParaRPr lang="id-ID"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Content Placeholder 2"/>
          <p:cNvSpPr>
            <a:spLocks noGrp="1"/>
          </p:cNvSpPr>
          <p:nvPr>
            <p:ph sz="quarter" idx="1"/>
          </p:nvPr>
        </p:nvSpPr>
        <p:spPr/>
        <p:style>
          <a:lnRef idx="1">
            <a:schemeClr val="accent2"/>
          </a:lnRef>
          <a:fillRef idx="3">
            <a:schemeClr val="accent2"/>
          </a:fillRef>
          <a:effectRef idx="2">
            <a:schemeClr val="accent2"/>
          </a:effectRef>
          <a:fontRef idx="minor">
            <a:schemeClr val="lt1"/>
          </a:fontRef>
        </p:style>
        <p:txBody>
          <a:bodyPr>
            <a:normAutofit fontScale="92500" lnSpcReduction="10000"/>
          </a:bodyPr>
          <a:lstStyle/>
          <a:p>
            <a:pPr algn="just"/>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buruknya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perilaku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manusia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kehidupan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sehari-hari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ditentukan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bagaimana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mengontrol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dirinya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sendiri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manusia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mampu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mengontrol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pula </a:t>
            </a:r>
            <a:r>
              <a:rPr lang="en-US" sz="2400" dirty="0" err="1" smtClean="0">
                <a:latin typeface="Times New Roman" pitchFamily="18" charset="0"/>
                <a:cs typeface="Times New Roman" pitchFamily="18" charset="0"/>
              </a:rPr>
              <a:t>seluruh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perilakunya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sebaliknya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tidak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mengontrol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hatinya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buruk</a:t>
            </a:r>
            <a:r>
              <a:rPr lang="en-US" sz="2400" dirty="0" smtClean="0">
                <a:latin typeface="Times New Roman" pitchFamily="18" charset="0"/>
                <a:cs typeface="Times New Roman" pitchFamily="18" charset="0"/>
              </a:rPr>
              <a:t> pula </a:t>
            </a:r>
            <a:r>
              <a:rPr lang="en-US" sz="2400" dirty="0" err="1" smtClean="0">
                <a:latin typeface="Times New Roman" pitchFamily="18" charset="0"/>
                <a:cs typeface="Times New Roman" pitchFamily="18" charset="0"/>
              </a:rPr>
              <a:t>seluruh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pelakunya</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Seperti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berdasarkan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hadisNabi</a:t>
            </a:r>
            <a:r>
              <a:rPr lang="en-US" sz="2400" dirty="0" smtClean="0">
                <a:latin typeface="Times New Roman" pitchFamily="18" charset="0"/>
                <a:cs typeface="Times New Roman" pitchFamily="18" charset="0"/>
              </a:rPr>
              <a:t> Muhammad saw.</a:t>
            </a:r>
          </a:p>
          <a:p>
            <a:pPr algn="just" rtl="1"/>
            <a:r>
              <a:rPr lang="ar-SA" sz="3500" dirty="0" smtClean="0">
                <a:latin typeface="Adobe Naskh Medium" pitchFamily="50" charset="-78"/>
                <a:cs typeface="Adobe Naskh Medium" pitchFamily="50" charset="-78"/>
              </a:rPr>
              <a:t>اَلاَ وَاِنَّ فِى الْجَسَدِ مُضْغَةً اِذَاصَلَحَتْ صَلُحَ الْجَسَدُ كُلُّهُ وَاِذَا فَسَدَتْ فَسَدَ الْجَسَدُ كُلُّهُ, اَلاَ وَهِيَ قَلْبٌ (رواه البخاري ومسلم)</a:t>
            </a:r>
          </a:p>
          <a:p>
            <a:pPr algn="just">
              <a:buNone/>
            </a:pPr>
            <a:r>
              <a:rPr lang="en-US" sz="2400" dirty="0" err="1" smtClean="0">
                <a:latin typeface="Times New Roman" pitchFamily="18" charset="0"/>
                <a:cs typeface="Times New Roman" pitchFamily="18" charset="0"/>
              </a:rPr>
              <a:t>Artinya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ingat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sesungguhnya</a:t>
            </a:r>
            <a:r>
              <a:rPr lang="en-US" sz="2400" dirty="0" smtClean="0">
                <a:latin typeface="Times New Roman" pitchFamily="18" charset="0"/>
                <a:cs typeface="Times New Roman" pitchFamily="18" charset="0"/>
              </a:rPr>
              <a:t> di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manusia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segumpal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segumpal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pila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seluruh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tubuhnya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sebaliknya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apabila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seggumpal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buruk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buruk</a:t>
            </a:r>
            <a:r>
              <a:rPr lang="en-US" sz="2400" dirty="0" smtClean="0">
                <a:latin typeface="Times New Roman" pitchFamily="18" charset="0"/>
                <a:cs typeface="Times New Roman" pitchFamily="18" charset="0"/>
              </a:rPr>
              <a:t> pula </a:t>
            </a:r>
            <a:r>
              <a:rPr lang="en-US" sz="2400" dirty="0" err="1" smtClean="0">
                <a:latin typeface="Times New Roman" pitchFamily="18" charset="0"/>
                <a:cs typeface="Times New Roman" pitchFamily="18" charset="0"/>
              </a:rPr>
              <a:t>seluruh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ubuhnya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Ingat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segumpal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hati</a:t>
            </a:r>
            <a:r>
              <a:rPr lang="en-US" sz="2400" dirty="0" smtClean="0">
                <a:latin typeface="Times New Roman" pitchFamily="18" charset="0"/>
                <a:cs typeface="Times New Roman" pitchFamily="18" charset="0"/>
              </a:rPr>
              <a:t>. (HR. </a:t>
            </a:r>
            <a:r>
              <a:rPr lang="en-US" sz="2400" dirty="0" err="1" smtClean="0">
                <a:latin typeface="Times New Roman" pitchFamily="18" charset="0"/>
                <a:cs typeface="Times New Roman" pitchFamily="18" charset="0"/>
              </a:rPr>
              <a:t>Bukhari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Muslim)</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38467884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chor="ctr"/>
          <a:lstStyle/>
          <a:p>
            <a:r>
              <a:rPr lang="en-US" b="1"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PRASANGKA BAIK</a:t>
            </a:r>
            <a:endParaRPr lang="id-ID"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3" name="Content Placeholder 2"/>
          <p:cNvSpPr>
            <a:spLocks noGrp="1"/>
          </p:cNvSpPr>
          <p:nvPr>
            <p:ph sz="quarter" idx="1"/>
          </p:nvPr>
        </p:nvSpPr>
        <p:spPr/>
        <p:style>
          <a:lnRef idx="1">
            <a:schemeClr val="accent6"/>
          </a:lnRef>
          <a:fillRef idx="2">
            <a:schemeClr val="accent6"/>
          </a:fillRef>
          <a:effectRef idx="1">
            <a:schemeClr val="accent6"/>
          </a:effectRef>
          <a:fontRef idx="minor">
            <a:schemeClr val="dk1"/>
          </a:fontRef>
        </p:style>
        <p:txBody>
          <a:bodyPr>
            <a:normAutofit/>
          </a:bodyPr>
          <a:lstStyle/>
          <a:p>
            <a:pPr algn="just"/>
            <a:r>
              <a:rPr lang="en-US" sz="2400" i="1" dirty="0" err="1" smtClean="0">
                <a:latin typeface="Times New Roman" pitchFamily="18" charset="0"/>
                <a:cs typeface="Times New Roman" pitchFamily="18" charset="0"/>
              </a:rPr>
              <a:t>Su’uẓẓan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prasaan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penuh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curiga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terhadap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orang</a:t>
            </a:r>
            <a:r>
              <a:rPr lang="en-US" sz="2400" dirty="0" smtClean="0">
                <a:latin typeface="Times New Roman" pitchFamily="18" charset="0"/>
                <a:cs typeface="Times New Roman" pitchFamily="18" charset="0"/>
              </a:rPr>
              <a:t> lain. </a:t>
            </a:r>
            <a:r>
              <a:rPr lang="en-US" sz="2400" dirty="0" err="1" smtClean="0">
                <a:latin typeface="Times New Roman" pitchFamily="18" charset="0"/>
                <a:cs typeface="Times New Roman" pitchFamily="18" charset="0"/>
              </a:rPr>
              <a:t>Hukum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sifat</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Su’uẓẓan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haram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harus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dihindarkan</a:t>
            </a:r>
            <a:r>
              <a:rPr lang="en-US" sz="2400" dirty="0" smtClean="0">
                <a:latin typeface="Times New Roman" pitchFamily="18" charset="0"/>
                <a:cs typeface="Times New Roman" pitchFamily="18" charset="0"/>
              </a:rPr>
              <a:t>.</a:t>
            </a:r>
          </a:p>
          <a:p>
            <a:pPr algn="just"/>
            <a:r>
              <a:rPr lang="en-US" sz="2400" i="1" dirty="0" err="1" smtClean="0">
                <a:latin typeface="Times New Roman" pitchFamily="18" charset="0"/>
                <a:cs typeface="Times New Roman" pitchFamily="18" charset="0"/>
              </a:rPr>
              <a:t>Ḥusnuẓẓan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prasaan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terhadap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orang</a:t>
            </a:r>
            <a:r>
              <a:rPr lang="en-US" sz="2400" dirty="0" smtClean="0">
                <a:latin typeface="Times New Roman" pitchFamily="18" charset="0"/>
                <a:cs typeface="Times New Roman" pitchFamily="18" charset="0"/>
              </a:rPr>
              <a:t> lain. </a:t>
            </a:r>
            <a:r>
              <a:rPr lang="en-US" sz="2400" dirty="0" err="1" smtClean="0">
                <a:latin typeface="Times New Roman" pitchFamily="18" charset="0"/>
                <a:cs typeface="Times New Roman" pitchFamily="18" charset="0"/>
              </a:rPr>
              <a:t>Sikap</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Ḥusnuẓẓan</a:t>
            </a:r>
            <a:r>
              <a:rPr lang="en-US" sz="2400" i="1"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kehidupan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sehari-hari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karena</a:t>
            </a:r>
            <a:r>
              <a:rPr lang="en-US" sz="2400" dirty="0" smtClean="0">
                <a:latin typeface="Times New Roman" pitchFamily="18" charset="0"/>
                <a:cs typeface="Times New Roman" pitchFamily="18" charset="0"/>
              </a:rPr>
              <a:t> Allah </a:t>
            </a:r>
            <a:r>
              <a:rPr lang="en-US" sz="2400" dirty="0" err="1" smtClean="0">
                <a:latin typeface="Times New Roman" pitchFamily="18" charset="0"/>
                <a:cs typeface="Times New Roman" pitchFamily="18" charset="0"/>
              </a:rPr>
              <a:t>swt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bersamanya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Berdasarkan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hadis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Nabi</a:t>
            </a:r>
            <a:r>
              <a:rPr lang="en-US" sz="2400" dirty="0" smtClean="0">
                <a:latin typeface="Times New Roman" pitchFamily="18" charset="0"/>
                <a:cs typeface="Times New Roman" pitchFamily="18" charset="0"/>
              </a:rPr>
              <a:t>:</a:t>
            </a:r>
          </a:p>
          <a:p>
            <a:pPr algn="r" rtl="1"/>
            <a:r>
              <a:rPr lang="ar-SA" dirty="0" smtClean="0">
                <a:latin typeface="Adobe Naskh Medium" pitchFamily="50" charset="-78"/>
                <a:cs typeface="Adobe Naskh Medium" pitchFamily="50" charset="-78"/>
              </a:rPr>
              <a:t>اَنَا عِنْدِ ظَنِّ عَبْدِ بِيْ اِنَّ ظَنَّ خَيْرًا فَخَيْرٌ وَاِنَّ ظَنَّ شرًّا فَشَرٌّ (رواه الطبرانى وابن حبّان)</a:t>
            </a:r>
          </a:p>
          <a:p>
            <a:pPr algn="just">
              <a:buNone/>
            </a:pPr>
            <a:r>
              <a:rPr lang="en-US" sz="2400" dirty="0" err="1" smtClean="0">
                <a:latin typeface="Times New Roman" pitchFamily="18" charset="0"/>
                <a:cs typeface="Times New Roman" pitchFamily="18" charset="0"/>
              </a:rPr>
              <a:t>Artinya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selalu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bersama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prasangka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hambaku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terhadap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diriku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sangka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kepadaku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apa</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sangka</a:t>
            </a:r>
            <a:r>
              <a:rPr lang="en-US" sz="2400" dirty="0" smtClean="0">
                <a:latin typeface="Times New Roman" pitchFamily="18" charset="0"/>
                <a:cs typeface="Times New Roman" pitchFamily="18" charset="0"/>
              </a:rPr>
              <a:t>. Dan </a:t>
            </a:r>
            <a:r>
              <a:rPr lang="en-US" sz="2400" dirty="0" err="1" smtClean="0">
                <a:latin typeface="Times New Roman" pitchFamily="18" charset="0"/>
                <a:cs typeface="Times New Roman" pitchFamily="18" charset="0"/>
              </a:rPr>
              <a:t>jika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buruk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sangka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kepadaku</a:t>
            </a:r>
            <a:r>
              <a:rPr lang="en-US" sz="2400" dirty="0" smtClean="0">
                <a:latin typeface="Times New Roman" pitchFamily="18" charset="0"/>
                <a:cs typeface="Times New Roman" pitchFamily="18" charset="0"/>
              </a:rPr>
              <a:t> ma </a:t>
            </a:r>
            <a:r>
              <a:rPr lang="en-US" sz="2400" dirty="0" err="1" smtClean="0">
                <a:latin typeface="Times New Roman" pitchFamily="18" charset="0"/>
                <a:cs typeface="Times New Roman" pitchFamily="18" charset="0"/>
              </a:rPr>
              <a: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apa</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sangka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kepadaku</a:t>
            </a:r>
            <a:r>
              <a:rPr lang="en-US" sz="2400" dirty="0" smtClean="0">
                <a:latin typeface="Times New Roman" pitchFamily="18" charset="0"/>
                <a:cs typeface="Times New Roman" pitchFamily="18" charset="0"/>
              </a:rPr>
              <a:t> (HR. </a:t>
            </a:r>
            <a:r>
              <a:rPr lang="en-US" sz="2400" dirty="0" err="1" smtClean="0">
                <a:latin typeface="Times New Roman" pitchFamily="18" charset="0"/>
                <a:cs typeface="Times New Roman" pitchFamily="18" charset="0"/>
              </a:rPr>
              <a:t>Thabrani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Ibnu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Hibban</a:t>
            </a:r>
            <a:r>
              <a:rPr lang="en-US"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91978558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chor="ctr"/>
          <a:lstStyle/>
          <a:p>
            <a:r>
              <a:rPr lang="en-US"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rPr>
              <a:t>PERSAUDARAAN</a:t>
            </a:r>
            <a:endParaRPr lang="id-ID" b="1" dirty="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endParaRPr>
          </a:p>
        </p:txBody>
      </p:sp>
      <p:sp>
        <p:nvSpPr>
          <p:cNvPr id="3" name="Content Placeholder 2"/>
          <p:cNvSpPr>
            <a:spLocks noGrp="1"/>
          </p:cNvSpPr>
          <p:nvPr>
            <p:ph sz="quarter" idx="1"/>
          </p:nvPr>
        </p:nvSpPr>
        <p:spPr>
          <a:xfrm>
            <a:off x="152400" y="1295400"/>
            <a:ext cx="8839200" cy="5410200"/>
          </a:xfrm>
          <a:effectLst>
            <a:outerShdw blurRad="50800" dist="38100" dir="16200000"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just"/>
            <a:r>
              <a:rPr lang="en-US" dirty="0" err="1" smtClean="0"/>
              <a:t>Ukhuwah</a:t>
            </a:r>
            <a:r>
              <a:rPr lang="en-US" dirty="0" smtClean="0"/>
              <a:t> </a:t>
            </a:r>
            <a:r>
              <a:rPr lang="en-US" dirty="0" err="1" smtClean="0"/>
              <a:t>atau</a:t>
            </a:r>
            <a:r>
              <a:rPr lang="en-US" dirty="0" smtClean="0"/>
              <a:t> </a:t>
            </a:r>
            <a:r>
              <a:rPr lang="en-US" dirty="0" err="1" smtClean="0"/>
              <a:t>dikenal</a:t>
            </a:r>
            <a:r>
              <a:rPr lang="en-US" dirty="0" smtClean="0"/>
              <a:t> </a:t>
            </a:r>
            <a:r>
              <a:rPr lang="en-US" dirty="0" err="1" smtClean="0"/>
              <a:t>dengan</a:t>
            </a:r>
            <a:r>
              <a:rPr lang="en-US" dirty="0" smtClean="0"/>
              <a:t> </a:t>
            </a:r>
            <a:r>
              <a:rPr lang="en-US" dirty="0" err="1" smtClean="0"/>
              <a:t>Persaudaraan</a:t>
            </a:r>
            <a:r>
              <a:rPr lang="en-US" dirty="0" smtClean="0"/>
              <a:t> </a:t>
            </a:r>
            <a:r>
              <a:rPr lang="en-US" dirty="0" err="1" smtClean="0"/>
              <a:t>artinya</a:t>
            </a:r>
            <a:r>
              <a:rPr lang="en-US" dirty="0" smtClean="0"/>
              <a:t> </a:t>
            </a:r>
            <a:r>
              <a:rPr lang="en-US" dirty="0" err="1" smtClean="0"/>
              <a:t>persahatabn</a:t>
            </a:r>
            <a:r>
              <a:rPr lang="en-US" dirty="0" smtClean="0"/>
              <a:t> yang </a:t>
            </a:r>
            <a:r>
              <a:rPr lang="en-US" dirty="0" err="1" smtClean="0"/>
              <a:t>erat</a:t>
            </a:r>
            <a:r>
              <a:rPr lang="en-US" dirty="0" smtClean="0"/>
              <a:t>.</a:t>
            </a:r>
          </a:p>
          <a:p>
            <a:pPr algn="just"/>
            <a:r>
              <a:rPr lang="en-US" dirty="0" err="1" smtClean="0"/>
              <a:t>Pesaudaraan</a:t>
            </a:r>
            <a:r>
              <a:rPr lang="en-US" dirty="0" smtClean="0"/>
              <a:t> </a:t>
            </a:r>
            <a:r>
              <a:rPr lang="en-US" dirty="0" err="1" smtClean="0"/>
              <a:t>tidak</a:t>
            </a:r>
            <a:r>
              <a:rPr lang="en-US" dirty="0" smtClean="0"/>
              <a:t> </a:t>
            </a:r>
            <a:r>
              <a:rPr lang="en-US" dirty="0" err="1" smtClean="0"/>
              <a:t>berdasarkan</a:t>
            </a:r>
            <a:r>
              <a:rPr lang="en-US" dirty="0" smtClean="0"/>
              <a:t> </a:t>
            </a:r>
            <a:r>
              <a:rPr lang="en-US" dirty="0" err="1" smtClean="0"/>
              <a:t>pada</a:t>
            </a:r>
            <a:r>
              <a:rPr lang="en-US" dirty="0" smtClean="0"/>
              <a:t> </a:t>
            </a:r>
            <a:r>
              <a:rPr lang="en-US" dirty="0" err="1" smtClean="0"/>
              <a:t>keturunan</a:t>
            </a:r>
            <a:r>
              <a:rPr lang="en-US" dirty="0" smtClean="0"/>
              <a:t>, </a:t>
            </a:r>
            <a:r>
              <a:rPr lang="en-US" dirty="0" err="1" smtClean="0"/>
              <a:t>suku</a:t>
            </a:r>
            <a:r>
              <a:rPr lang="en-US" dirty="0" smtClean="0"/>
              <a:t>, </a:t>
            </a:r>
            <a:r>
              <a:rPr lang="en-US" dirty="0" err="1" smtClean="0"/>
              <a:t>bahasa</a:t>
            </a:r>
            <a:r>
              <a:rPr lang="en-US" dirty="0" smtClean="0"/>
              <a:t>, </a:t>
            </a:r>
            <a:r>
              <a:rPr lang="en-US" dirty="0" err="1" smtClean="0"/>
              <a:t>bentuk</a:t>
            </a:r>
            <a:r>
              <a:rPr lang="en-US" dirty="0" smtClean="0"/>
              <a:t> </a:t>
            </a:r>
            <a:r>
              <a:rPr lang="en-US" dirty="0" err="1" smtClean="0"/>
              <a:t>fisik</a:t>
            </a:r>
            <a:r>
              <a:rPr lang="en-US" dirty="0" smtClean="0"/>
              <a:t>, </a:t>
            </a:r>
            <a:r>
              <a:rPr lang="en-US" dirty="0" err="1" smtClean="0"/>
              <a:t>latar</a:t>
            </a:r>
            <a:r>
              <a:rPr lang="en-US" dirty="0" smtClean="0"/>
              <a:t> </a:t>
            </a:r>
            <a:r>
              <a:rPr lang="en-US" dirty="0" err="1" smtClean="0"/>
              <a:t>belakang</a:t>
            </a:r>
            <a:r>
              <a:rPr lang="en-US" dirty="0" smtClean="0"/>
              <a:t> </a:t>
            </a:r>
            <a:r>
              <a:rPr lang="en-US" dirty="0" err="1" smtClean="0"/>
              <a:t>keluarga</a:t>
            </a:r>
            <a:r>
              <a:rPr lang="en-US" dirty="0" smtClean="0"/>
              <a:t>, </a:t>
            </a:r>
            <a:r>
              <a:rPr lang="en-US" dirty="0" err="1" smtClean="0"/>
              <a:t>kedudukan</a:t>
            </a:r>
            <a:r>
              <a:rPr lang="en-US" dirty="0" smtClean="0"/>
              <a:t>, </a:t>
            </a:r>
            <a:r>
              <a:rPr lang="en-US" dirty="0" err="1" smtClean="0"/>
              <a:t>dan</a:t>
            </a:r>
            <a:r>
              <a:rPr lang="en-US" dirty="0" smtClean="0"/>
              <a:t> </a:t>
            </a:r>
            <a:r>
              <a:rPr lang="en-US" dirty="0" err="1" smtClean="0"/>
              <a:t>derajat</a:t>
            </a:r>
            <a:r>
              <a:rPr lang="en-US" dirty="0" smtClean="0"/>
              <a:t>. </a:t>
            </a:r>
            <a:r>
              <a:rPr lang="en-US" dirty="0" err="1" smtClean="0"/>
              <a:t>Persaudaraan</a:t>
            </a:r>
            <a:r>
              <a:rPr lang="en-US" dirty="0" smtClean="0"/>
              <a:t> </a:t>
            </a:r>
            <a:r>
              <a:rPr lang="en-US" dirty="0" err="1" smtClean="0"/>
              <a:t>berdasarkan</a:t>
            </a:r>
            <a:r>
              <a:rPr lang="en-US" dirty="0" smtClean="0"/>
              <a:t> </a:t>
            </a:r>
            <a:r>
              <a:rPr lang="en-US" dirty="0" err="1" smtClean="0"/>
              <a:t>pada</a:t>
            </a:r>
            <a:r>
              <a:rPr lang="en-US" dirty="0" smtClean="0"/>
              <a:t> </a:t>
            </a:r>
            <a:r>
              <a:rPr lang="en-US" dirty="0" err="1" smtClean="0"/>
              <a:t>hati</a:t>
            </a:r>
            <a:r>
              <a:rPr lang="en-US" dirty="0" smtClean="0"/>
              <a:t> </a:t>
            </a:r>
            <a:r>
              <a:rPr lang="en-US" dirty="0" err="1" smtClean="0"/>
              <a:t>atau</a:t>
            </a:r>
            <a:r>
              <a:rPr lang="en-US" dirty="0" smtClean="0"/>
              <a:t> </a:t>
            </a:r>
            <a:r>
              <a:rPr lang="en-US" dirty="0" err="1" smtClean="0"/>
              <a:t>keimanan</a:t>
            </a:r>
            <a:r>
              <a:rPr lang="en-US" dirty="0" smtClean="0"/>
              <a:t> </a:t>
            </a:r>
            <a:r>
              <a:rPr lang="en-US" dirty="0" err="1" smtClean="0"/>
              <a:t>dan</a:t>
            </a:r>
            <a:r>
              <a:rPr lang="en-US" dirty="0" smtClean="0"/>
              <a:t> </a:t>
            </a:r>
            <a:r>
              <a:rPr lang="en-US" dirty="0" err="1" smtClean="0"/>
              <a:t>perilaku</a:t>
            </a:r>
            <a:r>
              <a:rPr lang="en-US" dirty="0" smtClean="0"/>
              <a:t>. </a:t>
            </a:r>
            <a:r>
              <a:rPr lang="en-US" dirty="0" err="1" smtClean="0"/>
              <a:t>Berdasarkan</a:t>
            </a:r>
            <a:r>
              <a:rPr lang="en-US" dirty="0" smtClean="0"/>
              <a:t> </a:t>
            </a:r>
            <a:r>
              <a:rPr lang="en-US" dirty="0" err="1" smtClean="0"/>
              <a:t>sabda</a:t>
            </a:r>
            <a:r>
              <a:rPr lang="en-US" dirty="0" smtClean="0"/>
              <a:t> </a:t>
            </a:r>
            <a:r>
              <a:rPr lang="en-US" dirty="0" err="1" smtClean="0"/>
              <a:t>Nabi</a:t>
            </a:r>
            <a:r>
              <a:rPr lang="en-US" dirty="0" smtClean="0"/>
              <a:t> saw.:</a:t>
            </a:r>
          </a:p>
          <a:p>
            <a:pPr algn="just" rtl="1"/>
            <a:r>
              <a:rPr lang="ar-SA" sz="3000" dirty="0" smtClean="0">
                <a:latin typeface="Adobe Naskh Medium" pitchFamily="50" charset="-78"/>
                <a:cs typeface="Adobe Naskh Medium" pitchFamily="50" charset="-78"/>
              </a:rPr>
              <a:t>قَالَ رَسُوْلُ اللهِ ﷺ اِنَّ اللهَ لاَ يَنْظُرُ اِلَى صُوَرِكُمْ وَاَمْوَالِكُمْ وَلَكِنْ يَنْظُرُ اِلَى </a:t>
            </a:r>
            <a:endParaRPr lang="en-US" sz="3000" dirty="0" smtClean="0">
              <a:latin typeface="Adobe Naskh Medium" pitchFamily="50" charset="-78"/>
              <a:cs typeface="Adobe Naskh Medium" pitchFamily="50" charset="-78"/>
            </a:endParaRPr>
          </a:p>
          <a:p>
            <a:pPr marL="0" indent="0" algn="just" rtl="1">
              <a:buNone/>
            </a:pPr>
            <a:r>
              <a:rPr lang="en-US" sz="3000" dirty="0">
                <a:latin typeface="Adobe Naskh Medium" pitchFamily="50" charset="-78"/>
                <a:cs typeface="Adobe Naskh Medium" pitchFamily="50" charset="-78"/>
              </a:rPr>
              <a:t> </a:t>
            </a:r>
            <a:r>
              <a:rPr lang="en-US" sz="3000" dirty="0" smtClean="0">
                <a:latin typeface="Adobe Naskh Medium" pitchFamily="50" charset="-78"/>
                <a:cs typeface="Adobe Naskh Medium" pitchFamily="50" charset="-78"/>
              </a:rPr>
              <a:t>  </a:t>
            </a:r>
            <a:r>
              <a:rPr lang="ar-SA" sz="3000" dirty="0" smtClean="0">
                <a:latin typeface="Adobe Naskh Medium" pitchFamily="50" charset="-78"/>
                <a:cs typeface="Adobe Naskh Medium" pitchFamily="50" charset="-78"/>
              </a:rPr>
              <a:t>قُلُوْبِكُمْ وَاَعْمَالِكُمْ (رواه مسلم)</a:t>
            </a:r>
          </a:p>
          <a:p>
            <a:pPr algn="just">
              <a:buNone/>
            </a:pPr>
            <a:r>
              <a:rPr lang="en-US" sz="2600" dirty="0" err="1" smtClean="0">
                <a:latin typeface="Times New Roman" pitchFamily="18" charset="0"/>
                <a:cs typeface="Times New Roman" pitchFamily="18" charset="0"/>
              </a:rPr>
              <a:t>Artinya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Rasulullah</a:t>
            </a:r>
            <a:r>
              <a:rPr lang="en-US" sz="2600" dirty="0" smtClean="0">
                <a:latin typeface="Times New Roman" pitchFamily="18" charset="0"/>
                <a:cs typeface="Times New Roman" pitchFamily="18" charset="0"/>
              </a:rPr>
              <a:t> saw. </a:t>
            </a:r>
            <a:r>
              <a:rPr lang="en-US" sz="2600" dirty="0" err="1" smtClean="0">
                <a:latin typeface="Times New Roman" pitchFamily="18" charset="0"/>
                <a:cs typeface="Times New Roman" pitchFamily="18" charset="0"/>
              </a:rPr>
              <a:t>bersabda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Sesungguhnya</a:t>
            </a:r>
            <a:r>
              <a:rPr lang="en-US" sz="2600" dirty="0" smtClean="0">
                <a:latin typeface="Times New Roman" pitchFamily="18" charset="0"/>
                <a:cs typeface="Times New Roman" pitchFamily="18" charset="0"/>
              </a:rPr>
              <a:t> Allah </a:t>
            </a:r>
            <a:r>
              <a:rPr lang="en-US" sz="2600" dirty="0" err="1" smtClean="0">
                <a:latin typeface="Times New Roman" pitchFamily="18" charset="0"/>
                <a:cs typeface="Times New Roman" pitchFamily="18" charset="0"/>
              </a:rPr>
              <a:t>tidak</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melihat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kepada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rupa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harta</a:t>
            </a:r>
            <a:r>
              <a:rPr lang="en-US" sz="2600" dirty="0" smtClean="0">
                <a:latin typeface="Times New Roman" pitchFamily="18" charset="0"/>
                <a:cs typeface="Times New Roman" pitchFamily="18" charset="0"/>
              </a:rPr>
              <a:t> kalian, </a:t>
            </a:r>
            <a:r>
              <a:rPr lang="en-US" sz="2600" dirty="0" err="1" smtClean="0">
                <a:latin typeface="Times New Roman" pitchFamily="18" charset="0"/>
                <a:cs typeface="Times New Roman" pitchFamily="18" charset="0"/>
              </a:rPr>
              <a:t>tetapi</a:t>
            </a:r>
            <a:r>
              <a:rPr lang="en-US" sz="2600" dirty="0" smtClean="0">
                <a:latin typeface="Times New Roman" pitchFamily="18" charset="0"/>
                <a:cs typeface="Times New Roman" pitchFamily="18" charset="0"/>
              </a:rPr>
              <a:t> Allah </a:t>
            </a:r>
            <a:r>
              <a:rPr lang="en-US" sz="2600" dirty="0" err="1" smtClean="0">
                <a:latin typeface="Times New Roman" pitchFamily="18" charset="0"/>
                <a:cs typeface="Times New Roman" pitchFamily="18" charset="0"/>
              </a:rPr>
              <a:t>melihat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kaepada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hati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dan</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amal</a:t>
            </a:r>
            <a:r>
              <a:rPr lang="en-US" sz="2600" dirty="0" smtClean="0">
                <a:latin typeface="Times New Roman" pitchFamily="18" charset="0"/>
                <a:cs typeface="Times New Roman" pitchFamily="18" charset="0"/>
              </a:rPr>
              <a:t> kalian. (HR. Muslim).</a:t>
            </a:r>
            <a:endParaRPr lang="id-ID" sz="2600" dirty="0">
              <a:latin typeface="Times New Roman" pitchFamily="18" charset="0"/>
              <a:cs typeface="Times New Roman" pitchFamily="18" charset="0"/>
            </a:endParaRPr>
          </a:p>
        </p:txBody>
      </p:sp>
    </p:spTree>
    <p:extLst>
      <p:ext uri="{BB962C8B-B14F-4D97-AF65-F5344CB8AC3E}">
        <p14:creationId xmlns:p14="http://schemas.microsoft.com/office/powerpoint/2010/main" val="147722489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a:ln>
            <a:solidFill>
              <a:schemeClr val="tx2">
                <a:lumMod val="50000"/>
              </a:schemeClr>
            </a:solidFill>
          </a:ln>
          <a:effectLst>
            <a:outerShdw blurRad="50800" dist="38100" dir="10800000" algn="r" rotWithShape="0">
              <a:prstClr val="black">
                <a:alpha val="40000"/>
              </a:prstClr>
            </a:outerShdw>
          </a:effectLst>
          <a:scene3d>
            <a:camera prst="orthographicFront"/>
            <a:lightRig rig="threePt" dir="t"/>
          </a:scene3d>
          <a:sp3d>
            <a:bevelT prst="slope"/>
          </a:sp3d>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algn="just">
              <a:buNone/>
            </a:pPr>
            <a:r>
              <a:rPr lang="en-US" sz="2400" dirty="0" err="1" smtClean="0">
                <a:solidFill>
                  <a:schemeClr val="tx1"/>
                </a:solidFill>
                <a:cs typeface="Times New Roman" pitchFamily="18" charset="0"/>
              </a:rPr>
              <a:t>Manfaat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Perilaku</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Kontrol</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Diri</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Terhindar</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perbuatan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dosa</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Terhindar</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hahl-hal</a:t>
            </a:r>
            <a:r>
              <a:rPr lang="en-US" sz="2400" dirty="0" smtClean="0">
                <a:solidFill>
                  <a:schemeClr val="tx1"/>
                </a:solidFill>
                <a:cs typeface="Times New Roman" pitchFamily="18" charset="0"/>
              </a:rPr>
              <a:t> yang </a:t>
            </a:r>
            <a:r>
              <a:rPr lang="en-US" sz="2400" dirty="0" err="1" smtClean="0">
                <a:solidFill>
                  <a:schemeClr val="tx1"/>
                </a:solidFill>
                <a:cs typeface="Times New Roman" pitchFamily="18" charset="0"/>
              </a:rPr>
              <a:t>dapat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merugikan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diri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sendiri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orang</a:t>
            </a:r>
            <a:r>
              <a:rPr lang="en-US" sz="2400" dirty="0" smtClean="0">
                <a:solidFill>
                  <a:schemeClr val="tx1"/>
                </a:solidFill>
                <a:cs typeface="Times New Roman" pitchFamily="18" charset="0"/>
              </a:rPr>
              <a:t> lain</a:t>
            </a:r>
          </a:p>
          <a:p>
            <a:pPr algn="just"/>
            <a:r>
              <a:rPr lang="en-US" sz="2400" dirty="0" err="1" smtClean="0">
                <a:solidFill>
                  <a:schemeClr val="tx1"/>
                </a:solidFill>
                <a:cs typeface="Times New Roman" pitchFamily="18" charset="0"/>
              </a:rPr>
              <a:t>Terhindar</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sifat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egois</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Terhindar</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sikap</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sombong</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Menyehatkan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rohani</a:t>
            </a:r>
            <a:endParaRPr lang="en-US" sz="2400" dirty="0" smtClean="0">
              <a:solidFill>
                <a:schemeClr val="tx1"/>
              </a:solidFill>
              <a:cs typeface="Times New Roman" pitchFamily="18" charset="0"/>
            </a:endParaRPr>
          </a:p>
          <a:p>
            <a:pPr algn="just">
              <a:buNone/>
            </a:pPr>
            <a:r>
              <a:rPr lang="en-US" sz="2400" dirty="0" err="1" smtClean="0">
                <a:solidFill>
                  <a:schemeClr val="tx1"/>
                </a:solidFill>
                <a:cs typeface="Times New Roman" pitchFamily="18" charset="0"/>
              </a:rPr>
              <a:t>Manfaat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Perilaku</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Prasangka</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Baik</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Terhindar</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sikap</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iri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dengki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terhadap</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nikmat</a:t>
            </a:r>
            <a:r>
              <a:rPr lang="en-US" sz="2400" dirty="0" smtClean="0">
                <a:solidFill>
                  <a:schemeClr val="tx1"/>
                </a:solidFill>
                <a:cs typeface="Times New Roman" pitchFamily="18" charset="0"/>
              </a:rPr>
              <a:t> yang </a:t>
            </a:r>
            <a:r>
              <a:rPr lang="en-US" sz="2400" dirty="0" err="1" smtClean="0">
                <a:solidFill>
                  <a:schemeClr val="tx1"/>
                </a:solidFill>
                <a:cs typeface="Times New Roman" pitchFamily="18" charset="0"/>
              </a:rPr>
              <a:t>diperoleh</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orang</a:t>
            </a:r>
            <a:r>
              <a:rPr lang="en-US" sz="2400" dirty="0" smtClean="0">
                <a:solidFill>
                  <a:schemeClr val="tx1"/>
                </a:solidFill>
                <a:cs typeface="Times New Roman" pitchFamily="18" charset="0"/>
              </a:rPr>
              <a:t> lain</a:t>
            </a:r>
          </a:p>
          <a:p>
            <a:pPr algn="just"/>
            <a:r>
              <a:rPr lang="en-US" sz="2400" dirty="0" err="1" smtClean="0">
                <a:solidFill>
                  <a:schemeClr val="tx1"/>
                </a:solidFill>
                <a:cs typeface="Times New Roman" pitchFamily="18" charset="0"/>
              </a:rPr>
              <a:t>Hati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menjadi</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lebih</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tenang</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Selalu</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berfikir</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positif</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Mudah</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bersaudara</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dengan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orang</a:t>
            </a:r>
            <a:r>
              <a:rPr lang="en-US" sz="2400" dirty="0" smtClean="0">
                <a:solidFill>
                  <a:schemeClr val="tx1"/>
                </a:solidFill>
                <a:cs typeface="Times New Roman" pitchFamily="18" charset="0"/>
              </a:rPr>
              <a:t> lain</a:t>
            </a:r>
          </a:p>
          <a:p>
            <a:pPr algn="just">
              <a:buNone/>
            </a:pPr>
            <a:r>
              <a:rPr lang="en-US" sz="2400" dirty="0" err="1" smtClean="0">
                <a:solidFill>
                  <a:schemeClr val="tx1"/>
                </a:solidFill>
                <a:cs typeface="Times New Roman" pitchFamily="18" charset="0"/>
              </a:rPr>
              <a:t>Manfaat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Perilaku</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persaudaraan</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Dapat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memperbanyak</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teman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saudara</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Dapat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menambah</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menjalin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relasi</a:t>
            </a:r>
            <a:r>
              <a:rPr lang="en-US" sz="2400" dirty="0" smtClean="0">
                <a:solidFill>
                  <a:schemeClr val="tx1"/>
                </a:solidFill>
                <a:cs typeface="Times New Roman" pitchFamily="18" charset="0"/>
              </a:rPr>
              <a:t> yang </a:t>
            </a:r>
            <a:r>
              <a:rPr lang="en-US" sz="2400" dirty="0" err="1" smtClean="0">
                <a:solidFill>
                  <a:schemeClr val="tx1"/>
                </a:solidFill>
                <a:cs typeface="Times New Roman" pitchFamily="18" charset="0"/>
              </a:rPr>
              <a:t>lebih</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banyak</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lagi</a:t>
            </a:r>
            <a:endParaRPr lang="en-US" sz="2400" dirty="0" smtClean="0">
              <a:solidFill>
                <a:schemeClr val="tx1"/>
              </a:solidFill>
              <a:cs typeface="Times New Roman" pitchFamily="18" charset="0"/>
            </a:endParaRPr>
          </a:p>
          <a:p>
            <a:pPr algn="just"/>
            <a:r>
              <a:rPr lang="en-US" sz="2400" dirty="0" err="1" smtClean="0">
                <a:solidFill>
                  <a:schemeClr val="tx1"/>
                </a:solidFill>
                <a:cs typeface="Times New Roman" pitchFamily="18" charset="0"/>
              </a:rPr>
              <a:t>Dapat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mempererat</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jalinan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kekeluargaan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dan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persaudaraan</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sesama</a:t>
            </a:r>
            <a:r>
              <a:rPr lang="en-US" sz="2400" dirty="0" smtClean="0">
                <a:solidFill>
                  <a:schemeClr val="tx1"/>
                </a:solidFill>
                <a:cs typeface="Times New Roman" pitchFamily="18" charset="0"/>
              </a:rPr>
              <a:t> </a:t>
            </a:r>
            <a:r>
              <a:rPr lang="en-US" sz="2400" dirty="0" err="1" smtClean="0">
                <a:solidFill>
                  <a:schemeClr val="tx1"/>
                </a:solidFill>
                <a:cs typeface="Times New Roman" pitchFamily="18" charset="0"/>
              </a:rPr>
              <a:t>manusia</a:t>
            </a:r>
            <a:r>
              <a:rPr lang="en-US" sz="2400" dirty="0" smtClean="0">
                <a:solidFill>
                  <a:schemeClr val="tx1"/>
                </a:solidFill>
                <a:cs typeface="Times New Roman" pitchFamily="18" charset="0"/>
              </a:rPr>
              <a:t>.</a:t>
            </a:r>
            <a:endParaRPr lang="id-ID" sz="2400" dirty="0">
              <a:solidFill>
                <a:schemeClr val="tx1"/>
              </a:solidFill>
              <a:cs typeface="Times New Roman" pitchFamily="18" charset="0"/>
            </a:endParaRPr>
          </a:p>
        </p:txBody>
      </p:sp>
    </p:spTree>
    <p:extLst>
      <p:ext uri="{BB962C8B-B14F-4D97-AF65-F5344CB8AC3E}">
        <p14:creationId xmlns:p14="http://schemas.microsoft.com/office/powerpoint/2010/main" val="386118598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295400"/>
          </a:xfrm>
          <a:solidFill>
            <a:schemeClr val="accent1">
              <a:lumMod val="60000"/>
              <a:lumOff val="40000"/>
            </a:schemeClr>
          </a:solidFill>
          <a:ln>
            <a:solidFill>
              <a:srgbClr val="FFFF00"/>
            </a:solidFill>
          </a:ln>
          <a:effectLst>
            <a:innerShdw blurRad="114300">
              <a:prstClr val="black"/>
            </a:innerShdw>
          </a:effectLst>
        </p:spPr>
        <p:txBody>
          <a:bodyPr anchor="ctr">
            <a:normAutofit/>
          </a:bodyPr>
          <a:lstStyle/>
          <a:p>
            <a:pPr algn="ctr"/>
            <a:r>
              <a:rPr lang="en-US" sz="4000" b="1" dirty="0" smtClean="0">
                <a:ln w="31550" cmpd="sng">
                  <a:solidFill>
                    <a:schemeClr val="tx1"/>
                  </a:solidFill>
                  <a:prstDash val="solid"/>
                </a:ln>
                <a:solidFill>
                  <a:schemeClr val="tx1">
                    <a:lumMod val="95000"/>
                    <a:lumOff val="5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rPr>
              <a:t>BAB 1 </a:t>
            </a:r>
            <a:endParaRPr lang="en-US" sz="4000" b="1" dirty="0">
              <a:ln w="31550" cmpd="sng">
                <a:solidFill>
                  <a:schemeClr val="tx1"/>
                </a:solidFill>
                <a:prstDash val="solid"/>
              </a:ln>
              <a:solidFill>
                <a:schemeClr val="tx1">
                  <a:lumMod val="95000"/>
                  <a:lumOff val="5000"/>
                </a:schemeClr>
              </a:solidFill>
              <a:effectLst>
                <a:outerShdw blurRad="50800" dist="40000" dir="5400000" algn="tl" rotWithShape="0">
                  <a:srgbClr val="000000">
                    <a:shade val="5000"/>
                    <a:satMod val="120000"/>
                    <a:alpha val="33000"/>
                  </a:srgbClr>
                </a:outerShdw>
              </a:effectLst>
              <a:latin typeface="Times New Roman" pitchFamily="18" charset="0"/>
              <a:cs typeface="Times New Roman" pitchFamily="18" charset="0"/>
            </a:endParaRPr>
          </a:p>
        </p:txBody>
      </p:sp>
      <p:sp>
        <p:nvSpPr>
          <p:cNvPr id="2" name="Content Placeholder 1"/>
          <p:cNvSpPr>
            <a:spLocks noGrp="1"/>
          </p:cNvSpPr>
          <p:nvPr>
            <p:ph sz="quarter" idx="1"/>
          </p:nvPr>
        </p:nvSpPr>
        <p:spPr>
          <a:xfrm>
            <a:off x="571472" y="4117987"/>
            <a:ext cx="8229600" cy="2382847"/>
          </a:xfrm>
        </p:spPr>
        <p:txBody>
          <a:bodyPr>
            <a:normAutofit fontScale="85000" lnSpcReduction="20000"/>
            <a:scene3d>
              <a:camera prst="orthographicFront"/>
              <a:lightRig rig="balanced" dir="t">
                <a:rot lat="0" lon="0" rev="2100000"/>
              </a:lightRig>
            </a:scene3d>
            <a:sp3d extrusionH="57150" prstMaterial="metal">
              <a:bevelT w="38100" h="25400"/>
              <a:contourClr>
                <a:schemeClr val="bg2"/>
              </a:contourClr>
            </a:sp3d>
          </a:bodyPr>
          <a:lstStyle/>
          <a:p>
            <a:pPr algn="ctr">
              <a:buNone/>
            </a:pPr>
            <a:r>
              <a:rPr lang="en-US" sz="6600" b="1" dirty="0" err="1"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Kontrol</a:t>
            </a:r>
            <a:r>
              <a:rPr lang="en-US" sz="6600" b="1" dirty="0"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 </a:t>
            </a:r>
            <a:r>
              <a:rPr lang="en-US" sz="6600" b="1" dirty="0" err="1"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diri</a:t>
            </a:r>
            <a:r>
              <a:rPr lang="en-US" sz="6600" b="1" dirty="0"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 </a:t>
            </a:r>
            <a:r>
              <a:rPr lang="en-US" sz="6600" b="1" dirty="0" err="1"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prasangka</a:t>
            </a:r>
            <a:r>
              <a:rPr lang="en-US" sz="6600" b="1" dirty="0"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 </a:t>
            </a:r>
            <a:r>
              <a:rPr lang="en-US" sz="6600" b="1" dirty="0" err="1"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baik</a:t>
            </a:r>
            <a:r>
              <a:rPr lang="en-US" sz="6600" b="1" dirty="0"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 </a:t>
            </a:r>
            <a:r>
              <a:rPr lang="en-US" sz="6600" b="1" dirty="0" err="1"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dan</a:t>
            </a:r>
            <a:r>
              <a:rPr lang="en-US" sz="6600" b="1" dirty="0"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 </a:t>
            </a:r>
            <a:r>
              <a:rPr lang="en-US" sz="6600" b="1" dirty="0" err="1"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persaudaraan</a:t>
            </a:r>
            <a:r>
              <a:rPr lang="en-US" sz="6600" b="1" dirty="0" smtClean="0">
                <a:ln w="50800"/>
                <a:solidFill>
                  <a:srgbClr val="FFFF00"/>
                </a:solidFill>
                <a:effectLst>
                  <a:reflection blurRad="6350" stA="60000" endA="900" endPos="60000" dist="29997" dir="5400000" sy="-100000" algn="bl" rotWithShape="0"/>
                </a:effectLst>
                <a:latin typeface="Constantia" pitchFamily="18" charset="0"/>
                <a:cs typeface="MoolBoran" pitchFamily="34" charset="0"/>
              </a:rPr>
              <a:t>.</a:t>
            </a:r>
            <a:endParaRPr lang="en-US" sz="6600" b="1" dirty="0">
              <a:ln w="50800"/>
              <a:solidFill>
                <a:srgbClr val="FFFF00"/>
              </a:solidFill>
              <a:effectLst>
                <a:reflection blurRad="6350" stA="60000" endA="900" endPos="60000" dist="29997" dir="5400000" sy="-100000" algn="bl" rotWithShape="0"/>
              </a:effectLst>
              <a:latin typeface="Constantia" pitchFamily="18" charset="0"/>
              <a:cs typeface="MoolBoran" pitchFamily="34" charset="0"/>
            </a:endParaRPr>
          </a:p>
        </p:txBody>
      </p:sp>
      <p:pic>
        <p:nvPicPr>
          <p:cNvPr id="5123" name="Picture 3" descr="C:\Users\User\Pictures\allah-swt.jpg"/>
          <p:cNvPicPr>
            <a:picLocks noChangeAspect="1" noChangeArrowheads="1"/>
          </p:cNvPicPr>
          <p:nvPr/>
        </p:nvPicPr>
        <p:blipFill>
          <a:blip r:embed="rId3" cstate="print"/>
          <a:srcRect/>
          <a:stretch>
            <a:fillRect/>
          </a:stretch>
        </p:blipFill>
        <p:spPr bwMode="auto">
          <a:xfrm>
            <a:off x="2714612" y="1428736"/>
            <a:ext cx="3890124" cy="25717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9265794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 calcmode="lin" valueType="num">
                                      <p:cBhvr>
                                        <p:cTn id="12" dur="1000" fill="hold"/>
                                        <p:tgtEl>
                                          <p:spTgt spid="5123"/>
                                        </p:tgtEl>
                                        <p:attrNameLst>
                                          <p:attrName>ppt_w</p:attrName>
                                        </p:attrNameLst>
                                      </p:cBhvr>
                                      <p:tavLst>
                                        <p:tav tm="0">
                                          <p:val>
                                            <p:strVal val="#ppt_w+.3"/>
                                          </p:val>
                                        </p:tav>
                                        <p:tav tm="100000">
                                          <p:val>
                                            <p:strVal val="#ppt_w"/>
                                          </p:val>
                                        </p:tav>
                                      </p:tavLst>
                                    </p:anim>
                                    <p:anim calcmode="lin" valueType="num">
                                      <p:cBhvr>
                                        <p:cTn id="13" dur="1000" fill="hold"/>
                                        <p:tgtEl>
                                          <p:spTgt spid="5123"/>
                                        </p:tgtEl>
                                        <p:attrNameLst>
                                          <p:attrName>ppt_h</p:attrName>
                                        </p:attrNameLst>
                                      </p:cBhvr>
                                      <p:tavLst>
                                        <p:tav tm="0">
                                          <p:val>
                                            <p:strVal val="#ppt_h"/>
                                          </p:val>
                                        </p:tav>
                                        <p:tav tm="100000">
                                          <p:val>
                                            <p:strVal val="#ppt_h"/>
                                          </p:val>
                                        </p:tav>
                                      </p:tavLst>
                                    </p:anim>
                                    <p:animEffect transition="in" filter="fade">
                                      <p:cBhvr>
                                        <p:cTn id="14" dur="1000"/>
                                        <p:tgtEl>
                                          <p:spTgt spid="5123"/>
                                        </p:tgtEl>
                                      </p:cBhvr>
                                    </p:animEffect>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p:cTn id="19" dur="500" fill="hold"/>
                                        <p:tgtEl>
                                          <p:spTgt spid="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xEl>
                                              <p:pRg st="0" end="0"/>
                                            </p:txEl>
                                          </p:spTgt>
                                        </p:tgtEl>
                                        <p:attrNameLst>
                                          <p:attrName>ppt_y</p:attrName>
                                        </p:attrNameLst>
                                      </p:cBhvr>
                                      <p:tavLst>
                                        <p:tav tm="0">
                                          <p:val>
                                            <p:strVal val="#ppt_y"/>
                                          </p:val>
                                        </p:tav>
                                        <p:tav tm="100000">
                                          <p:val>
                                            <p:strVal val="#ppt_y"/>
                                          </p:val>
                                        </p:tav>
                                      </p:tavLst>
                                    </p:anim>
                                    <p:anim calcmode="lin" valueType="num">
                                      <p:cBhvr>
                                        <p:cTn id="21" dur="500" fill="hold"/>
                                        <p:tgtEl>
                                          <p:spTgt spid="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52400"/>
            <a:ext cx="8839200" cy="1066800"/>
          </a:xfrm>
        </p:spPr>
        <p:style>
          <a:lnRef idx="2">
            <a:schemeClr val="accent2">
              <a:shade val="50000"/>
            </a:schemeClr>
          </a:lnRef>
          <a:fillRef idx="1">
            <a:schemeClr val="accent2"/>
          </a:fillRef>
          <a:effectRef idx="0">
            <a:schemeClr val="accent2"/>
          </a:effectRef>
          <a:fontRef idx="minor">
            <a:schemeClr val="lt1"/>
          </a:fontRef>
        </p:style>
        <p:txBody>
          <a:bodyPr anchor="ctr">
            <a:norm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800" b="1" spc="0" dirty="0" smtClean="0">
                <a:ln/>
                <a:solidFill>
                  <a:schemeClr val="accent3"/>
                </a:solidFill>
                <a:effectLst/>
                <a:latin typeface="Broadway" pitchFamily="82" charset="0"/>
              </a:rPr>
              <a:t>LATAR BELAKANG</a:t>
            </a:r>
            <a:endParaRPr lang="en-US" sz="4800" b="1" spc="0" dirty="0">
              <a:ln/>
              <a:solidFill>
                <a:schemeClr val="accent3"/>
              </a:solidFill>
              <a:effectLst/>
              <a:latin typeface="Broadway" pitchFamily="82" charset="0"/>
            </a:endParaRPr>
          </a:p>
        </p:txBody>
      </p:sp>
      <p:sp>
        <p:nvSpPr>
          <p:cNvPr id="2" name="Content Placeholder 1"/>
          <p:cNvSpPr>
            <a:spLocks noGrp="1"/>
          </p:cNvSpPr>
          <p:nvPr>
            <p:ph sz="quarter" idx="1"/>
          </p:nvPr>
        </p:nvSpPr>
        <p:spPr>
          <a:xfrm>
            <a:off x="228600" y="1219200"/>
            <a:ext cx="8610600" cy="4525963"/>
          </a:xfrm>
          <a:effectLst>
            <a:outerShdw blurRad="63500" sx="102000" sy="102000" algn="ctr"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a:normAutofit/>
          </a:bodyPr>
          <a:lstStyle/>
          <a:p>
            <a:pPr algn="just">
              <a:buNone/>
            </a:pPr>
            <a:r>
              <a:rPr lang="en-US" sz="2800" dirty="0" smtClean="0">
                <a:latin typeface="Baskerville Old Face" pitchFamily="18" charset="0"/>
              </a:rPr>
              <a:t>	</a:t>
            </a:r>
            <a:r>
              <a:rPr lang="en-US" sz="2400" dirty="0" smtClean="0">
                <a:solidFill>
                  <a:srgbClr val="FF0000"/>
                </a:solidFill>
                <a:latin typeface="Times New Roman" pitchFamily="18" charset="0"/>
                <a:cs typeface="Times New Roman" pitchFamily="18" charset="0"/>
              </a:rPr>
              <a:t>Allah </a:t>
            </a:r>
            <a:r>
              <a:rPr lang="en-US" sz="2400" dirty="0" err="1" smtClean="0">
                <a:solidFill>
                  <a:srgbClr val="FF0000"/>
                </a:solidFill>
                <a:latin typeface="Times New Roman" pitchFamily="18" charset="0"/>
                <a:cs typeface="Times New Roman" pitchFamily="18" charset="0"/>
              </a:rPr>
              <a:t>swt</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Menurunkan</a:t>
            </a:r>
            <a:r>
              <a:rPr lang="en-US" sz="2400" dirty="0" smtClean="0">
                <a:solidFill>
                  <a:srgbClr val="FF0000"/>
                </a:solidFill>
                <a:latin typeface="Times New Roman" pitchFamily="18" charset="0"/>
                <a:cs typeface="Times New Roman" pitchFamily="18" charset="0"/>
              </a:rPr>
              <a:t> Al-Qur’an </a:t>
            </a:r>
            <a:r>
              <a:rPr lang="en-US" sz="2400" dirty="0" err="1" smtClean="0">
                <a:solidFill>
                  <a:srgbClr val="FF0000"/>
                </a:solidFill>
                <a:latin typeface="Times New Roman" pitchFamily="18" charset="0"/>
                <a:cs typeface="Times New Roman" pitchFamily="18" charset="0"/>
              </a:rPr>
              <a:t>supaya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manusia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membaca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memahami</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dan</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menjadikan</a:t>
            </a:r>
            <a:r>
              <a:rPr lang="en-US" sz="2400" dirty="0" smtClean="0">
                <a:solidFill>
                  <a:srgbClr val="FF0000"/>
                </a:solidFill>
                <a:latin typeface="Times New Roman" pitchFamily="18" charset="0"/>
                <a:cs typeface="Times New Roman" pitchFamily="18" charset="0"/>
              </a:rPr>
              <a:t> Al-Qur’an </a:t>
            </a:r>
            <a:r>
              <a:rPr lang="en-US" sz="2400" dirty="0" err="1" smtClean="0">
                <a:solidFill>
                  <a:srgbClr val="FF0000"/>
                </a:solidFill>
                <a:latin typeface="Times New Roman" pitchFamily="18" charset="0"/>
                <a:cs typeface="Times New Roman" pitchFamily="18" charset="0"/>
              </a:rPr>
              <a:t>sebagai</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pedoman</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hidup</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serta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mengamalkan</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isi</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kandungannya</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dalam</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kehidupan</a:t>
            </a:r>
            <a:r>
              <a:rPr lang="en-US" sz="2400" dirty="0" smtClean="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sehari-hari</a:t>
            </a:r>
            <a:r>
              <a:rPr lang="en-US" sz="2400" dirty="0" smtClean="0">
                <a:solidFill>
                  <a:srgbClr val="FF0000"/>
                </a:solidFill>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QS. Al-</a:t>
            </a:r>
            <a:r>
              <a:rPr lang="en-US" sz="2400" dirty="0" err="1" smtClean="0">
                <a:latin typeface="Times New Roman" pitchFamily="18" charset="0"/>
                <a:cs typeface="Times New Roman" pitchFamily="18" charset="0"/>
              </a:rPr>
              <a:t>Ḥujurāt</a:t>
            </a:r>
            <a:r>
              <a:rPr lang="en-US" sz="2400" dirty="0" smtClean="0">
                <a:latin typeface="Times New Roman" pitchFamily="18" charset="0"/>
                <a:cs typeface="Times New Roman" pitchFamily="18" charset="0"/>
              </a:rPr>
              <a:t>/49: 10 </a:t>
            </a:r>
            <a:r>
              <a:rPr lang="en-US" sz="2400" dirty="0" err="1" smtClean="0">
                <a:latin typeface="Times New Roman" pitchFamily="18" charset="0"/>
                <a:cs typeface="Times New Roman" pitchFamily="18" charset="0"/>
              </a:rPr>
              <a:t>dibahas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tentang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kontrol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diri</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mujāhadah</a:t>
            </a:r>
            <a:r>
              <a:rPr lang="en-US" sz="2400" i="1" dirty="0" smtClean="0">
                <a:latin typeface="Times New Roman" pitchFamily="18" charset="0"/>
                <a:cs typeface="Times New Roman" pitchFamily="18" charset="0"/>
              </a:rPr>
              <a:t> an-</a:t>
            </a:r>
            <a:r>
              <a:rPr lang="en-US" sz="2400" i="1" dirty="0" err="1" smtClean="0">
                <a:latin typeface="Times New Roman" pitchFamily="18" charset="0"/>
                <a:cs typeface="Times New Roman" pitchFamily="18" charset="0"/>
              </a:rPr>
              <a:t>nafs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persaudaraan</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ukhwah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Sedangkan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QS. Al-</a:t>
            </a:r>
            <a:r>
              <a:rPr lang="en-US" sz="2400" dirty="0" err="1" smtClean="0">
                <a:latin typeface="Times New Roman" pitchFamily="18" charset="0"/>
                <a:cs typeface="Times New Roman" pitchFamily="18" charset="0"/>
              </a:rPr>
              <a:t>Ḥujurāt</a:t>
            </a:r>
            <a:r>
              <a:rPr lang="en-US" sz="2400" dirty="0" smtClean="0">
                <a:latin typeface="Times New Roman" pitchFamily="18" charset="0"/>
                <a:cs typeface="Times New Roman" pitchFamily="18" charset="0"/>
              </a:rPr>
              <a:t>/49: 12 </a:t>
            </a:r>
            <a:r>
              <a:rPr lang="en-US" sz="2400" dirty="0" err="1" smtClean="0">
                <a:latin typeface="Times New Roman" pitchFamily="18" charset="0"/>
                <a:cs typeface="Times New Roman" pitchFamily="18" charset="0"/>
              </a:rPr>
              <a:t>perintah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menjauhi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prasangka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buruk</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su’ūẓẓan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6146" name="Picture 2" descr="C:\Users\User\Pictures\Allah (1).jpg"/>
          <p:cNvPicPr>
            <a:picLocks noChangeAspect="1" noChangeArrowheads="1"/>
          </p:cNvPicPr>
          <p:nvPr/>
        </p:nvPicPr>
        <p:blipFill>
          <a:blip r:embed="rId2" cstate="print"/>
          <a:srcRect/>
          <a:stretch>
            <a:fillRect/>
          </a:stretch>
        </p:blipFill>
        <p:spPr bwMode="auto">
          <a:xfrm>
            <a:off x="5638800" y="5029200"/>
            <a:ext cx="2257452" cy="14835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305786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Effect transition="in" filter="wipe(down)">
                                      <p:cBhvr>
                                        <p:cTn id="12" dur="500"/>
                                        <p:tgtEl>
                                          <p:spTgt spid="2">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20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wipe(down)">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wipe(down)">
                                      <p:cBhvr>
                                        <p:cTn id="2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style>
          <a:lnRef idx="1">
            <a:schemeClr val="accent1"/>
          </a:lnRef>
          <a:fillRef idx="3">
            <a:schemeClr val="accent1"/>
          </a:fillRef>
          <a:effectRef idx="2">
            <a:schemeClr val="accent1"/>
          </a:effectRef>
          <a:fontRef idx="minor">
            <a:schemeClr val="lt1"/>
          </a:fontRef>
        </p:style>
        <p:txBody>
          <a:bodyPr>
            <a:normAutofit/>
          </a:bodyPr>
          <a:lstStyle/>
          <a:p>
            <a:pPr algn="just"/>
            <a:r>
              <a:rPr lang="en-US" sz="2400" dirty="0" err="1" smtClean="0">
                <a:latin typeface="Times New Roman" pitchFamily="18" charset="0"/>
                <a:cs typeface="Times New Roman" pitchFamily="18" charset="0"/>
              </a:rPr>
              <a:t>Bacalah</a:t>
            </a:r>
            <a:r>
              <a:rPr lang="en-US" sz="2400" dirty="0" smtClean="0">
                <a:latin typeface="Times New Roman" pitchFamily="18" charset="0"/>
                <a:cs typeface="Times New Roman" pitchFamily="18" charset="0"/>
              </a:rPr>
              <a:t> QS. Al-</a:t>
            </a:r>
            <a:r>
              <a:rPr lang="en-US" sz="2400" dirty="0" err="1" smtClean="0">
                <a:latin typeface="Times New Roman" pitchFamily="18" charset="0"/>
                <a:cs typeface="Times New Roman" pitchFamily="18" charset="0"/>
              </a:rPr>
              <a:t>Ḥujurāt</a:t>
            </a:r>
            <a:r>
              <a:rPr lang="en-US" sz="2400" dirty="0" smtClean="0">
                <a:latin typeface="Times New Roman" pitchFamily="18" charset="0"/>
                <a:cs typeface="Times New Roman" pitchFamily="18" charset="0"/>
              </a:rPr>
              <a:t>/49: 10 </a:t>
            </a:r>
            <a:r>
              <a:rPr lang="en-US" sz="2400" dirty="0" err="1" smtClean="0">
                <a:latin typeface="Times New Roman" pitchFamily="18" charset="0"/>
                <a:cs typeface="Times New Roman" pitchFamily="18" charset="0"/>
              </a:rPr>
              <a:t>perhatikan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makhraj</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panjang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pendek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ketentuan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tajwid</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Jangan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lupa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membaca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ta’awudz</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Salah </a:t>
            </a:r>
            <a:r>
              <a:rPr lang="en-US" sz="2400" dirty="0" err="1" smtClean="0">
                <a:latin typeface="Times New Roman" pitchFamily="18" charset="0"/>
                <a:cs typeface="Times New Roman" pitchFamily="18" charset="0"/>
              </a:rPr>
              <a:t>satu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manfaat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membaca</a:t>
            </a:r>
            <a:r>
              <a:rPr lang="en-US" sz="2400" dirty="0" smtClean="0">
                <a:latin typeface="Times New Roman" pitchFamily="18" charset="0"/>
                <a:cs typeface="Times New Roman" pitchFamily="18" charset="0"/>
              </a:rPr>
              <a:t> Al-Qur’an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memperoleh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kedamaian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petunjuk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kebenaran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dari</a:t>
            </a:r>
            <a:r>
              <a:rPr lang="en-US" sz="2400" dirty="0" smtClean="0">
                <a:latin typeface="Times New Roman" pitchFamily="18" charset="0"/>
                <a:cs typeface="Times New Roman" pitchFamily="18" charset="0"/>
              </a:rPr>
              <a:t> Allah </a:t>
            </a:r>
            <a:r>
              <a:rPr lang="en-US" sz="2400" dirty="0" err="1" smtClean="0">
                <a:latin typeface="Times New Roman" pitchFamily="18" charset="0"/>
                <a:cs typeface="Times New Roman" pitchFamily="18" charset="0"/>
              </a:rPr>
              <a:t>swt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memahami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pelajaran</a:t>
            </a:r>
            <a:r>
              <a:rPr lang="en-US"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sp>
        <p:nvSpPr>
          <p:cNvPr id="2" name="Title 1"/>
          <p:cNvSpPr>
            <a:spLocks noGrp="1"/>
          </p:cNvSpPr>
          <p:nvPr>
            <p:ph type="title"/>
          </p:nvPr>
        </p:nvSpPr>
        <p:spPr>
          <a:xfrm>
            <a:off x="301752" y="228600"/>
            <a:ext cx="8534400" cy="990600"/>
          </a:xfrm>
          <a:ln/>
        </p:spPr>
        <p:style>
          <a:lnRef idx="1">
            <a:schemeClr val="dk1"/>
          </a:lnRef>
          <a:fillRef idx="2">
            <a:schemeClr val="dk1"/>
          </a:fillRef>
          <a:effectRef idx="1">
            <a:schemeClr val="dk1"/>
          </a:effectRef>
          <a:fontRef idx="minor">
            <a:schemeClr val="dk1"/>
          </a:fontRef>
        </p:style>
        <p:txBody>
          <a:bodyPr>
            <a:noAutofit/>
          </a:bodyPr>
          <a:lstStyle/>
          <a:p>
            <a:r>
              <a:rPr lang="en-US" sz="32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Membaca</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 QS. </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Al</a:t>
            </a:r>
            <a:r>
              <a:rPr lang="id-ID"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i Imran</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 </a:t>
            </a:r>
            <a:r>
              <a:rPr lang="id-ID"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133,134</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 </a:t>
            </a:r>
            <a:r>
              <a:rPr lang="en-US" sz="32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dan</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 QS. Al-</a:t>
            </a:r>
            <a:r>
              <a:rPr lang="en-US" sz="32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Ḥujurāt</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/49: 10 </a:t>
            </a:r>
            <a:r>
              <a:rPr lang="en-US" sz="32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dan</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 12</a:t>
            </a:r>
            <a:endParaRPr lang="id-ID" sz="3200" b="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40225134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Q.S. Ali Imran 133 . 134</a:t>
            </a:r>
            <a:endParaRPr lang="id-ID" dirty="0"/>
          </a:p>
        </p:txBody>
      </p:sp>
      <p:sp>
        <p:nvSpPr>
          <p:cNvPr id="3" name="Content Placeholder 2"/>
          <p:cNvSpPr>
            <a:spLocks noGrp="1"/>
          </p:cNvSpPr>
          <p:nvPr>
            <p:ph sz="quarter" idx="1"/>
          </p:nvPr>
        </p:nvSpPr>
        <p:spPr/>
        <p:txBody>
          <a:bodyPr>
            <a:normAutofit/>
          </a:bodyPr>
          <a:lstStyle/>
          <a:p>
            <a:pPr marL="0" indent="0" algn="r">
              <a:buNone/>
            </a:pPr>
            <a:r>
              <a:rPr lang="ar-AE" sz="4800" dirty="0"/>
              <a:t>وَسَارِعُوا إِلَى مَغْفِرَةٍ مِنْ رَبِّكُمْ وَجَنَّةٍ عَرْضُهَا </a:t>
            </a:r>
            <a:endParaRPr lang="id-ID" sz="4800" dirty="0" smtClean="0"/>
          </a:p>
          <a:p>
            <a:pPr marL="0" indent="0" algn="r">
              <a:buNone/>
            </a:pPr>
            <a:r>
              <a:rPr lang="ar-AE" sz="4800" dirty="0" smtClean="0"/>
              <a:t>السَّمَاوَاتُ </a:t>
            </a:r>
            <a:r>
              <a:rPr lang="ar-AE" sz="4800" dirty="0"/>
              <a:t>وَالأرْضُ أُعِدَّتْ لِلْمُتَّقِينَ</a:t>
            </a:r>
            <a:endParaRPr lang="id-ID" sz="4800" dirty="0"/>
          </a:p>
          <a:p>
            <a:pPr marL="0" indent="0" algn="r">
              <a:buNone/>
            </a:pPr>
            <a:r>
              <a:rPr lang="ar-AE" sz="4800" dirty="0"/>
              <a:t>الَّذِينَ يُنْفِقُونَ فِي السَّرَّاءِ وَالضَّرَّاءِ وَالْكَاظِمِينَ الْغَيْظَ وَالْعَافِينَ عَنِ النَّاسِ وَاللَّهُ يُحِبُّ الْمُحْسِنِينَ</a:t>
            </a:r>
            <a:endParaRPr lang="id-ID" sz="4800" dirty="0"/>
          </a:p>
          <a:p>
            <a:pPr marL="0" indent="0">
              <a:buNone/>
            </a:pPr>
            <a:endParaRPr lang="id-ID" sz="4800" dirty="0" smtClean="0"/>
          </a:p>
        </p:txBody>
      </p:sp>
    </p:spTree>
    <p:extLst>
      <p:ext uri="{BB962C8B-B14F-4D97-AF65-F5344CB8AC3E}">
        <p14:creationId xmlns:p14="http://schemas.microsoft.com/office/powerpoint/2010/main" val="1443739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Terjemahan </a:t>
            </a:r>
            <a:endParaRPr lang="id-ID" dirty="0"/>
          </a:p>
        </p:txBody>
      </p:sp>
      <p:sp>
        <p:nvSpPr>
          <p:cNvPr id="3" name="Content Placeholder 2"/>
          <p:cNvSpPr>
            <a:spLocks noGrp="1"/>
          </p:cNvSpPr>
          <p:nvPr>
            <p:ph sz="quarter" idx="1"/>
          </p:nvPr>
        </p:nvSpPr>
        <p:spPr/>
        <p:txBody>
          <a:bodyPr/>
          <a:lstStyle/>
          <a:p>
            <a:pPr algn="just"/>
            <a:r>
              <a:rPr lang="id-ID" dirty="0"/>
              <a:t>Dan bersegeralah kamu kepada ampunan dari Tuhanmu dan kepada surga yang luasnya seluas langit dan bumi yang disediakan untuk orang-orang yang bertakwa,</a:t>
            </a:r>
          </a:p>
          <a:p>
            <a:pPr algn="just"/>
            <a:r>
              <a:rPr lang="id-ID" dirty="0"/>
              <a:t>(yaitu) orang-orang yang menafkahkan (hartanya), baik di waktu lapang maupun sempit, dan orang-orang yang menahan amarahnya dan memaafkan (kesalahan) orang. Allah menyukai orang-orang yang berbuat kebajikan.</a:t>
            </a:r>
          </a:p>
          <a:p>
            <a:endParaRPr lang="id-ID" dirty="0"/>
          </a:p>
        </p:txBody>
      </p:sp>
    </p:spTree>
    <p:extLst>
      <p:ext uri="{BB962C8B-B14F-4D97-AF65-F5344CB8AC3E}">
        <p14:creationId xmlns:p14="http://schemas.microsoft.com/office/powerpoint/2010/main" val="765301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nchor="ctr"/>
          <a:lstStyle/>
          <a:p>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QS. Al-</a:t>
            </a:r>
            <a:r>
              <a:rPr lang="en-US" sz="3200" b="1" dirty="0" err="1"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Ḥujurāt</a:t>
            </a:r>
            <a:r>
              <a:rPr lang="en-US" sz="3200"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latin typeface="Times New Roman" pitchFamily="18" charset="0"/>
                <a:cs typeface="Times New Roman" pitchFamily="18" charset="0"/>
              </a:rPr>
              <a:t>/49: 12</a:t>
            </a:r>
            <a:endParaRPr lang="id-ID" dirty="0"/>
          </a:p>
        </p:txBody>
      </p:sp>
      <p:pic>
        <p:nvPicPr>
          <p:cNvPr id="4" name="Content Placeholder 3"/>
          <p:cNvPicPr>
            <a:picLocks noGrp="1"/>
          </p:cNvPicPr>
          <p:nvPr>
            <p:ph sz="quarter" idx="1"/>
          </p:nvPr>
        </p:nvPicPr>
        <p:blipFill>
          <a:blip r:embed="rId2"/>
          <a:srcRect/>
          <a:stretch>
            <a:fillRect/>
          </a:stretch>
        </p:blipFill>
        <p:spPr bwMode="auto">
          <a:xfrm>
            <a:off x="609600" y="1905000"/>
            <a:ext cx="8077201" cy="4114800"/>
          </a:xfrm>
          <a:prstGeom prst="rect">
            <a:avLst/>
          </a:prstGeom>
          <a:solidFill>
            <a:srgbClr val="C00000"/>
          </a:solidFill>
          <a:ln>
            <a:solidFill>
              <a:srgbClr val="C00000"/>
            </a:solidFill>
            <a:headEnd/>
            <a:tailEnd/>
          </a:ln>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329308764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Terjemahan...</a:t>
            </a:r>
            <a:endParaRPr lang="id-ID" dirty="0"/>
          </a:p>
        </p:txBody>
      </p:sp>
      <p:sp>
        <p:nvSpPr>
          <p:cNvPr id="3" name="Content Placeholder 2"/>
          <p:cNvSpPr>
            <a:spLocks noGrp="1"/>
          </p:cNvSpPr>
          <p:nvPr>
            <p:ph sz="quarter" idx="1"/>
          </p:nvPr>
        </p:nvSpPr>
        <p:spPr/>
        <p:txBody>
          <a:bodyPr/>
          <a:lstStyle/>
          <a:p>
            <a:pPr algn="ctr"/>
            <a:r>
              <a:rPr lang="id-ID" dirty="0"/>
              <a:t>Hai orang-orang yang beriman, jauhilah kebanyakan dari prasangka, sesungguhnya sebagian prasangka itu adalah dosa dan janganlah kamu mencari-cari kesalahan orang lain dan janganlah sebahagian kamu menggunjing sebahagian yang lain. Sukakah salah seorang di antara kamu memakan daging saudaranya yang sudah mati? Maka tentulah kamu merasa jijik kepadanya. Dan bertakwalah kepada Allah. Sesungguhnya Allah Maha Penerima tobat lagi Maha Penyayang.</a:t>
            </a:r>
          </a:p>
        </p:txBody>
      </p:sp>
    </p:spTree>
    <p:extLst>
      <p:ext uri="{BB962C8B-B14F-4D97-AF65-F5344CB8AC3E}">
        <p14:creationId xmlns:p14="http://schemas.microsoft.com/office/powerpoint/2010/main" val="69261009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QS. </a:t>
            </a:r>
            <a:r>
              <a:rPr lang="id-ID" smtClean="0"/>
              <a:t>AL HUJURAT : 10</a:t>
            </a:r>
            <a:endParaRPr lang="id-ID"/>
          </a:p>
        </p:txBody>
      </p:sp>
      <p:pic>
        <p:nvPicPr>
          <p:cNvPr id="4" name="Content Placeholder 3"/>
          <p:cNvPicPr>
            <a:picLocks noGrp="1"/>
          </p:cNvPicPr>
          <p:nvPr>
            <p:ph sz="quarter" idx="1"/>
          </p:nvPr>
        </p:nvPicPr>
        <p:blipFill>
          <a:blip r:embed="rId2"/>
          <a:srcRect/>
          <a:stretch>
            <a:fillRect/>
          </a:stretch>
        </p:blipFill>
        <p:spPr bwMode="auto">
          <a:xfrm>
            <a:off x="758505" y="1752601"/>
            <a:ext cx="7547295" cy="2438400"/>
          </a:xfrm>
          <a:prstGeom prst="rect">
            <a:avLst/>
          </a:prstGeom>
          <a:ln>
            <a:solidFill>
              <a:srgbClr val="FF0000"/>
            </a:solidFill>
          </a:ln>
          <a:effectLst>
            <a:softEdge rad="112500"/>
          </a:effectLst>
        </p:spPr>
      </p:pic>
    </p:spTree>
    <p:extLst>
      <p:ext uri="{BB962C8B-B14F-4D97-AF65-F5344CB8AC3E}">
        <p14:creationId xmlns:p14="http://schemas.microsoft.com/office/powerpoint/2010/main" val="1651410879"/>
      </p:ext>
    </p:extLst>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ivic">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blipFill>
          <a:blip xmlns:r="http://schemas.openxmlformats.org/officeDocument/2006/relationships" r:embed="rId2">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3">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Civic">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blipFill>
          <a:blip xmlns:r="http://schemas.openxmlformats.org/officeDocument/2006/relationships" r:embed="rId2">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3">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5876</TotalTime>
  <Words>1206</Words>
  <Application>Microsoft Office PowerPoint</Application>
  <PresentationFormat>On-screen Show (4:3)</PresentationFormat>
  <Paragraphs>84</Paragraphs>
  <Slides>18</Slides>
  <Notes>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1_Civic</vt:lpstr>
      <vt:lpstr>Civic</vt:lpstr>
      <vt:lpstr>PowerPoint Presentation</vt:lpstr>
      <vt:lpstr>BAB 1 </vt:lpstr>
      <vt:lpstr>LATAR BELAKANG</vt:lpstr>
      <vt:lpstr>Membaca QS. Ali Imran: 133,134 dan QS. Al-Ḥujurāt/49: 10 dan 12</vt:lpstr>
      <vt:lpstr>Q.S. Ali Imran 133 . 134</vt:lpstr>
      <vt:lpstr>Terjemahan </vt:lpstr>
      <vt:lpstr>QS. Al-Ḥujurāt/49: 12</vt:lpstr>
      <vt:lpstr>Terjemahan...</vt:lpstr>
      <vt:lpstr>QS. AL HUJURAT : 10</vt:lpstr>
      <vt:lpstr>PowerPoint Presentation</vt:lpstr>
      <vt:lpstr>Analisis isi kandungan QS. Al-Ḥujurāt/49: 12 Aṣbābun Nuzūlnya</vt:lpstr>
      <vt:lpstr>PowerPoint Presentation</vt:lpstr>
      <vt:lpstr>Analisis isi kandungan QS. Al-Ḥujurāt/49: 10 Aṣbābun Nuzūlnya</vt:lpstr>
      <vt:lpstr>PowerPoint Presentation</vt:lpstr>
      <vt:lpstr>KONTROL DIRI</vt:lpstr>
      <vt:lpstr>PRASANGKA BAIK</vt:lpstr>
      <vt:lpstr>PERSAUDARAAN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Faisol</dc:creator>
  <cp:lastModifiedBy>LUQMAN</cp:lastModifiedBy>
  <cp:revision>13</cp:revision>
  <dcterms:created xsi:type="dcterms:W3CDTF">2006-08-16T00:00:00Z</dcterms:created>
  <dcterms:modified xsi:type="dcterms:W3CDTF">2018-07-27T02:27:17Z</dcterms:modified>
</cp:coreProperties>
</file>