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56" r:id="rId4"/>
    <p:sldId id="264" r:id="rId5"/>
    <p:sldId id="258" r:id="rId6"/>
    <p:sldId id="262" r:id="rId7"/>
    <p:sldId id="266" r:id="rId8"/>
    <p:sldId id="281" r:id="rId9"/>
    <p:sldId id="268" r:id="rId10"/>
    <p:sldId id="265" r:id="rId11"/>
    <p:sldId id="267" r:id="rId12"/>
    <p:sldId id="259" r:id="rId13"/>
    <p:sldId id="273" r:id="rId14"/>
    <p:sldId id="283" r:id="rId15"/>
    <p:sldId id="274" r:id="rId16"/>
    <p:sldId id="291" r:id="rId17"/>
    <p:sldId id="284" r:id="rId18"/>
    <p:sldId id="292" r:id="rId19"/>
    <p:sldId id="270" r:id="rId20"/>
    <p:sldId id="293" r:id="rId21"/>
    <p:sldId id="285" r:id="rId22"/>
    <p:sldId id="279" r:id="rId23"/>
    <p:sldId id="275" r:id="rId24"/>
    <p:sldId id="286" r:id="rId25"/>
    <p:sldId id="276" r:id="rId26"/>
    <p:sldId id="277" r:id="rId27"/>
    <p:sldId id="278" r:id="rId28"/>
    <p:sldId id="287" r:id="rId29"/>
    <p:sldId id="280" r:id="rId30"/>
    <p:sldId id="288" r:id="rId31"/>
    <p:sldId id="290" r:id="rId32"/>
    <p:sldId id="271" r:id="rId33"/>
    <p:sldId id="272" r:id="rId34"/>
    <p:sldId id="289" r:id="rId35"/>
    <p:sldId id="261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FB8F097-FD13-4316-BD50-D9B76552EE59}" type="datetimeFigureOut">
              <a:rPr lang="id-ID" smtClean="0"/>
              <a:pPr/>
              <a:t>07/09/2018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513986-F38D-4106-93FF-6F78C1D11F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konsepbiologi.files.wordpress.com/2011/09/screenshot-53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3.bp.blogspot.com/-6_T50k-8_Xo/UlXEwxF2iBI/AAAAAAAAAZI/oae-oEjq-xE/s1600/035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4.bp.blogspot.com/-xGaF08o1nlQ/UlXEEJGzi_I/AAAAAAAAAY4/i9NyI7y2mec/s1600/033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 : 3.4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Aft>
                <a:spcPts val="1000"/>
              </a:spcAft>
              <a:buNone/>
            </a:pPr>
            <a:r>
              <a:rPr lang="en-US" sz="2800" dirty="0" err="1" smtClean="0">
                <a:latin typeface="Times New Roman"/>
                <a:ea typeface="Times New Roman"/>
                <a:cs typeface="Times New Roman"/>
              </a:rPr>
              <a:t>Menganalisis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keterkaitan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antara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struktur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sel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pada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jaringan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hewan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fungsi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organ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pada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</a:rPr>
              <a:t>hewan</a:t>
            </a:r>
            <a:endParaRPr lang="id-ID" sz="2400" dirty="0">
              <a:latin typeface="Calibri"/>
              <a:ea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serabut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Kolagen</a:t>
            </a:r>
            <a:r>
              <a:rPr lang="en-US" dirty="0" smtClean="0"/>
              <a:t> : </a:t>
            </a:r>
            <a:r>
              <a:rPr lang="en-US" dirty="0" err="1" smtClean="0"/>
              <a:t>putih</a:t>
            </a:r>
            <a:r>
              <a:rPr lang="en-US" dirty="0" smtClean="0"/>
              <a:t>,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lentur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Elastis</a:t>
            </a:r>
            <a:r>
              <a:rPr lang="en-US" dirty="0" smtClean="0"/>
              <a:t>  : </a:t>
            </a:r>
            <a:r>
              <a:rPr lang="en-US" dirty="0" err="1" smtClean="0"/>
              <a:t>kuning</a:t>
            </a:r>
            <a:r>
              <a:rPr lang="en-US" dirty="0" smtClean="0"/>
              <a:t>,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,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Retikuler</a:t>
            </a:r>
            <a:r>
              <a:rPr lang="en-US" dirty="0" smtClean="0"/>
              <a:t> :  </a:t>
            </a:r>
            <a:r>
              <a:rPr lang="en-US" dirty="0" err="1" smtClean="0"/>
              <a:t>kebiruan</a:t>
            </a:r>
            <a:r>
              <a:rPr lang="en-US" dirty="0" smtClean="0"/>
              <a:t>,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 </a:t>
            </a:r>
            <a:r>
              <a:rPr lang="en-US" dirty="0" err="1" smtClean="0"/>
              <a:t>bercabang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endParaRPr lang="en-US" dirty="0"/>
          </a:p>
        </p:txBody>
      </p:sp>
      <p:pic>
        <p:nvPicPr>
          <p:cNvPr id="4" name="Content Placeholder 3" descr="http://konsepbiologi.files.wordpress.com/2011/09/screenshot-53.jpg?w=545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714488"/>
            <a:ext cx="8501121" cy="514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85794"/>
            <a:ext cx="3571900" cy="946928"/>
          </a:xfrm>
        </p:spPr>
        <p:txBody>
          <a:bodyPr>
            <a:normAutofit/>
          </a:bodyPr>
          <a:lstStyle/>
          <a:p>
            <a:pPr algn="ctr"/>
            <a:r>
              <a:rPr lang="id-ID" sz="2800" dirty="0" smtClean="0"/>
              <a:t>Serabut kolagen </a:t>
            </a:r>
            <a:endParaRPr lang="id-ID" sz="2800" dirty="0"/>
          </a:p>
        </p:txBody>
      </p:sp>
      <p:pic>
        <p:nvPicPr>
          <p:cNvPr id="27650" name="Picture 2" descr="http://4.bp.blogspot.com/-H_2rILepU_o/TgVknccpxdI/AAAAAAAAAk8/WEdWNUPZEjw/s1600/Serabut+kolage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4286280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IKAT LONGGAR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SMA 9-KBM\PRESENTASI KBM\JARINGAN HEWAN\GBR JARI HEWAN\Jaringan-ikat-longgar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52638"/>
            <a:ext cx="7715304" cy="4019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Ciri</a:t>
            </a:r>
            <a:r>
              <a:rPr lang="en-US" sz="3600" dirty="0" smtClean="0"/>
              <a:t>, </a:t>
            </a:r>
            <a:r>
              <a:rPr lang="en-US" sz="3600" dirty="0" err="1" smtClean="0"/>
              <a:t>Letak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fungsi</a:t>
            </a:r>
            <a:r>
              <a:rPr lang="en-US" sz="3600" dirty="0" smtClean="0"/>
              <a:t>  </a:t>
            </a:r>
            <a:r>
              <a:rPr lang="en-US" sz="3600" dirty="0" err="1" smtClean="0"/>
              <a:t>Jaringan</a:t>
            </a:r>
            <a:r>
              <a:rPr lang="en-US" sz="3600" dirty="0" smtClean="0"/>
              <a:t> </a:t>
            </a:r>
            <a:r>
              <a:rPr lang="en-US" sz="3600" dirty="0" err="1" smtClean="0"/>
              <a:t>Ikat</a:t>
            </a:r>
            <a:r>
              <a:rPr lang="en-US" sz="3600" dirty="0" smtClean="0"/>
              <a:t> </a:t>
            </a:r>
            <a:r>
              <a:rPr lang="en-US" sz="3600" dirty="0" err="1" smtClean="0"/>
              <a:t>longgar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longgar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organ.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dirty="0" err="1" smtClean="0"/>
              <a:t>Menyatukan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organ</a:t>
            </a:r>
          </a:p>
          <a:p>
            <a:pPr marL="57835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JARINGAN IKAT PADAT</a:t>
            </a:r>
            <a:endParaRPr lang="en-US" dirty="0"/>
          </a:p>
        </p:txBody>
      </p:sp>
      <p:pic>
        <p:nvPicPr>
          <p:cNvPr id="2050" name="Picture 2" descr="D:\SMA 9-KBM\PRESENTASI KBM\JARINGAN HEWAN\GBR JARI HEWAN\JAR IKAT PADAT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572560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Ciri</a:t>
            </a:r>
            <a:r>
              <a:rPr lang="en-US" sz="3600" dirty="0" smtClean="0"/>
              <a:t>, </a:t>
            </a:r>
            <a:r>
              <a:rPr lang="en-US" sz="3600" dirty="0" err="1" smtClean="0"/>
              <a:t>Letak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fungsi</a:t>
            </a:r>
            <a:r>
              <a:rPr lang="en-US" sz="3600" dirty="0" smtClean="0"/>
              <a:t>  </a:t>
            </a:r>
            <a:r>
              <a:rPr lang="en-US" sz="3600" dirty="0" err="1" smtClean="0"/>
              <a:t>Jaringan</a:t>
            </a:r>
            <a:r>
              <a:rPr lang="en-US" sz="3600" dirty="0" smtClean="0"/>
              <a:t> </a:t>
            </a:r>
            <a:r>
              <a:rPr lang="en-US" sz="3600" dirty="0" err="1" smtClean="0"/>
              <a:t>Ikat</a:t>
            </a:r>
            <a:r>
              <a:rPr lang="en-US" sz="3600" dirty="0" smtClean="0"/>
              <a:t> </a:t>
            </a:r>
            <a:r>
              <a:rPr lang="en-US" sz="3600" dirty="0" err="1" smtClean="0"/>
              <a:t>padat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kolagen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padat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persendian</a:t>
            </a:r>
            <a:r>
              <a:rPr lang="en-US" dirty="0" smtClean="0"/>
              <a:t> ( </a:t>
            </a:r>
            <a:r>
              <a:rPr lang="en-US" dirty="0" err="1" smtClean="0"/>
              <a:t>ligamen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tendon)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</a:t>
            </a:r>
          </a:p>
          <a:p>
            <a:pPr marL="1082675" indent="-514350">
              <a:buFont typeface="+mj-lt"/>
              <a:buAutoNum type="alphaLcPeriod"/>
            </a:pPr>
            <a:r>
              <a:rPr lang="en-US" dirty="0" err="1" smtClean="0"/>
              <a:t>Ligamen</a:t>
            </a:r>
            <a:r>
              <a:rPr lang="en-US" dirty="0" smtClean="0"/>
              <a:t> :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.</a:t>
            </a:r>
          </a:p>
          <a:p>
            <a:pPr marL="1082675" indent="-514350">
              <a:buFont typeface="+mj-lt"/>
              <a:buAutoNum type="alphaLcPeriod"/>
            </a:pPr>
            <a:r>
              <a:rPr lang="en-US" dirty="0" smtClean="0"/>
              <a:t>Tendon :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endParaRPr lang="en-US" dirty="0" smtClean="0"/>
          </a:p>
          <a:p>
            <a:pPr marL="57835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Tendon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ligamen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http://www.atlantaequine.com/images/tendon_ligament_diagra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57020"/>
            <a:ext cx="8072494" cy="47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http://www.artintercepts.org/wp-content/uploads/2012/12/52e662_tendon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501122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lemak</a:t>
            </a:r>
            <a:r>
              <a:rPr lang="en-US" dirty="0" smtClean="0"/>
              <a:t> (</a:t>
            </a:r>
            <a:r>
              <a:rPr lang="en-US" dirty="0" err="1" smtClean="0"/>
              <a:t>adiposa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Jaringan lemak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3050"/>
            <a:ext cx="8501122" cy="44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Tujuan pembelajaran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929090"/>
          </a:xfrm>
        </p:spPr>
        <p:txBody>
          <a:bodyPr>
            <a:normAutofit fontScale="85000" lnSpcReduction="10000"/>
          </a:bodyPr>
          <a:lstStyle/>
          <a:p>
            <a:pPr marL="806958" lvl="0" indent="-742950">
              <a:buFont typeface="+mj-lt"/>
              <a:buAutoNum type="arabicPeriod"/>
            </a:pPr>
            <a:r>
              <a:rPr lang="id-ID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Mendeskripsikan 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ciri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id-ID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jaringan ikat  </a:t>
            </a:r>
          </a:p>
          <a:p>
            <a:pPr marL="806958" lvl="0" indent="-742950">
              <a:buFont typeface="+mj-lt"/>
              <a:buAutoNum type="arabicPeriod"/>
            </a:pPr>
            <a:r>
              <a:rPr lang="id-ID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Mendeskripsikan komponen  jaringan ikat</a:t>
            </a:r>
            <a:endParaRPr lang="en-US" sz="40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806958" lvl="0" indent="-742950">
              <a:buFont typeface="+mj-lt"/>
              <a:buAutoNum type="arabicPeriod"/>
            </a:pP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Mengklasifikasi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jaringan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ikat</a:t>
            </a:r>
            <a:endParaRPr lang="en-US" sz="40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806958" lvl="0" indent="-742950">
              <a:buFont typeface="+mj-lt"/>
              <a:buAutoNum type="arabicPeriod"/>
            </a:pP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Mengidentifikasi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struktur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dan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fungsi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jaringan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darah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limfe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ikat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longgar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ikat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padat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tulang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lunak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dan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tulang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keras</a:t>
            </a:r>
            <a:r>
              <a:rPr lang="en-US" sz="4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</a:t>
            </a:r>
          </a:p>
          <a:p>
            <a:pPr marL="806958" lvl="0" indent="-742950">
              <a:buFont typeface="+mj-lt"/>
              <a:buAutoNum type="arabicPeriod"/>
            </a:pPr>
            <a:endParaRPr lang="id-ID" sz="4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JARINGAN LEMAK (</a:t>
            </a:r>
            <a:r>
              <a:rPr lang="en-US" dirty="0" err="1" smtClean="0"/>
              <a:t>adiposa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http://coklatrocklate.com/wp-content/uploads/2013/05/Lemak-Coklat-Bisa-Melangsingkan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800105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Ciri</a:t>
            </a:r>
            <a:r>
              <a:rPr lang="en-US" sz="3200" dirty="0" smtClean="0"/>
              <a:t>, </a:t>
            </a:r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r>
              <a:rPr lang="en-US" sz="3200" dirty="0" smtClean="0"/>
              <a:t> </a:t>
            </a:r>
            <a:r>
              <a:rPr lang="en-US" sz="3200" dirty="0" err="1" smtClean="0"/>
              <a:t>adiposa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sela-sela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tetes</a:t>
            </a:r>
            <a:r>
              <a:rPr lang="en-US" dirty="0" smtClean="0"/>
              <a:t> </a:t>
            </a:r>
            <a:r>
              <a:rPr lang="en-US" dirty="0" err="1" smtClean="0"/>
              <a:t>lemak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, organ </a:t>
            </a:r>
            <a:r>
              <a:rPr lang="en-US" dirty="0" err="1" smtClean="0"/>
              <a:t>dalam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cadangan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,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suhu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Kartilago</a:t>
            </a:r>
            <a:endParaRPr lang="en-US" dirty="0"/>
          </a:p>
        </p:txBody>
      </p:sp>
      <p:pic>
        <p:nvPicPr>
          <p:cNvPr id="4" name="Content Placeholder 3" descr="https://blogkputih.files.wordpress.com/2012/02/55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http://media.smakita.net/wp-content/uploads/2012/09/img1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35824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Ciri</a:t>
            </a:r>
            <a:r>
              <a:rPr lang="en-US" sz="3200" dirty="0" smtClean="0"/>
              <a:t>, </a:t>
            </a:r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r>
              <a:rPr lang="en-US" sz="3200" dirty="0" smtClean="0"/>
              <a:t> </a:t>
            </a:r>
            <a:r>
              <a:rPr lang="en-US" sz="3200" dirty="0" err="1" smtClean="0"/>
              <a:t>kartilago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sela-sela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zat</a:t>
            </a:r>
            <a:r>
              <a:rPr lang="en-US" dirty="0" smtClean="0"/>
              <a:t> </a:t>
            </a:r>
            <a:r>
              <a:rPr lang="en-US" dirty="0" err="1" smtClean="0"/>
              <a:t>kondrin</a:t>
            </a:r>
            <a:r>
              <a:rPr lang="en-US" dirty="0" smtClean="0"/>
              <a:t>, </a:t>
            </a:r>
            <a:r>
              <a:rPr lang="en-US" dirty="0" err="1" smtClean="0"/>
              <a:t>serat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 smtClean="0"/>
              <a:t> </a:t>
            </a:r>
            <a:r>
              <a:rPr lang="en-US" dirty="0" err="1" smtClean="0"/>
              <a:t>saraf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sendi</a:t>
            </a:r>
            <a:r>
              <a:rPr lang="en-US" dirty="0" smtClean="0"/>
              <a:t>, </a:t>
            </a:r>
            <a:r>
              <a:rPr lang="en-US" dirty="0" err="1" smtClean="0"/>
              <a:t>telinga</a:t>
            </a:r>
            <a:r>
              <a:rPr lang="en-US" dirty="0" smtClean="0"/>
              <a:t>, </a:t>
            </a:r>
            <a:r>
              <a:rPr lang="en-US" dirty="0" err="1" smtClean="0"/>
              <a:t>hidung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  </a:t>
            </a:r>
            <a:r>
              <a:rPr lang="en-US" dirty="0" err="1" smtClean="0"/>
              <a:t>bantalan</a:t>
            </a:r>
            <a:r>
              <a:rPr lang="en-US" dirty="0" smtClean="0"/>
              <a:t> </a:t>
            </a:r>
            <a:r>
              <a:rPr lang="en-US" dirty="0" err="1" smtClean="0"/>
              <a:t>sendi</a:t>
            </a:r>
            <a:r>
              <a:rPr lang="en-US" dirty="0" smtClean="0"/>
              <a:t>, </a:t>
            </a:r>
            <a:r>
              <a:rPr lang="en-US" dirty="0" err="1" smtClean="0"/>
              <a:t>menunjang</a:t>
            </a:r>
            <a:r>
              <a:rPr lang="en-US" dirty="0" smtClean="0"/>
              <a:t> organ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hidung</a:t>
            </a:r>
            <a:r>
              <a:rPr lang="en-US" dirty="0" smtClean="0"/>
              <a:t>, </a:t>
            </a:r>
            <a:r>
              <a:rPr lang="en-US" dirty="0" err="1" smtClean="0"/>
              <a:t>telinga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OSTEON</a:t>
            </a:r>
            <a:endParaRPr lang="en-US" dirty="0"/>
          </a:p>
        </p:txBody>
      </p:sp>
      <p:pic>
        <p:nvPicPr>
          <p:cNvPr id="4" name="irc_mi" descr="http://1.bp.blogspot.com/-LLgbHGrYg-c/UJKNpiKr5iI/AAAAAAAAAIQ/tlwHIFxH_b4/s1600/tulang+kera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0592" y="1882775"/>
            <a:ext cx="516281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http://faithandfight.files.wordpress.com/2012/10/jaringan20tulang20keras.jpg?w=470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59690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havers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Osteon</a:t>
            </a:r>
            <a:endParaRPr lang="en-US" sz="3600" dirty="0"/>
          </a:p>
        </p:txBody>
      </p:sp>
      <p:pic>
        <p:nvPicPr>
          <p:cNvPr id="6" name="Content Placeholder 5" descr="http://1.bp.blogspot.com/_4IwHTsRufBg/S8ZqkjiKLAI/AAAAAAAAC4A/Civfto-_DD0/s1600/jaringan+tulang+dengan+sel+tulang+canalikuli.bmp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5"/>
            <a:ext cx="8215370" cy="48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Ciri</a:t>
            </a:r>
            <a:r>
              <a:rPr lang="en-US" sz="3200" dirty="0" smtClean="0"/>
              <a:t>, </a:t>
            </a:r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r>
              <a:rPr lang="en-US" sz="3200" dirty="0" smtClean="0"/>
              <a:t>  </a:t>
            </a:r>
            <a:r>
              <a:rPr lang="en-US" sz="3200" dirty="0" err="1" smtClean="0"/>
              <a:t>Osteon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sela-sela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mineral (Ca, P,F)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dirty="0" err="1" smtClean="0"/>
              <a:t>menyimpan</a:t>
            </a:r>
            <a:r>
              <a:rPr lang="en-US" dirty="0" smtClean="0"/>
              <a:t> mineral,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,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eritrosit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trombosit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JARINGAN DARAH</a:t>
            </a:r>
            <a:endParaRPr lang="en-US" dirty="0"/>
          </a:p>
        </p:txBody>
      </p:sp>
      <p:pic>
        <p:nvPicPr>
          <p:cNvPr id="4" name="Content Placeholder 3" descr="https://kataratih.files.wordpress.com/2013/03/5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143932" cy="494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062912" cy="1357323"/>
          </a:xfrm>
        </p:spPr>
        <p:txBody>
          <a:bodyPr/>
          <a:lstStyle/>
          <a:p>
            <a:pPr algn="ctr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id-ID" dirty="0" smtClean="0"/>
              <a:t>Jaringan </a:t>
            </a:r>
            <a:r>
              <a:rPr lang="en-US" dirty="0" smtClean="0"/>
              <a:t>I</a:t>
            </a:r>
            <a:r>
              <a:rPr lang="id-ID" dirty="0" smtClean="0"/>
              <a:t>kat </a:t>
            </a:r>
            <a:endParaRPr lang="id-ID" dirty="0"/>
          </a:p>
        </p:txBody>
      </p:sp>
      <p:pic>
        <p:nvPicPr>
          <p:cNvPr id="4" name="Picture 3" descr="http://blogkputih.files.wordpress.com/2012/02/161.jpg?w=640&amp;h=57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714488"/>
            <a:ext cx="8643998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Ciri</a:t>
            </a:r>
            <a:r>
              <a:rPr lang="en-US" sz="3200" dirty="0" smtClean="0"/>
              <a:t>, </a:t>
            </a:r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r>
              <a:rPr lang="en-US" sz="3200" dirty="0" smtClean="0"/>
              <a:t>  </a:t>
            </a:r>
            <a:r>
              <a:rPr lang="en-US" sz="3200" dirty="0" err="1" smtClean="0"/>
              <a:t>Darah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sela-sela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plasma </a:t>
            </a:r>
            <a:r>
              <a:rPr lang="en-US" dirty="0" err="1" smtClean="0"/>
              <a:t>darah</a:t>
            </a:r>
            <a:r>
              <a:rPr lang="en-US" dirty="0" smtClean="0"/>
              <a:t> ( air,  </a:t>
            </a:r>
            <a:r>
              <a:rPr lang="en-US" dirty="0" err="1" smtClean="0"/>
              <a:t>glukosa</a:t>
            </a:r>
            <a:r>
              <a:rPr lang="en-US" dirty="0" smtClean="0"/>
              <a:t>,  mineral)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Pembuluh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, </a:t>
            </a:r>
            <a:r>
              <a:rPr lang="en-US" dirty="0" err="1" smtClean="0"/>
              <a:t>pembekuan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,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Content Placeholder 3" descr="http://image.slidesharecdn.com/sistemperedarandarahpertemuani-100611044735-phpapp02/95/sistem-peredaran-darah-pertemuan-i-15-728.jpg?cb=1276231699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215370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Pembuluh</a:t>
            </a:r>
            <a:r>
              <a:rPr lang="en-US" dirty="0" smtClean="0"/>
              <a:t> </a:t>
            </a:r>
            <a:r>
              <a:rPr lang="en-US" dirty="0" err="1" smtClean="0"/>
              <a:t>limfe</a:t>
            </a:r>
            <a:endParaRPr lang="en-US" dirty="0"/>
          </a:p>
        </p:txBody>
      </p:sp>
      <p:pic>
        <p:nvPicPr>
          <p:cNvPr id="4" name="irc_mi" descr="http://2.bp.blogspot.com/-RlE1b5akHp4/T9dG4_os2PI/AAAAAAAAAD0/tyWe0AVirzs/s1600/KELENJAR-GETAH-BENING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71543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LIMFA</a:t>
            </a:r>
            <a:endParaRPr lang="en-US" dirty="0"/>
          </a:p>
        </p:txBody>
      </p:sp>
      <p:pic>
        <p:nvPicPr>
          <p:cNvPr id="4" name="irc_mi" descr="http://apotekerbercerita.files.wordpress.com/2012/12/lymph-node.jpg?w=600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82775"/>
            <a:ext cx="84296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Ciri</a:t>
            </a:r>
            <a:r>
              <a:rPr lang="en-US" sz="3200" dirty="0" smtClean="0"/>
              <a:t>, </a:t>
            </a:r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r>
              <a:rPr lang="en-US" sz="3200" dirty="0" smtClean="0"/>
              <a:t>  </a:t>
            </a:r>
            <a:r>
              <a:rPr lang="en-US" sz="3200" dirty="0" err="1" smtClean="0"/>
              <a:t>limfe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Ciri</a:t>
            </a:r>
            <a:r>
              <a:rPr lang="en-US" dirty="0" smtClean="0"/>
              <a:t> : </a:t>
            </a:r>
            <a:r>
              <a:rPr lang="en-US" dirty="0" err="1" smtClean="0"/>
              <a:t>sela-sela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getah</a:t>
            </a:r>
            <a:r>
              <a:rPr lang="en-US" dirty="0" smtClean="0"/>
              <a:t> </a:t>
            </a:r>
            <a:r>
              <a:rPr lang="en-US" dirty="0" err="1" smtClean="0"/>
              <a:t>bening</a:t>
            </a:r>
            <a:r>
              <a:rPr lang="en-US" dirty="0" smtClean="0"/>
              <a:t> ( air, </a:t>
            </a:r>
            <a:r>
              <a:rPr lang="en-US" dirty="0" err="1" smtClean="0"/>
              <a:t>lemak</a:t>
            </a:r>
            <a:r>
              <a:rPr lang="en-US" dirty="0" smtClean="0"/>
              <a:t>,  mineral)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Letak</a:t>
            </a:r>
            <a:r>
              <a:rPr lang="en-US" dirty="0" smtClean="0"/>
              <a:t> 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dirty="0" err="1" smtClean="0"/>
              <a:t>mengangkut</a:t>
            </a:r>
            <a:r>
              <a:rPr lang="en-US" dirty="0" smtClean="0"/>
              <a:t> </a:t>
            </a:r>
            <a:r>
              <a:rPr lang="en-US" dirty="0" err="1" smtClean="0"/>
              <a:t>cairan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pembuluh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, </a:t>
            </a:r>
            <a:r>
              <a:rPr lang="en-US" dirty="0" err="1" smtClean="0"/>
              <a:t>menyaring</a:t>
            </a:r>
            <a:r>
              <a:rPr lang="en-US" dirty="0" smtClean="0"/>
              <a:t> </a:t>
            </a:r>
            <a:r>
              <a:rPr lang="en-US" dirty="0" err="1" smtClean="0"/>
              <a:t>kuman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txBody>
          <a:bodyPr/>
          <a:lstStyle/>
          <a:p>
            <a:pPr algn="ctr"/>
            <a:r>
              <a:rPr lang="id-ID" dirty="0" smtClean="0"/>
              <a:t>Pos 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72000"/>
          </a:xfrm>
        </p:spPr>
        <p:txBody>
          <a:bodyPr>
            <a:noAutofit/>
          </a:bodyPr>
          <a:lstStyle/>
          <a:p>
            <a:pPr marL="578358" lvl="0" indent="-514350">
              <a:buAutoNum type="arabicPeriod"/>
            </a:pPr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Sebutkan  3 komponen utama jaringan ikat !</a:t>
            </a:r>
          </a:p>
          <a:p>
            <a:pPr marL="578358" lvl="0" indent="-514350">
              <a:buAutoNum type="arabicPeriod"/>
            </a:pPr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Sebutkan 3 jenis sel pada jaringan ikat!</a:t>
            </a:r>
          </a:p>
          <a:p>
            <a:pPr marL="578358" lvl="0" indent="-514350">
              <a:buAutoNum type="arabicPeriod"/>
            </a:pPr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Sebutkan karakteristik serabut kolagen</a:t>
            </a:r>
          </a:p>
          <a:p>
            <a:pPr marL="578358" lvl="0" indent="-514350">
              <a:buAutoNum type="arabicPeriod"/>
            </a:pPr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Sebutkan karakteristik  serabut elastin </a:t>
            </a:r>
          </a:p>
          <a:p>
            <a:pPr marL="578358" lvl="0" indent="-514350">
              <a:buAutoNum type="arabicPeriod"/>
            </a:pPr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Sebutkan fungsi substansi dasar pada jaringan ikat!</a:t>
            </a:r>
          </a:p>
          <a:p>
            <a:pPr marL="578358" indent="-514350">
              <a:buNone/>
            </a:pPr>
            <a:endParaRPr lang="id-ID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lain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, </a:t>
            </a:r>
            <a:r>
              <a:rPr lang="en-US" dirty="0" err="1" smtClean="0"/>
              <a:t>serabut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zat</a:t>
            </a:r>
            <a:r>
              <a:rPr lang="en-US" dirty="0" smtClean="0"/>
              <a:t> lain.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menyokong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lain,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menyokong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smtClean="0"/>
              <a:t> organ.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Komponene utama </a:t>
            </a:r>
            <a:br>
              <a:rPr lang="id-ID" dirty="0" smtClean="0"/>
            </a:br>
            <a:r>
              <a:rPr lang="id-ID" dirty="0" smtClean="0"/>
              <a:t>jarngan ikat </a:t>
            </a:r>
            <a:endParaRPr lang="id-ID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rot="5400000">
            <a:off x="2940664" y="368904"/>
            <a:ext cx="333714" cy="292895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370218" y="1916270"/>
            <a:ext cx="4051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</p:cNvCxnSpPr>
          <p:nvPr/>
        </p:nvCxnSpPr>
        <p:spPr>
          <a:xfrm rot="16200000" flipH="1">
            <a:off x="5726746" y="511780"/>
            <a:ext cx="476590" cy="278608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1108051" y="3108323"/>
            <a:ext cx="1785950" cy="99854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01754" y="2714620"/>
            <a:ext cx="3927502" cy="30718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01754" y="2714620"/>
            <a:ext cx="1998676" cy="6429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73192" y="2786058"/>
            <a:ext cx="2570180" cy="15001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58084" y="2858290"/>
            <a:ext cx="2286016" cy="19986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754" y="2714620"/>
            <a:ext cx="3427436" cy="221457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0562" y="2643182"/>
            <a:ext cx="1428760" cy="3571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000894" y="2785264"/>
            <a:ext cx="571504" cy="4302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00100" y="2214554"/>
            <a:ext cx="114300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 </a:t>
            </a:r>
            <a:endParaRPr lang="id-ID" dirty="0"/>
          </a:p>
        </p:txBody>
      </p:sp>
      <p:sp>
        <p:nvSpPr>
          <p:cNvPr id="22" name="Oval 21"/>
          <p:cNvSpPr/>
          <p:nvPr/>
        </p:nvSpPr>
        <p:spPr>
          <a:xfrm>
            <a:off x="3714744" y="2143116"/>
            <a:ext cx="150019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Serabut </a:t>
            </a:r>
            <a:endParaRPr lang="id-ID" dirty="0"/>
          </a:p>
        </p:txBody>
      </p:sp>
      <p:sp>
        <p:nvSpPr>
          <p:cNvPr id="23" name="Oval 22"/>
          <p:cNvSpPr/>
          <p:nvPr/>
        </p:nvSpPr>
        <p:spPr>
          <a:xfrm>
            <a:off x="6715140" y="2214554"/>
            <a:ext cx="185738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Substansi dasar</a:t>
            </a:r>
            <a:endParaRPr lang="id-ID" dirty="0"/>
          </a:p>
        </p:txBody>
      </p:sp>
      <p:sp>
        <p:nvSpPr>
          <p:cNvPr id="26" name="Oval 25"/>
          <p:cNvSpPr/>
          <p:nvPr/>
        </p:nvSpPr>
        <p:spPr>
          <a:xfrm>
            <a:off x="214282" y="3429000"/>
            <a:ext cx="1785950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Fibroblas  </a:t>
            </a:r>
            <a:endParaRPr lang="id-ID" dirty="0">
              <a:solidFill>
                <a:schemeClr val="bg1"/>
              </a:solidFill>
            </a:endParaRPr>
          </a:p>
        </p:txBody>
      </p:sp>
      <p:cxnSp>
        <p:nvCxnSpPr>
          <p:cNvPr id="32" name="Shape 31"/>
          <p:cNvCxnSpPr/>
          <p:nvPr/>
        </p:nvCxnSpPr>
        <p:spPr>
          <a:xfrm rot="5400000">
            <a:off x="35687" y="3036091"/>
            <a:ext cx="1857388" cy="1071570"/>
          </a:xfrm>
          <a:prstGeom prst="curvedConnector3">
            <a:avLst>
              <a:gd name="adj1" fmla="val 87125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786050" y="5072074"/>
            <a:ext cx="1785950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Lemak  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643438" y="5857892"/>
            <a:ext cx="1785950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Leukosit  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86116" y="3286124"/>
            <a:ext cx="1785950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Plasma  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928794" y="4500570"/>
            <a:ext cx="150019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Mast 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0" y="4500570"/>
            <a:ext cx="18573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makrofag 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929190" y="4857760"/>
            <a:ext cx="1785950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Regene-rasi  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14810" y="4000504"/>
            <a:ext cx="1643074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Kromato-for   </a:t>
            </a:r>
            <a:endParaRPr lang="id-ID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00166" y="2714620"/>
            <a:ext cx="1998676" cy="6429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00562" y="2643182"/>
            <a:ext cx="2643206" cy="12858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00562" y="2643182"/>
            <a:ext cx="2143140" cy="192882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572264" y="4429132"/>
            <a:ext cx="1857388" cy="7143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Retikulin </a:t>
            </a:r>
            <a:endParaRPr lang="id-ID" dirty="0"/>
          </a:p>
        </p:txBody>
      </p:sp>
      <p:sp>
        <p:nvSpPr>
          <p:cNvPr id="62" name="Oval 61"/>
          <p:cNvSpPr/>
          <p:nvPr/>
        </p:nvSpPr>
        <p:spPr>
          <a:xfrm>
            <a:off x="7286612" y="3714752"/>
            <a:ext cx="1857388" cy="7143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Kolagen </a:t>
            </a:r>
            <a:endParaRPr lang="id-ID" dirty="0"/>
          </a:p>
        </p:txBody>
      </p:sp>
      <p:sp>
        <p:nvSpPr>
          <p:cNvPr id="63" name="Oval 62"/>
          <p:cNvSpPr/>
          <p:nvPr/>
        </p:nvSpPr>
        <p:spPr>
          <a:xfrm>
            <a:off x="6000760" y="2786058"/>
            <a:ext cx="1357322" cy="7143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Elastin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http://blogkputih.files.wordpress.com/2012/02/231.jpg?w=640&amp;h=39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50"/>
            <a:ext cx="9144000" cy="5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8358" indent="-514350">
              <a:buFont typeface="+mj-lt"/>
              <a:buAutoNum type="arabicPeriod"/>
              <a:tabLst>
                <a:tab pos="741363" algn="l"/>
              </a:tabLst>
            </a:pPr>
            <a:r>
              <a:rPr lang="en-US" dirty="0" err="1" smtClean="0"/>
              <a:t>Fibroblas</a:t>
            </a:r>
            <a:r>
              <a:rPr lang="en-US" dirty="0" smtClean="0"/>
              <a:t>	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kolagen</a:t>
            </a:r>
            <a:r>
              <a:rPr lang="en-US" dirty="0" smtClean="0"/>
              <a:t>, </a:t>
            </a:r>
            <a:r>
              <a:rPr lang="en-US" dirty="0" err="1" smtClean="0"/>
              <a:t>elastis</a:t>
            </a:r>
            <a:r>
              <a:rPr lang="en-US" dirty="0" smtClean="0"/>
              <a:t>, </a:t>
            </a:r>
            <a:r>
              <a:rPr lang="en-US" dirty="0" err="1" smtClean="0"/>
              <a:t>retikuler</a:t>
            </a:r>
            <a:r>
              <a:rPr lang="en-US" dirty="0" smtClean="0"/>
              <a:t>. </a:t>
            </a:r>
          </a:p>
          <a:p>
            <a:pPr marL="578358" indent="-514350">
              <a:buFont typeface="+mj-lt"/>
              <a:buAutoNum type="arabicPeriod"/>
              <a:tabLst>
                <a:tab pos="2806700" algn="l"/>
              </a:tabLst>
            </a:pPr>
            <a:r>
              <a:rPr lang="en-US" dirty="0" err="1" smtClean="0"/>
              <a:t>Makrofag</a:t>
            </a:r>
            <a:r>
              <a:rPr lang="en-US" dirty="0" smtClean="0"/>
              <a:t>	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menelan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 </a:t>
            </a:r>
            <a:r>
              <a:rPr lang="en-US" dirty="0" err="1" smtClean="0"/>
              <a:t>patogen</a:t>
            </a:r>
            <a:endParaRPr lang="en-US" dirty="0" smtClean="0"/>
          </a:p>
          <a:p>
            <a:pPr marL="578358" indent="-514350">
              <a:buFont typeface="+mj-lt"/>
              <a:buAutoNum type="arabicPeriod"/>
              <a:tabLst>
                <a:tab pos="2743200" algn="l"/>
              </a:tabLst>
            </a:pPr>
            <a:r>
              <a:rPr lang="en-US" dirty="0" err="1" smtClean="0"/>
              <a:t>Sel</a:t>
            </a:r>
            <a:r>
              <a:rPr lang="en-US" dirty="0" smtClean="0"/>
              <a:t> Plasma	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antibodi</a:t>
            </a:r>
            <a:endParaRPr lang="en-US" dirty="0" smtClean="0"/>
          </a:p>
          <a:p>
            <a:pPr marL="578358" indent="-514350">
              <a:buFont typeface="+mj-lt"/>
              <a:buAutoNum type="arabicPeriod"/>
              <a:tabLst>
                <a:tab pos="2743200" algn="l"/>
              </a:tabLst>
            </a:pPr>
            <a:r>
              <a:rPr lang="en-US" dirty="0" err="1" smtClean="0"/>
              <a:t>Sel</a:t>
            </a:r>
            <a:r>
              <a:rPr lang="en-US" dirty="0" smtClean="0"/>
              <a:t> mast	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histamin</a:t>
            </a:r>
            <a:r>
              <a:rPr lang="en-US" dirty="0" smtClean="0"/>
              <a:t>, heparin, </a:t>
            </a:r>
            <a:r>
              <a:rPr lang="en-US" dirty="0" err="1" smtClean="0"/>
              <a:t>serotonon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Sel</a:t>
            </a:r>
            <a:r>
              <a:rPr lang="en-US" dirty="0" smtClean="0"/>
              <a:t>  </a:t>
            </a:r>
            <a:r>
              <a:rPr lang="en-US" dirty="0" err="1" smtClean="0"/>
              <a:t>adiposa</a:t>
            </a:r>
            <a:r>
              <a:rPr lang="en-US" dirty="0" smtClean="0"/>
              <a:t>: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cadangn</a:t>
            </a:r>
            <a:r>
              <a:rPr lang="en-US" dirty="0" smtClean="0"/>
              <a:t> </a:t>
            </a:r>
            <a:r>
              <a:rPr lang="en-US" dirty="0" err="1" smtClean="0"/>
              <a:t>lemak</a:t>
            </a:r>
            <a:r>
              <a:rPr lang="en-US" dirty="0" smtClean="0"/>
              <a:t>.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6"/>
              <a:tabLst>
                <a:tab pos="2743200" algn="l"/>
              </a:tabLst>
            </a:pP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leukosit</a:t>
            </a:r>
            <a:r>
              <a:rPr lang="en-US" dirty="0" smtClean="0"/>
              <a:t>	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endParaRPr lang="en-US" dirty="0" smtClean="0"/>
          </a:p>
          <a:p>
            <a:pPr marL="578358" indent="-514350">
              <a:buFont typeface="+mj-lt"/>
              <a:buAutoNum type="arabicPeriod" startAt="6"/>
              <a:tabLst>
                <a:tab pos="2743200" algn="l"/>
              </a:tabLst>
            </a:pP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kromatofor</a:t>
            </a:r>
            <a:r>
              <a:rPr lang="en-US" dirty="0" smtClean="0"/>
              <a:t> 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mewarnai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, iris, </a:t>
            </a:r>
            <a:r>
              <a:rPr lang="en-US" dirty="0" err="1" smtClean="0"/>
              <a:t>koroid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 startAt="6"/>
              <a:tabLst>
                <a:tab pos="2743200" algn="l"/>
              </a:tabLst>
            </a:pP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regenerasi</a:t>
            </a:r>
            <a:r>
              <a:rPr lang="en-US" dirty="0" smtClean="0"/>
              <a:t> 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sel-sel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67494"/>
            <a:ext cx="8229600" cy="1399032"/>
          </a:xfrm>
        </p:spPr>
        <p:txBody>
          <a:bodyPr/>
          <a:lstStyle/>
          <a:p>
            <a:pPr algn="ctr"/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Serabut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Ikat</a:t>
            </a:r>
            <a:endParaRPr lang="en-US" dirty="0"/>
          </a:p>
        </p:txBody>
      </p:sp>
      <p:pic>
        <p:nvPicPr>
          <p:cNvPr id="4" name="Content Placeholder 3" descr="Penyusun jaringan ikat longgar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857364"/>
            <a:ext cx="8572560" cy="50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538</TotalTime>
  <Words>476</Words>
  <Application>Microsoft Office PowerPoint</Application>
  <PresentationFormat>On-screen Show (4:3)</PresentationFormat>
  <Paragraphs>97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Verve</vt:lpstr>
      <vt:lpstr>Kompetensi Dasar  : 3.4 </vt:lpstr>
      <vt:lpstr>Tujuan pembelajaran </vt:lpstr>
      <vt:lpstr>Struktur Jaringan Ikat </vt:lpstr>
      <vt:lpstr>Ciri-ciri jaringan ikat</vt:lpstr>
      <vt:lpstr>Komponene utama  jarngan ikat </vt:lpstr>
      <vt:lpstr>Macam-macam sel jaringan ikat.</vt:lpstr>
      <vt:lpstr>Macam-macam sel jaringan ikat.</vt:lpstr>
      <vt:lpstr>PowerPoint Presentation</vt:lpstr>
      <vt:lpstr>Sel dan Serabut Jaringan Ikat</vt:lpstr>
      <vt:lpstr>Macam-macam serabut Jaringan Ikat</vt:lpstr>
      <vt:lpstr>Macam-macam serat pada jaringan ikat</vt:lpstr>
      <vt:lpstr>Serabut kolagen </vt:lpstr>
      <vt:lpstr>IKAT LONGGAR</vt:lpstr>
      <vt:lpstr>Ciri, Letak dan fungsi  Jaringan Ikat longgar</vt:lpstr>
      <vt:lpstr>JARINGAN IKAT PADAT</vt:lpstr>
      <vt:lpstr>Ciri, Letak dan fungsi  Jaringan Ikat padat</vt:lpstr>
      <vt:lpstr>Tendon dan ligamen</vt:lpstr>
      <vt:lpstr>.</vt:lpstr>
      <vt:lpstr>Jaringan lemak (adiposa)</vt:lpstr>
      <vt:lpstr>JARINGAN LEMAK (adiposa)</vt:lpstr>
      <vt:lpstr>Ciri, letak dan fungsi Jaringan adiposa</vt:lpstr>
      <vt:lpstr>Kartilago</vt:lpstr>
      <vt:lpstr>PowerPoint Presentation</vt:lpstr>
      <vt:lpstr>Ciri, letak dan fungsi Jaringan kartilago</vt:lpstr>
      <vt:lpstr>OSTEON</vt:lpstr>
      <vt:lpstr>PowerPoint Presentation</vt:lpstr>
      <vt:lpstr>Sistem havers Pada Osteon</vt:lpstr>
      <vt:lpstr>Ciri, letak dan fungsi Jaringan  Osteon </vt:lpstr>
      <vt:lpstr>JARINGAN DARAH</vt:lpstr>
      <vt:lpstr>Ciri, letak dan fungsi Jaringan  Darah </vt:lpstr>
      <vt:lpstr>.</vt:lpstr>
      <vt:lpstr>Pembuluh limfe</vt:lpstr>
      <vt:lpstr>LIMFA</vt:lpstr>
      <vt:lpstr>Ciri, letak dan fungsi Jaringan  limfe </vt:lpstr>
      <vt:lpstr>Pos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ikat</dc:title>
  <dc:creator>Toshiba Satellite</dc:creator>
  <cp:lastModifiedBy>L645</cp:lastModifiedBy>
  <cp:revision>43</cp:revision>
  <dcterms:created xsi:type="dcterms:W3CDTF">2012-10-02T23:57:29Z</dcterms:created>
  <dcterms:modified xsi:type="dcterms:W3CDTF">2018-09-07T07:30:11Z</dcterms:modified>
</cp:coreProperties>
</file>