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5" r:id="rId2"/>
  </p:sldMasterIdLst>
  <p:sldIdLst>
    <p:sldId id="382" r:id="rId3"/>
    <p:sldId id="266" r:id="rId4"/>
    <p:sldId id="267" r:id="rId5"/>
    <p:sldId id="383" r:id="rId6"/>
    <p:sldId id="384" r:id="rId7"/>
    <p:sldId id="385" r:id="rId8"/>
    <p:sldId id="386" r:id="rId9"/>
    <p:sldId id="387" r:id="rId10"/>
    <p:sldId id="268" r:id="rId11"/>
    <p:sldId id="269" r:id="rId12"/>
    <p:sldId id="270" r:id="rId13"/>
    <p:sldId id="271" r:id="rId14"/>
    <p:sldId id="278" r:id="rId15"/>
    <p:sldId id="279" r:id="rId16"/>
    <p:sldId id="272" r:id="rId17"/>
    <p:sldId id="280" r:id="rId18"/>
    <p:sldId id="281" r:id="rId19"/>
    <p:sldId id="273" r:id="rId20"/>
    <p:sldId id="274" r:id="rId21"/>
    <p:sldId id="275" r:id="rId22"/>
    <p:sldId id="276" r:id="rId23"/>
    <p:sldId id="277" r:id="rId24"/>
    <p:sldId id="282" r:id="rId25"/>
    <p:sldId id="283" r:id="rId26"/>
    <p:sldId id="284" r:id="rId27"/>
    <p:sldId id="285" r:id="rId28"/>
    <p:sldId id="286" r:id="rId29"/>
    <p:sldId id="287" r:id="rId30"/>
    <p:sldId id="288" r:id="rId31"/>
    <p:sldId id="290" r:id="rId32"/>
    <p:sldId id="298" r:id="rId33"/>
    <p:sldId id="301" r:id="rId34"/>
    <p:sldId id="302" r:id="rId35"/>
    <p:sldId id="303" r:id="rId36"/>
    <p:sldId id="291" r:id="rId37"/>
    <p:sldId id="292" r:id="rId38"/>
    <p:sldId id="293" r:id="rId39"/>
    <p:sldId id="294" r:id="rId40"/>
    <p:sldId id="295" r:id="rId41"/>
    <p:sldId id="347" r:id="rId42"/>
    <p:sldId id="380" r:id="rId43"/>
    <p:sldId id="348" r:id="rId44"/>
    <p:sldId id="299" r:id="rId45"/>
    <p:sldId id="300" r:id="rId46"/>
    <p:sldId id="296" r:id="rId47"/>
    <p:sldId id="297" r:id="rId48"/>
    <p:sldId id="304" r:id="rId49"/>
    <p:sldId id="314" r:id="rId50"/>
    <p:sldId id="333" r:id="rId51"/>
    <p:sldId id="307" r:id="rId52"/>
    <p:sldId id="308" r:id="rId53"/>
    <p:sldId id="309" r:id="rId54"/>
    <p:sldId id="310" r:id="rId55"/>
    <p:sldId id="311" r:id="rId56"/>
    <p:sldId id="312" r:id="rId57"/>
    <p:sldId id="313" r:id="rId58"/>
    <p:sldId id="315" r:id="rId59"/>
    <p:sldId id="318" r:id="rId60"/>
    <p:sldId id="319" r:id="rId61"/>
    <p:sldId id="329" r:id="rId62"/>
    <p:sldId id="320" r:id="rId63"/>
    <p:sldId id="328"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21" r:id="rId77"/>
    <p:sldId id="322" r:id="rId78"/>
    <p:sldId id="323" r:id="rId79"/>
    <p:sldId id="324" r:id="rId80"/>
    <p:sldId id="325" r:id="rId81"/>
    <p:sldId id="326" r:id="rId82"/>
    <p:sldId id="327" r:id="rId83"/>
    <p:sldId id="332"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5" r:id="rId97"/>
    <p:sldId id="361" r:id="rId98"/>
    <p:sldId id="363" r:id="rId99"/>
    <p:sldId id="364" r:id="rId100"/>
    <p:sldId id="362" r:id="rId101"/>
    <p:sldId id="316" r:id="rId102"/>
    <p:sldId id="366" r:id="rId103"/>
    <p:sldId id="367" r:id="rId104"/>
    <p:sldId id="317" r:id="rId105"/>
    <p:sldId id="256" r:id="rId106"/>
    <p:sldId id="257" r:id="rId107"/>
    <p:sldId id="258" r:id="rId108"/>
    <p:sldId id="259" r:id="rId109"/>
    <p:sldId id="260" r:id="rId110"/>
    <p:sldId id="263" r:id="rId111"/>
    <p:sldId id="261" r:id="rId112"/>
    <p:sldId id="262" r:id="rId113"/>
    <p:sldId id="264" r:id="rId114"/>
    <p:sldId id="368" r:id="rId115"/>
    <p:sldId id="369" r:id="rId116"/>
    <p:sldId id="372" r:id="rId117"/>
    <p:sldId id="370" r:id="rId118"/>
    <p:sldId id="371" r:id="rId119"/>
    <p:sldId id="373" r:id="rId120"/>
    <p:sldId id="374" r:id="rId121"/>
    <p:sldId id="375" r:id="rId122"/>
    <p:sldId id="376" r:id="rId123"/>
    <p:sldId id="377" r:id="rId124"/>
    <p:sldId id="378" r:id="rId125"/>
    <p:sldId id="379" r:id="rId126"/>
    <p:sldId id="381" r:id="rId1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262599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58650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0EA3EF-9A58-4A5F-88CA-E7A80CBD6CDF}"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8906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419930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0EA3EF-9A58-4A5F-88CA-E7A80CBD6CDF}"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5073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1520454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2476687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134073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40EA3EF-9A58-4A5F-88CA-E7A80CBD6CDF}" type="slidenum">
              <a:rPr lang="id-ID" smtClean="0"/>
              <a:t>‹#›</a:t>
            </a:fld>
            <a:endParaRPr lang="id-ID"/>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24394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1167366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0EA3EF-9A58-4A5F-88CA-E7A80CBD6CDF}" type="slidenum">
              <a:rPr lang="id-ID" smtClean="0"/>
              <a:t>‹#›</a:t>
            </a:fld>
            <a:endParaRPr lang="id-ID"/>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834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1758338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4149456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2A0DD-83C9-494E-8842-8260D175375C}" type="datetimeFigureOut">
              <a:rPr lang="id-ID" smtClean="0"/>
              <a:t>05/09/2018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3597854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2A0DD-83C9-494E-8842-8260D175375C}" type="datetimeFigureOut">
              <a:rPr lang="id-ID" smtClean="0"/>
              <a:t>05/09/2018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828241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2A0DD-83C9-494E-8842-8260D175375C}" type="datetimeFigureOut">
              <a:rPr lang="id-ID" smtClean="0"/>
              <a:t>05/09/2018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3830051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4218786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4056165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14449278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278741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62A0DD-83C9-494E-8842-8260D175375C}" type="datetimeFigureOut">
              <a:rPr lang="id-ID" smtClean="0"/>
              <a:t>05/09/2018</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300787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227191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2A0DD-83C9-494E-8842-8260D175375C}" type="datetimeFigureOut">
              <a:rPr lang="id-ID" smtClean="0"/>
              <a:t>05/09/2018</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333443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2A0DD-83C9-494E-8842-8260D175375C}" type="datetimeFigureOut">
              <a:rPr lang="id-ID" smtClean="0"/>
              <a:t>05/09/2018</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10830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2A0DD-83C9-494E-8842-8260D175375C}" type="datetimeFigureOut">
              <a:rPr lang="id-ID" smtClean="0"/>
              <a:t>05/09/2018</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414894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327311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62A0DD-83C9-494E-8842-8260D175375C}" type="datetimeFigureOut">
              <a:rPr lang="id-ID" smtClean="0"/>
              <a:t>05/09/2018</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0EA3EF-9A58-4A5F-88CA-E7A80CBD6CDF}" type="slidenum">
              <a:rPr lang="id-ID" smtClean="0"/>
              <a:t>‹#›</a:t>
            </a:fld>
            <a:endParaRPr lang="id-ID"/>
          </a:p>
        </p:txBody>
      </p:sp>
    </p:spTree>
    <p:extLst>
      <p:ext uri="{BB962C8B-B14F-4D97-AF65-F5344CB8AC3E}">
        <p14:creationId xmlns:p14="http://schemas.microsoft.com/office/powerpoint/2010/main" val="182689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62A0DD-83C9-494E-8842-8260D175375C}" type="datetimeFigureOut">
              <a:rPr lang="id-ID" smtClean="0"/>
              <a:t>05/09/2018</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0EA3EF-9A58-4A5F-88CA-E7A80CBD6CDF}" type="slidenum">
              <a:rPr lang="id-ID" smtClean="0"/>
              <a:t>‹#›</a:t>
            </a:fld>
            <a:endParaRPr lang="id-ID"/>
          </a:p>
        </p:txBody>
      </p:sp>
    </p:spTree>
    <p:extLst>
      <p:ext uri="{BB962C8B-B14F-4D97-AF65-F5344CB8AC3E}">
        <p14:creationId xmlns:p14="http://schemas.microsoft.com/office/powerpoint/2010/main" val="34833606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662A0DD-83C9-494E-8842-8260D175375C}" type="datetimeFigureOut">
              <a:rPr lang="id-ID" smtClean="0"/>
              <a:t>05/09/2018</a:t>
            </a:fld>
            <a:endParaRPr lang="id-ID"/>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id-ID"/>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40EA3EF-9A58-4A5F-88CA-E7A80CBD6CDF}" type="slidenum">
              <a:rPr lang="id-ID" smtClean="0"/>
              <a:t>‹#›</a:t>
            </a:fld>
            <a:endParaRPr lang="id-ID"/>
          </a:p>
        </p:txBody>
      </p:sp>
    </p:spTree>
    <p:extLst>
      <p:ext uri="{BB962C8B-B14F-4D97-AF65-F5344CB8AC3E}">
        <p14:creationId xmlns:p14="http://schemas.microsoft.com/office/powerpoint/2010/main" val="429051394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lmugeografi.com/ilmu-sosial/negara-dengan-pendidikan-terbai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2.bp.blogspot.com/-SYKJAACDdKM/UMLDXjSqKgI/AAAAAAAAA6U/A2EfMpV87-o/s1600/f4.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1.bp.blogspot.com/-hSTICMcasI0/UMLDi-K3DkI/AAAAAAAAA6c/4xFiW8WLV-E/s1600/f5.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1.bp.blogspot.com/-Pk8dsiXqEnc/UMLDtWuyJbI/AAAAAAAAA6k/U1aBwQMJIoo/s1600/f6.jp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1.bp.blogspot.com/-hfypPVVb2jQ/UMLD37lv4AI/AAAAAAAAA6s/74mV3wwfp9U/s1600/f7.jp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3.bp.blogspot.com/-PaTsOab-omM/UMLG5lpuynI/AAAAAAAAA7s/rcRIjQc3teY/s1600/g8.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4.bp.blogspot.com/-WSvzu4uORow/UMLGvU_BMdI/AAAAAAAAA7k/9nQiRt6VHlY/s1600/g7.jp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3.bp.blogspot.com/-A4Oy19UPOwg/UdwnpL8ulQI/AAAAAAAAAYM/ATgH1P3ZRPE/s1600/Picture4.png"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3.bp.blogspot.com/-GMR6p91e-JE/UdwnpQBBrXI/AAAAAAAAAYY/-DB4anWm4g4/s1600/Picture5.pn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3.bp.blogspot.com/-UJuR5JNao2E/UdwnqI__4MI/AAAAAAAAAYo/RHxRGD6HGUA/s1600/Picture6.pn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3.bp.blogspot.com/-FcmSRIW3Ha4/UdwnqKshvkI/AAAAAAAAAYk/2ZAeb9zECuQ/s1600/Picture7.p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1.bp.blogspot.com/-2R4ubjN0UOA/UdwnqVwca3I/AAAAAAAAAY0/O1yZ6VrDHGk/s1600/Picture8.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4.bp.blogspot.com/-H0a3MrgmjXQ/UdwnrIbj0-I/AAAAAAAAAY4/NbnrRaDdzM4/s1600/Picture9.pn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4.bp.blogspot.com/-AzoWMeQWn_Y/UHgGQPWtPhI/AAAAAAAAAJo/MiIa3ikV0ls/s1600/Untitled.png"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3.bp.blogspot.com/-SUeRIIee4uw/UHgG0mrudSI/AAAAAAAAAJw/fDPtxGLMlHQ/s1600/Untitled.png"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1.bp.blogspot.com/-wTADPw32LEM/UHgHUmwomTI/AAAAAAAAAJ4/0NS8s3kgcgo/s1600/Untitled.pn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9944C17-AA30-4E7C-A3C1-0D3FDA8A7A3F}"/>
              </a:ext>
            </a:extLst>
          </p:cNvPr>
          <p:cNvPicPr>
            <a:picLocks noChangeAspect="1"/>
          </p:cNvPicPr>
          <p:nvPr/>
        </p:nvPicPr>
        <p:blipFill>
          <a:blip r:embed="rId2"/>
          <a:stretch>
            <a:fillRect/>
          </a:stretch>
        </p:blipFill>
        <p:spPr>
          <a:xfrm>
            <a:off x="424" y="3670479"/>
            <a:ext cx="4030664" cy="3187402"/>
          </a:xfrm>
          <a:prstGeom prst="rect">
            <a:avLst/>
          </a:prstGeom>
        </p:spPr>
      </p:pic>
      <p:pic>
        <p:nvPicPr>
          <p:cNvPr id="8" name="Picture 7">
            <a:extLst>
              <a:ext uri="{FF2B5EF4-FFF2-40B4-BE49-F238E27FC236}">
                <a16:creationId xmlns:a16="http://schemas.microsoft.com/office/drawing/2014/main" id="{B07D8529-FE2C-4500-AF30-70B095710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
            <a:ext cx="5589122" cy="3670360"/>
          </a:xfrm>
          <a:prstGeom prst="rect">
            <a:avLst/>
          </a:prstGeom>
        </p:spPr>
      </p:pic>
      <p:pic>
        <p:nvPicPr>
          <p:cNvPr id="6" name="Content Placeholder 5">
            <a:extLst>
              <a:ext uri="{FF2B5EF4-FFF2-40B4-BE49-F238E27FC236}">
                <a16:creationId xmlns:a16="http://schemas.microsoft.com/office/drawing/2014/main" id="{8DA4D267-0DCE-469A-9563-39DD587D8EF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93206" y="2663588"/>
            <a:ext cx="3781063" cy="4194293"/>
          </a:xfrm>
        </p:spPr>
      </p:pic>
      <p:pic>
        <p:nvPicPr>
          <p:cNvPr id="10" name="Picture 9">
            <a:extLst>
              <a:ext uri="{FF2B5EF4-FFF2-40B4-BE49-F238E27FC236}">
                <a16:creationId xmlns:a16="http://schemas.microsoft.com/office/drawing/2014/main" id="{B9EED683-2686-4BD2-ACA6-1B96200C0C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7654" y="4069724"/>
            <a:ext cx="4824346" cy="2788157"/>
          </a:xfrm>
          <a:prstGeom prst="rect">
            <a:avLst/>
          </a:prstGeom>
        </p:spPr>
      </p:pic>
      <p:pic>
        <p:nvPicPr>
          <p:cNvPr id="12" name="Picture 11">
            <a:extLst>
              <a:ext uri="{FF2B5EF4-FFF2-40B4-BE49-F238E27FC236}">
                <a16:creationId xmlns:a16="http://schemas.microsoft.com/office/drawing/2014/main" id="{32E29C14-0BFF-481F-AB37-91DCEBA3ED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9122" y="-1"/>
            <a:ext cx="6602878" cy="4259921"/>
          </a:xfrm>
          <a:prstGeom prst="rect">
            <a:avLst/>
          </a:prstGeom>
        </p:spPr>
      </p:pic>
      <p:sp>
        <p:nvSpPr>
          <p:cNvPr id="4" name="Rectangle: Diagonal Corners Rounded 3">
            <a:extLst>
              <a:ext uri="{FF2B5EF4-FFF2-40B4-BE49-F238E27FC236}">
                <a16:creationId xmlns:a16="http://schemas.microsoft.com/office/drawing/2014/main" id="{DD89B988-1DE2-4621-89E5-6DB8B0D29649}"/>
              </a:ext>
            </a:extLst>
          </p:cNvPr>
          <p:cNvSpPr/>
          <p:nvPr/>
        </p:nvSpPr>
        <p:spPr>
          <a:xfrm>
            <a:off x="3271234" y="2305319"/>
            <a:ext cx="4997002" cy="1123682"/>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d-ID" dirty="0"/>
          </a:p>
          <a:p>
            <a:pPr algn="ctr"/>
            <a:r>
              <a:rPr lang="id-ID" sz="2800" dirty="0">
                <a:latin typeface="Algerian" panose="04020705040A02060702" pitchFamily="82" charset="0"/>
              </a:rPr>
              <a:t>DEFNISI, CIRI-CIRI DAN UNSUR DESA</a:t>
            </a:r>
          </a:p>
          <a:p>
            <a:pPr algn="ctr"/>
            <a:endParaRPr lang="id-ID" dirty="0"/>
          </a:p>
        </p:txBody>
      </p:sp>
    </p:spTree>
    <p:extLst>
      <p:ext uri="{BB962C8B-B14F-4D97-AF65-F5344CB8AC3E}">
        <p14:creationId xmlns:p14="http://schemas.microsoft.com/office/powerpoint/2010/main" val="3883758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5C8FFF5-9C78-4BEC-9B23-A8DA04C9CF16}"/>
              </a:ext>
            </a:extLst>
          </p:cNvPr>
          <p:cNvSpPr>
            <a:spLocks noGrp="1" noChangeArrowheads="1"/>
          </p:cNvSpPr>
          <p:nvPr>
            <p:ph type="title"/>
          </p:nvPr>
        </p:nvSpPr>
        <p:spPr/>
        <p:txBody>
          <a:bodyPr/>
          <a:lstStyle/>
          <a:p>
            <a:r>
              <a:rPr lang="en-US" altLang="id-ID">
                <a:solidFill>
                  <a:srgbClr val="E70313"/>
                </a:solidFill>
              </a:rPr>
              <a:t>Desa Berdasarkan Potensinya</a:t>
            </a:r>
            <a:endParaRPr lang="id-ID" altLang="id-ID">
              <a:solidFill>
                <a:srgbClr val="E70313"/>
              </a:solidFill>
            </a:endParaRPr>
          </a:p>
        </p:txBody>
      </p:sp>
      <p:sp>
        <p:nvSpPr>
          <p:cNvPr id="5123" name="Rectangle 3">
            <a:extLst>
              <a:ext uri="{FF2B5EF4-FFF2-40B4-BE49-F238E27FC236}">
                <a16:creationId xmlns:a16="http://schemas.microsoft.com/office/drawing/2014/main" id="{4E65DD36-E61D-4104-85FF-14AFB0276BEE}"/>
              </a:ext>
            </a:extLst>
          </p:cNvPr>
          <p:cNvSpPr>
            <a:spLocks noGrp="1" noChangeArrowheads="1"/>
          </p:cNvSpPr>
          <p:nvPr>
            <p:ph idx="1"/>
          </p:nvPr>
        </p:nvSpPr>
        <p:spPr/>
        <p:txBody>
          <a:bodyPr/>
          <a:lstStyle/>
          <a:p>
            <a:pPr marL="609600" indent="-609600">
              <a:buFontTx/>
              <a:buAutoNum type="alphaLcPeriod"/>
            </a:pPr>
            <a:r>
              <a:rPr lang="en-US" altLang="id-ID">
                <a:solidFill>
                  <a:srgbClr val="0000FF"/>
                </a:solidFill>
              </a:rPr>
              <a:t>Desa berpotensi tinggi		</a:t>
            </a:r>
          </a:p>
          <a:p>
            <a:pPr marL="609600" indent="-609600">
              <a:buNone/>
            </a:pPr>
            <a:r>
              <a:rPr lang="en-US" altLang="id-ID">
                <a:solidFill>
                  <a:srgbClr val="0000FF"/>
                </a:solidFill>
              </a:rPr>
              <a:t>	Landai, subur dan sumber air mencukupi</a:t>
            </a:r>
          </a:p>
          <a:p>
            <a:pPr marL="609600" indent="-609600">
              <a:buFontTx/>
              <a:buAutoNum type="alphaLcPeriod" startAt="2"/>
            </a:pPr>
            <a:r>
              <a:rPr lang="en-US" altLang="id-ID">
                <a:solidFill>
                  <a:srgbClr val="0000FF"/>
                </a:solidFill>
              </a:rPr>
              <a:t>Desa berpotensi sedang </a:t>
            </a:r>
          </a:p>
          <a:p>
            <a:pPr marL="609600" indent="-609600">
              <a:buNone/>
            </a:pPr>
            <a:r>
              <a:rPr lang="en-US" altLang="id-ID">
                <a:solidFill>
                  <a:srgbClr val="0000FF"/>
                </a:solidFill>
              </a:rPr>
              <a:t>	Topografi bervariasi, tanah kurang subur, irigasi setengah teknis</a:t>
            </a:r>
          </a:p>
          <a:p>
            <a:pPr marL="609600" indent="-609600">
              <a:buNone/>
            </a:pPr>
            <a:r>
              <a:rPr lang="en-US" altLang="id-ID">
                <a:solidFill>
                  <a:srgbClr val="0000FF"/>
                </a:solidFill>
              </a:rPr>
              <a:t>c. Desa berpotensi rendah</a:t>
            </a:r>
          </a:p>
          <a:p>
            <a:pPr marL="609600" indent="-609600">
              <a:buNone/>
            </a:pPr>
            <a:r>
              <a:rPr lang="en-US" altLang="id-ID">
                <a:solidFill>
                  <a:srgbClr val="0000FF"/>
                </a:solidFill>
              </a:rPr>
              <a:t>	Topografi berbukit, tanah kurang subur, air mengandalkan air hujan</a:t>
            </a:r>
            <a:endParaRPr lang="id-ID" altLang="id-ID">
              <a:solidFill>
                <a:srgbClr val="0000FF"/>
              </a:solidFill>
            </a:endParaRPr>
          </a:p>
        </p:txBody>
      </p:sp>
    </p:spTree>
    <p:extLst>
      <p:ext uri="{BB962C8B-B14F-4D97-AF65-F5344CB8AC3E}">
        <p14:creationId xmlns:p14="http://schemas.microsoft.com/office/powerpoint/2010/main" val="19504967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738282" y="785795"/>
            <a:ext cx="857256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id-ID" sz="2800" b="1" dirty="0">
                <a:ea typeface="Calibri" pitchFamily="34" charset="0"/>
                <a:cs typeface="Times New Roman" pitchFamily="18" charset="0"/>
              </a:rPr>
              <a:t>3. Perencanaan Kota dan Peremajaan Kota</a:t>
            </a:r>
            <a:endParaRPr lang="en-US" sz="2800" dirty="0"/>
          </a:p>
          <a:p>
            <a:pPr marL="406400" indent="566738"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Teori perencanaan</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Proses perencanaan</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Teori lokasi dan pola keruangan</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Sistem perumahan</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Perencanaan infrastruktur</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Perencanaan transportasi</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Aspek kebencanaan dalam perencanaan</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Perencanaan partisipatif</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Perencanaan dan politik</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Esensi dan manfaat peremajaan kota</a:t>
            </a:r>
            <a:endParaRPr lang="en-US" sz="2800" dirty="0"/>
          </a:p>
          <a:p>
            <a:pPr marL="406400" indent="550863" algn="just" eaLnBrk="0" fontAlgn="base" hangingPunct="0">
              <a:spcBef>
                <a:spcPct val="0"/>
              </a:spcBef>
              <a:spcAft>
                <a:spcPct val="0"/>
              </a:spcAft>
              <a:buFont typeface="Wingdings" pitchFamily="2" charset="2"/>
              <a:buChar char="§"/>
            </a:pPr>
            <a:r>
              <a:rPr lang="id-ID" sz="2800" dirty="0">
                <a:ea typeface="Calibri" pitchFamily="34" charset="0"/>
                <a:cs typeface="Times New Roman" pitchFamily="18" charset="0"/>
              </a:rPr>
              <a:t>Pengembangan kawasan pesisir</a:t>
            </a:r>
            <a:r>
              <a:rPr lang="id-ID" sz="2800" b="1" dirty="0">
                <a:ea typeface="Calibri" pitchFamily="34" charset="0"/>
                <a:cs typeface="Times New Roman" pitchFamily="18" charset="0"/>
              </a:rPr>
              <a:t>	</a:t>
            </a:r>
            <a:endParaRPr lang="id-ID" sz="2800" dirty="0"/>
          </a:p>
        </p:txBody>
      </p:sp>
    </p:spTree>
    <p:extLst>
      <p:ext uri="{BB962C8B-B14F-4D97-AF65-F5344CB8AC3E}">
        <p14:creationId xmlns:p14="http://schemas.microsoft.com/office/powerpoint/2010/main" val="17701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p:cTn id="7" dur="500" fill="hold"/>
                                        <p:tgtEl>
                                          <p:spTgt spid="27649"/>
                                        </p:tgtEl>
                                        <p:attrNameLst>
                                          <p:attrName>ppt_w</p:attrName>
                                        </p:attrNameLst>
                                      </p:cBhvr>
                                      <p:tavLst>
                                        <p:tav tm="0">
                                          <p:val>
                                            <p:fltVal val="0"/>
                                          </p:val>
                                        </p:tav>
                                        <p:tav tm="100000">
                                          <p:val>
                                            <p:strVal val="#ppt_w"/>
                                          </p:val>
                                        </p:tav>
                                      </p:tavLst>
                                    </p:anim>
                                    <p:anim calcmode="lin" valueType="num">
                                      <p:cBhvr>
                                        <p:cTn id="8" dur="500" fill="hold"/>
                                        <p:tgtEl>
                                          <p:spTgt spid="27649"/>
                                        </p:tgtEl>
                                        <p:attrNameLst>
                                          <p:attrName>ppt_h</p:attrName>
                                        </p:attrNameLst>
                                      </p:cBhvr>
                                      <p:tavLst>
                                        <p:tav tm="0">
                                          <p:val>
                                            <p:fltVal val="0"/>
                                          </p:val>
                                        </p:tav>
                                        <p:tav tm="100000">
                                          <p:val>
                                            <p:strVal val="#ppt_h"/>
                                          </p:val>
                                        </p:tav>
                                      </p:tavLst>
                                    </p:anim>
                                    <p:animEffect transition="in" filter="fade">
                                      <p:cBhvr>
                                        <p:cTn id="9" dur="500"/>
                                        <p:tgtEl>
                                          <p:spTgt spid="2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D3AB-A82C-4167-ACF3-36D8B4B9A32B}"/>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619E16C1-E7D5-4A65-B0BF-6E211A13EDC9}"/>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25603561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006D-24D9-4118-A283-AF2E58696440}"/>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23B8774-710B-4C13-BD07-682502C329C3}"/>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23494346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8282" y="285729"/>
            <a:ext cx="8715436" cy="4955203"/>
          </a:xfrm>
          <a:prstGeom prst="rect">
            <a:avLst/>
          </a:prstGeom>
        </p:spPr>
        <p:txBody>
          <a:bodyPr wrap="square">
            <a:spAutoFit/>
          </a:bodyPr>
          <a:lstStyle/>
          <a:p>
            <a:pPr marL="457200" indent="-457200" algn="just" eaLnBrk="0" fontAlgn="base" hangingPunct="0">
              <a:spcBef>
                <a:spcPct val="0"/>
              </a:spcBef>
              <a:spcAft>
                <a:spcPct val="0"/>
              </a:spcAft>
              <a:buAutoNum type="arabicPeriod" startAt="4"/>
            </a:pPr>
            <a:r>
              <a:rPr lang="id-ID" sz="2800" dirty="0">
                <a:ea typeface="Calibri" pitchFamily="34" charset="0"/>
                <a:cs typeface="Times New Roman" pitchFamily="18" charset="0"/>
              </a:rPr>
              <a:t>Pengelolaan Kota</a:t>
            </a:r>
            <a:endParaRPr lang="en-US" sz="2800" dirty="0">
              <a:ea typeface="Calibri" pitchFamily="34" charset="0"/>
              <a:cs typeface="Times New Roman" pitchFamily="18" charset="0"/>
            </a:endParaRPr>
          </a:p>
          <a:p>
            <a:pPr marL="457200" indent="-457200" algn="just" eaLnBrk="0" fontAlgn="base" hangingPunct="0">
              <a:spcBef>
                <a:spcPct val="0"/>
              </a:spcBef>
              <a:spcAft>
                <a:spcPct val="0"/>
              </a:spcAft>
            </a:pP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Pengelolaan infrastruktur</a:t>
            </a:r>
            <a:endParaRPr lang="en-US" sz="2400" dirty="0">
              <a:ea typeface="Calibri" pitchFamily="34" charset="0"/>
              <a:cs typeface="Times New Roman" pitchFamily="18" charset="0"/>
            </a:endParaRPr>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Pengelolaan transportasi</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Problem sosial-ekonomi perkotaan</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Faktor penyebab munculnya problem perkotaan</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Sebab-akibat problem sosial-ekonomi perkotaan</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Toleransi sosial masyarakat</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Solusi problem sosial-ekonomi perkotaan</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Pengembangan komunitas perkotaan</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Isu kesehatan dan lingkungan perkotaan</a:t>
            </a:r>
            <a:endParaRPr lang="en-US" sz="2400" dirty="0"/>
          </a:p>
          <a:p>
            <a:pPr marL="914400" indent="-508000" algn="just" eaLnBrk="0" fontAlgn="base" hangingPunct="0">
              <a:spcBef>
                <a:spcPct val="0"/>
              </a:spcBef>
              <a:spcAft>
                <a:spcPct val="0"/>
              </a:spcAft>
              <a:buFont typeface="Wingdings" pitchFamily="2" charset="2"/>
              <a:buChar char="§"/>
            </a:pPr>
            <a:r>
              <a:rPr lang="id-ID" sz="2400" dirty="0">
                <a:ea typeface="Calibri" pitchFamily="34" charset="0"/>
                <a:cs typeface="Times New Roman" pitchFamily="18" charset="0"/>
              </a:rPr>
              <a:t>Masa depan perkotaan</a:t>
            </a:r>
            <a:endParaRPr lang="en-US" sz="2400" dirty="0"/>
          </a:p>
          <a:p>
            <a:pPr marL="914400" indent="-508000" algn="just" eaLnBrk="0" fontAlgn="base" hangingPunct="0">
              <a:spcBef>
                <a:spcPct val="0"/>
              </a:spcBef>
              <a:spcAft>
                <a:spcPct val="0"/>
              </a:spcAft>
              <a:buFont typeface="Wingdings" pitchFamily="2" charset="2"/>
              <a:buChar char="§"/>
            </a:pPr>
            <a:r>
              <a:rPr lang="id-ID" sz="2400" i="1" dirty="0">
                <a:ea typeface="Calibri" pitchFamily="34" charset="0"/>
                <a:cs typeface="Times New Roman" pitchFamily="18" charset="0"/>
              </a:rPr>
              <a:t>Land value</a:t>
            </a:r>
            <a:r>
              <a:rPr lang="id-ID" sz="2400" dirty="0">
                <a:ea typeface="Calibri" pitchFamily="34" charset="0"/>
                <a:cs typeface="Times New Roman" pitchFamily="18" charset="0"/>
              </a:rPr>
              <a:t> dan </a:t>
            </a:r>
            <a:r>
              <a:rPr lang="id-ID" sz="2400" i="1" dirty="0">
                <a:ea typeface="Calibri" pitchFamily="34" charset="0"/>
                <a:cs typeface="Times New Roman" pitchFamily="18" charset="0"/>
              </a:rPr>
              <a:t>land rent</a:t>
            </a:r>
            <a:r>
              <a:rPr lang="id-ID" sz="2400" dirty="0">
                <a:ea typeface="Calibri" pitchFamily="34" charset="0"/>
                <a:cs typeface="Times New Roman" pitchFamily="18" charset="0"/>
              </a:rPr>
              <a:t>		</a:t>
            </a:r>
            <a:endParaRPr lang="id-ID" sz="2400" dirty="0"/>
          </a:p>
        </p:txBody>
      </p:sp>
    </p:spTree>
    <p:extLst>
      <p:ext uri="{BB962C8B-B14F-4D97-AF65-F5344CB8AC3E}">
        <p14:creationId xmlns:p14="http://schemas.microsoft.com/office/powerpoint/2010/main" val="274311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E7A4-4138-4215-ACEA-3B50E36B80AB}"/>
              </a:ext>
            </a:extLst>
          </p:cNvPr>
          <p:cNvSpPr>
            <a:spLocks noGrp="1"/>
          </p:cNvSpPr>
          <p:nvPr>
            <p:ph type="ctrTitle"/>
          </p:nvPr>
        </p:nvSpPr>
        <p:spPr/>
        <p:txBody>
          <a:bodyPr/>
          <a:lstStyle/>
          <a:p>
            <a:r>
              <a:rPr lang="id-ID" dirty="0"/>
              <a:t>Pola dan Bentuk Kota</a:t>
            </a:r>
          </a:p>
        </p:txBody>
      </p:sp>
      <p:sp>
        <p:nvSpPr>
          <p:cNvPr id="3" name="Subtitle 2">
            <a:extLst>
              <a:ext uri="{FF2B5EF4-FFF2-40B4-BE49-F238E27FC236}">
                <a16:creationId xmlns:a16="http://schemas.microsoft.com/office/drawing/2014/main" id="{FD1C659D-FE0C-4CDF-A1FD-FDC77952A63F}"/>
              </a:ext>
            </a:extLst>
          </p:cNvPr>
          <p:cNvSpPr>
            <a:spLocks noGrp="1"/>
          </p:cNvSpPr>
          <p:nvPr>
            <p:ph type="subTitle" idx="1"/>
          </p:nvPr>
        </p:nvSpPr>
        <p:spPr/>
        <p:txBody>
          <a:bodyPr>
            <a:normAutofit/>
          </a:bodyPr>
          <a:lstStyle/>
          <a:p>
            <a:r>
              <a:rPr lang="id-ID" dirty="0"/>
              <a:t>Kota-kota tumbuh dan berkembang dipengaruhi oleh berbagai faktor dan kekuatan, seperti jaringan transportasi, perluasan industri, perubahan guna lahan, penyediaan sarana dan prasarana, dan lain sebagainyaa</a:t>
            </a:r>
          </a:p>
        </p:txBody>
      </p:sp>
    </p:spTree>
    <p:extLst>
      <p:ext uri="{BB962C8B-B14F-4D97-AF65-F5344CB8AC3E}">
        <p14:creationId xmlns:p14="http://schemas.microsoft.com/office/powerpoint/2010/main" val="2580399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08C7-F722-4AF5-B847-48EB5ED9E55F}"/>
              </a:ext>
            </a:extLst>
          </p:cNvPr>
          <p:cNvSpPr>
            <a:spLocks noGrp="1"/>
          </p:cNvSpPr>
          <p:nvPr>
            <p:ph type="title"/>
          </p:nvPr>
        </p:nvSpPr>
        <p:spPr/>
        <p:txBody>
          <a:bodyPr/>
          <a:lstStyle/>
          <a:p>
            <a:pPr algn="ctr"/>
            <a:r>
              <a:rPr lang="id-ID" dirty="0"/>
              <a:t>Perkembangan kota dapat dilihat dalam dua cara, yaitu:</a:t>
            </a:r>
          </a:p>
        </p:txBody>
      </p:sp>
      <p:sp>
        <p:nvSpPr>
          <p:cNvPr id="3" name="Content Placeholder 2">
            <a:extLst>
              <a:ext uri="{FF2B5EF4-FFF2-40B4-BE49-F238E27FC236}">
                <a16:creationId xmlns:a16="http://schemas.microsoft.com/office/drawing/2014/main" id="{6298904C-3A74-4CB7-A95C-43913E27A262}"/>
              </a:ext>
            </a:extLst>
          </p:cNvPr>
          <p:cNvSpPr>
            <a:spLocks noGrp="1"/>
          </p:cNvSpPr>
          <p:nvPr>
            <p:ph idx="1"/>
          </p:nvPr>
        </p:nvSpPr>
        <p:spPr/>
        <p:txBody>
          <a:bodyPr/>
          <a:lstStyle/>
          <a:p>
            <a:pPr marL="514350" indent="-514350">
              <a:buAutoNum type="alphaUcPeriod"/>
            </a:pPr>
            <a:r>
              <a:rPr lang="id-ID" dirty="0"/>
              <a:t>Perkembangan menurut asal pertumbuhan</a:t>
            </a:r>
          </a:p>
          <a:p>
            <a:pPr marL="514350" indent="-514350">
              <a:buAutoNum type="arabicPeriod"/>
            </a:pPr>
            <a:r>
              <a:rPr lang="id-ID" dirty="0"/>
              <a:t>Perkembangan Alamiah</a:t>
            </a:r>
          </a:p>
          <a:p>
            <a:pPr marL="514350" indent="-514350">
              <a:buAutoNum type="arabicPeriod"/>
            </a:pPr>
            <a:r>
              <a:rPr lang="id-ID" dirty="0"/>
              <a:t>Perkembangan yang Direncanakan</a:t>
            </a:r>
          </a:p>
          <a:p>
            <a:pPr marL="0" indent="0">
              <a:buNone/>
            </a:pPr>
            <a:r>
              <a:rPr lang="id-ID" dirty="0"/>
              <a:t>B. Perkembangan menurut arah pertumbuhan</a:t>
            </a:r>
          </a:p>
          <a:p>
            <a:pPr marL="514350" indent="-514350">
              <a:buAutoNum type="arabicPeriod"/>
            </a:pPr>
            <a:r>
              <a:rPr lang="id-ID" dirty="0"/>
              <a:t>Perkembangan kota secara horisontal</a:t>
            </a:r>
          </a:p>
          <a:p>
            <a:pPr marL="514350" indent="-514350">
              <a:buAutoNum type="arabicPeriod"/>
            </a:pPr>
            <a:r>
              <a:rPr lang="nn-NO" dirty="0"/>
              <a:t>Perkembangan kota secara vertikal</a:t>
            </a:r>
            <a:endParaRPr lang="id-ID" dirty="0"/>
          </a:p>
        </p:txBody>
      </p:sp>
    </p:spTree>
    <p:extLst>
      <p:ext uri="{BB962C8B-B14F-4D97-AF65-F5344CB8AC3E}">
        <p14:creationId xmlns:p14="http://schemas.microsoft.com/office/powerpoint/2010/main" val="18384690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159B-83BB-43F6-8786-4A808A3FE3C6}"/>
              </a:ext>
            </a:extLst>
          </p:cNvPr>
          <p:cNvSpPr>
            <a:spLocks noGrp="1"/>
          </p:cNvSpPr>
          <p:nvPr>
            <p:ph type="title"/>
          </p:nvPr>
        </p:nvSpPr>
        <p:spPr/>
        <p:txBody>
          <a:bodyPr/>
          <a:lstStyle/>
          <a:p>
            <a:pPr algn="ctr"/>
            <a:r>
              <a:rPr lang="id-ID" dirty="0"/>
              <a:t>1. Perkembangan Alamiah</a:t>
            </a:r>
          </a:p>
        </p:txBody>
      </p:sp>
      <p:sp>
        <p:nvSpPr>
          <p:cNvPr id="3" name="Content Placeholder 2">
            <a:extLst>
              <a:ext uri="{FF2B5EF4-FFF2-40B4-BE49-F238E27FC236}">
                <a16:creationId xmlns:a16="http://schemas.microsoft.com/office/drawing/2014/main" id="{A9AF49E9-051B-4196-A794-638009E667B3}"/>
              </a:ext>
            </a:extLst>
          </p:cNvPr>
          <p:cNvSpPr>
            <a:spLocks noGrp="1"/>
          </p:cNvSpPr>
          <p:nvPr>
            <p:ph idx="1"/>
          </p:nvPr>
        </p:nvSpPr>
        <p:spPr/>
        <p:txBody>
          <a:bodyPr>
            <a:normAutofit/>
          </a:bodyPr>
          <a:lstStyle/>
          <a:p>
            <a:r>
              <a:rPr lang="id-ID" b="1" dirty="0"/>
              <a:t>a). Penyebaran secara konsentrik (Concentric Spread)</a:t>
            </a:r>
            <a:br>
              <a:rPr lang="id-ID" dirty="0"/>
            </a:br>
            <a:r>
              <a:rPr lang="id-ID" dirty="0"/>
              <a:t>Merupakan kecenderungan alamiah dimana orang ingin sedekat mungkin dengan pusat kota, dan sebagai wujudnya adalah kota berkembang berbentuk konsentrik dengan pusat kota sebagai inti. Permasalahan yang ditimbulkan meliputi kemacetan lalu lintas, jalan-jalan sempit, konsentrasi penduduk dan lain sebagainya.</a:t>
            </a:r>
          </a:p>
          <a:p>
            <a:r>
              <a:rPr lang="id-ID" b="1" dirty="0"/>
              <a:t>b). Pertumbuhan berbentuk satelit (Satellite Growth)</a:t>
            </a:r>
            <a:br>
              <a:rPr lang="id-ID" dirty="0"/>
            </a:br>
            <a:r>
              <a:rPr lang="id-ID" dirty="0"/>
              <a:t>Pertumbuhan kota satelit terjadi bila besaran kota telah mencapai ukuran tertentu, yang berkembang di sekitar kota utama (metropolitan) dan secara sosial-ekonomi masih bergantung pada kota induknya. Permasalahan yang terjadi umumnya berkaitan dengan akses terhadap kota induknya.</a:t>
            </a:r>
          </a:p>
        </p:txBody>
      </p:sp>
    </p:spTree>
    <p:extLst>
      <p:ext uri="{BB962C8B-B14F-4D97-AF65-F5344CB8AC3E}">
        <p14:creationId xmlns:p14="http://schemas.microsoft.com/office/powerpoint/2010/main" val="34766820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CC6BF-F7C1-4D62-8110-03E9762C3D17}"/>
              </a:ext>
            </a:extLst>
          </p:cNvPr>
          <p:cNvSpPr>
            <a:spLocks noGrp="1"/>
          </p:cNvSpPr>
          <p:nvPr>
            <p:ph idx="1"/>
          </p:nvPr>
        </p:nvSpPr>
        <p:spPr>
          <a:xfrm>
            <a:off x="838200" y="428017"/>
            <a:ext cx="10515600" cy="5748946"/>
          </a:xfrm>
        </p:spPr>
        <p:txBody>
          <a:bodyPr>
            <a:normAutofit/>
          </a:bodyPr>
          <a:lstStyle/>
          <a:p>
            <a:r>
              <a:rPr lang="id-ID" b="1" dirty="0"/>
              <a:t>b). Pengembangan berbentuk pita (Ribbon Development)</a:t>
            </a:r>
            <a:br>
              <a:rPr lang="id-ID" dirty="0"/>
            </a:br>
            <a:r>
              <a:rPr lang="id-ID" dirty="0"/>
              <a:t>Pada umumnya perkembangan berbentuk pita terjadi sebagai akibat peningkatan sistem jaringan jalan dan pertumbuhan lalu lintas kendaraan bermotor. Secara alamiah, kecenderungan setiap orang membangun aktivitas sedekat mungkin dengan jalur jalan utama. Jika tanpa pengendalian yang efektif dapat menimbulkan permasalahan:</a:t>
            </a:r>
            <a:br>
              <a:rPr lang="id-ID" dirty="0"/>
            </a:br>
            <a:br>
              <a:rPr lang="id-ID" dirty="0"/>
            </a:br>
            <a:r>
              <a:rPr lang="id-ID" dirty="0"/>
              <a:t>peningkatan biaya pelayanan prasarana dasar,</a:t>
            </a:r>
          </a:p>
          <a:p>
            <a:r>
              <a:rPr lang="id-ID" dirty="0"/>
              <a:t>perbaikan pelayanan di masa depan menjadi mahal dan sulit,</a:t>
            </a:r>
          </a:p>
          <a:p>
            <a:r>
              <a:rPr lang="id-ID" dirty="0"/>
              <a:t>kegiatan yang ada akan terkena dampak arus lalulintas yang tinggi (kebisingan, polusi udara, debu dll.),</a:t>
            </a:r>
          </a:p>
          <a:p>
            <a:r>
              <a:rPr lang="id-ID" dirty="0"/>
              <a:t>berpeluang terjadinya kecelakaan lalulintas dan kemacetan lalulintas,</a:t>
            </a:r>
          </a:p>
          <a:p>
            <a:r>
              <a:rPr lang="id-ID" dirty="0"/>
              <a:t>kapasitas lalulintas dan efisiensi pada jalan utama berkurang</a:t>
            </a:r>
          </a:p>
          <a:p>
            <a:endParaRPr lang="id-ID" dirty="0"/>
          </a:p>
        </p:txBody>
      </p:sp>
    </p:spTree>
    <p:extLst>
      <p:ext uri="{BB962C8B-B14F-4D97-AF65-F5344CB8AC3E}">
        <p14:creationId xmlns:p14="http://schemas.microsoft.com/office/powerpoint/2010/main" val="8595266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B4A311-B1B1-4589-B205-8AF50302FEE0}"/>
              </a:ext>
            </a:extLst>
          </p:cNvPr>
          <p:cNvSpPr>
            <a:spLocks noGrp="1"/>
          </p:cNvSpPr>
          <p:nvPr>
            <p:ph type="title"/>
          </p:nvPr>
        </p:nvSpPr>
        <p:spPr>
          <a:xfrm>
            <a:off x="831850" y="768351"/>
            <a:ext cx="10515600" cy="3161624"/>
          </a:xfrm>
        </p:spPr>
        <p:txBody>
          <a:bodyPr>
            <a:noAutofit/>
          </a:bodyPr>
          <a:lstStyle/>
          <a:p>
            <a:pPr algn="just"/>
            <a:r>
              <a:rPr lang="id-ID" sz="3000" b="1" dirty="0"/>
              <a:t>d). Pertumbuhan secara terpencar (Scattered Growth)</a:t>
            </a:r>
            <a:br>
              <a:rPr lang="id-ID" sz="3000" dirty="0"/>
            </a:br>
            <a:r>
              <a:rPr lang="id-ID" sz="3000" dirty="0"/>
              <a:t>Pertumbuhan kota berlangsung dengan pola yang tidak teratur. Hal ini akan menimbulkan permasalahan kemacetan lalulintas, masuknya kegiatan industri dalam lingkungan permukiman, munculnya kawasan kumuh, kurangnya ruang terbuka (taman). Bila tidak terkendali, persoalan ini akan sulit dipecahkan di masa depan.</a:t>
            </a:r>
            <a:br>
              <a:rPr lang="id-ID" sz="3000" dirty="0"/>
            </a:br>
            <a:endParaRPr lang="id-ID" sz="3000" dirty="0"/>
          </a:p>
        </p:txBody>
      </p:sp>
      <p:sp>
        <p:nvSpPr>
          <p:cNvPr id="3" name="Content Placeholder 2">
            <a:extLst>
              <a:ext uri="{FF2B5EF4-FFF2-40B4-BE49-F238E27FC236}">
                <a16:creationId xmlns:a16="http://schemas.microsoft.com/office/drawing/2014/main" id="{5947BCA4-9FE1-41A3-A01E-F26288D49D4B}"/>
              </a:ext>
            </a:extLst>
          </p:cNvPr>
          <p:cNvSpPr>
            <a:spLocks noGrp="1"/>
          </p:cNvSpPr>
          <p:nvPr>
            <p:ph type="body" idx="1"/>
          </p:nvPr>
        </p:nvSpPr>
        <p:spPr>
          <a:xfrm>
            <a:off x="831850" y="3793787"/>
            <a:ext cx="10515600" cy="2295863"/>
          </a:xfrm>
        </p:spPr>
        <p:txBody>
          <a:bodyPr>
            <a:normAutofit/>
          </a:bodyPr>
          <a:lstStyle/>
          <a:p>
            <a:pPr marL="0" indent="0">
              <a:buNone/>
            </a:pPr>
            <a:r>
              <a:rPr lang="id-ID" dirty="0">
                <a:solidFill>
                  <a:schemeClr val="tx1"/>
                </a:solidFill>
              </a:rPr>
              <a:t>2. Perkembangan yang Direncanakan</a:t>
            </a:r>
            <a:br>
              <a:rPr lang="id-ID" dirty="0">
                <a:solidFill>
                  <a:schemeClr val="tx1"/>
                </a:solidFill>
              </a:rPr>
            </a:br>
            <a:r>
              <a:rPr lang="id-ID" dirty="0">
                <a:solidFill>
                  <a:schemeClr val="tx1"/>
                </a:solidFill>
              </a:rPr>
              <a:t>Perkembangan yang direncanakan, yaitu kota berkembang berdasarkan acuan/rencana yang telah disusun oleh perencana kota. Keseluruhan pertumbuhan kota dikendalikan melalui aturan dan ketentuan yang telah ditetapkan. Perkembangan kota memperhatikan distribusi berbagai aktivitas secara rasional untuk menghindari terjadinya konflik di masa depan. Penyediaan berbagai sarana dan prasarana kota didasarkan pada kebutuhan di masa depan</a:t>
            </a:r>
          </a:p>
        </p:txBody>
      </p:sp>
    </p:spTree>
    <p:extLst>
      <p:ext uri="{BB962C8B-B14F-4D97-AF65-F5344CB8AC3E}">
        <p14:creationId xmlns:p14="http://schemas.microsoft.com/office/powerpoint/2010/main" val="31398133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689B9-B6D5-4039-B290-E4A1BE160416}"/>
              </a:ext>
            </a:extLst>
          </p:cNvPr>
          <p:cNvSpPr>
            <a:spLocks noGrp="1"/>
          </p:cNvSpPr>
          <p:nvPr>
            <p:ph type="title"/>
          </p:nvPr>
        </p:nvSpPr>
        <p:spPr/>
        <p:txBody>
          <a:bodyPr/>
          <a:lstStyle/>
          <a:p>
            <a:pPr algn="ctr"/>
            <a:r>
              <a:rPr lang="id-ID" dirty="0"/>
              <a:t>B. Perkembangan menurut arah pertumbuhan</a:t>
            </a:r>
          </a:p>
        </p:txBody>
      </p:sp>
      <p:sp>
        <p:nvSpPr>
          <p:cNvPr id="5" name="Content Placeholder 4">
            <a:extLst>
              <a:ext uri="{FF2B5EF4-FFF2-40B4-BE49-F238E27FC236}">
                <a16:creationId xmlns:a16="http://schemas.microsoft.com/office/drawing/2014/main" id="{AD66CABA-7F25-494E-8469-423C321C5845}"/>
              </a:ext>
            </a:extLst>
          </p:cNvPr>
          <p:cNvSpPr>
            <a:spLocks noGrp="1"/>
          </p:cNvSpPr>
          <p:nvPr>
            <p:ph idx="1"/>
          </p:nvPr>
        </p:nvSpPr>
        <p:spPr>
          <a:xfrm>
            <a:off x="838200" y="1825625"/>
            <a:ext cx="10515600" cy="4667250"/>
          </a:xfrm>
        </p:spPr>
        <p:txBody>
          <a:bodyPr>
            <a:normAutofit lnSpcReduction="10000"/>
          </a:bodyPr>
          <a:lstStyle/>
          <a:p>
            <a:r>
              <a:rPr lang="id-ID" dirty="0"/>
              <a:t>1. Perkembangan kota secara horisontal</a:t>
            </a:r>
            <a:br>
              <a:rPr lang="id-ID" dirty="0"/>
            </a:br>
            <a:r>
              <a:rPr lang="id-ID" dirty="0"/>
              <a:t>Kota tumbuh dan berkembang secara horisontal dan meluas ke segala arah yang memungkinkan, dimana lahan masih tersedia dengan biaya yang terjangkau.</a:t>
            </a:r>
            <a:br>
              <a:rPr lang="id-ID" dirty="0"/>
            </a:br>
            <a:br>
              <a:rPr lang="id-ID" dirty="0"/>
            </a:br>
            <a:r>
              <a:rPr lang="id-ID" b="1" dirty="0"/>
              <a:t>a). Keuntungan pembangunan kota secara horisontal:</a:t>
            </a:r>
            <a:br>
              <a:rPr lang="id-ID" dirty="0"/>
            </a:br>
            <a:br>
              <a:rPr lang="id-ID" dirty="0"/>
            </a:br>
            <a:r>
              <a:rPr lang="id-ID" dirty="0"/>
              <a:t>Menghemat biaya pembangunan</a:t>
            </a:r>
          </a:p>
          <a:p>
            <a:r>
              <a:rPr lang="id-ID" dirty="0"/>
              <a:t>Kemungkinan secara maksimum penggunaan pencahayaan alami</a:t>
            </a:r>
          </a:p>
          <a:p>
            <a:r>
              <a:rPr lang="id-ID" dirty="0"/>
              <a:t>Kepadatan penduduk dapat dibatasi</a:t>
            </a:r>
          </a:p>
          <a:p>
            <a:r>
              <a:rPr lang="id-ID" dirty="0"/>
              <a:t>Bangunan dapat menggunakan konstruksi sederhana (ekonomis)</a:t>
            </a:r>
          </a:p>
          <a:p>
            <a:r>
              <a:rPr lang="id-ID" dirty="0"/>
              <a:t>Lahan-lahan marjinal dapat dimanfaatkan sebagai ruang terbuka</a:t>
            </a:r>
          </a:p>
          <a:p>
            <a:r>
              <a:rPr lang="id-ID" b="1" dirty="0"/>
              <a:t>b). Kerugian pembangunan kota secara horisontal:</a:t>
            </a:r>
            <a:br>
              <a:rPr lang="id-ID" dirty="0"/>
            </a:br>
            <a:r>
              <a:rPr lang="id-ID" dirty="0"/>
              <a:t>Membutuhkan lahan yang luas, dan</a:t>
            </a:r>
          </a:p>
          <a:p>
            <a:r>
              <a:rPr lang="id-ID" dirty="0"/>
              <a:t>Menjadi tidak ekonomis bila nilai lahan terlalu tinggi (mahal)</a:t>
            </a:r>
          </a:p>
          <a:p>
            <a:endParaRPr lang="id-ID" dirty="0"/>
          </a:p>
        </p:txBody>
      </p:sp>
    </p:spTree>
    <p:extLst>
      <p:ext uri="{BB962C8B-B14F-4D97-AF65-F5344CB8AC3E}">
        <p14:creationId xmlns:p14="http://schemas.microsoft.com/office/powerpoint/2010/main" val="380360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33C62D3-E1BE-40ED-A2B0-FB366829E3AC}"/>
              </a:ext>
            </a:extLst>
          </p:cNvPr>
          <p:cNvSpPr>
            <a:spLocks noGrp="1" noChangeArrowheads="1"/>
          </p:cNvSpPr>
          <p:nvPr>
            <p:ph type="title"/>
          </p:nvPr>
        </p:nvSpPr>
        <p:spPr>
          <a:xfrm>
            <a:off x="1828800" y="274638"/>
            <a:ext cx="8534400" cy="944562"/>
          </a:xfrm>
        </p:spPr>
        <p:txBody>
          <a:bodyPr>
            <a:normAutofit fontScale="90000"/>
          </a:bodyPr>
          <a:lstStyle/>
          <a:p>
            <a:pPr algn="l"/>
            <a:r>
              <a:rPr lang="en-US" altLang="id-ID" sz="3600">
                <a:solidFill>
                  <a:srgbClr val="0000FF"/>
                </a:solidFill>
              </a:rPr>
              <a:t>Macam desa : Agraris , Nelayan, Industri</a:t>
            </a:r>
            <a:endParaRPr lang="id-ID" altLang="id-ID" sz="3600">
              <a:solidFill>
                <a:srgbClr val="0000FF"/>
              </a:solidFill>
            </a:endParaRPr>
          </a:p>
        </p:txBody>
      </p:sp>
      <p:sp>
        <p:nvSpPr>
          <p:cNvPr id="7171" name="Rectangle 3">
            <a:extLst>
              <a:ext uri="{FF2B5EF4-FFF2-40B4-BE49-F238E27FC236}">
                <a16:creationId xmlns:a16="http://schemas.microsoft.com/office/drawing/2014/main" id="{D9FFF729-64DF-4C19-9B69-8FD6B99F8D8C}"/>
              </a:ext>
            </a:extLst>
          </p:cNvPr>
          <p:cNvSpPr>
            <a:spLocks noGrp="1" noChangeArrowheads="1"/>
          </p:cNvSpPr>
          <p:nvPr>
            <p:ph idx="1"/>
          </p:nvPr>
        </p:nvSpPr>
        <p:spPr>
          <a:xfrm>
            <a:off x="1981200" y="1371601"/>
            <a:ext cx="8229600" cy="4754563"/>
          </a:xfrm>
        </p:spPr>
        <p:txBody>
          <a:bodyPr/>
          <a:lstStyle/>
          <a:p>
            <a:pPr marL="609600" indent="-609600">
              <a:buNone/>
            </a:pPr>
            <a:r>
              <a:rPr lang="en-US" altLang="id-ID" dirty="0"/>
              <a:t>	</a:t>
            </a:r>
            <a:r>
              <a:rPr lang="en-US" altLang="id-ID" b="1" dirty="0"/>
              <a:t>Hinterland</a:t>
            </a:r>
            <a:r>
              <a:rPr lang="en-US" altLang="id-ID" dirty="0"/>
              <a:t> </a:t>
            </a:r>
            <a:r>
              <a:rPr lang="en-US" altLang="id-ID" dirty="0" err="1"/>
              <a:t>secara</a:t>
            </a:r>
            <a:r>
              <a:rPr lang="en-US" altLang="id-ID" dirty="0"/>
              <a:t> </a:t>
            </a:r>
            <a:r>
              <a:rPr lang="en-US" altLang="id-ID" dirty="0" err="1"/>
              <a:t>geografis</a:t>
            </a:r>
            <a:r>
              <a:rPr lang="en-US" altLang="id-ID" dirty="0"/>
              <a:t> </a:t>
            </a:r>
            <a:r>
              <a:rPr lang="en-US" altLang="id-ID" dirty="0" err="1"/>
              <a:t>merupakan</a:t>
            </a:r>
            <a:r>
              <a:rPr lang="en-US" altLang="id-ID" dirty="0"/>
              <a:t> </a:t>
            </a:r>
            <a:r>
              <a:rPr lang="en-US" altLang="id-ID" dirty="0" err="1"/>
              <a:t>daerah</a:t>
            </a:r>
            <a:r>
              <a:rPr lang="en-US" altLang="id-ID" dirty="0"/>
              <a:t> </a:t>
            </a:r>
            <a:r>
              <a:rPr lang="en-US" altLang="id-ID" dirty="0" err="1"/>
              <a:t>pendukung</a:t>
            </a:r>
            <a:r>
              <a:rPr lang="en-US" altLang="id-ID" dirty="0"/>
              <a:t> </a:t>
            </a:r>
            <a:r>
              <a:rPr lang="en-US" altLang="id-ID" dirty="0" err="1"/>
              <a:t>kota</a:t>
            </a:r>
            <a:r>
              <a:rPr lang="en-US" altLang="id-ID" dirty="0"/>
              <a:t> </a:t>
            </a:r>
            <a:r>
              <a:rPr lang="en-US" altLang="id-ID" dirty="0" err="1"/>
              <a:t>khususnya</a:t>
            </a:r>
            <a:r>
              <a:rPr lang="en-US" altLang="id-ID" dirty="0"/>
              <a:t> </a:t>
            </a:r>
            <a:r>
              <a:rPr lang="en-US" altLang="id-ID" dirty="0" err="1"/>
              <a:t>kebutuhan</a:t>
            </a:r>
            <a:r>
              <a:rPr lang="en-US" altLang="id-ID" dirty="0"/>
              <a:t> </a:t>
            </a:r>
            <a:r>
              <a:rPr lang="en-US" altLang="id-ID" dirty="0" err="1"/>
              <a:t>pangan</a:t>
            </a:r>
            <a:endParaRPr lang="en-US" altLang="id-ID" dirty="0"/>
          </a:p>
          <a:p>
            <a:pPr marL="609600" indent="-609600">
              <a:buFontTx/>
              <a:buAutoNum type="alphaLcPeriod"/>
            </a:pPr>
            <a:r>
              <a:rPr lang="en-US" altLang="id-ID" dirty="0"/>
              <a:t>Wilayah </a:t>
            </a:r>
            <a:r>
              <a:rPr lang="en-US" altLang="id-ID" dirty="0" err="1"/>
              <a:t>sumber</a:t>
            </a:r>
            <a:r>
              <a:rPr lang="en-US" altLang="id-ID" dirty="0"/>
              <a:t> </a:t>
            </a:r>
            <a:r>
              <a:rPr lang="en-US" altLang="id-ID" dirty="0" err="1"/>
              <a:t>pangan</a:t>
            </a:r>
            <a:r>
              <a:rPr lang="en-US" altLang="id-ID" dirty="0"/>
              <a:t> </a:t>
            </a:r>
            <a:r>
              <a:rPr lang="en-US" altLang="id-ID" dirty="0" err="1"/>
              <a:t>bagi</a:t>
            </a:r>
            <a:r>
              <a:rPr lang="en-US" altLang="id-ID" dirty="0"/>
              <a:t> </a:t>
            </a:r>
            <a:r>
              <a:rPr lang="en-US" altLang="id-ID" dirty="0" err="1"/>
              <a:t>kota</a:t>
            </a:r>
            <a:r>
              <a:rPr lang="en-US" altLang="id-ID" dirty="0"/>
              <a:t> yang </a:t>
            </a:r>
            <a:r>
              <a:rPr lang="en-US" altLang="id-ID" dirty="0" err="1"/>
              <a:t>dimanfaatkan</a:t>
            </a:r>
            <a:r>
              <a:rPr lang="en-US" altLang="id-ID" dirty="0"/>
              <a:t> </a:t>
            </a:r>
            <a:r>
              <a:rPr lang="en-US" altLang="id-ID" dirty="0" err="1"/>
              <a:t>sebagai</a:t>
            </a:r>
            <a:r>
              <a:rPr lang="en-US" altLang="id-ID" dirty="0"/>
              <a:t> </a:t>
            </a:r>
            <a:r>
              <a:rPr lang="en-US" altLang="id-ID" dirty="0" err="1"/>
              <a:t>wilayah</a:t>
            </a:r>
            <a:r>
              <a:rPr lang="en-US" altLang="id-ID" dirty="0"/>
              <a:t> </a:t>
            </a:r>
            <a:r>
              <a:rPr lang="en-US" altLang="id-ID" dirty="0" err="1"/>
              <a:t>pertanian</a:t>
            </a:r>
            <a:endParaRPr lang="en-US" altLang="id-ID" dirty="0"/>
          </a:p>
          <a:p>
            <a:pPr marL="609600" indent="-609600">
              <a:buFontTx/>
              <a:buAutoNum type="alphaLcPeriod"/>
            </a:pPr>
            <a:r>
              <a:rPr lang="en-US" altLang="id-ID" dirty="0" err="1"/>
              <a:t>Penduduk</a:t>
            </a:r>
            <a:r>
              <a:rPr lang="en-US" altLang="id-ID" dirty="0"/>
              <a:t> </a:t>
            </a:r>
            <a:r>
              <a:rPr lang="en-US" altLang="id-ID" dirty="0" err="1"/>
              <a:t>usia</a:t>
            </a:r>
            <a:r>
              <a:rPr lang="en-US" altLang="id-ID" dirty="0"/>
              <a:t> </a:t>
            </a:r>
            <a:r>
              <a:rPr lang="en-US" altLang="id-ID" dirty="0" err="1"/>
              <a:t>produktif</a:t>
            </a:r>
            <a:r>
              <a:rPr lang="en-US" altLang="id-ID" dirty="0"/>
              <a:t> di </a:t>
            </a:r>
            <a:r>
              <a:rPr lang="en-US" altLang="id-ID" dirty="0" err="1"/>
              <a:t>desa</a:t>
            </a:r>
            <a:r>
              <a:rPr lang="en-US" altLang="id-ID" dirty="0"/>
              <a:t> </a:t>
            </a:r>
            <a:r>
              <a:rPr lang="en-US" altLang="id-ID" dirty="0" err="1"/>
              <a:t>merupakan</a:t>
            </a:r>
            <a:r>
              <a:rPr lang="en-US" altLang="id-ID" dirty="0"/>
              <a:t> </a:t>
            </a:r>
            <a:r>
              <a:rPr lang="en-US" altLang="id-ID" dirty="0" err="1"/>
              <a:t>penyuplai</a:t>
            </a:r>
            <a:r>
              <a:rPr lang="en-US" altLang="id-ID" dirty="0"/>
              <a:t> </a:t>
            </a:r>
            <a:r>
              <a:rPr lang="en-US" altLang="id-ID" dirty="0" err="1"/>
              <a:t>tenaga</a:t>
            </a:r>
            <a:r>
              <a:rPr lang="en-US" altLang="id-ID" dirty="0"/>
              <a:t> </a:t>
            </a:r>
            <a:r>
              <a:rPr lang="en-US" altLang="id-ID" dirty="0" err="1"/>
              <a:t>kerja</a:t>
            </a:r>
            <a:r>
              <a:rPr lang="en-US" altLang="id-ID" dirty="0"/>
              <a:t> </a:t>
            </a:r>
            <a:r>
              <a:rPr lang="en-US" altLang="id-ID" dirty="0" err="1"/>
              <a:t>bagi</a:t>
            </a:r>
            <a:r>
              <a:rPr lang="en-US" altLang="id-ID" dirty="0"/>
              <a:t> </a:t>
            </a:r>
            <a:r>
              <a:rPr lang="en-US" altLang="id-ID" dirty="0" err="1"/>
              <a:t>kota</a:t>
            </a:r>
            <a:r>
              <a:rPr lang="en-US" altLang="id-ID" dirty="0"/>
              <a:t>.</a:t>
            </a:r>
          </a:p>
          <a:p>
            <a:pPr marL="609600" indent="-609600">
              <a:buFontTx/>
              <a:buAutoNum type="alphaLcPeriod"/>
            </a:pPr>
            <a:r>
              <a:rPr lang="en-US" altLang="id-ID" dirty="0" err="1"/>
              <a:t>Tempat</a:t>
            </a:r>
            <a:r>
              <a:rPr lang="en-US" altLang="id-ID" dirty="0"/>
              <a:t> </a:t>
            </a:r>
            <a:r>
              <a:rPr lang="en-US" altLang="id-ID" dirty="0" err="1"/>
              <a:t>wisata</a:t>
            </a:r>
            <a:r>
              <a:rPr lang="en-US" altLang="id-ID" dirty="0"/>
              <a:t> </a:t>
            </a:r>
            <a:r>
              <a:rPr lang="en-US" altLang="id-ID" dirty="0" err="1"/>
              <a:t>budaya</a:t>
            </a:r>
            <a:r>
              <a:rPr lang="en-US" altLang="id-ID" dirty="0"/>
              <a:t> </a:t>
            </a:r>
            <a:r>
              <a:rPr lang="en-US" altLang="id-ID" dirty="0" err="1"/>
              <a:t>maupun</a:t>
            </a:r>
            <a:r>
              <a:rPr lang="en-US" altLang="id-ID" dirty="0"/>
              <a:t> </a:t>
            </a:r>
            <a:r>
              <a:rPr lang="en-US" altLang="id-ID" dirty="0" err="1"/>
              <a:t>alam</a:t>
            </a:r>
            <a:endParaRPr lang="en-US" altLang="id-ID" dirty="0"/>
          </a:p>
          <a:p>
            <a:pPr marL="609600" indent="-609600">
              <a:buFontTx/>
              <a:buAutoNum type="alphaLcPeriod"/>
            </a:pPr>
            <a:r>
              <a:rPr lang="en-US" altLang="id-ID" dirty="0"/>
              <a:t>Pusat </a:t>
            </a:r>
            <a:r>
              <a:rPr lang="en-US" altLang="id-ID" dirty="0" err="1"/>
              <a:t>Industri</a:t>
            </a:r>
            <a:r>
              <a:rPr lang="en-US" altLang="id-ID" dirty="0"/>
              <a:t> </a:t>
            </a:r>
            <a:r>
              <a:rPr lang="en-US" altLang="id-ID" dirty="0" err="1"/>
              <a:t>kecil</a:t>
            </a:r>
            <a:endParaRPr lang="en-US" altLang="id-ID" dirty="0"/>
          </a:p>
          <a:p>
            <a:pPr marL="609600" indent="-609600">
              <a:buNone/>
            </a:pPr>
            <a:endParaRPr lang="id-ID" altLang="id-ID" dirty="0"/>
          </a:p>
        </p:txBody>
      </p:sp>
    </p:spTree>
    <p:extLst>
      <p:ext uri="{BB962C8B-B14F-4D97-AF65-F5344CB8AC3E}">
        <p14:creationId xmlns:p14="http://schemas.microsoft.com/office/powerpoint/2010/main" val="7691437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EBD85B-8A78-41CA-8307-96E279EDB782}"/>
              </a:ext>
            </a:extLst>
          </p:cNvPr>
          <p:cNvSpPr>
            <a:spLocks noGrp="1"/>
          </p:cNvSpPr>
          <p:nvPr>
            <p:ph type="title"/>
          </p:nvPr>
        </p:nvSpPr>
        <p:spPr/>
        <p:txBody>
          <a:bodyPr>
            <a:normAutofit/>
          </a:bodyPr>
          <a:lstStyle/>
          <a:p>
            <a:pPr algn="ctr"/>
            <a:r>
              <a:rPr lang="id-ID" dirty="0"/>
              <a:t>Perkembangan Vertikal</a:t>
            </a:r>
            <a:br>
              <a:rPr lang="id-ID" dirty="0"/>
            </a:br>
            <a:endParaRPr lang="id-ID" dirty="0"/>
          </a:p>
        </p:txBody>
      </p:sp>
      <p:sp>
        <p:nvSpPr>
          <p:cNvPr id="5" name="Content Placeholder 4">
            <a:extLst>
              <a:ext uri="{FF2B5EF4-FFF2-40B4-BE49-F238E27FC236}">
                <a16:creationId xmlns:a16="http://schemas.microsoft.com/office/drawing/2014/main" id="{FA4DBA76-BF3D-41CD-8BC3-AC4810D4C40B}"/>
              </a:ext>
            </a:extLst>
          </p:cNvPr>
          <p:cNvSpPr>
            <a:spLocks noGrp="1"/>
          </p:cNvSpPr>
          <p:nvPr>
            <p:ph idx="1"/>
          </p:nvPr>
        </p:nvSpPr>
        <p:spPr>
          <a:xfrm>
            <a:off x="838200" y="1561052"/>
            <a:ext cx="10515600" cy="4931823"/>
          </a:xfrm>
        </p:spPr>
        <p:txBody>
          <a:bodyPr>
            <a:normAutofit lnSpcReduction="10000"/>
          </a:bodyPr>
          <a:lstStyle/>
          <a:p>
            <a:r>
              <a:rPr lang="id-ID" dirty="0"/>
              <a:t>Perkembangan kota secara vertikal</a:t>
            </a:r>
            <a:br>
              <a:rPr lang="id-ID" dirty="0"/>
            </a:br>
            <a:r>
              <a:rPr lang="id-ID" dirty="0"/>
              <a:t>Bangunan-bangunan kota dirancang dan dikembangkan secara bertingkat (multi-storey), dimana pembangunan ini dimungkinkan pada kawasan yang mempunyai nilai lahan tinggi (mahal)</a:t>
            </a:r>
            <a:br>
              <a:rPr lang="id-ID" dirty="0"/>
            </a:br>
            <a:br>
              <a:rPr lang="id-ID" b="1" dirty="0"/>
            </a:br>
            <a:r>
              <a:rPr lang="id-ID" b="1" dirty="0"/>
              <a:t>a). Keuntungan pembangunan kota secara vertikal:</a:t>
            </a:r>
            <a:br>
              <a:rPr lang="id-ID" dirty="0"/>
            </a:br>
            <a:r>
              <a:rPr lang="id-ID" dirty="0"/>
              <a:t>Banyak orang tinggal dan menggunakan pelayanan umum pada bangunan yang sama, sehingga dapat menimbulkan rasa kebersamaan kelompok</a:t>
            </a:r>
          </a:p>
          <a:p>
            <a:r>
              <a:rPr lang="id-ID" dirty="0"/>
              <a:t>Pada lantai diatas ketinggian tertentu, pemandangan alam dapat dinikmati dengan lebih baik (laut, sungai, gunung, dll)</a:t>
            </a:r>
          </a:p>
          <a:p>
            <a:r>
              <a:rPr lang="id-ID" dirty="0"/>
              <a:t>Memungkinkan penggunaan secara maksimum teknik-teknik konstruksi modern, seperti lift, eskalator, dll.</a:t>
            </a:r>
          </a:p>
          <a:p>
            <a:r>
              <a:rPr lang="id-ID" dirty="0"/>
              <a:t>Penghematan lahan dan secara ekonomis nilai lahan yang tinggi dapat dimanfaatkan secara optimal</a:t>
            </a:r>
          </a:p>
          <a:p>
            <a:r>
              <a:rPr lang="id-ID" dirty="0"/>
              <a:t>Secara ekonomis, biaya konstruksi pada bangunan dapat dirancang dengan tipe struktur yang sama pada tiap-tiap lantai yang berbeda</a:t>
            </a:r>
          </a:p>
          <a:p>
            <a:endParaRPr lang="id-ID" dirty="0"/>
          </a:p>
        </p:txBody>
      </p:sp>
    </p:spTree>
    <p:extLst>
      <p:ext uri="{BB962C8B-B14F-4D97-AF65-F5344CB8AC3E}">
        <p14:creationId xmlns:p14="http://schemas.microsoft.com/office/powerpoint/2010/main" val="10634186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C26D-26AE-4570-BD1C-E83014159B8B}"/>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B7D908CB-FE8B-4B1E-9875-25596BDCDBC3}"/>
              </a:ext>
            </a:extLst>
          </p:cNvPr>
          <p:cNvSpPr>
            <a:spLocks noGrp="1"/>
          </p:cNvSpPr>
          <p:nvPr>
            <p:ph idx="1"/>
          </p:nvPr>
        </p:nvSpPr>
        <p:spPr/>
        <p:txBody>
          <a:bodyPr>
            <a:normAutofit/>
          </a:bodyPr>
          <a:lstStyle/>
          <a:p>
            <a:r>
              <a:rPr lang="id-ID" b="1" dirty="0"/>
              <a:t>b). Kerugian pembangunan kota secara vertikal:</a:t>
            </a:r>
            <a:br>
              <a:rPr lang="id-ID" dirty="0"/>
            </a:br>
            <a:br>
              <a:rPr lang="id-ID" dirty="0"/>
            </a:br>
            <a:r>
              <a:rPr lang="id-ID" dirty="0"/>
              <a:t>Dalam kasus bencana (gempa, kebakaran) akan menyulitkan penghuni untuk meloloskan diri secara aman, khususnya lantai atas</a:t>
            </a:r>
          </a:p>
          <a:p>
            <a:r>
              <a:rPr lang="id-ID" dirty="0"/>
              <a:t>Kepadatan penduduk akan meningkat</a:t>
            </a:r>
          </a:p>
          <a:p>
            <a:r>
              <a:rPr lang="id-ID" dirty="0"/>
              <a:t>Rancangan bangunan cenderung sama (stereo-type) dan tidak ada batasan pribadi menyangkut suka atau tidak suka</a:t>
            </a:r>
          </a:p>
          <a:p>
            <a:r>
              <a:rPr lang="id-ID" dirty="0"/>
              <a:t>Kegagalan dalam mengoperasikan lift, pompa air dll, dapat menyebabkan ketidaknyamanan bagi penghuni</a:t>
            </a:r>
          </a:p>
          <a:p>
            <a:r>
              <a:rPr lang="id-ID" dirty="0"/>
              <a:t>Secara psikologis, penghuni dilantai atas terpisah dengan kehidupan alam (tanah)</a:t>
            </a:r>
          </a:p>
          <a:p>
            <a:endParaRPr lang="id-ID" dirty="0"/>
          </a:p>
        </p:txBody>
      </p:sp>
    </p:spTree>
    <p:extLst>
      <p:ext uri="{BB962C8B-B14F-4D97-AF65-F5344CB8AC3E}">
        <p14:creationId xmlns:p14="http://schemas.microsoft.com/office/powerpoint/2010/main" val="3118715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27FA-AD3C-476F-814D-329E64065150}"/>
              </a:ext>
            </a:extLst>
          </p:cNvPr>
          <p:cNvSpPr>
            <a:spLocks noGrp="1"/>
          </p:cNvSpPr>
          <p:nvPr>
            <p:ph type="title"/>
          </p:nvPr>
        </p:nvSpPr>
        <p:spPr/>
        <p:txBody>
          <a:bodyPr/>
          <a:lstStyle/>
          <a:p>
            <a:pPr algn="ctr"/>
            <a:r>
              <a:rPr lang="id-ID" dirty="0"/>
              <a:t>Wilayah &amp; Perwilayahan</a:t>
            </a:r>
          </a:p>
        </p:txBody>
      </p:sp>
      <p:sp>
        <p:nvSpPr>
          <p:cNvPr id="3" name="Content Placeholder 2">
            <a:extLst>
              <a:ext uri="{FF2B5EF4-FFF2-40B4-BE49-F238E27FC236}">
                <a16:creationId xmlns:a16="http://schemas.microsoft.com/office/drawing/2014/main" id="{85B18313-38D0-4C6B-B861-C449B3485A48}"/>
              </a:ext>
            </a:extLst>
          </p:cNvPr>
          <p:cNvSpPr>
            <a:spLocks noGrp="1"/>
          </p:cNvSpPr>
          <p:nvPr>
            <p:ph idx="1"/>
          </p:nvPr>
        </p:nvSpPr>
        <p:spPr/>
        <p:txBody>
          <a:bodyPr/>
          <a:lstStyle/>
          <a:p>
            <a:r>
              <a:rPr lang="id-ID" dirty="0"/>
              <a:t>Pengertian Wilayah</a:t>
            </a:r>
          </a:p>
          <a:p>
            <a:r>
              <a:rPr lang="id-ID" dirty="0"/>
              <a:t>Menurut Peraturan Pemerintah Nomor 47 Tahun 1997 Tentang Rencana Tata Ruang Wilayah Nasional</a:t>
            </a:r>
          </a:p>
          <a:p>
            <a:r>
              <a:rPr lang="id-ID" dirty="0"/>
              <a:t>Wilayah adalah  ruang yang merupakan kesatuan geografis beserta segenap unsur terkait padanya yang batas dan sistemnya ditentukan berdasarkan aspek administratif dan/aspek fungsional.</a:t>
            </a:r>
          </a:p>
        </p:txBody>
      </p:sp>
    </p:spTree>
    <p:extLst>
      <p:ext uri="{BB962C8B-B14F-4D97-AF65-F5344CB8AC3E}">
        <p14:creationId xmlns:p14="http://schemas.microsoft.com/office/powerpoint/2010/main" val="42162849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E295-C082-4DF5-B6D6-DE223879A193}"/>
              </a:ext>
            </a:extLst>
          </p:cNvPr>
          <p:cNvSpPr>
            <a:spLocks noGrp="1"/>
          </p:cNvSpPr>
          <p:nvPr>
            <p:ph type="title"/>
          </p:nvPr>
        </p:nvSpPr>
        <p:spPr/>
        <p:txBody>
          <a:bodyPr/>
          <a:lstStyle/>
          <a:p>
            <a:pPr algn="ctr"/>
            <a:r>
              <a:rPr lang="id-ID" b="1" dirty="0"/>
              <a:t>Pembagian Wilayah</a:t>
            </a:r>
            <a:endParaRPr lang="id-ID" dirty="0"/>
          </a:p>
        </p:txBody>
      </p:sp>
      <p:sp>
        <p:nvSpPr>
          <p:cNvPr id="3" name="Content Placeholder 2">
            <a:extLst>
              <a:ext uri="{FF2B5EF4-FFF2-40B4-BE49-F238E27FC236}">
                <a16:creationId xmlns:a16="http://schemas.microsoft.com/office/drawing/2014/main" id="{835CA6FF-EDC3-4E23-AF0A-25E6F3216C4B}"/>
              </a:ext>
            </a:extLst>
          </p:cNvPr>
          <p:cNvSpPr>
            <a:spLocks noGrp="1"/>
          </p:cNvSpPr>
          <p:nvPr>
            <p:ph idx="1"/>
          </p:nvPr>
        </p:nvSpPr>
        <p:spPr/>
        <p:txBody>
          <a:bodyPr/>
          <a:lstStyle/>
          <a:p>
            <a:r>
              <a:rPr lang="id-ID" b="1" dirty="0"/>
              <a:t>Wilayah Formal (Formal Region) /uniform</a:t>
            </a:r>
          </a:p>
          <a:p>
            <a:r>
              <a:rPr lang="id-ID" b="1" dirty="0"/>
              <a:t>Wilayah Fungsional (Nodal Region) </a:t>
            </a:r>
          </a:p>
          <a:p>
            <a:pPr marL="0" indent="0">
              <a:buNone/>
            </a:pPr>
            <a:endParaRPr lang="id-ID" dirty="0"/>
          </a:p>
        </p:txBody>
      </p:sp>
    </p:spTree>
    <p:extLst>
      <p:ext uri="{BB962C8B-B14F-4D97-AF65-F5344CB8AC3E}">
        <p14:creationId xmlns:p14="http://schemas.microsoft.com/office/powerpoint/2010/main" val="29922801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549A-CC01-42C7-8771-FE1B68EDA726}"/>
              </a:ext>
            </a:extLst>
          </p:cNvPr>
          <p:cNvSpPr>
            <a:spLocks noGrp="1"/>
          </p:cNvSpPr>
          <p:nvPr>
            <p:ph type="title"/>
          </p:nvPr>
        </p:nvSpPr>
        <p:spPr/>
        <p:txBody>
          <a:bodyPr/>
          <a:lstStyle/>
          <a:p>
            <a:pPr algn="ctr"/>
            <a:r>
              <a:rPr lang="id-ID" dirty="0"/>
              <a:t>Wilayah Formal (Formal Region)</a:t>
            </a:r>
          </a:p>
        </p:txBody>
      </p:sp>
      <p:sp>
        <p:nvSpPr>
          <p:cNvPr id="3" name="Content Placeholder 2">
            <a:extLst>
              <a:ext uri="{FF2B5EF4-FFF2-40B4-BE49-F238E27FC236}">
                <a16:creationId xmlns:a16="http://schemas.microsoft.com/office/drawing/2014/main" id="{AFA15152-31FF-42B9-84F2-2B0A2E3BDC5F}"/>
              </a:ext>
            </a:extLst>
          </p:cNvPr>
          <p:cNvSpPr>
            <a:spLocks noGrp="1"/>
          </p:cNvSpPr>
          <p:nvPr>
            <p:ph idx="1"/>
          </p:nvPr>
        </p:nvSpPr>
        <p:spPr/>
        <p:txBody>
          <a:bodyPr>
            <a:normAutofit/>
          </a:bodyPr>
          <a:lstStyle/>
          <a:p>
            <a:r>
              <a:rPr lang="id-ID" dirty="0"/>
              <a:t>Wilayah formal adalah suatu wilayah yang dicirikan berdasarkan keseragaman atau homogenitas tertentu. Oleh karena itu, wilayah formal sering pula disebut wilayah seragam (uniform region). Homogenitas dari wilayah formal dapat ditinjau berdasarkan kriteria ﬁsik atau alam ataupun kriteria sosial budaya.</a:t>
            </a:r>
          </a:p>
          <a:p>
            <a:endParaRPr lang="id-ID" dirty="0"/>
          </a:p>
          <a:p>
            <a:r>
              <a:rPr lang="id-ID" dirty="0"/>
              <a:t>Wilayah formal berdasarkan kriteria ﬁsik didasarkan pada kesamaan topograﬁ, jenis batuan, iklim, dan vegetasi. Misalnya, wilayah pegunungan kapur (karst), wilayah beriklim dingin, dan wilayah vegetasi mangrove. Adapun wilayah formal berdasarkan kriteria sosial budaya, seperti wilayah suku Asmat, wilayah industri tekstil, wilayah Kesultanan Yogyakarta, dan</a:t>
            </a:r>
          </a:p>
          <a:p>
            <a:r>
              <a:rPr lang="id-ID" dirty="0"/>
              <a:t>wilayah pertanian sawah basah.</a:t>
            </a:r>
          </a:p>
        </p:txBody>
      </p:sp>
    </p:spTree>
    <p:extLst>
      <p:ext uri="{BB962C8B-B14F-4D97-AF65-F5344CB8AC3E}">
        <p14:creationId xmlns:p14="http://schemas.microsoft.com/office/powerpoint/2010/main" val="19922604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05F8D-1807-4AD5-A210-82870C155DFA}"/>
              </a:ext>
            </a:extLst>
          </p:cNvPr>
          <p:cNvSpPr>
            <a:spLocks noGrp="1"/>
          </p:cNvSpPr>
          <p:nvPr>
            <p:ph idx="1"/>
          </p:nvPr>
        </p:nvSpPr>
        <p:spPr>
          <a:xfrm>
            <a:off x="838200" y="489098"/>
            <a:ext cx="10515600" cy="5687865"/>
          </a:xfrm>
        </p:spPr>
        <p:txBody>
          <a:bodyPr>
            <a:normAutofit/>
          </a:bodyPr>
          <a:lstStyle/>
          <a:p>
            <a:r>
              <a:rPr lang="id-ID" dirty="0"/>
              <a:t>Natural Region (Wilayah Alamiah atau Fisik); berdasarkan ketampakan alami, seperti wilayah pertanian dan kehutanan.</a:t>
            </a:r>
          </a:p>
          <a:p>
            <a:r>
              <a:rPr lang="id-ID" dirty="0"/>
              <a:t>Single Feature Region (Wilayah Ketampakan Tunggal); berdasarkan pada satu ketampakan, seperti wilayah berdasarkan iklim, hewan, atau iklim saja.</a:t>
            </a:r>
          </a:p>
          <a:p>
            <a:r>
              <a:rPr lang="id-ID" dirty="0"/>
              <a:t>Generic Region (Wilayah Berdasarkan Jenisnya); didasarkan pada ketampakan jenis atau tema tertentu. Misalnya di wilayah hutan hujan tropis yang ditonjolkan hanyalah flora tertentu seperti anggrek.</a:t>
            </a:r>
          </a:p>
          <a:p>
            <a:r>
              <a:rPr lang="id-ID" dirty="0"/>
              <a:t>Specific Region (Wilayah Spesifik atau Khusus); dicirikan kondisi grafis yang khas dalam hubungannya dengan letak, adat istiadat, budaya, dan kependudukan secara umum. Misalnya wilayah Asia Tenggara, Eropa Timur, dsb.</a:t>
            </a:r>
          </a:p>
          <a:p>
            <a:r>
              <a:rPr lang="id-ID" dirty="0"/>
              <a:t>Factor Analysis Region (Wilayah Analisis Faktor); berdasarkan metoda statistik-deskriptif atau dengan metoda statistik-analitik. Penentuan wilayah berdasarkan analisis faktor terutama bertujuan untuk hal-hal yang bersifat produktif, seperti penentuan wilayah untuk tanaman jagung dan kentang</a:t>
            </a:r>
          </a:p>
        </p:txBody>
      </p:sp>
    </p:spTree>
    <p:extLst>
      <p:ext uri="{BB962C8B-B14F-4D97-AF65-F5344CB8AC3E}">
        <p14:creationId xmlns:p14="http://schemas.microsoft.com/office/powerpoint/2010/main" val="11902937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4DA2-C86C-49F9-A193-39DF34C2EC22}"/>
              </a:ext>
            </a:extLst>
          </p:cNvPr>
          <p:cNvSpPr>
            <a:spLocks noGrp="1"/>
          </p:cNvSpPr>
          <p:nvPr>
            <p:ph type="title"/>
          </p:nvPr>
        </p:nvSpPr>
        <p:spPr/>
        <p:txBody>
          <a:bodyPr/>
          <a:lstStyle/>
          <a:p>
            <a:pPr algn="ctr"/>
            <a:r>
              <a:rPr lang="id-ID" dirty="0"/>
              <a:t>Wilayah Fungsional (Nodal Region)</a:t>
            </a:r>
          </a:p>
        </p:txBody>
      </p:sp>
      <p:sp>
        <p:nvSpPr>
          <p:cNvPr id="3" name="Content Placeholder 2">
            <a:extLst>
              <a:ext uri="{FF2B5EF4-FFF2-40B4-BE49-F238E27FC236}">
                <a16:creationId xmlns:a16="http://schemas.microsoft.com/office/drawing/2014/main" id="{A3CD0B81-13CF-47EC-92D5-30CACBD52F6C}"/>
              </a:ext>
            </a:extLst>
          </p:cNvPr>
          <p:cNvSpPr>
            <a:spLocks noGrp="1"/>
          </p:cNvSpPr>
          <p:nvPr>
            <p:ph idx="1"/>
          </p:nvPr>
        </p:nvSpPr>
        <p:spPr/>
        <p:txBody>
          <a:bodyPr>
            <a:normAutofit/>
          </a:bodyPr>
          <a:lstStyle/>
          <a:p>
            <a:r>
              <a:rPr lang="id-ID" dirty="0"/>
              <a:t>Wilayah fungsional adalah wilayah yang dicirikan oleh adanya kegiatan yang saling berhubungan antara beberapa pusat kegiatan secara fungsional. Misalnya, Jakarta, Bogor, Depok, Tangerang, dan Bekasi (Jabodetabek) yang secara ﬁsik memiliki kondisi yang berbeda (heterogen) namun secara fungsional saling berhubungan dalam memenuhi Kebutuhan hidup penduduk di setiap wilayah.</a:t>
            </a:r>
          </a:p>
          <a:p>
            <a:r>
              <a:rPr lang="id-ID" dirty="0"/>
              <a:t>Hubungan antar pusat kegiatan pada umumnya dicirikan dengan adanya arus transportasi dan komunikasi yang pada akhirnya menunjang pertumbuhan dan perkembangan dari setiap wilayah tersebut.</a:t>
            </a:r>
          </a:p>
        </p:txBody>
      </p:sp>
    </p:spTree>
    <p:extLst>
      <p:ext uri="{BB962C8B-B14F-4D97-AF65-F5344CB8AC3E}">
        <p14:creationId xmlns:p14="http://schemas.microsoft.com/office/powerpoint/2010/main" val="9510671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FF14-1789-4D07-8EA6-BAC3789E6394}"/>
              </a:ext>
            </a:extLst>
          </p:cNvPr>
          <p:cNvSpPr>
            <a:spLocks noGrp="1"/>
          </p:cNvSpPr>
          <p:nvPr>
            <p:ph type="title"/>
          </p:nvPr>
        </p:nvSpPr>
        <p:spPr/>
        <p:txBody>
          <a:bodyPr/>
          <a:lstStyle/>
          <a:p>
            <a:pPr algn="ctr"/>
            <a:r>
              <a:rPr lang="id-ID" dirty="0"/>
              <a:t>Perwilayahan Regionalisasi</a:t>
            </a:r>
          </a:p>
        </p:txBody>
      </p:sp>
      <p:sp>
        <p:nvSpPr>
          <p:cNvPr id="3" name="Content Placeholder 2">
            <a:extLst>
              <a:ext uri="{FF2B5EF4-FFF2-40B4-BE49-F238E27FC236}">
                <a16:creationId xmlns:a16="http://schemas.microsoft.com/office/drawing/2014/main" id="{52C24B45-B2D3-4619-8482-D26265B21765}"/>
              </a:ext>
            </a:extLst>
          </p:cNvPr>
          <p:cNvSpPr>
            <a:spLocks noGrp="1"/>
          </p:cNvSpPr>
          <p:nvPr>
            <p:ph idx="1"/>
          </p:nvPr>
        </p:nvSpPr>
        <p:spPr/>
        <p:txBody>
          <a:bodyPr/>
          <a:lstStyle/>
          <a:p>
            <a:r>
              <a:rPr lang="id-ID" dirty="0"/>
              <a:t>Regionalisasi berarti membagi wilayah-wilayah  tertentu di permukaan bumi  untuk keadaan tujuan  tertentu. Untuk menentukan  regionalisasi  wilayah harus diperhatikan  fisik yang meliputi  iklim, morfologi, sumber  daya alam, dan  keadaan  sosial budaya yang meliputi penduduk dan  budayanya.</a:t>
            </a:r>
          </a:p>
        </p:txBody>
      </p:sp>
    </p:spTree>
    <p:extLst>
      <p:ext uri="{BB962C8B-B14F-4D97-AF65-F5344CB8AC3E}">
        <p14:creationId xmlns:p14="http://schemas.microsoft.com/office/powerpoint/2010/main" val="21478310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746B-4619-41FF-9201-875A41895C21}"/>
              </a:ext>
            </a:extLst>
          </p:cNvPr>
          <p:cNvSpPr>
            <a:spLocks noGrp="1"/>
          </p:cNvSpPr>
          <p:nvPr>
            <p:ph type="title"/>
          </p:nvPr>
        </p:nvSpPr>
        <p:spPr/>
        <p:txBody>
          <a:bodyPr/>
          <a:lstStyle/>
          <a:p>
            <a:pPr algn="ctr"/>
            <a:r>
              <a:rPr lang="id-ID" dirty="0"/>
              <a:t>Teori pusat pertumbuhan</a:t>
            </a:r>
          </a:p>
        </p:txBody>
      </p:sp>
      <p:sp>
        <p:nvSpPr>
          <p:cNvPr id="3" name="Content Placeholder 2">
            <a:extLst>
              <a:ext uri="{FF2B5EF4-FFF2-40B4-BE49-F238E27FC236}">
                <a16:creationId xmlns:a16="http://schemas.microsoft.com/office/drawing/2014/main" id="{6F1D7787-1402-4005-8339-C6C5F27E3C9E}"/>
              </a:ext>
            </a:extLst>
          </p:cNvPr>
          <p:cNvSpPr>
            <a:spLocks noGrp="1"/>
          </p:cNvSpPr>
          <p:nvPr>
            <p:ph idx="1"/>
          </p:nvPr>
        </p:nvSpPr>
        <p:spPr/>
        <p:txBody>
          <a:bodyPr/>
          <a:lstStyle/>
          <a:p>
            <a:r>
              <a:rPr lang="id-ID" b="1" dirty="0"/>
              <a:t>a. Teori Polarisasi Ekonomi</a:t>
            </a:r>
          </a:p>
          <a:p>
            <a:r>
              <a:rPr lang="id-ID" b="1" dirty="0"/>
              <a:t>b. Teori Kutub Pertumbuhan</a:t>
            </a:r>
          </a:p>
          <a:p>
            <a:r>
              <a:rPr lang="id-ID" b="1" dirty="0"/>
              <a:t>c. Teori Pusat Pertumbuhan</a:t>
            </a:r>
          </a:p>
          <a:p>
            <a:r>
              <a:rPr lang="id-ID" b="1" dirty="0"/>
              <a:t>d. Teori Tempat Sentral</a:t>
            </a:r>
          </a:p>
          <a:p>
            <a:endParaRPr lang="id-ID" dirty="0"/>
          </a:p>
        </p:txBody>
      </p:sp>
    </p:spTree>
    <p:extLst>
      <p:ext uri="{BB962C8B-B14F-4D97-AF65-F5344CB8AC3E}">
        <p14:creationId xmlns:p14="http://schemas.microsoft.com/office/powerpoint/2010/main" val="1690104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2009-DD0A-4FCF-A43D-D11DC36284FB}"/>
              </a:ext>
            </a:extLst>
          </p:cNvPr>
          <p:cNvSpPr>
            <a:spLocks noGrp="1"/>
          </p:cNvSpPr>
          <p:nvPr>
            <p:ph type="title"/>
          </p:nvPr>
        </p:nvSpPr>
        <p:spPr/>
        <p:txBody>
          <a:bodyPr/>
          <a:lstStyle/>
          <a:p>
            <a:pPr algn="ctr"/>
            <a:r>
              <a:rPr lang="id-ID" b="1" dirty="0"/>
              <a:t>Teori Polarisasi Ekonomi</a:t>
            </a:r>
            <a:endParaRPr lang="id-ID" dirty="0"/>
          </a:p>
        </p:txBody>
      </p:sp>
      <p:sp>
        <p:nvSpPr>
          <p:cNvPr id="3" name="Content Placeholder 2">
            <a:extLst>
              <a:ext uri="{FF2B5EF4-FFF2-40B4-BE49-F238E27FC236}">
                <a16:creationId xmlns:a16="http://schemas.microsoft.com/office/drawing/2014/main" id="{3CFA892B-70B2-4955-AD9B-2517DA93F8F0}"/>
              </a:ext>
            </a:extLst>
          </p:cNvPr>
          <p:cNvSpPr>
            <a:spLocks noGrp="1"/>
          </p:cNvSpPr>
          <p:nvPr>
            <p:ph idx="1"/>
          </p:nvPr>
        </p:nvSpPr>
        <p:spPr/>
        <p:txBody>
          <a:bodyPr/>
          <a:lstStyle/>
          <a:p>
            <a:r>
              <a:rPr lang="id-ID" dirty="0"/>
              <a:t>Menurut Gunar Myrdal, setiap daerah mempunyai pusat pertumbuhan yang menjadi daya tarik bagi tenaga buruh dari pinggiran.</a:t>
            </a:r>
          </a:p>
          <a:p>
            <a:r>
              <a:rPr lang="id-ID" dirty="0"/>
              <a:t>Pusat pertumbuhan tersebut juga mempunyai daya tarik terhadap tenaga terampil, modal, dan barang-barang dagangan yang menunjang pertumbuhan suatu lokasi. Demikian terus-menerus akan terjadi pertumbuhan yang makin lama makin pesat atau akan terjadi polarisasi pertumbuhan ekonomi (polarization of economic growth).</a:t>
            </a:r>
          </a:p>
        </p:txBody>
      </p:sp>
    </p:spTree>
    <p:extLst>
      <p:ext uri="{BB962C8B-B14F-4D97-AF65-F5344CB8AC3E}">
        <p14:creationId xmlns:p14="http://schemas.microsoft.com/office/powerpoint/2010/main" val="409133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A1FE30B-0053-4A07-90E3-84351E32DCF9}"/>
              </a:ext>
            </a:extLst>
          </p:cNvPr>
          <p:cNvSpPr>
            <a:spLocks noGrp="1" noChangeArrowheads="1"/>
          </p:cNvSpPr>
          <p:nvPr>
            <p:ph type="title"/>
          </p:nvPr>
        </p:nvSpPr>
        <p:spPr>
          <a:xfrm>
            <a:off x="1981200" y="533400"/>
            <a:ext cx="8229600" cy="1143000"/>
          </a:xfrm>
        </p:spPr>
        <p:txBody>
          <a:bodyPr>
            <a:normAutofit fontScale="90000"/>
          </a:bodyPr>
          <a:lstStyle/>
          <a:p>
            <a:r>
              <a:rPr lang="en-US" altLang="id-ID" sz="4000"/>
              <a:t>Desa Berdasarkan Tingkat Pembangunan dan kemampuan pengembangan</a:t>
            </a:r>
            <a:endParaRPr lang="id-ID" altLang="id-ID" sz="4000"/>
          </a:p>
        </p:txBody>
      </p:sp>
      <p:sp>
        <p:nvSpPr>
          <p:cNvPr id="6147" name="Rectangle 3">
            <a:extLst>
              <a:ext uri="{FF2B5EF4-FFF2-40B4-BE49-F238E27FC236}">
                <a16:creationId xmlns:a16="http://schemas.microsoft.com/office/drawing/2014/main" id="{CBFA2BB4-82AF-4A46-B3A2-D509F8C76120}"/>
              </a:ext>
            </a:extLst>
          </p:cNvPr>
          <p:cNvSpPr>
            <a:spLocks noGrp="1" noChangeArrowheads="1"/>
          </p:cNvSpPr>
          <p:nvPr>
            <p:ph idx="1"/>
          </p:nvPr>
        </p:nvSpPr>
        <p:spPr/>
        <p:txBody>
          <a:bodyPr/>
          <a:lstStyle/>
          <a:p>
            <a:pPr marL="609600" indent="-609600"/>
            <a:endParaRPr lang="en-US" altLang="id-ID" dirty="0"/>
          </a:p>
          <a:p>
            <a:pPr marL="0" indent="0">
              <a:buNone/>
            </a:pPr>
            <a:r>
              <a:rPr lang="id-ID" altLang="id-ID" dirty="0"/>
              <a:t>a. tradisional</a:t>
            </a:r>
          </a:p>
          <a:p>
            <a:pPr marL="0" indent="0">
              <a:buNone/>
            </a:pPr>
            <a:r>
              <a:rPr lang="id-ID" altLang="id-ID" dirty="0"/>
              <a:t>b. </a:t>
            </a:r>
            <a:r>
              <a:rPr lang="en-US" altLang="id-ID" dirty="0" err="1"/>
              <a:t>Desa</a:t>
            </a:r>
            <a:r>
              <a:rPr lang="en-US" altLang="id-ID" dirty="0"/>
              <a:t> </a:t>
            </a:r>
            <a:r>
              <a:rPr lang="en-US" altLang="id-ID" dirty="0" err="1"/>
              <a:t>Swadaya</a:t>
            </a:r>
            <a:endParaRPr lang="en-US" altLang="id-ID" dirty="0"/>
          </a:p>
          <a:p>
            <a:pPr marL="609600" indent="-609600">
              <a:buNone/>
            </a:pPr>
            <a:r>
              <a:rPr lang="en-US" altLang="id-ID" dirty="0"/>
              <a:t>b.</a:t>
            </a:r>
            <a:r>
              <a:rPr lang="id-ID" altLang="id-ID" dirty="0"/>
              <a:t> </a:t>
            </a:r>
            <a:r>
              <a:rPr lang="id-ID" dirty="0"/>
              <a:t>Desa Swakarya</a:t>
            </a:r>
          </a:p>
          <a:p>
            <a:pPr marL="609600" indent="-609600">
              <a:buNone/>
            </a:pPr>
            <a:r>
              <a:rPr lang="id-ID" altLang="id-ID" dirty="0"/>
              <a:t>d. Swasembada</a:t>
            </a:r>
          </a:p>
          <a:p>
            <a:pPr marL="609600" indent="-609600">
              <a:buNone/>
            </a:pPr>
            <a:r>
              <a:rPr lang="id-ID" altLang="id-ID" dirty="0"/>
              <a:t>e. Pancasila</a:t>
            </a:r>
          </a:p>
        </p:txBody>
      </p:sp>
    </p:spTree>
    <p:extLst>
      <p:ext uri="{BB962C8B-B14F-4D97-AF65-F5344CB8AC3E}">
        <p14:creationId xmlns:p14="http://schemas.microsoft.com/office/powerpoint/2010/main" val="29726487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FEC0-C5EB-4E25-B35B-2FF7610F153A}"/>
              </a:ext>
            </a:extLst>
          </p:cNvPr>
          <p:cNvSpPr>
            <a:spLocks noGrp="1"/>
          </p:cNvSpPr>
          <p:nvPr>
            <p:ph type="title"/>
          </p:nvPr>
        </p:nvSpPr>
        <p:spPr/>
        <p:txBody>
          <a:bodyPr/>
          <a:lstStyle/>
          <a:p>
            <a:r>
              <a:rPr lang="id-ID" dirty="0"/>
              <a:t>Contoh</a:t>
            </a:r>
          </a:p>
        </p:txBody>
      </p:sp>
      <p:sp>
        <p:nvSpPr>
          <p:cNvPr id="3" name="Content Placeholder 2">
            <a:extLst>
              <a:ext uri="{FF2B5EF4-FFF2-40B4-BE49-F238E27FC236}">
                <a16:creationId xmlns:a16="http://schemas.microsoft.com/office/drawing/2014/main" id="{1017BF7B-2EA4-4E02-A458-836A55C63123}"/>
              </a:ext>
            </a:extLst>
          </p:cNvPr>
          <p:cNvSpPr>
            <a:spLocks noGrp="1"/>
          </p:cNvSpPr>
          <p:nvPr>
            <p:ph idx="1"/>
          </p:nvPr>
        </p:nvSpPr>
        <p:spPr/>
        <p:txBody>
          <a:bodyPr/>
          <a:lstStyle/>
          <a:p>
            <a:pPr algn="just"/>
            <a:r>
              <a:rPr lang="id-ID" dirty="0"/>
              <a:t>terbukanya kesempatan kerja, banyaknya investasi yang masuk, upah buruk semakin tinggi, serta penduduk dapat memasarkan bahan mentah. Sedangkan pengaruh negatifnya disebut backwash effect, contohnya adalah adanya ketimpangan wilayah, meningkatnya kriminalitas, kerusakan lingkungan, dan lain sebagainya</a:t>
            </a:r>
          </a:p>
        </p:txBody>
      </p:sp>
    </p:spTree>
    <p:extLst>
      <p:ext uri="{BB962C8B-B14F-4D97-AF65-F5344CB8AC3E}">
        <p14:creationId xmlns:p14="http://schemas.microsoft.com/office/powerpoint/2010/main" val="18027530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FF5B-7541-4338-9593-C3297F9837D5}"/>
              </a:ext>
            </a:extLst>
          </p:cNvPr>
          <p:cNvSpPr>
            <a:spLocks noGrp="1"/>
          </p:cNvSpPr>
          <p:nvPr>
            <p:ph type="title"/>
          </p:nvPr>
        </p:nvSpPr>
        <p:spPr/>
        <p:txBody>
          <a:bodyPr>
            <a:normAutofit/>
          </a:bodyPr>
          <a:lstStyle/>
          <a:p>
            <a:pPr algn="ctr"/>
            <a:r>
              <a:rPr lang="id-ID" dirty="0"/>
              <a:t>Konsep kutub pertumbuhan (growth pole concept)</a:t>
            </a:r>
          </a:p>
        </p:txBody>
      </p:sp>
      <p:sp>
        <p:nvSpPr>
          <p:cNvPr id="3" name="Content Placeholder 2">
            <a:extLst>
              <a:ext uri="{FF2B5EF4-FFF2-40B4-BE49-F238E27FC236}">
                <a16:creationId xmlns:a16="http://schemas.microsoft.com/office/drawing/2014/main" id="{1858389F-4A88-4F17-B62C-D483FFC7D346}"/>
              </a:ext>
            </a:extLst>
          </p:cNvPr>
          <p:cNvSpPr>
            <a:spLocks noGrp="1"/>
          </p:cNvSpPr>
          <p:nvPr>
            <p:ph idx="1"/>
          </p:nvPr>
        </p:nvSpPr>
        <p:spPr/>
        <p:txBody>
          <a:bodyPr/>
          <a:lstStyle/>
          <a:p>
            <a:r>
              <a:rPr lang="id-ID" dirty="0"/>
              <a:t>Menurut Perroux, kutub pertumbuhan adalah pusat-pusat dalam arti keruangan yang abstrak, sebagai tempat memancarnya kekuatankekuatan sentrifugal dan tertariknya kekuatan-kekuatan sentripetal. Pembangunan tidak terjadi secara serentak, melainkan muncul di tempat-tempat tertentu dengan kecepatan dan intensitas yang berbeda. Kutub pertumbuhan bukanlah kota atau wilayah, melainkan suatu kegiatan ekonomi yang dinamis. Hubungan kekuatan ekonomi yang dinamis tercipta di dalam dan di antara sektor-sektor ekonomi.</a:t>
            </a:r>
          </a:p>
        </p:txBody>
      </p:sp>
    </p:spTree>
    <p:extLst>
      <p:ext uri="{BB962C8B-B14F-4D97-AF65-F5344CB8AC3E}">
        <p14:creationId xmlns:p14="http://schemas.microsoft.com/office/powerpoint/2010/main" val="40187673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53A0-C4EE-4F0A-8553-A45883663F65}"/>
              </a:ext>
            </a:extLst>
          </p:cNvPr>
          <p:cNvSpPr>
            <a:spLocks noGrp="1"/>
          </p:cNvSpPr>
          <p:nvPr>
            <p:ph type="title"/>
          </p:nvPr>
        </p:nvSpPr>
        <p:spPr/>
        <p:txBody>
          <a:bodyPr/>
          <a:lstStyle/>
          <a:p>
            <a:r>
              <a:rPr lang="id-ID" dirty="0"/>
              <a:t>Contoh:</a:t>
            </a:r>
          </a:p>
        </p:txBody>
      </p:sp>
      <p:sp>
        <p:nvSpPr>
          <p:cNvPr id="3" name="Content Placeholder 2">
            <a:extLst>
              <a:ext uri="{FF2B5EF4-FFF2-40B4-BE49-F238E27FC236}">
                <a16:creationId xmlns:a16="http://schemas.microsoft.com/office/drawing/2014/main" id="{6EA5F026-8002-4D10-99C9-005B9402C4AF}"/>
              </a:ext>
            </a:extLst>
          </p:cNvPr>
          <p:cNvSpPr>
            <a:spLocks noGrp="1"/>
          </p:cNvSpPr>
          <p:nvPr>
            <p:ph idx="1"/>
          </p:nvPr>
        </p:nvSpPr>
        <p:spPr/>
        <p:txBody>
          <a:bodyPr/>
          <a:lstStyle/>
          <a:p>
            <a:r>
              <a:rPr lang="id-ID" dirty="0"/>
              <a:t>industri baja di suatu daerah akan menimbulkan kekuatan sentripetal, yaitu menarik kegiatan-kegiatan yang langsung berhubungan dengan pembuatan baja, baik pada penyediaan bahan mentah maupun pasar. Industri tersebut juga menimbulkan kekuatan sentrifugal, yaitu rangsangan timbulnya kegiatan baru yang tidak berhubungan langsung dengan industry baja</a:t>
            </a:r>
          </a:p>
        </p:txBody>
      </p:sp>
    </p:spTree>
    <p:extLst>
      <p:ext uri="{BB962C8B-B14F-4D97-AF65-F5344CB8AC3E}">
        <p14:creationId xmlns:p14="http://schemas.microsoft.com/office/powerpoint/2010/main" val="16631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55C4-8E04-48C0-BD69-95B0B8ABF65F}"/>
              </a:ext>
            </a:extLst>
          </p:cNvPr>
          <p:cNvSpPr>
            <a:spLocks noGrp="1"/>
          </p:cNvSpPr>
          <p:nvPr>
            <p:ph type="title"/>
          </p:nvPr>
        </p:nvSpPr>
        <p:spPr/>
        <p:txBody>
          <a:bodyPr/>
          <a:lstStyle/>
          <a:p>
            <a:pPr algn="ctr"/>
            <a:r>
              <a:rPr lang="id-ID" b="1" dirty="0"/>
              <a:t>Teori Pusat Pertumbuhan</a:t>
            </a:r>
            <a:endParaRPr lang="id-ID" dirty="0"/>
          </a:p>
        </p:txBody>
      </p:sp>
      <p:sp>
        <p:nvSpPr>
          <p:cNvPr id="3" name="Content Placeholder 2">
            <a:extLst>
              <a:ext uri="{FF2B5EF4-FFF2-40B4-BE49-F238E27FC236}">
                <a16:creationId xmlns:a16="http://schemas.microsoft.com/office/drawing/2014/main" id="{0C7E2F5E-C07D-49D2-A523-F1D3D7DB04A4}"/>
              </a:ext>
            </a:extLst>
          </p:cNvPr>
          <p:cNvSpPr>
            <a:spLocks noGrp="1"/>
          </p:cNvSpPr>
          <p:nvPr>
            <p:ph idx="1"/>
          </p:nvPr>
        </p:nvSpPr>
        <p:spPr/>
        <p:txBody>
          <a:bodyPr>
            <a:normAutofit/>
          </a:bodyPr>
          <a:lstStyle/>
          <a:p>
            <a:r>
              <a:rPr lang="id-ID" dirty="0"/>
              <a:t>Teori pusat pertumbuhan dikemukakan oleh Boudeville. Menurut Boudeville (ahli ekonomi Prancis), pusat pertumbuhan adalah sekumpulan fenomena geografis dari semua kegiatan yang ada di permukaan Bumi. Suatu kota atau wilayah kota yang mempunyai industri populasi yang kompleks, dapat dikatakan sebagai pusat pertumbuhan. Industri populasi merupakan industri yang mempunyai pengaruh yang besar (baik langsung maupun tidak langsung) terhadap kegiatan lainnya</a:t>
            </a:r>
          </a:p>
          <a:p>
            <a:endParaRPr lang="id-ID" dirty="0"/>
          </a:p>
        </p:txBody>
      </p:sp>
    </p:spTree>
    <p:extLst>
      <p:ext uri="{BB962C8B-B14F-4D97-AF65-F5344CB8AC3E}">
        <p14:creationId xmlns:p14="http://schemas.microsoft.com/office/powerpoint/2010/main" val="36804018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3141-A136-447D-BD52-CB63F7D33448}"/>
              </a:ext>
            </a:extLst>
          </p:cNvPr>
          <p:cNvSpPr>
            <a:spLocks noGrp="1"/>
          </p:cNvSpPr>
          <p:nvPr>
            <p:ph type="title"/>
          </p:nvPr>
        </p:nvSpPr>
        <p:spPr/>
        <p:txBody>
          <a:bodyPr/>
          <a:lstStyle/>
          <a:p>
            <a:pPr algn="ctr"/>
            <a:r>
              <a:rPr lang="id-ID" b="1" dirty="0"/>
              <a:t>Teori Tempat Sentral</a:t>
            </a:r>
            <a:endParaRPr lang="id-ID" dirty="0"/>
          </a:p>
        </p:txBody>
      </p:sp>
      <p:sp>
        <p:nvSpPr>
          <p:cNvPr id="3" name="Content Placeholder 2">
            <a:extLst>
              <a:ext uri="{FF2B5EF4-FFF2-40B4-BE49-F238E27FC236}">
                <a16:creationId xmlns:a16="http://schemas.microsoft.com/office/drawing/2014/main" id="{B33FFCE5-FA8B-4E46-8A93-EC1DC3204028}"/>
              </a:ext>
            </a:extLst>
          </p:cNvPr>
          <p:cNvSpPr>
            <a:spLocks noGrp="1"/>
          </p:cNvSpPr>
          <p:nvPr>
            <p:ph idx="1"/>
          </p:nvPr>
        </p:nvSpPr>
        <p:spPr/>
        <p:txBody>
          <a:bodyPr>
            <a:normAutofit/>
          </a:bodyPr>
          <a:lstStyle/>
          <a:p>
            <a:r>
              <a:rPr lang="id-ID" dirty="0"/>
              <a:t>dikemukakan oleh Walter Christaller (1933), seorang ahli geografi dari Jerman. Teori ini didasarkan pada </a:t>
            </a:r>
            <a:r>
              <a:rPr lang="id-ID" b="1" dirty="0"/>
              <a:t>lokasi dan pola persebaran permukiman dalam ruang</a:t>
            </a:r>
            <a:r>
              <a:rPr lang="id-ID" dirty="0"/>
              <a:t>. Dalam suatu ruang kadang ditemukan persebaran pola permukiman desa dan kota yang berbeda ukuran luasnya. Teori pusat pertumbuhan dari Christaller ini diperkuat oleh pendapat August Losch (1945) seorang ahli ekonomi Jerman.</a:t>
            </a:r>
          </a:p>
          <a:p>
            <a:r>
              <a:rPr lang="id-ID" dirty="0"/>
              <a:t>Tempat-tempat tersebut diasumsikan sebagai titik simpul dari suatu bentuk geometrik berdiagonal yang memiliki pengaruh terhadap daerah di sekitarnya. Hubungan antara suatu tempat sentral dengan tempat sentral yang lain di sekitarnya membentuk jaringan sarang lebah</a:t>
            </a:r>
          </a:p>
        </p:txBody>
      </p:sp>
    </p:spTree>
    <p:extLst>
      <p:ext uri="{BB962C8B-B14F-4D97-AF65-F5344CB8AC3E}">
        <p14:creationId xmlns:p14="http://schemas.microsoft.com/office/powerpoint/2010/main" val="18959488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B7AA-F791-4A47-8B83-179A4BF73865}"/>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BB5C078A-8DED-45B2-937F-B48B52D8C4CC}"/>
              </a:ext>
            </a:extLst>
          </p:cNvPr>
          <p:cNvSpPr>
            <a:spLocks noGrp="1"/>
          </p:cNvSpPr>
          <p:nvPr>
            <p:ph idx="1"/>
          </p:nvPr>
        </p:nvSpPr>
        <p:spPr/>
        <p:txBody>
          <a:bodyPr/>
          <a:lstStyle/>
          <a:p>
            <a:r>
              <a:rPr lang="id-ID" dirty="0"/>
              <a:t>jarak yang perlu ditempuh orang untuk mendapatkan barang-barang kebutuhan yang diperlukan saja </a:t>
            </a:r>
          </a:p>
          <a:p>
            <a:r>
              <a:rPr lang="id-ID" dirty="0"/>
              <a:t>menurut chirstaller : suatu tempat sentral mempunyai batas-batas pengaruh yang melingkar dan komplementer terhadap tempat sentral tersebut. Daerah atau wilayah yang komplementer ini adalah daerah yang dilayani oleh tempat sentral. Lingkaran batas yang ada pada kawasan pengaruh tempat-tempat sentral itu disebut </a:t>
            </a:r>
            <a:r>
              <a:rPr lang="id-ID" b="1" dirty="0"/>
              <a:t>batas ambang </a:t>
            </a:r>
            <a:r>
              <a:rPr lang="id-ID" dirty="0"/>
              <a:t>(threshold level).</a:t>
            </a:r>
          </a:p>
        </p:txBody>
      </p:sp>
    </p:spTree>
    <p:extLst>
      <p:ext uri="{BB962C8B-B14F-4D97-AF65-F5344CB8AC3E}">
        <p14:creationId xmlns:p14="http://schemas.microsoft.com/office/powerpoint/2010/main" val="405835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FCC83-8FB9-428E-996F-F8808B54A619}"/>
              </a:ext>
            </a:extLst>
          </p:cNvPr>
          <p:cNvSpPr>
            <a:spLocks noGrp="1"/>
          </p:cNvSpPr>
          <p:nvPr>
            <p:ph type="title"/>
          </p:nvPr>
        </p:nvSpPr>
        <p:spPr/>
        <p:txBody>
          <a:bodyPr/>
          <a:lstStyle/>
          <a:p>
            <a:r>
              <a:rPr lang="en-US" altLang="id-ID" dirty="0"/>
              <a:t>1. </a:t>
            </a:r>
            <a:r>
              <a:rPr lang="en-US" altLang="id-ID" dirty="0" err="1"/>
              <a:t>Desa</a:t>
            </a:r>
            <a:r>
              <a:rPr lang="en-US" altLang="id-ID" dirty="0"/>
              <a:t> </a:t>
            </a:r>
            <a:r>
              <a:rPr lang="en-US" altLang="id-ID" dirty="0" err="1"/>
              <a:t>Swadaya</a:t>
            </a:r>
            <a:endParaRPr lang="id-ID" dirty="0"/>
          </a:p>
        </p:txBody>
      </p:sp>
      <p:sp>
        <p:nvSpPr>
          <p:cNvPr id="3" name="Content Placeholder 2">
            <a:extLst>
              <a:ext uri="{FF2B5EF4-FFF2-40B4-BE49-F238E27FC236}">
                <a16:creationId xmlns:a16="http://schemas.microsoft.com/office/drawing/2014/main" id="{A7F8AB59-21DD-4139-B8C0-155280DE4374}"/>
              </a:ext>
            </a:extLst>
          </p:cNvPr>
          <p:cNvSpPr>
            <a:spLocks noGrp="1"/>
          </p:cNvSpPr>
          <p:nvPr>
            <p:ph idx="1"/>
          </p:nvPr>
        </p:nvSpPr>
        <p:spPr/>
        <p:txBody>
          <a:bodyPr>
            <a:normAutofit fontScale="85000" lnSpcReduction="20000"/>
          </a:bodyPr>
          <a:lstStyle/>
          <a:p>
            <a:pPr marL="609600" indent="-609600">
              <a:buNone/>
            </a:pPr>
            <a:endParaRPr lang="id-ID" dirty="0"/>
          </a:p>
          <a:p>
            <a:pPr marL="85725" indent="0">
              <a:buNone/>
            </a:pPr>
            <a:r>
              <a:rPr lang="id-ID" dirty="0"/>
              <a:t>Desa swadaya merupakan desa yang memiliki potensi khusus yang dikelola dengan baik sehingga bisa membantu perekonomian warga disana. Dimana ciri desa swadaya yaitu :’</a:t>
            </a:r>
          </a:p>
          <a:p>
            <a:pPr marL="542925" indent="-457200"/>
            <a:r>
              <a:rPr lang="id-ID" dirty="0"/>
              <a:t>Daerah yang terisolir dari desa lain sehingga mempersulit beberapa warganya untuk melakukan transaksi dengan desa lain, selain itu cukup sulit mendapat fasilitas yang sama karena kondisi daerah yang cukup jauh</a:t>
            </a:r>
          </a:p>
          <a:p>
            <a:pPr marL="542925" indent="-457200"/>
            <a:r>
              <a:rPr lang="id-ID" dirty="0"/>
              <a:t>Penduduk yang jarang, biasanya terjadi jika desa berada di daerah pelosok dan sangat jauh dari pusat kota</a:t>
            </a:r>
          </a:p>
          <a:p>
            <a:pPr marL="542925" indent="-457200"/>
            <a:r>
              <a:rPr lang="id-ID" dirty="0"/>
              <a:t>Bersifat tertutup</a:t>
            </a:r>
          </a:p>
          <a:p>
            <a:pPr marL="542925" indent="-457200"/>
            <a:r>
              <a:rPr lang="id-ID" dirty="0"/>
              <a:t>Mata pencaharian homogen, dimana semua masyarakatnya rata-rata melakukan pencaharian yang sama dan umumnya pekerjaan yang dilakukan adalah agraris atau bercocok tanam</a:t>
            </a:r>
          </a:p>
          <a:p>
            <a:pPr marL="542925" indent="-457200"/>
            <a:r>
              <a:rPr lang="id-ID" dirty="0"/>
              <a:t>Hubungan antarmanusia yang sangat erat</a:t>
            </a:r>
          </a:p>
          <a:p>
            <a:pPr marL="542925" indent="-457200"/>
            <a:r>
              <a:rPr lang="id-ID" dirty="0"/>
              <a:t>Sarana dan prasarana sangat kurang menyebabkan desa sulit menjangkau berbagai daerah Pengawasan sosial  dilakukan oleh keluarga saja</a:t>
            </a:r>
          </a:p>
          <a:p>
            <a:pPr marL="609600" indent="-609600">
              <a:buNone/>
            </a:pPr>
            <a:endParaRPr lang="id-ID" dirty="0"/>
          </a:p>
        </p:txBody>
      </p:sp>
    </p:spTree>
    <p:extLst>
      <p:ext uri="{BB962C8B-B14F-4D97-AF65-F5344CB8AC3E}">
        <p14:creationId xmlns:p14="http://schemas.microsoft.com/office/powerpoint/2010/main" val="347278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B1C-E776-49F7-B98F-7AFA2D8AE67F}"/>
              </a:ext>
            </a:extLst>
          </p:cNvPr>
          <p:cNvSpPr>
            <a:spLocks noGrp="1"/>
          </p:cNvSpPr>
          <p:nvPr>
            <p:ph type="title"/>
          </p:nvPr>
        </p:nvSpPr>
        <p:spPr/>
        <p:txBody>
          <a:bodyPr/>
          <a:lstStyle/>
          <a:p>
            <a:r>
              <a:rPr lang="id-ID" b="1" dirty="0"/>
              <a:t>2. Desa Swakarya</a:t>
            </a:r>
            <a:endParaRPr lang="id-ID" dirty="0"/>
          </a:p>
        </p:txBody>
      </p:sp>
      <p:sp>
        <p:nvSpPr>
          <p:cNvPr id="3" name="Content Placeholder 2">
            <a:extLst>
              <a:ext uri="{FF2B5EF4-FFF2-40B4-BE49-F238E27FC236}">
                <a16:creationId xmlns:a16="http://schemas.microsoft.com/office/drawing/2014/main" id="{C627DB4B-FA7B-4E40-80EE-145FBE6E31E9}"/>
              </a:ext>
            </a:extLst>
          </p:cNvPr>
          <p:cNvSpPr>
            <a:spLocks noGrp="1"/>
          </p:cNvSpPr>
          <p:nvPr>
            <p:ph idx="1"/>
          </p:nvPr>
        </p:nvSpPr>
        <p:spPr/>
        <p:txBody>
          <a:bodyPr>
            <a:normAutofit fontScale="92500" lnSpcReduction="10000"/>
          </a:bodyPr>
          <a:lstStyle/>
          <a:p>
            <a:pPr algn="just"/>
            <a:r>
              <a:rPr lang="id-ID" dirty="0"/>
              <a:t>Desa swakarya adalah klasifikasi desa peralihan atau transisi antara desa swadaya ke desa swasembada. Desa Swakarya memiliki ciri sebagai berikut :</a:t>
            </a:r>
          </a:p>
          <a:p>
            <a:pPr algn="just"/>
            <a:r>
              <a:rPr lang="id-ID" dirty="0"/>
              <a:t>Kebiasaan atau adat istiadat yang tidak mengikat penuh namun masih digunakan sebagai panduan</a:t>
            </a:r>
          </a:p>
          <a:p>
            <a:pPr algn="just"/>
            <a:r>
              <a:rPr lang="id-ID" dirty="0"/>
              <a:t>Sudah mulai menggunakan teknologi dan juga peralatan yang canggih</a:t>
            </a:r>
          </a:p>
          <a:p>
            <a:pPr algn="just"/>
            <a:r>
              <a:rPr lang="id-ID" dirty="0"/>
              <a:t>Desa swakarya sudah tidak terisolasi lagi seperti layaknya swadaya, sehingga letak desa swakarya tidak terlalu jauh dari pusat perekonomian kota</a:t>
            </a:r>
          </a:p>
          <a:p>
            <a:pPr algn="just"/>
            <a:r>
              <a:rPr lang="id-ID" dirty="0"/>
              <a:t>Telah memilih tingkat perekonomian, pendidikan (Baca: </a:t>
            </a:r>
            <a:r>
              <a:rPr lang="id-ID" dirty="0">
                <a:hlinkClick r:id="rId2"/>
              </a:rPr>
              <a:t>Negara Dengan Pendidikan Terbaik</a:t>
            </a:r>
            <a:r>
              <a:rPr lang="id-ID" dirty="0"/>
              <a:t>) , jalur lalu lintas dan juga prasarana lain</a:t>
            </a:r>
          </a:p>
          <a:p>
            <a:pPr algn="just"/>
            <a:r>
              <a:rPr lang="id-ID" dirty="0"/>
              <a:t>Jalur lalu lintas yang sudah lancar dan jarak tempuh yang bukan lagi menjadi penghalang</a:t>
            </a:r>
          </a:p>
          <a:p>
            <a:pPr marL="0" indent="0" algn="just">
              <a:buNone/>
            </a:pPr>
            <a:r>
              <a:rPr lang="id-ID" dirty="0"/>
              <a:t> </a:t>
            </a:r>
          </a:p>
        </p:txBody>
      </p:sp>
    </p:spTree>
    <p:extLst>
      <p:ext uri="{BB962C8B-B14F-4D97-AF65-F5344CB8AC3E}">
        <p14:creationId xmlns:p14="http://schemas.microsoft.com/office/powerpoint/2010/main" val="100719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E0B6F5F9-00FC-4B8D-96E9-00F07C110A35}"/>
              </a:ext>
            </a:extLst>
          </p:cNvPr>
          <p:cNvSpPr>
            <a:spLocks noGrp="1" noChangeArrowheads="1"/>
          </p:cNvSpPr>
          <p:nvPr>
            <p:ph idx="1"/>
          </p:nvPr>
        </p:nvSpPr>
        <p:spPr>
          <a:xfrm>
            <a:off x="1981200" y="457201"/>
            <a:ext cx="8229600" cy="5668963"/>
          </a:xfrm>
        </p:spPr>
        <p:txBody>
          <a:bodyPr>
            <a:normAutofit/>
          </a:bodyPr>
          <a:lstStyle/>
          <a:p>
            <a:pPr marL="58738" indent="-58738">
              <a:buFontTx/>
              <a:buNone/>
            </a:pPr>
            <a:r>
              <a:rPr lang="en-US" altLang="id-ID" dirty="0"/>
              <a:t>3. </a:t>
            </a:r>
            <a:r>
              <a:rPr lang="en-US" altLang="id-ID" dirty="0" err="1"/>
              <a:t>Desa</a:t>
            </a:r>
            <a:r>
              <a:rPr lang="en-US" altLang="id-ID" dirty="0"/>
              <a:t> </a:t>
            </a:r>
            <a:r>
              <a:rPr lang="en-US" altLang="id-ID" dirty="0" err="1"/>
              <a:t>Swasembada</a:t>
            </a:r>
            <a:endParaRPr lang="en-US" altLang="id-ID" dirty="0"/>
          </a:p>
          <a:p>
            <a:pPr marL="58738" indent="-58738">
              <a:buFontTx/>
              <a:buNone/>
            </a:pPr>
            <a:endParaRPr lang="en-US" altLang="id-ID" dirty="0"/>
          </a:p>
          <a:p>
            <a:pPr marL="58738" indent="-58738">
              <a:buFontTx/>
              <a:buNone/>
            </a:pPr>
            <a:r>
              <a:rPr lang="en-US" altLang="id-ID" dirty="0" err="1"/>
              <a:t>Desa</a:t>
            </a:r>
            <a:r>
              <a:rPr lang="en-US" altLang="id-ID" dirty="0"/>
              <a:t> </a:t>
            </a:r>
            <a:r>
              <a:rPr lang="en-US" altLang="id-ID" dirty="0" err="1"/>
              <a:t>swasembada</a:t>
            </a:r>
            <a:r>
              <a:rPr lang="en-US" altLang="id-ID" dirty="0"/>
              <a:t> </a:t>
            </a:r>
            <a:r>
              <a:rPr lang="en-US" altLang="id-ID" dirty="0" err="1"/>
              <a:t>adalah</a:t>
            </a:r>
            <a:r>
              <a:rPr lang="en-US" altLang="id-ID" dirty="0"/>
              <a:t> </a:t>
            </a:r>
            <a:r>
              <a:rPr lang="en-US" altLang="id-ID" dirty="0" err="1"/>
              <a:t>desa</a:t>
            </a:r>
            <a:r>
              <a:rPr lang="en-US" altLang="id-ID" dirty="0"/>
              <a:t> yang </a:t>
            </a:r>
            <a:r>
              <a:rPr lang="en-US" altLang="id-ID" dirty="0" err="1"/>
              <a:t>masyarakatnya</a:t>
            </a:r>
            <a:r>
              <a:rPr lang="en-US" altLang="id-ID" dirty="0"/>
              <a:t> </a:t>
            </a:r>
            <a:r>
              <a:rPr lang="en-US" altLang="id-ID" dirty="0" err="1"/>
              <a:t>telah</a:t>
            </a:r>
            <a:r>
              <a:rPr lang="en-US" altLang="id-ID" dirty="0"/>
              <a:t> </a:t>
            </a:r>
            <a:r>
              <a:rPr lang="en-US" altLang="id-ID" dirty="0" err="1"/>
              <a:t>mampu</a:t>
            </a:r>
            <a:r>
              <a:rPr lang="en-US" altLang="id-ID" dirty="0"/>
              <a:t> </a:t>
            </a:r>
            <a:r>
              <a:rPr lang="en-US" altLang="id-ID" dirty="0" err="1"/>
              <a:t>memanfaatkan</a:t>
            </a:r>
            <a:r>
              <a:rPr lang="en-US" altLang="id-ID" dirty="0"/>
              <a:t> </a:t>
            </a:r>
            <a:r>
              <a:rPr lang="en-US" altLang="id-ID" dirty="0" err="1"/>
              <a:t>dan</a:t>
            </a:r>
            <a:r>
              <a:rPr lang="en-US" altLang="id-ID" dirty="0"/>
              <a:t> </a:t>
            </a:r>
            <a:r>
              <a:rPr lang="en-US" altLang="id-ID" dirty="0" err="1"/>
              <a:t>mengembangkan</a:t>
            </a:r>
            <a:r>
              <a:rPr lang="en-US" altLang="id-ID" dirty="0"/>
              <a:t> </a:t>
            </a:r>
            <a:r>
              <a:rPr lang="en-US" altLang="id-ID" dirty="0" err="1"/>
              <a:t>sumber</a:t>
            </a:r>
            <a:r>
              <a:rPr lang="en-US" altLang="id-ID" dirty="0"/>
              <a:t> </a:t>
            </a:r>
            <a:r>
              <a:rPr lang="en-US" altLang="id-ID" dirty="0" err="1"/>
              <a:t>daya</a:t>
            </a:r>
            <a:r>
              <a:rPr lang="en-US" altLang="id-ID" dirty="0"/>
              <a:t> </a:t>
            </a:r>
            <a:r>
              <a:rPr lang="en-US" altLang="id-ID" dirty="0" err="1"/>
              <a:t>alam</a:t>
            </a:r>
            <a:r>
              <a:rPr lang="en-US" altLang="id-ID" dirty="0"/>
              <a:t> (Baca: </a:t>
            </a:r>
            <a:r>
              <a:rPr lang="en-US" altLang="id-ID" dirty="0" err="1"/>
              <a:t>Penanggulangan</a:t>
            </a:r>
            <a:r>
              <a:rPr lang="en-US" altLang="id-ID" dirty="0"/>
              <a:t> </a:t>
            </a:r>
            <a:r>
              <a:rPr lang="en-US" altLang="id-ID" dirty="0" err="1"/>
              <a:t>Bencana</a:t>
            </a:r>
            <a:r>
              <a:rPr lang="en-US" altLang="id-ID" dirty="0"/>
              <a:t> </a:t>
            </a:r>
            <a:r>
              <a:rPr lang="en-US" altLang="id-ID" dirty="0" err="1"/>
              <a:t>Alam</a:t>
            </a:r>
            <a:r>
              <a:rPr lang="en-US" altLang="id-ID" dirty="0"/>
              <a:t>) </a:t>
            </a:r>
            <a:r>
              <a:rPr lang="en-US" altLang="id-ID" dirty="0" err="1"/>
              <a:t>dan</a:t>
            </a:r>
            <a:r>
              <a:rPr lang="en-US" altLang="id-ID" dirty="0"/>
              <a:t> </a:t>
            </a:r>
            <a:r>
              <a:rPr lang="en-US" altLang="id-ID" dirty="0" err="1"/>
              <a:t>potensinya</a:t>
            </a:r>
            <a:r>
              <a:rPr lang="en-US" altLang="id-ID" dirty="0"/>
              <a:t> yang </a:t>
            </a:r>
            <a:r>
              <a:rPr lang="en-US" altLang="id-ID" dirty="0" err="1"/>
              <a:t>sesuai</a:t>
            </a:r>
            <a:r>
              <a:rPr lang="en-US" altLang="id-ID" dirty="0"/>
              <a:t> </a:t>
            </a:r>
            <a:r>
              <a:rPr lang="en-US" altLang="id-ID" dirty="0" err="1"/>
              <a:t>dengan</a:t>
            </a:r>
            <a:r>
              <a:rPr lang="en-US" altLang="id-ID" dirty="0"/>
              <a:t> </a:t>
            </a:r>
            <a:r>
              <a:rPr lang="en-US" altLang="id-ID" dirty="0" err="1"/>
              <a:t>kegiatan</a:t>
            </a:r>
            <a:r>
              <a:rPr lang="en-US" altLang="id-ID" dirty="0"/>
              <a:t> </a:t>
            </a:r>
            <a:r>
              <a:rPr lang="en-US" altLang="id-ID" dirty="0" err="1"/>
              <a:t>pembangunan</a:t>
            </a:r>
            <a:r>
              <a:rPr lang="en-US" altLang="id-ID" dirty="0"/>
              <a:t> regional. </a:t>
            </a:r>
            <a:r>
              <a:rPr lang="en-US" altLang="id-ID" dirty="0" err="1"/>
              <a:t>Ciri</a:t>
            </a:r>
            <a:r>
              <a:rPr lang="en-US" altLang="id-ID" dirty="0"/>
              <a:t> </a:t>
            </a:r>
            <a:r>
              <a:rPr lang="en-US" altLang="id-ID" dirty="0" err="1"/>
              <a:t>dari</a:t>
            </a:r>
            <a:r>
              <a:rPr lang="en-US" altLang="id-ID" dirty="0"/>
              <a:t> </a:t>
            </a:r>
            <a:r>
              <a:rPr lang="en-US" altLang="id-ID" dirty="0" err="1"/>
              <a:t>desa</a:t>
            </a:r>
            <a:r>
              <a:rPr lang="en-US" altLang="id-ID" dirty="0"/>
              <a:t> </a:t>
            </a:r>
            <a:r>
              <a:rPr lang="en-US" altLang="id-ID" dirty="0" err="1"/>
              <a:t>swasembada</a:t>
            </a:r>
            <a:r>
              <a:rPr lang="en-US" altLang="id-ID" dirty="0"/>
              <a:t> </a:t>
            </a:r>
            <a:r>
              <a:rPr lang="en-US" altLang="id-ID" dirty="0" err="1"/>
              <a:t>diantaranya</a:t>
            </a:r>
            <a:r>
              <a:rPr lang="en-US" altLang="id-ID" dirty="0"/>
              <a:t> :</a:t>
            </a:r>
          </a:p>
          <a:p>
            <a:pPr marL="58738" indent="-58738">
              <a:buFontTx/>
              <a:buNone/>
            </a:pPr>
            <a:endParaRPr lang="en-US" altLang="id-ID" dirty="0"/>
          </a:p>
          <a:p>
            <a:r>
              <a:rPr lang="en-US" altLang="id-ID" dirty="0" err="1"/>
              <a:t>Kebanyakan</a:t>
            </a:r>
            <a:r>
              <a:rPr lang="en-US" altLang="id-ID" dirty="0"/>
              <a:t> </a:t>
            </a:r>
            <a:r>
              <a:rPr lang="en-US" altLang="id-ID" dirty="0" err="1"/>
              <a:t>berlokasi</a:t>
            </a:r>
            <a:r>
              <a:rPr lang="en-US" altLang="id-ID" dirty="0"/>
              <a:t> di </a:t>
            </a:r>
            <a:r>
              <a:rPr lang="en-US" altLang="id-ID" dirty="0" err="1"/>
              <a:t>ibukota</a:t>
            </a:r>
            <a:r>
              <a:rPr lang="en-US" altLang="id-ID" dirty="0"/>
              <a:t> </a:t>
            </a:r>
            <a:r>
              <a:rPr lang="en-US" altLang="id-ID" dirty="0" err="1"/>
              <a:t>dan</a:t>
            </a:r>
            <a:r>
              <a:rPr lang="en-US" altLang="id-ID" dirty="0"/>
              <a:t> </a:t>
            </a:r>
            <a:r>
              <a:rPr lang="en-US" altLang="id-ID" dirty="0" err="1"/>
              <a:t>kecamatan</a:t>
            </a:r>
            <a:endParaRPr lang="id-ID" altLang="id-ID" dirty="0"/>
          </a:p>
          <a:p>
            <a:r>
              <a:rPr lang="en-US" altLang="id-ID" dirty="0" err="1"/>
              <a:t>Penduduk</a:t>
            </a:r>
            <a:r>
              <a:rPr lang="en-US" altLang="id-ID" dirty="0"/>
              <a:t> </a:t>
            </a:r>
            <a:r>
              <a:rPr lang="en-US" altLang="id-ID" dirty="0" err="1"/>
              <a:t>padat-padat</a:t>
            </a:r>
            <a:endParaRPr lang="id-ID" altLang="id-ID" dirty="0"/>
          </a:p>
          <a:p>
            <a:r>
              <a:rPr lang="en-US" altLang="id-ID" dirty="0" err="1"/>
              <a:t>tidak</a:t>
            </a:r>
            <a:r>
              <a:rPr lang="en-US" altLang="id-ID" dirty="0"/>
              <a:t> </a:t>
            </a:r>
            <a:r>
              <a:rPr lang="en-US" altLang="id-ID" dirty="0" err="1"/>
              <a:t>terikat</a:t>
            </a:r>
            <a:r>
              <a:rPr lang="en-US" altLang="id-ID" dirty="0"/>
              <a:t> </a:t>
            </a:r>
            <a:r>
              <a:rPr lang="en-US" altLang="id-ID" dirty="0" err="1"/>
              <a:t>lagi</a:t>
            </a:r>
            <a:r>
              <a:rPr lang="en-US" altLang="id-ID" dirty="0"/>
              <a:t> </a:t>
            </a:r>
            <a:r>
              <a:rPr lang="en-US" altLang="id-ID" dirty="0" err="1"/>
              <a:t>dengan</a:t>
            </a:r>
            <a:r>
              <a:rPr lang="en-US" altLang="id-ID" dirty="0"/>
              <a:t> </a:t>
            </a:r>
            <a:r>
              <a:rPr lang="en-US" altLang="id-ID" dirty="0" err="1"/>
              <a:t>adat</a:t>
            </a:r>
            <a:r>
              <a:rPr lang="en-US" altLang="id-ID" dirty="0"/>
              <a:t> </a:t>
            </a:r>
            <a:r>
              <a:rPr lang="en-US" altLang="id-ID" dirty="0" err="1"/>
              <a:t>istiadat</a:t>
            </a:r>
            <a:r>
              <a:rPr lang="en-US" altLang="id-ID" dirty="0"/>
              <a:t> </a:t>
            </a:r>
            <a:r>
              <a:rPr lang="en-US" altLang="id-ID" dirty="0" err="1"/>
              <a:t>daerah</a:t>
            </a:r>
            <a:r>
              <a:rPr lang="en-US" altLang="id-ID" dirty="0"/>
              <a:t> </a:t>
            </a:r>
            <a:r>
              <a:rPr lang="en-US" altLang="id-ID" dirty="0" err="1"/>
              <a:t>tersebut</a:t>
            </a:r>
            <a:r>
              <a:rPr lang="id-ID" altLang="id-ID" dirty="0"/>
              <a:t> </a:t>
            </a:r>
            <a:r>
              <a:rPr lang="en-US" altLang="id-ID" dirty="0" err="1"/>
              <a:t>telah</a:t>
            </a:r>
            <a:r>
              <a:rPr lang="en-US" altLang="id-ID" dirty="0"/>
              <a:t> </a:t>
            </a:r>
            <a:r>
              <a:rPr lang="en-US" altLang="id-ID" dirty="0" err="1"/>
              <a:t>memiliki</a:t>
            </a:r>
            <a:r>
              <a:rPr lang="en-US" altLang="id-ID" dirty="0"/>
              <a:t> </a:t>
            </a:r>
            <a:r>
              <a:rPr lang="en-US" altLang="id-ID" dirty="0" err="1"/>
              <a:t>fasilitas</a:t>
            </a:r>
            <a:r>
              <a:rPr lang="en-US" altLang="id-ID" dirty="0"/>
              <a:t> yang </a:t>
            </a:r>
            <a:r>
              <a:rPr lang="en-US" altLang="id-ID" dirty="0" err="1"/>
              <a:t>memadai</a:t>
            </a:r>
            <a:r>
              <a:rPr lang="en-US" altLang="id-ID" dirty="0"/>
              <a:t> </a:t>
            </a:r>
            <a:r>
              <a:rPr lang="en-US" altLang="id-ID" dirty="0" err="1"/>
              <a:t>dan</a:t>
            </a:r>
            <a:r>
              <a:rPr lang="en-US" altLang="id-ID" dirty="0"/>
              <a:t> juga </a:t>
            </a:r>
            <a:r>
              <a:rPr lang="en-US" altLang="id-ID" dirty="0" err="1"/>
              <a:t>maju</a:t>
            </a:r>
            <a:r>
              <a:rPr lang="en-US" altLang="id-ID" dirty="0"/>
              <a:t> </a:t>
            </a:r>
            <a:r>
              <a:rPr lang="en-US" altLang="id-ID" dirty="0" err="1"/>
              <a:t>dibanding</a:t>
            </a:r>
            <a:r>
              <a:rPr lang="en-US" altLang="id-ID" dirty="0"/>
              <a:t> </a:t>
            </a:r>
            <a:r>
              <a:rPr lang="en-US" altLang="id-ID" dirty="0" err="1"/>
              <a:t>warga</a:t>
            </a:r>
            <a:r>
              <a:rPr lang="en-US" altLang="id-ID" dirty="0"/>
              <a:t> </a:t>
            </a:r>
            <a:r>
              <a:rPr lang="en-US" altLang="id-ID" dirty="0" err="1"/>
              <a:t>dari</a:t>
            </a:r>
            <a:r>
              <a:rPr lang="en-US" altLang="id-ID" dirty="0"/>
              <a:t> </a:t>
            </a:r>
            <a:r>
              <a:rPr lang="en-US" altLang="id-ID" dirty="0" err="1"/>
              <a:t>desa</a:t>
            </a:r>
            <a:r>
              <a:rPr lang="en-US" altLang="id-ID" dirty="0"/>
              <a:t> </a:t>
            </a:r>
            <a:r>
              <a:rPr lang="en-US" altLang="id-ID" dirty="0" err="1"/>
              <a:t>lainnya</a:t>
            </a:r>
            <a:endParaRPr lang="id-ID" altLang="id-ID" dirty="0"/>
          </a:p>
        </p:txBody>
      </p:sp>
    </p:spTree>
    <p:extLst>
      <p:ext uri="{BB962C8B-B14F-4D97-AF65-F5344CB8AC3E}">
        <p14:creationId xmlns:p14="http://schemas.microsoft.com/office/powerpoint/2010/main" val="293199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6EA7-9862-45E3-8A42-42B011E43A64}"/>
              </a:ext>
            </a:extLst>
          </p:cNvPr>
          <p:cNvSpPr>
            <a:spLocks noGrp="1"/>
          </p:cNvSpPr>
          <p:nvPr>
            <p:ph type="title"/>
          </p:nvPr>
        </p:nvSpPr>
        <p:spPr/>
        <p:txBody>
          <a:bodyPr/>
          <a:lstStyle/>
          <a:p>
            <a:r>
              <a:rPr lang="id-ID" dirty="0"/>
              <a:t>Potensi Desa Menurut Luas Wilayah : </a:t>
            </a:r>
          </a:p>
        </p:txBody>
      </p:sp>
      <p:sp>
        <p:nvSpPr>
          <p:cNvPr id="3" name="Content Placeholder 2">
            <a:extLst>
              <a:ext uri="{FF2B5EF4-FFF2-40B4-BE49-F238E27FC236}">
                <a16:creationId xmlns:a16="http://schemas.microsoft.com/office/drawing/2014/main" id="{B054D3DF-5C9B-41A9-A361-FD25367B7AEE}"/>
              </a:ext>
            </a:extLst>
          </p:cNvPr>
          <p:cNvSpPr>
            <a:spLocks noGrp="1"/>
          </p:cNvSpPr>
          <p:nvPr>
            <p:ph idx="1"/>
          </p:nvPr>
        </p:nvSpPr>
        <p:spPr/>
        <p:txBody>
          <a:bodyPr/>
          <a:lstStyle/>
          <a:p>
            <a:endParaRPr lang="id-ID" dirty="0"/>
          </a:p>
          <a:p>
            <a:r>
              <a:rPr lang="id-ID" dirty="0"/>
              <a:t>Desa terkecil, luasnya wilayah kurang dari 2 km2</a:t>
            </a:r>
          </a:p>
          <a:p>
            <a:r>
              <a:rPr lang="id-ID" dirty="0"/>
              <a:t>Desa kecil, luasnya wilayah antara 2 km2 – 4 km2</a:t>
            </a:r>
          </a:p>
          <a:p>
            <a:r>
              <a:rPr lang="id-ID" dirty="0"/>
              <a:t>Desa sedang, luasnya wilayah antara 4 km2 – 6 km2</a:t>
            </a:r>
          </a:p>
          <a:p>
            <a:r>
              <a:rPr lang="id-ID" dirty="0"/>
              <a:t>Desa besar, luasnya wilayah antara 6 km2 – 8 km2</a:t>
            </a:r>
          </a:p>
          <a:p>
            <a:r>
              <a:rPr lang="id-ID" dirty="0"/>
              <a:t>Desa terbesar, luasnya wilayah antara 8 km2 -10 km2</a:t>
            </a:r>
          </a:p>
        </p:txBody>
      </p:sp>
    </p:spTree>
    <p:extLst>
      <p:ext uri="{BB962C8B-B14F-4D97-AF65-F5344CB8AC3E}">
        <p14:creationId xmlns:p14="http://schemas.microsoft.com/office/powerpoint/2010/main" val="12262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4E23-FDE5-4207-8962-B14F704A6D4B}"/>
              </a:ext>
            </a:extLst>
          </p:cNvPr>
          <p:cNvSpPr>
            <a:spLocks noGrp="1"/>
          </p:cNvSpPr>
          <p:nvPr>
            <p:ph type="title"/>
          </p:nvPr>
        </p:nvSpPr>
        <p:spPr/>
        <p:txBody>
          <a:bodyPr/>
          <a:lstStyle/>
          <a:p>
            <a:r>
              <a:rPr lang="id-ID" dirty="0"/>
              <a:t>Potensi Desa Menurut Tingkat Penduduknya : </a:t>
            </a:r>
          </a:p>
        </p:txBody>
      </p:sp>
      <p:sp>
        <p:nvSpPr>
          <p:cNvPr id="3" name="Content Placeholder 2">
            <a:extLst>
              <a:ext uri="{FF2B5EF4-FFF2-40B4-BE49-F238E27FC236}">
                <a16:creationId xmlns:a16="http://schemas.microsoft.com/office/drawing/2014/main" id="{2E3B6793-8E6F-435E-9F81-1967B6867832}"/>
              </a:ext>
            </a:extLst>
          </p:cNvPr>
          <p:cNvSpPr>
            <a:spLocks noGrp="1"/>
          </p:cNvSpPr>
          <p:nvPr>
            <p:ph idx="1"/>
          </p:nvPr>
        </p:nvSpPr>
        <p:spPr/>
        <p:txBody>
          <a:bodyPr/>
          <a:lstStyle/>
          <a:p>
            <a:endParaRPr lang="id-ID" dirty="0"/>
          </a:p>
          <a:p>
            <a:r>
              <a:rPr lang="id-ID" dirty="0"/>
              <a:t>Kepadatan penduduknya</a:t>
            </a:r>
          </a:p>
          <a:p>
            <a:r>
              <a:rPr lang="id-ID" dirty="0"/>
              <a:t>Desa terkecil, kepadatan penduduknya kurang dari 100 jiwa/km2</a:t>
            </a:r>
          </a:p>
          <a:p>
            <a:r>
              <a:rPr lang="id-ID" dirty="0"/>
              <a:t>Desa kecil, kepadatan penduduknya antara 100-500 jiwa/km2</a:t>
            </a:r>
          </a:p>
          <a:p>
            <a:r>
              <a:rPr lang="id-ID" dirty="0"/>
              <a:t>Desa sedang, kepadatan penduduknya antara 500-1.500 jiwa/km2</a:t>
            </a:r>
          </a:p>
          <a:p>
            <a:r>
              <a:rPr lang="id-ID" dirty="0"/>
              <a:t>Desa besar, kepadatan penduduknya antara 1.500-3.000 jiwa/km2</a:t>
            </a:r>
          </a:p>
          <a:p>
            <a:r>
              <a:rPr lang="id-ID" dirty="0"/>
              <a:t>Desa terbesar, kepadatan penduduknya antara 3.000-4.500 jiwa/km2</a:t>
            </a:r>
          </a:p>
        </p:txBody>
      </p:sp>
    </p:spTree>
    <p:extLst>
      <p:ext uri="{BB962C8B-B14F-4D97-AF65-F5344CB8AC3E}">
        <p14:creationId xmlns:p14="http://schemas.microsoft.com/office/powerpoint/2010/main" val="86700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9B5574D-8CD5-4282-8442-D5B49A5AA8E8}"/>
              </a:ext>
            </a:extLst>
          </p:cNvPr>
          <p:cNvSpPr>
            <a:spLocks noGrp="1" noChangeArrowheads="1"/>
          </p:cNvSpPr>
          <p:nvPr>
            <p:ph type="title"/>
          </p:nvPr>
        </p:nvSpPr>
        <p:spPr/>
        <p:txBody>
          <a:bodyPr/>
          <a:lstStyle/>
          <a:p>
            <a:pPr algn="l"/>
            <a:r>
              <a:rPr lang="en-US" altLang="id-ID"/>
              <a:t>Struktur Ruang Desa dan Kota</a:t>
            </a:r>
            <a:endParaRPr lang="id-ID" altLang="id-ID"/>
          </a:p>
        </p:txBody>
      </p:sp>
      <p:sp>
        <p:nvSpPr>
          <p:cNvPr id="10243" name="Rectangle 3">
            <a:extLst>
              <a:ext uri="{FF2B5EF4-FFF2-40B4-BE49-F238E27FC236}">
                <a16:creationId xmlns:a16="http://schemas.microsoft.com/office/drawing/2014/main" id="{85F098C4-604A-42DB-9C20-C508AB678431}"/>
              </a:ext>
            </a:extLst>
          </p:cNvPr>
          <p:cNvSpPr>
            <a:spLocks noGrp="1" noChangeArrowheads="1"/>
          </p:cNvSpPr>
          <p:nvPr>
            <p:ph idx="1"/>
          </p:nvPr>
        </p:nvSpPr>
        <p:spPr/>
        <p:txBody>
          <a:bodyPr/>
          <a:lstStyle/>
          <a:p>
            <a:pPr>
              <a:buFontTx/>
              <a:buNone/>
            </a:pPr>
            <a:r>
              <a:rPr lang="en-US" altLang="id-ID"/>
              <a:t>Struktur Ruang Desa</a:t>
            </a:r>
          </a:p>
          <a:p>
            <a:pPr>
              <a:buFontTx/>
              <a:buNone/>
            </a:pPr>
            <a:r>
              <a:rPr lang="en-US" altLang="id-ID"/>
              <a:t>a. Pola Linear atau Memanjang Mengikuti Jalur Jalan Raya atau Alur Suangai</a:t>
            </a:r>
            <a:endParaRPr lang="id-ID" altLang="id-ID"/>
          </a:p>
        </p:txBody>
      </p:sp>
      <p:grpSp>
        <p:nvGrpSpPr>
          <p:cNvPr id="10265" name="Group 25">
            <a:extLst>
              <a:ext uri="{FF2B5EF4-FFF2-40B4-BE49-F238E27FC236}">
                <a16:creationId xmlns:a16="http://schemas.microsoft.com/office/drawing/2014/main" id="{EE763610-B712-4119-A51C-E6D2A00A9B60}"/>
              </a:ext>
            </a:extLst>
          </p:cNvPr>
          <p:cNvGrpSpPr>
            <a:grpSpLocks/>
          </p:cNvGrpSpPr>
          <p:nvPr/>
        </p:nvGrpSpPr>
        <p:grpSpPr bwMode="auto">
          <a:xfrm>
            <a:off x="3352800" y="3276600"/>
            <a:ext cx="1981200" cy="3048000"/>
            <a:chOff x="1152" y="2064"/>
            <a:chExt cx="1248" cy="1920"/>
          </a:xfrm>
        </p:grpSpPr>
        <p:sp>
          <p:nvSpPr>
            <p:cNvPr id="10245" name="Oval 5">
              <a:extLst>
                <a:ext uri="{FF2B5EF4-FFF2-40B4-BE49-F238E27FC236}">
                  <a16:creationId xmlns:a16="http://schemas.microsoft.com/office/drawing/2014/main" id="{7D85471C-B6F9-4928-8DD1-C1E912991989}"/>
                </a:ext>
              </a:extLst>
            </p:cNvPr>
            <p:cNvSpPr>
              <a:spLocks noChangeArrowheads="1"/>
            </p:cNvSpPr>
            <p:nvPr/>
          </p:nvSpPr>
          <p:spPr bwMode="auto">
            <a:xfrm rot="1600638">
              <a:off x="1152" y="2544"/>
              <a:ext cx="1248" cy="1008"/>
            </a:xfrm>
            <a:prstGeom prst="ellipse">
              <a:avLst/>
            </a:prstGeom>
            <a:solidFill>
              <a:srgbClr val="F1B7A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44" name="Oval 4">
              <a:extLst>
                <a:ext uri="{FF2B5EF4-FFF2-40B4-BE49-F238E27FC236}">
                  <a16:creationId xmlns:a16="http://schemas.microsoft.com/office/drawing/2014/main" id="{C9E4FD6B-A065-4642-8237-F1201FE035DB}"/>
                </a:ext>
              </a:extLst>
            </p:cNvPr>
            <p:cNvSpPr>
              <a:spLocks noChangeArrowheads="1"/>
            </p:cNvSpPr>
            <p:nvPr/>
          </p:nvSpPr>
          <p:spPr bwMode="auto">
            <a:xfrm rot="2119532">
              <a:off x="1248" y="2640"/>
              <a:ext cx="1056" cy="816"/>
            </a:xfrm>
            <a:prstGeom prst="ellipse">
              <a:avLst/>
            </a:prstGeom>
            <a:solidFill>
              <a:srgbClr val="ACF2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48" name="Rectangle 8">
              <a:extLst>
                <a:ext uri="{FF2B5EF4-FFF2-40B4-BE49-F238E27FC236}">
                  <a16:creationId xmlns:a16="http://schemas.microsoft.com/office/drawing/2014/main" id="{264FB093-3A3F-4401-9D27-4A81A387E812}"/>
                </a:ext>
              </a:extLst>
            </p:cNvPr>
            <p:cNvSpPr>
              <a:spLocks noChangeArrowheads="1"/>
            </p:cNvSpPr>
            <p:nvPr/>
          </p:nvSpPr>
          <p:spPr bwMode="auto">
            <a:xfrm rot="2700000">
              <a:off x="768" y="2976"/>
              <a:ext cx="1920" cy="96"/>
            </a:xfrm>
            <a:prstGeom prst="rect">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49" name="Rectangle 9">
              <a:extLst>
                <a:ext uri="{FF2B5EF4-FFF2-40B4-BE49-F238E27FC236}">
                  <a16:creationId xmlns:a16="http://schemas.microsoft.com/office/drawing/2014/main" id="{5105E073-0089-45A1-B3D7-A1286ABA1BB4}"/>
                </a:ext>
              </a:extLst>
            </p:cNvPr>
            <p:cNvSpPr>
              <a:spLocks noChangeArrowheads="1"/>
            </p:cNvSpPr>
            <p:nvPr/>
          </p:nvSpPr>
          <p:spPr bwMode="auto">
            <a:xfrm rot="2596992">
              <a:off x="1695" y="2914"/>
              <a:ext cx="432"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50" name="Rectangle 10">
              <a:extLst>
                <a:ext uri="{FF2B5EF4-FFF2-40B4-BE49-F238E27FC236}">
                  <a16:creationId xmlns:a16="http://schemas.microsoft.com/office/drawing/2014/main" id="{75AF79F0-BEE2-4F04-9B84-A7D1B2411E2A}"/>
                </a:ext>
              </a:extLst>
            </p:cNvPr>
            <p:cNvSpPr>
              <a:spLocks noChangeArrowheads="1"/>
            </p:cNvSpPr>
            <p:nvPr/>
          </p:nvSpPr>
          <p:spPr bwMode="auto">
            <a:xfrm rot="2596992">
              <a:off x="1395" y="3114"/>
              <a:ext cx="432"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51" name="Line 11">
              <a:extLst>
                <a:ext uri="{FF2B5EF4-FFF2-40B4-BE49-F238E27FC236}">
                  <a16:creationId xmlns:a16="http://schemas.microsoft.com/office/drawing/2014/main" id="{A6044A58-EE00-4BEB-88FD-30BDB34604E3}"/>
                </a:ext>
              </a:extLst>
            </p:cNvPr>
            <p:cNvSpPr>
              <a:spLocks noChangeShapeType="1"/>
            </p:cNvSpPr>
            <p:nvPr/>
          </p:nvSpPr>
          <p:spPr bwMode="auto">
            <a:xfrm>
              <a:off x="1776" y="3312"/>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0252" name="Line 12">
              <a:extLst>
                <a:ext uri="{FF2B5EF4-FFF2-40B4-BE49-F238E27FC236}">
                  <a16:creationId xmlns:a16="http://schemas.microsoft.com/office/drawing/2014/main" id="{758FB551-2F58-461B-9AE3-DC84DE9EDB77}"/>
                </a:ext>
              </a:extLst>
            </p:cNvPr>
            <p:cNvSpPr>
              <a:spLocks noChangeShapeType="1"/>
            </p:cNvSpPr>
            <p:nvPr/>
          </p:nvSpPr>
          <p:spPr bwMode="auto">
            <a:xfrm flipH="1" flipV="1">
              <a:off x="1344" y="2880"/>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0253" name="Line 13">
              <a:extLst>
                <a:ext uri="{FF2B5EF4-FFF2-40B4-BE49-F238E27FC236}">
                  <a16:creationId xmlns:a16="http://schemas.microsoft.com/office/drawing/2014/main" id="{81A2C1CA-06B0-4DC4-A18B-1BF682A7271F}"/>
                </a:ext>
              </a:extLst>
            </p:cNvPr>
            <p:cNvSpPr>
              <a:spLocks noChangeShapeType="1"/>
            </p:cNvSpPr>
            <p:nvPr/>
          </p:nvSpPr>
          <p:spPr bwMode="auto">
            <a:xfrm>
              <a:off x="2064" y="3120"/>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0254" name="Line 14">
              <a:extLst>
                <a:ext uri="{FF2B5EF4-FFF2-40B4-BE49-F238E27FC236}">
                  <a16:creationId xmlns:a16="http://schemas.microsoft.com/office/drawing/2014/main" id="{E4202050-F8F2-45AF-85FF-4091D8DFA136}"/>
                </a:ext>
              </a:extLst>
            </p:cNvPr>
            <p:cNvSpPr>
              <a:spLocks noChangeShapeType="1"/>
            </p:cNvSpPr>
            <p:nvPr/>
          </p:nvSpPr>
          <p:spPr bwMode="auto">
            <a:xfrm flipH="1" flipV="1">
              <a:off x="1632" y="2688"/>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sp>
        <p:nvSpPr>
          <p:cNvPr id="10255" name="Rectangle 15">
            <a:extLst>
              <a:ext uri="{FF2B5EF4-FFF2-40B4-BE49-F238E27FC236}">
                <a16:creationId xmlns:a16="http://schemas.microsoft.com/office/drawing/2014/main" id="{6DAA6F78-8E36-465A-AA11-94D4AC1B8647}"/>
              </a:ext>
            </a:extLst>
          </p:cNvPr>
          <p:cNvSpPr>
            <a:spLocks noChangeArrowheads="1"/>
          </p:cNvSpPr>
          <p:nvPr/>
        </p:nvSpPr>
        <p:spPr bwMode="auto">
          <a:xfrm>
            <a:off x="6324600" y="4343400"/>
            <a:ext cx="381000" cy="228600"/>
          </a:xfrm>
          <a:prstGeom prst="rect">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56" name="Rectangle 16">
            <a:extLst>
              <a:ext uri="{FF2B5EF4-FFF2-40B4-BE49-F238E27FC236}">
                <a16:creationId xmlns:a16="http://schemas.microsoft.com/office/drawing/2014/main" id="{0E0260D2-8F6D-419C-9B87-3CB65D5E0374}"/>
              </a:ext>
            </a:extLst>
          </p:cNvPr>
          <p:cNvSpPr>
            <a:spLocks noChangeArrowheads="1"/>
          </p:cNvSpPr>
          <p:nvPr/>
        </p:nvSpPr>
        <p:spPr bwMode="auto">
          <a:xfrm>
            <a:off x="6324600" y="4876800"/>
            <a:ext cx="381000" cy="228600"/>
          </a:xfrm>
          <a:prstGeom prst="rect">
            <a:avLst/>
          </a:prstGeom>
          <a:solidFill>
            <a:srgbClr val="ACF2B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57" name="Rectangle 17">
            <a:extLst>
              <a:ext uri="{FF2B5EF4-FFF2-40B4-BE49-F238E27FC236}">
                <a16:creationId xmlns:a16="http://schemas.microsoft.com/office/drawing/2014/main" id="{D3AE0741-142E-4C8F-B3C4-CCDA7B4BEBDE}"/>
              </a:ext>
            </a:extLst>
          </p:cNvPr>
          <p:cNvSpPr>
            <a:spLocks noChangeArrowheads="1"/>
          </p:cNvSpPr>
          <p:nvPr/>
        </p:nvSpPr>
        <p:spPr bwMode="auto">
          <a:xfrm>
            <a:off x="6324600" y="54102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258" name="Text Box 18">
            <a:extLst>
              <a:ext uri="{FF2B5EF4-FFF2-40B4-BE49-F238E27FC236}">
                <a16:creationId xmlns:a16="http://schemas.microsoft.com/office/drawing/2014/main" id="{04CE3ABC-E96A-4C87-BD2C-1EBF2B656002}"/>
              </a:ext>
            </a:extLst>
          </p:cNvPr>
          <p:cNvSpPr txBox="1">
            <a:spLocks noChangeArrowheads="1"/>
          </p:cNvSpPr>
          <p:nvPr/>
        </p:nvSpPr>
        <p:spPr bwMode="auto">
          <a:xfrm>
            <a:off x="7010400" y="4191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Jalan</a:t>
            </a:r>
            <a:endParaRPr lang="id-ID" altLang="id-ID" b="1"/>
          </a:p>
        </p:txBody>
      </p:sp>
      <p:sp>
        <p:nvSpPr>
          <p:cNvPr id="10259" name="Text Box 19">
            <a:extLst>
              <a:ext uri="{FF2B5EF4-FFF2-40B4-BE49-F238E27FC236}">
                <a16:creationId xmlns:a16="http://schemas.microsoft.com/office/drawing/2014/main" id="{AA7220FF-C85F-41D2-A450-E7E8C33A59DB}"/>
              </a:ext>
            </a:extLst>
          </p:cNvPr>
          <p:cNvSpPr txBox="1">
            <a:spLocks noChangeArrowheads="1"/>
          </p:cNvSpPr>
          <p:nvPr/>
        </p:nvSpPr>
        <p:spPr bwMode="auto">
          <a:xfrm>
            <a:off x="7086600" y="47244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Lahan Pertanian</a:t>
            </a:r>
            <a:endParaRPr lang="id-ID" altLang="id-ID" b="1"/>
          </a:p>
        </p:txBody>
      </p:sp>
      <p:sp>
        <p:nvSpPr>
          <p:cNvPr id="10260" name="Text Box 20">
            <a:extLst>
              <a:ext uri="{FF2B5EF4-FFF2-40B4-BE49-F238E27FC236}">
                <a16:creationId xmlns:a16="http://schemas.microsoft.com/office/drawing/2014/main" id="{8B58E0F0-260E-4FE1-88F1-213263BEFCBC}"/>
              </a:ext>
            </a:extLst>
          </p:cNvPr>
          <p:cNvSpPr txBox="1">
            <a:spLocks noChangeArrowheads="1"/>
          </p:cNvSpPr>
          <p:nvPr/>
        </p:nvSpPr>
        <p:spPr bwMode="auto">
          <a:xfrm>
            <a:off x="7086600" y="54102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Permukiman</a:t>
            </a:r>
            <a:endParaRPr lang="id-ID" altLang="id-ID" b="1"/>
          </a:p>
        </p:txBody>
      </p:sp>
      <p:sp>
        <p:nvSpPr>
          <p:cNvPr id="10261" name="Line 21">
            <a:extLst>
              <a:ext uri="{FF2B5EF4-FFF2-40B4-BE49-F238E27FC236}">
                <a16:creationId xmlns:a16="http://schemas.microsoft.com/office/drawing/2014/main" id="{47C7E17F-2209-439A-8647-D058081288FD}"/>
              </a:ext>
            </a:extLst>
          </p:cNvPr>
          <p:cNvSpPr>
            <a:spLocks noChangeShapeType="1"/>
          </p:cNvSpPr>
          <p:nvPr/>
        </p:nvSpPr>
        <p:spPr bwMode="auto">
          <a:xfrm>
            <a:off x="6324600" y="3810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0262" name="Text Box 22">
            <a:extLst>
              <a:ext uri="{FF2B5EF4-FFF2-40B4-BE49-F238E27FC236}">
                <a16:creationId xmlns:a16="http://schemas.microsoft.com/office/drawing/2014/main" id="{A3291D07-65DE-4C38-AFCD-BE5FAFA26976}"/>
              </a:ext>
            </a:extLst>
          </p:cNvPr>
          <p:cNvSpPr txBox="1">
            <a:spLocks noChangeArrowheads="1"/>
          </p:cNvSpPr>
          <p:nvPr/>
        </p:nvSpPr>
        <p:spPr bwMode="auto">
          <a:xfrm>
            <a:off x="7010400" y="34290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Arah pengembangan</a:t>
            </a:r>
            <a:endParaRPr lang="id-ID" altLang="id-ID" b="1"/>
          </a:p>
        </p:txBody>
      </p:sp>
    </p:spTree>
    <p:extLst>
      <p:ext uri="{BB962C8B-B14F-4D97-AF65-F5344CB8AC3E}">
        <p14:creationId xmlns:p14="http://schemas.microsoft.com/office/powerpoint/2010/main" val="392277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5E97BD1-DB12-4661-94E0-3ACA9CAC5C6E}"/>
              </a:ext>
            </a:extLst>
          </p:cNvPr>
          <p:cNvSpPr>
            <a:spLocks noGrp="1" noChangeArrowheads="1"/>
          </p:cNvSpPr>
          <p:nvPr>
            <p:ph type="title"/>
          </p:nvPr>
        </p:nvSpPr>
        <p:spPr>
          <a:xfrm>
            <a:off x="1981200" y="685800"/>
            <a:ext cx="8229600" cy="731838"/>
          </a:xfrm>
        </p:spPr>
        <p:txBody>
          <a:bodyPr/>
          <a:lstStyle/>
          <a:p>
            <a:pPr algn="l"/>
            <a:r>
              <a:rPr lang="en-US" altLang="id-ID" sz="4000"/>
              <a:t>b. Pola Memanjang Pantai</a:t>
            </a:r>
            <a:endParaRPr lang="id-ID" altLang="id-ID" sz="4000"/>
          </a:p>
        </p:txBody>
      </p:sp>
      <p:grpSp>
        <p:nvGrpSpPr>
          <p:cNvPr id="11282" name="Group 18">
            <a:extLst>
              <a:ext uri="{FF2B5EF4-FFF2-40B4-BE49-F238E27FC236}">
                <a16:creationId xmlns:a16="http://schemas.microsoft.com/office/drawing/2014/main" id="{E00BED1F-2E67-4D1D-B3CE-A277BC953E6E}"/>
              </a:ext>
            </a:extLst>
          </p:cNvPr>
          <p:cNvGrpSpPr>
            <a:grpSpLocks/>
          </p:cNvGrpSpPr>
          <p:nvPr/>
        </p:nvGrpSpPr>
        <p:grpSpPr bwMode="auto">
          <a:xfrm>
            <a:off x="2971800" y="1981200"/>
            <a:ext cx="4953000" cy="4038600"/>
            <a:chOff x="912" y="1248"/>
            <a:chExt cx="3120" cy="2544"/>
          </a:xfrm>
        </p:grpSpPr>
        <p:sp>
          <p:nvSpPr>
            <p:cNvPr id="11270" name="Rectangle 6">
              <a:extLst>
                <a:ext uri="{FF2B5EF4-FFF2-40B4-BE49-F238E27FC236}">
                  <a16:creationId xmlns:a16="http://schemas.microsoft.com/office/drawing/2014/main" id="{10C3BEB5-E69F-49AE-8C70-F198D1813307}"/>
                </a:ext>
              </a:extLst>
            </p:cNvPr>
            <p:cNvSpPr>
              <a:spLocks noChangeArrowheads="1"/>
            </p:cNvSpPr>
            <p:nvPr/>
          </p:nvSpPr>
          <p:spPr bwMode="auto">
            <a:xfrm>
              <a:off x="1296" y="1680"/>
              <a:ext cx="2544" cy="336"/>
            </a:xfrm>
            <a:prstGeom prst="rect">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69" name="AutoShape 5">
              <a:extLst>
                <a:ext uri="{FF2B5EF4-FFF2-40B4-BE49-F238E27FC236}">
                  <a16:creationId xmlns:a16="http://schemas.microsoft.com/office/drawing/2014/main" id="{ED93F8A7-A63A-4BDC-85E9-5941FEC4B930}"/>
                </a:ext>
              </a:extLst>
            </p:cNvPr>
            <p:cNvSpPr>
              <a:spLocks noChangeArrowheads="1"/>
            </p:cNvSpPr>
            <p:nvPr/>
          </p:nvSpPr>
          <p:spPr bwMode="auto">
            <a:xfrm>
              <a:off x="1632" y="1248"/>
              <a:ext cx="1968" cy="528"/>
            </a:xfrm>
            <a:prstGeom prst="doubleWave">
              <a:avLst>
                <a:gd name="adj1" fmla="val 6500"/>
                <a:gd name="adj2" fmla="val 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68" name="Text Box 4">
              <a:extLst>
                <a:ext uri="{FF2B5EF4-FFF2-40B4-BE49-F238E27FC236}">
                  <a16:creationId xmlns:a16="http://schemas.microsoft.com/office/drawing/2014/main" id="{5E53DC42-B1B4-49DA-A60E-1B3E54D6F75C}"/>
                </a:ext>
              </a:extLst>
            </p:cNvPr>
            <p:cNvSpPr txBox="1">
              <a:spLocks noChangeArrowheads="1"/>
            </p:cNvSpPr>
            <p:nvPr/>
          </p:nvSpPr>
          <p:spPr bwMode="auto">
            <a:xfrm>
              <a:off x="1920" y="1392"/>
              <a:ext cx="1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id-ID" b="1"/>
                <a:t>Laut</a:t>
              </a:r>
              <a:endParaRPr lang="id-ID" altLang="id-ID" b="1"/>
            </a:p>
          </p:txBody>
        </p:sp>
        <p:sp>
          <p:nvSpPr>
            <p:cNvPr id="11271" name="Rectangle 7">
              <a:extLst>
                <a:ext uri="{FF2B5EF4-FFF2-40B4-BE49-F238E27FC236}">
                  <a16:creationId xmlns:a16="http://schemas.microsoft.com/office/drawing/2014/main" id="{6391A7A3-9302-4095-B931-A3806BB91847}"/>
                </a:ext>
              </a:extLst>
            </p:cNvPr>
            <p:cNvSpPr>
              <a:spLocks noChangeArrowheads="1"/>
            </p:cNvSpPr>
            <p:nvPr/>
          </p:nvSpPr>
          <p:spPr bwMode="auto">
            <a:xfrm>
              <a:off x="1584" y="2064"/>
              <a:ext cx="288" cy="240"/>
            </a:xfrm>
            <a:prstGeom prst="rect">
              <a:avLst/>
            </a:prstGeom>
            <a:solidFill>
              <a:srgbClr val="EBE8B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72" name="Rectangle 8">
              <a:extLst>
                <a:ext uri="{FF2B5EF4-FFF2-40B4-BE49-F238E27FC236}">
                  <a16:creationId xmlns:a16="http://schemas.microsoft.com/office/drawing/2014/main" id="{7C2B18E8-7747-4EB8-B845-609D7D39C64C}"/>
                </a:ext>
              </a:extLst>
            </p:cNvPr>
            <p:cNvSpPr>
              <a:spLocks noChangeArrowheads="1"/>
            </p:cNvSpPr>
            <p:nvPr/>
          </p:nvSpPr>
          <p:spPr bwMode="auto">
            <a:xfrm>
              <a:off x="2448" y="2064"/>
              <a:ext cx="240" cy="240"/>
            </a:xfrm>
            <a:prstGeom prst="rect">
              <a:avLst/>
            </a:prstGeom>
            <a:solidFill>
              <a:srgbClr val="EBE8B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73" name="Rectangle 9">
              <a:extLst>
                <a:ext uri="{FF2B5EF4-FFF2-40B4-BE49-F238E27FC236}">
                  <a16:creationId xmlns:a16="http://schemas.microsoft.com/office/drawing/2014/main" id="{628DDE13-D7D1-4285-A620-AAD26FB28366}"/>
                </a:ext>
              </a:extLst>
            </p:cNvPr>
            <p:cNvSpPr>
              <a:spLocks noChangeArrowheads="1"/>
            </p:cNvSpPr>
            <p:nvPr/>
          </p:nvSpPr>
          <p:spPr bwMode="auto">
            <a:xfrm>
              <a:off x="3264" y="2064"/>
              <a:ext cx="288" cy="240"/>
            </a:xfrm>
            <a:prstGeom prst="rect">
              <a:avLst/>
            </a:prstGeom>
            <a:solidFill>
              <a:srgbClr val="EBE8B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74" name="Line 10">
              <a:extLst>
                <a:ext uri="{FF2B5EF4-FFF2-40B4-BE49-F238E27FC236}">
                  <a16:creationId xmlns:a16="http://schemas.microsoft.com/office/drawing/2014/main" id="{59F7D9B6-4EB1-4995-9E70-0737E988D986}"/>
                </a:ext>
              </a:extLst>
            </p:cNvPr>
            <p:cNvSpPr>
              <a:spLocks noChangeShapeType="1"/>
            </p:cNvSpPr>
            <p:nvPr/>
          </p:nvSpPr>
          <p:spPr bwMode="auto">
            <a:xfrm>
              <a:off x="3840" y="18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1275" name="Line 11">
              <a:extLst>
                <a:ext uri="{FF2B5EF4-FFF2-40B4-BE49-F238E27FC236}">
                  <a16:creationId xmlns:a16="http://schemas.microsoft.com/office/drawing/2014/main" id="{6DD2D46A-CC54-494D-9848-A9D1C6A86999}"/>
                </a:ext>
              </a:extLst>
            </p:cNvPr>
            <p:cNvSpPr>
              <a:spLocks noChangeShapeType="1"/>
            </p:cNvSpPr>
            <p:nvPr/>
          </p:nvSpPr>
          <p:spPr bwMode="auto">
            <a:xfrm flipH="1">
              <a:off x="1104" y="18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1276" name="Rectangle 12">
              <a:extLst>
                <a:ext uri="{FF2B5EF4-FFF2-40B4-BE49-F238E27FC236}">
                  <a16:creationId xmlns:a16="http://schemas.microsoft.com/office/drawing/2014/main" id="{10991A13-E0A9-4A4B-A702-CD5497F22632}"/>
                </a:ext>
              </a:extLst>
            </p:cNvPr>
            <p:cNvSpPr>
              <a:spLocks noChangeArrowheads="1"/>
            </p:cNvSpPr>
            <p:nvPr/>
          </p:nvSpPr>
          <p:spPr bwMode="auto">
            <a:xfrm>
              <a:off x="912" y="2784"/>
              <a:ext cx="288" cy="240"/>
            </a:xfrm>
            <a:prstGeom prst="rect">
              <a:avLst/>
            </a:prstGeom>
            <a:solidFill>
              <a:srgbClr val="EBE8B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77" name="Rectangle 13">
              <a:extLst>
                <a:ext uri="{FF2B5EF4-FFF2-40B4-BE49-F238E27FC236}">
                  <a16:creationId xmlns:a16="http://schemas.microsoft.com/office/drawing/2014/main" id="{98B22C1C-A004-4290-94FB-2A1AB8B98D74}"/>
                </a:ext>
              </a:extLst>
            </p:cNvPr>
            <p:cNvSpPr>
              <a:spLocks noChangeArrowheads="1"/>
            </p:cNvSpPr>
            <p:nvPr/>
          </p:nvSpPr>
          <p:spPr bwMode="auto">
            <a:xfrm>
              <a:off x="912" y="3168"/>
              <a:ext cx="288" cy="240"/>
            </a:xfrm>
            <a:prstGeom prst="rect">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78" name="Rectangle 14">
              <a:extLst>
                <a:ext uri="{FF2B5EF4-FFF2-40B4-BE49-F238E27FC236}">
                  <a16:creationId xmlns:a16="http://schemas.microsoft.com/office/drawing/2014/main" id="{C16AA31D-7C21-4A0D-989A-17F4812E2590}"/>
                </a:ext>
              </a:extLst>
            </p:cNvPr>
            <p:cNvSpPr>
              <a:spLocks noChangeArrowheads="1"/>
            </p:cNvSpPr>
            <p:nvPr/>
          </p:nvSpPr>
          <p:spPr bwMode="auto">
            <a:xfrm>
              <a:off x="912" y="3552"/>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279" name="Text Box 15">
              <a:extLst>
                <a:ext uri="{FF2B5EF4-FFF2-40B4-BE49-F238E27FC236}">
                  <a16:creationId xmlns:a16="http://schemas.microsoft.com/office/drawing/2014/main" id="{CD966472-B6E0-4FB0-9AB3-CB8FC78D490C}"/>
                </a:ext>
              </a:extLst>
            </p:cNvPr>
            <p:cNvSpPr txBox="1">
              <a:spLocks noChangeArrowheads="1"/>
            </p:cNvSpPr>
            <p:nvPr/>
          </p:nvSpPr>
          <p:spPr bwMode="auto">
            <a:xfrm>
              <a:off x="1536" y="2736"/>
              <a:ext cx="12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Kawasan Industri Kecil</a:t>
              </a:r>
              <a:endParaRPr lang="id-ID" altLang="id-ID" b="1"/>
            </a:p>
          </p:txBody>
        </p:sp>
        <p:sp>
          <p:nvSpPr>
            <p:cNvPr id="11280" name="Text Box 16">
              <a:extLst>
                <a:ext uri="{FF2B5EF4-FFF2-40B4-BE49-F238E27FC236}">
                  <a16:creationId xmlns:a16="http://schemas.microsoft.com/office/drawing/2014/main" id="{2828BA49-157C-4435-99EB-3FD45BE4DFDE}"/>
                </a:ext>
              </a:extLst>
            </p:cNvPr>
            <p:cNvSpPr txBox="1">
              <a:spLocks noChangeArrowheads="1"/>
            </p:cNvSpPr>
            <p:nvPr/>
          </p:nvSpPr>
          <p:spPr bwMode="auto">
            <a:xfrm>
              <a:off x="1536" y="3168"/>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Permukiman</a:t>
              </a:r>
              <a:endParaRPr lang="id-ID" altLang="id-ID" b="1"/>
            </a:p>
          </p:txBody>
        </p:sp>
        <p:sp>
          <p:nvSpPr>
            <p:cNvPr id="11281" name="Text Box 17">
              <a:extLst>
                <a:ext uri="{FF2B5EF4-FFF2-40B4-BE49-F238E27FC236}">
                  <a16:creationId xmlns:a16="http://schemas.microsoft.com/office/drawing/2014/main" id="{897BEE6F-19E3-47C6-9C7D-2D17911FBF0D}"/>
                </a:ext>
              </a:extLst>
            </p:cNvPr>
            <p:cNvSpPr txBox="1">
              <a:spLocks noChangeArrowheads="1"/>
            </p:cNvSpPr>
            <p:nvPr/>
          </p:nvSpPr>
          <p:spPr bwMode="auto">
            <a:xfrm>
              <a:off x="1536" y="3504"/>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Laut</a:t>
              </a:r>
              <a:endParaRPr lang="id-ID" altLang="id-ID" b="1"/>
            </a:p>
          </p:txBody>
        </p:sp>
      </p:grpSp>
    </p:spTree>
    <p:extLst>
      <p:ext uri="{BB962C8B-B14F-4D97-AF65-F5344CB8AC3E}">
        <p14:creationId xmlns:p14="http://schemas.microsoft.com/office/powerpoint/2010/main" val="315605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F87DCAE1-1BCD-40F9-ADBF-CAF7DBD776D7}"/>
              </a:ext>
            </a:extLst>
          </p:cNvPr>
          <p:cNvSpPr>
            <a:spLocks noGrp="1" noChangeArrowheads="1"/>
          </p:cNvSpPr>
          <p:nvPr>
            <p:ph type="subTitle" idx="1"/>
          </p:nvPr>
        </p:nvSpPr>
        <p:spPr>
          <a:xfrm>
            <a:off x="1893195" y="1159099"/>
            <a:ext cx="8615965" cy="5698901"/>
          </a:xfrm>
        </p:spPr>
        <p:txBody>
          <a:bodyPr>
            <a:normAutofit/>
          </a:bodyPr>
          <a:lstStyle/>
          <a:p>
            <a:pPr marL="381000" indent="-381000" algn="l">
              <a:buFont typeface="Arial" panose="020B0604020202020204" pitchFamily="34" charset="0"/>
              <a:buChar char="•"/>
            </a:pPr>
            <a:r>
              <a:rPr lang="id-ID" altLang="id-ID" b="1" dirty="0"/>
              <a:t>Menurut Ahli</a:t>
            </a:r>
          </a:p>
          <a:p>
            <a:pPr marL="457200" indent="-457200" algn="l">
              <a:buFont typeface="+mj-lt"/>
              <a:buAutoNum type="alphaLcPeriod"/>
            </a:pPr>
            <a:r>
              <a:rPr lang="id-ID" altLang="id-ID" b="1" dirty="0" err="1"/>
              <a:t>Sutardjo</a:t>
            </a:r>
            <a:r>
              <a:rPr lang="id-ID" altLang="id-ID" b="1" dirty="0"/>
              <a:t> </a:t>
            </a:r>
            <a:r>
              <a:rPr lang="id-ID" altLang="id-ID" b="1" dirty="0" err="1"/>
              <a:t>Kartohadikusumo</a:t>
            </a:r>
            <a:r>
              <a:rPr lang="id-ID" altLang="id-ID" b="1" dirty="0"/>
              <a:t>  </a:t>
            </a:r>
          </a:p>
          <a:p>
            <a:pPr marL="457200" algn="l"/>
            <a:r>
              <a:rPr lang="id-ID" dirty="0"/>
              <a:t>kesatuan hukum tempat tinggal suatu masyarakat yang berhak menyelenggarakan rumah tangganya sendiri merupakan pemerintahan terendah di bawah camat.</a:t>
            </a:r>
          </a:p>
          <a:p>
            <a:pPr algn="l"/>
            <a:r>
              <a:rPr lang="id-ID" altLang="id-ID" b="1" dirty="0"/>
              <a:t>b.   R. </a:t>
            </a:r>
            <a:r>
              <a:rPr lang="id-ID" altLang="id-ID" b="1" dirty="0" err="1"/>
              <a:t>Bintarto</a:t>
            </a:r>
            <a:r>
              <a:rPr lang="id-ID" altLang="id-ID" b="1" dirty="0"/>
              <a:t> </a:t>
            </a:r>
          </a:p>
          <a:p>
            <a:pPr marL="457200" algn="l"/>
            <a:r>
              <a:rPr lang="id-ID" dirty="0"/>
              <a:t>perwujudan geografis yang ditimbulkan oleh unsur-unsur </a:t>
            </a:r>
            <a:r>
              <a:rPr lang="id-ID" dirty="0" err="1"/>
              <a:t>fisiografis</a:t>
            </a:r>
            <a:r>
              <a:rPr lang="id-ID" dirty="0"/>
              <a:t>, sosial, ekonomis politik, kultural setempat dalam hubungan dan pengaruh timbal balik dengan daerah lain.</a:t>
            </a:r>
          </a:p>
          <a:p>
            <a:pPr marL="457200" indent="-457200" algn="l">
              <a:buAutoNum type="alphaLcPeriod" startAt="3"/>
            </a:pPr>
            <a:r>
              <a:rPr lang="id-ID" b="1" dirty="0"/>
              <a:t>S.D Misra</a:t>
            </a:r>
          </a:p>
          <a:p>
            <a:pPr marL="360363" algn="l"/>
            <a:r>
              <a:rPr lang="id-ID" dirty="0"/>
              <a:t>suatu kumpulan tempat tinggal dan kumpulan daerah pertanian dengan batas-batas tertentu yang luasnya antara 50-1000 are.</a:t>
            </a:r>
          </a:p>
          <a:p>
            <a:pPr marL="360363" indent="-360363" algn="l"/>
            <a:r>
              <a:rPr lang="id-ID" b="1" dirty="0"/>
              <a:t>d. William </a:t>
            </a:r>
            <a:r>
              <a:rPr lang="id-ID" b="1" dirty="0" err="1"/>
              <a:t>Ogburn</a:t>
            </a:r>
            <a:r>
              <a:rPr lang="id-ID" b="1" dirty="0"/>
              <a:t> dan MF </a:t>
            </a:r>
            <a:r>
              <a:rPr lang="id-ID" b="1" dirty="0" err="1"/>
              <a:t>Nimkoff</a:t>
            </a:r>
            <a:endParaRPr lang="id-ID" b="1" dirty="0"/>
          </a:p>
          <a:p>
            <a:pPr marL="360363" algn="l"/>
            <a:r>
              <a:rPr lang="id-ID" dirty="0"/>
              <a:t>kesatuan organisasi kehidupan sosial di dalam daerah terbatas.</a:t>
            </a:r>
            <a:endParaRPr lang="id-ID" b="1" dirty="0"/>
          </a:p>
          <a:p>
            <a:pPr marL="360363" indent="-360363" algn="l"/>
            <a:endParaRPr lang="id-ID" dirty="0"/>
          </a:p>
          <a:p>
            <a:pPr marL="457200" algn="l"/>
            <a:endParaRPr lang="id-ID" altLang="id-ID" dirty="0"/>
          </a:p>
          <a:p>
            <a:pPr algn="l"/>
            <a:endParaRPr lang="id-ID" altLang="id-ID" dirty="0"/>
          </a:p>
          <a:p>
            <a:pPr marL="185738" algn="just"/>
            <a:endParaRPr lang="id-ID" dirty="0"/>
          </a:p>
        </p:txBody>
      </p:sp>
      <p:sp>
        <p:nvSpPr>
          <p:cNvPr id="4" name="Rectangle: Rounded Corners 3">
            <a:extLst>
              <a:ext uri="{FF2B5EF4-FFF2-40B4-BE49-F238E27FC236}">
                <a16:creationId xmlns:a16="http://schemas.microsoft.com/office/drawing/2014/main" id="{34CE3AA8-058F-4288-8C87-50F52338952A}"/>
              </a:ext>
            </a:extLst>
          </p:cNvPr>
          <p:cNvSpPr/>
          <p:nvPr/>
        </p:nvSpPr>
        <p:spPr>
          <a:xfrm>
            <a:off x="4340179" y="154546"/>
            <a:ext cx="2884869" cy="73409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sz="3200" dirty="0">
                <a:latin typeface="Algerian" panose="04020705040A02060702" pitchFamily="82" charset="0"/>
              </a:rPr>
              <a:t>DEFINISI</a:t>
            </a:r>
          </a:p>
        </p:txBody>
      </p:sp>
    </p:spTree>
    <p:extLst>
      <p:ext uri="{BB962C8B-B14F-4D97-AF65-F5344CB8AC3E}">
        <p14:creationId xmlns:p14="http://schemas.microsoft.com/office/powerpoint/2010/main" val="2692113665"/>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557024F-1879-4A41-B1FA-55612E4A2E28}"/>
              </a:ext>
            </a:extLst>
          </p:cNvPr>
          <p:cNvSpPr>
            <a:spLocks noGrp="1" noChangeArrowheads="1"/>
          </p:cNvSpPr>
          <p:nvPr>
            <p:ph type="ctrTitle"/>
          </p:nvPr>
        </p:nvSpPr>
        <p:spPr>
          <a:xfrm>
            <a:off x="2133600" y="533401"/>
            <a:ext cx="7772400" cy="1470025"/>
          </a:xfrm>
        </p:spPr>
        <p:txBody>
          <a:bodyPr anchor="ctr"/>
          <a:lstStyle/>
          <a:p>
            <a:pPr algn="l"/>
            <a:r>
              <a:rPr lang="en-US" altLang="id-ID" sz="4400"/>
              <a:t>c. Pola Terpusat</a:t>
            </a:r>
            <a:endParaRPr lang="id-ID" altLang="id-ID" sz="4400"/>
          </a:p>
        </p:txBody>
      </p:sp>
      <p:sp>
        <p:nvSpPr>
          <p:cNvPr id="12302" name="Rectangle 14">
            <a:extLst>
              <a:ext uri="{FF2B5EF4-FFF2-40B4-BE49-F238E27FC236}">
                <a16:creationId xmlns:a16="http://schemas.microsoft.com/office/drawing/2014/main" id="{DD5E0190-59F0-44B7-8AA6-729DAC3956A1}"/>
              </a:ext>
            </a:extLst>
          </p:cNvPr>
          <p:cNvSpPr>
            <a:spLocks noGrp="1" noChangeArrowheads="1"/>
          </p:cNvSpPr>
          <p:nvPr>
            <p:ph type="subTitle" idx="1"/>
          </p:nvPr>
        </p:nvSpPr>
        <p:spPr>
          <a:xfrm>
            <a:off x="2514600" y="1828800"/>
            <a:ext cx="6400800" cy="1752600"/>
          </a:xfrm>
        </p:spPr>
        <p:txBody>
          <a:bodyPr/>
          <a:lstStyle/>
          <a:p>
            <a:pPr algn="l"/>
            <a:r>
              <a:rPr lang="en-US" altLang="id-ID" sz="3200"/>
              <a:t>Biasanya di pegunungan dan penduduk  berasal dari satu keturunan </a:t>
            </a:r>
            <a:endParaRPr lang="id-ID" altLang="id-ID" sz="3200"/>
          </a:p>
        </p:txBody>
      </p:sp>
      <p:grpSp>
        <p:nvGrpSpPr>
          <p:cNvPr id="12310" name="Group 22">
            <a:extLst>
              <a:ext uri="{FF2B5EF4-FFF2-40B4-BE49-F238E27FC236}">
                <a16:creationId xmlns:a16="http://schemas.microsoft.com/office/drawing/2014/main" id="{EF857710-B1C2-49C4-87B5-1EA5D7D81B3C}"/>
              </a:ext>
            </a:extLst>
          </p:cNvPr>
          <p:cNvGrpSpPr>
            <a:grpSpLocks/>
          </p:cNvGrpSpPr>
          <p:nvPr/>
        </p:nvGrpSpPr>
        <p:grpSpPr bwMode="auto">
          <a:xfrm>
            <a:off x="3505200" y="3733800"/>
            <a:ext cx="5486400" cy="2165350"/>
            <a:chOff x="1248" y="2352"/>
            <a:chExt cx="3456" cy="1364"/>
          </a:xfrm>
        </p:grpSpPr>
        <p:sp>
          <p:nvSpPr>
            <p:cNvPr id="12297" name="Line 9">
              <a:extLst>
                <a:ext uri="{FF2B5EF4-FFF2-40B4-BE49-F238E27FC236}">
                  <a16:creationId xmlns:a16="http://schemas.microsoft.com/office/drawing/2014/main" id="{49BC8A50-86E9-4DD5-B6A1-8F362FEC3062}"/>
                </a:ext>
              </a:extLst>
            </p:cNvPr>
            <p:cNvSpPr>
              <a:spLocks noChangeShapeType="1"/>
            </p:cNvSpPr>
            <p:nvPr/>
          </p:nvSpPr>
          <p:spPr bwMode="auto">
            <a:xfrm flipV="1">
              <a:off x="1968" y="235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292" name="Oval 4">
              <a:extLst>
                <a:ext uri="{FF2B5EF4-FFF2-40B4-BE49-F238E27FC236}">
                  <a16:creationId xmlns:a16="http://schemas.microsoft.com/office/drawing/2014/main" id="{29C4EF21-83FF-4EDD-992B-325E593602C6}"/>
                </a:ext>
              </a:extLst>
            </p:cNvPr>
            <p:cNvSpPr>
              <a:spLocks noChangeArrowheads="1"/>
            </p:cNvSpPr>
            <p:nvPr/>
          </p:nvSpPr>
          <p:spPr bwMode="auto">
            <a:xfrm>
              <a:off x="1584" y="2592"/>
              <a:ext cx="768" cy="6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293" name="Line 5">
              <a:extLst>
                <a:ext uri="{FF2B5EF4-FFF2-40B4-BE49-F238E27FC236}">
                  <a16:creationId xmlns:a16="http://schemas.microsoft.com/office/drawing/2014/main" id="{75AD7A9E-E300-4FA8-A57E-5BE0157A2BDF}"/>
                </a:ext>
              </a:extLst>
            </p:cNvPr>
            <p:cNvSpPr>
              <a:spLocks noChangeShapeType="1"/>
            </p:cNvSpPr>
            <p:nvPr/>
          </p:nvSpPr>
          <p:spPr bwMode="auto">
            <a:xfrm>
              <a:off x="2352" y="288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295" name="Line 7">
              <a:extLst>
                <a:ext uri="{FF2B5EF4-FFF2-40B4-BE49-F238E27FC236}">
                  <a16:creationId xmlns:a16="http://schemas.microsoft.com/office/drawing/2014/main" id="{791CD3DC-A836-4CD0-96FD-F09BAA47EBB9}"/>
                </a:ext>
              </a:extLst>
            </p:cNvPr>
            <p:cNvSpPr>
              <a:spLocks noChangeShapeType="1"/>
            </p:cNvSpPr>
            <p:nvPr/>
          </p:nvSpPr>
          <p:spPr bwMode="auto">
            <a:xfrm>
              <a:off x="1968" y="326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298" name="Line 10">
              <a:extLst>
                <a:ext uri="{FF2B5EF4-FFF2-40B4-BE49-F238E27FC236}">
                  <a16:creationId xmlns:a16="http://schemas.microsoft.com/office/drawing/2014/main" id="{E102C41E-C3CB-4866-BC54-336EEFDF5D32}"/>
                </a:ext>
              </a:extLst>
            </p:cNvPr>
            <p:cNvSpPr>
              <a:spLocks noChangeShapeType="1"/>
            </p:cNvSpPr>
            <p:nvPr/>
          </p:nvSpPr>
          <p:spPr bwMode="auto">
            <a:xfrm flipH="1">
              <a:off x="1248" y="288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299" name="AutoShape 11">
              <a:extLst>
                <a:ext uri="{FF2B5EF4-FFF2-40B4-BE49-F238E27FC236}">
                  <a16:creationId xmlns:a16="http://schemas.microsoft.com/office/drawing/2014/main" id="{FDC113DF-BEF9-45B7-BBD1-43F6A4793EB8}"/>
                </a:ext>
              </a:extLst>
            </p:cNvPr>
            <p:cNvSpPr>
              <a:spLocks noChangeArrowheads="1"/>
            </p:cNvSpPr>
            <p:nvPr/>
          </p:nvSpPr>
          <p:spPr bwMode="auto">
            <a:xfrm rot="-8246265">
              <a:off x="2256" y="3024"/>
              <a:ext cx="192" cy="336"/>
            </a:xfrm>
            <a:prstGeom prst="flowChartOnlineStorage">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301" name="AutoShape 13">
              <a:extLst>
                <a:ext uri="{FF2B5EF4-FFF2-40B4-BE49-F238E27FC236}">
                  <a16:creationId xmlns:a16="http://schemas.microsoft.com/office/drawing/2014/main" id="{76A40A66-758E-4065-A058-C3FF8D7D0613}"/>
                </a:ext>
              </a:extLst>
            </p:cNvPr>
            <p:cNvSpPr>
              <a:spLocks noChangeArrowheads="1"/>
            </p:cNvSpPr>
            <p:nvPr/>
          </p:nvSpPr>
          <p:spPr bwMode="auto">
            <a:xfrm rot="-2898322">
              <a:off x="1560" y="3096"/>
              <a:ext cx="192" cy="336"/>
            </a:xfrm>
            <a:prstGeom prst="flowChartOnlineStorage">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303" name="Rectangle 15">
              <a:extLst>
                <a:ext uri="{FF2B5EF4-FFF2-40B4-BE49-F238E27FC236}">
                  <a16:creationId xmlns:a16="http://schemas.microsoft.com/office/drawing/2014/main" id="{159B91C9-45AB-4C14-9C90-6B2BFB7F3467}"/>
                </a:ext>
              </a:extLst>
            </p:cNvPr>
            <p:cNvSpPr>
              <a:spLocks noChangeArrowheads="1"/>
            </p:cNvSpPr>
            <p:nvPr/>
          </p:nvSpPr>
          <p:spPr bwMode="auto">
            <a:xfrm>
              <a:off x="2976" y="2448"/>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304" name="Text Box 16">
              <a:extLst>
                <a:ext uri="{FF2B5EF4-FFF2-40B4-BE49-F238E27FC236}">
                  <a16:creationId xmlns:a16="http://schemas.microsoft.com/office/drawing/2014/main" id="{BDBEFA58-5D6D-40D4-9AC9-18F0274EE12B}"/>
                </a:ext>
              </a:extLst>
            </p:cNvPr>
            <p:cNvSpPr txBox="1">
              <a:spLocks noChangeArrowheads="1"/>
            </p:cNvSpPr>
            <p:nvPr/>
          </p:nvSpPr>
          <p:spPr bwMode="auto">
            <a:xfrm>
              <a:off x="3456" y="240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Permukiman</a:t>
              </a:r>
              <a:endParaRPr lang="id-ID" altLang="id-ID" b="1"/>
            </a:p>
          </p:txBody>
        </p:sp>
        <p:sp>
          <p:nvSpPr>
            <p:cNvPr id="12305" name="Text Box 17">
              <a:extLst>
                <a:ext uri="{FF2B5EF4-FFF2-40B4-BE49-F238E27FC236}">
                  <a16:creationId xmlns:a16="http://schemas.microsoft.com/office/drawing/2014/main" id="{1B28AAE9-3FA3-44CD-ABE8-D937CF5B667C}"/>
                </a:ext>
              </a:extLst>
            </p:cNvPr>
            <p:cNvSpPr txBox="1">
              <a:spLocks noChangeArrowheads="1"/>
            </p:cNvSpPr>
            <p:nvPr/>
          </p:nvSpPr>
          <p:spPr bwMode="auto">
            <a:xfrm>
              <a:off x="3456" y="2832"/>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Kawasan Industri</a:t>
              </a:r>
              <a:endParaRPr lang="id-ID" altLang="id-ID" b="1"/>
            </a:p>
          </p:txBody>
        </p:sp>
        <p:sp>
          <p:nvSpPr>
            <p:cNvPr id="12306" name="Rectangle 18">
              <a:extLst>
                <a:ext uri="{FF2B5EF4-FFF2-40B4-BE49-F238E27FC236}">
                  <a16:creationId xmlns:a16="http://schemas.microsoft.com/office/drawing/2014/main" id="{539621E0-8C25-4222-BB6C-6DC6F54DCE3C}"/>
                </a:ext>
              </a:extLst>
            </p:cNvPr>
            <p:cNvSpPr>
              <a:spLocks noChangeArrowheads="1"/>
            </p:cNvSpPr>
            <p:nvPr/>
          </p:nvSpPr>
          <p:spPr bwMode="auto">
            <a:xfrm>
              <a:off x="2976" y="2928"/>
              <a:ext cx="192" cy="192"/>
            </a:xfrm>
            <a:prstGeom prst="rect">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307" name="Line 19">
              <a:extLst>
                <a:ext uri="{FF2B5EF4-FFF2-40B4-BE49-F238E27FC236}">
                  <a16:creationId xmlns:a16="http://schemas.microsoft.com/office/drawing/2014/main" id="{59AF67DF-F800-42FB-947B-10E2B7592C43}"/>
                </a:ext>
              </a:extLst>
            </p:cNvPr>
            <p:cNvSpPr>
              <a:spLocks noChangeShapeType="1"/>
            </p:cNvSpPr>
            <p:nvPr/>
          </p:nvSpPr>
          <p:spPr bwMode="auto">
            <a:xfrm>
              <a:off x="2928" y="350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08" name="Text Box 20">
              <a:extLst>
                <a:ext uri="{FF2B5EF4-FFF2-40B4-BE49-F238E27FC236}">
                  <a16:creationId xmlns:a16="http://schemas.microsoft.com/office/drawing/2014/main" id="{77F3649C-C643-45A3-8050-5D2F58FB84A8}"/>
                </a:ext>
              </a:extLst>
            </p:cNvPr>
            <p:cNvSpPr txBox="1">
              <a:spLocks noChangeArrowheads="1"/>
            </p:cNvSpPr>
            <p:nvPr/>
          </p:nvSpPr>
          <p:spPr bwMode="auto">
            <a:xfrm>
              <a:off x="3456" y="3312"/>
              <a:ext cx="12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Arah pengembangan</a:t>
              </a:r>
              <a:endParaRPr lang="id-ID" altLang="id-ID" b="1"/>
            </a:p>
          </p:txBody>
        </p:sp>
      </p:grpSp>
    </p:spTree>
    <p:extLst>
      <p:ext uri="{BB962C8B-B14F-4D97-AF65-F5344CB8AC3E}">
        <p14:creationId xmlns:p14="http://schemas.microsoft.com/office/powerpoint/2010/main" val="2540485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C6C1726-0856-4B68-A635-7FCCFE695954}"/>
              </a:ext>
            </a:extLst>
          </p:cNvPr>
          <p:cNvSpPr>
            <a:spLocks noGrp="1" noChangeArrowheads="1"/>
          </p:cNvSpPr>
          <p:nvPr>
            <p:ph type="title"/>
          </p:nvPr>
        </p:nvSpPr>
        <p:spPr>
          <a:xfrm>
            <a:off x="1981200" y="609600"/>
            <a:ext cx="8077200" cy="1143000"/>
          </a:xfrm>
        </p:spPr>
        <p:txBody>
          <a:bodyPr>
            <a:normAutofit fontScale="90000"/>
          </a:bodyPr>
          <a:lstStyle/>
          <a:p>
            <a:pPr algn="l"/>
            <a:r>
              <a:rPr lang="en-US" altLang="id-ID" sz="4000"/>
              <a:t>d. </a:t>
            </a:r>
            <a:r>
              <a:rPr lang="en-US" altLang="id-ID" sz="3600"/>
              <a:t>Pola Mengelilingi Fasilitas Tertentu</a:t>
            </a:r>
            <a:br>
              <a:rPr lang="en-US" altLang="id-ID" sz="3600"/>
            </a:br>
            <a:r>
              <a:rPr lang="en-US" altLang="id-ID" sz="3600"/>
              <a:t>     ( Danau, waduk, Pasar )</a:t>
            </a:r>
            <a:endParaRPr lang="id-ID" altLang="id-ID" sz="3600"/>
          </a:p>
        </p:txBody>
      </p:sp>
      <p:grpSp>
        <p:nvGrpSpPr>
          <p:cNvPr id="14354" name="Group 18">
            <a:extLst>
              <a:ext uri="{FF2B5EF4-FFF2-40B4-BE49-F238E27FC236}">
                <a16:creationId xmlns:a16="http://schemas.microsoft.com/office/drawing/2014/main" id="{061B2887-117A-418E-8231-185C9564EF03}"/>
              </a:ext>
            </a:extLst>
          </p:cNvPr>
          <p:cNvGrpSpPr>
            <a:grpSpLocks/>
          </p:cNvGrpSpPr>
          <p:nvPr/>
        </p:nvGrpSpPr>
        <p:grpSpPr bwMode="auto">
          <a:xfrm>
            <a:off x="3200400" y="2514600"/>
            <a:ext cx="6019800" cy="2622550"/>
            <a:chOff x="1488" y="1632"/>
            <a:chExt cx="3792" cy="1652"/>
          </a:xfrm>
        </p:grpSpPr>
        <p:sp>
          <p:nvSpPr>
            <p:cNvPr id="14340" name="Oval 4">
              <a:extLst>
                <a:ext uri="{FF2B5EF4-FFF2-40B4-BE49-F238E27FC236}">
                  <a16:creationId xmlns:a16="http://schemas.microsoft.com/office/drawing/2014/main" id="{2B635E56-BA76-4C63-B2D6-B12858488EDA}"/>
                </a:ext>
              </a:extLst>
            </p:cNvPr>
            <p:cNvSpPr>
              <a:spLocks noChangeArrowheads="1"/>
            </p:cNvSpPr>
            <p:nvPr/>
          </p:nvSpPr>
          <p:spPr bwMode="auto">
            <a:xfrm>
              <a:off x="1872" y="1920"/>
              <a:ext cx="960" cy="81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4341" name="Rectangle 5">
              <a:extLst>
                <a:ext uri="{FF2B5EF4-FFF2-40B4-BE49-F238E27FC236}">
                  <a16:creationId xmlns:a16="http://schemas.microsoft.com/office/drawing/2014/main" id="{57562617-82BC-487F-A2F3-D295307D3560}"/>
                </a:ext>
              </a:extLst>
            </p:cNvPr>
            <p:cNvSpPr>
              <a:spLocks noChangeArrowheads="1"/>
            </p:cNvSpPr>
            <p:nvPr/>
          </p:nvSpPr>
          <p:spPr bwMode="auto">
            <a:xfrm>
              <a:off x="2208" y="2256"/>
              <a:ext cx="240" cy="192"/>
            </a:xfrm>
            <a:prstGeom prst="rect">
              <a:avLst/>
            </a:prstGeom>
            <a:solidFill>
              <a:srgbClr val="EBE8B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4342" name="Line 6">
              <a:extLst>
                <a:ext uri="{FF2B5EF4-FFF2-40B4-BE49-F238E27FC236}">
                  <a16:creationId xmlns:a16="http://schemas.microsoft.com/office/drawing/2014/main" id="{B8E71A1E-A807-4E3D-A692-4B4AA620DD10}"/>
                </a:ext>
              </a:extLst>
            </p:cNvPr>
            <p:cNvSpPr>
              <a:spLocks noChangeShapeType="1"/>
            </p:cNvSpPr>
            <p:nvPr/>
          </p:nvSpPr>
          <p:spPr bwMode="auto">
            <a:xfrm>
              <a:off x="2352" y="273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43" name="Line 7">
              <a:extLst>
                <a:ext uri="{FF2B5EF4-FFF2-40B4-BE49-F238E27FC236}">
                  <a16:creationId xmlns:a16="http://schemas.microsoft.com/office/drawing/2014/main" id="{1CD98A10-F7C9-4FFF-9496-F92D82CB27BF}"/>
                </a:ext>
              </a:extLst>
            </p:cNvPr>
            <p:cNvSpPr>
              <a:spLocks noChangeShapeType="1"/>
            </p:cNvSpPr>
            <p:nvPr/>
          </p:nvSpPr>
          <p:spPr bwMode="auto">
            <a:xfrm flipH="1">
              <a:off x="1488" y="230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44" name="Line 8">
              <a:extLst>
                <a:ext uri="{FF2B5EF4-FFF2-40B4-BE49-F238E27FC236}">
                  <a16:creationId xmlns:a16="http://schemas.microsoft.com/office/drawing/2014/main" id="{924ACF8C-681E-49A4-8709-ADA8A5BD4E18}"/>
                </a:ext>
              </a:extLst>
            </p:cNvPr>
            <p:cNvSpPr>
              <a:spLocks noChangeShapeType="1"/>
            </p:cNvSpPr>
            <p:nvPr/>
          </p:nvSpPr>
          <p:spPr bwMode="auto">
            <a:xfrm>
              <a:off x="2832" y="230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45" name="Line 9">
              <a:extLst>
                <a:ext uri="{FF2B5EF4-FFF2-40B4-BE49-F238E27FC236}">
                  <a16:creationId xmlns:a16="http://schemas.microsoft.com/office/drawing/2014/main" id="{AA950D29-0061-46E9-876F-D86375661F16}"/>
                </a:ext>
              </a:extLst>
            </p:cNvPr>
            <p:cNvSpPr>
              <a:spLocks noChangeShapeType="1"/>
            </p:cNvSpPr>
            <p:nvPr/>
          </p:nvSpPr>
          <p:spPr bwMode="auto">
            <a:xfrm flipV="1">
              <a:off x="2352" y="163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46" name="AutoShape 10">
              <a:extLst>
                <a:ext uri="{FF2B5EF4-FFF2-40B4-BE49-F238E27FC236}">
                  <a16:creationId xmlns:a16="http://schemas.microsoft.com/office/drawing/2014/main" id="{E3D38EE1-95CF-428C-8A97-10183C4F444A}"/>
                </a:ext>
              </a:extLst>
            </p:cNvPr>
            <p:cNvSpPr>
              <a:spLocks noChangeArrowheads="1"/>
            </p:cNvSpPr>
            <p:nvPr/>
          </p:nvSpPr>
          <p:spPr bwMode="auto">
            <a:xfrm rot="-2595489">
              <a:off x="1776" y="2496"/>
              <a:ext cx="192" cy="384"/>
            </a:xfrm>
            <a:prstGeom prst="flowChartOnlineStorage">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4347" name="AutoShape 11">
              <a:extLst>
                <a:ext uri="{FF2B5EF4-FFF2-40B4-BE49-F238E27FC236}">
                  <a16:creationId xmlns:a16="http://schemas.microsoft.com/office/drawing/2014/main" id="{D9DC593D-C0FB-4A91-AF71-11A7D4B1F318}"/>
                </a:ext>
              </a:extLst>
            </p:cNvPr>
            <p:cNvSpPr>
              <a:spLocks noChangeArrowheads="1"/>
            </p:cNvSpPr>
            <p:nvPr/>
          </p:nvSpPr>
          <p:spPr bwMode="auto">
            <a:xfrm rot="-7484928">
              <a:off x="2712" y="2520"/>
              <a:ext cx="144" cy="384"/>
            </a:xfrm>
            <a:prstGeom prst="flowChartOnlineStorage">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4348" name="Rectangle 12">
              <a:extLst>
                <a:ext uri="{FF2B5EF4-FFF2-40B4-BE49-F238E27FC236}">
                  <a16:creationId xmlns:a16="http://schemas.microsoft.com/office/drawing/2014/main" id="{6A9BFA2C-90A1-447F-9C0C-DA8660BB313B}"/>
                </a:ext>
              </a:extLst>
            </p:cNvPr>
            <p:cNvSpPr>
              <a:spLocks noChangeArrowheads="1"/>
            </p:cNvSpPr>
            <p:nvPr/>
          </p:nvSpPr>
          <p:spPr bwMode="auto">
            <a:xfrm>
              <a:off x="3504" y="1968"/>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4349" name="Rectangle 13">
              <a:extLst>
                <a:ext uri="{FF2B5EF4-FFF2-40B4-BE49-F238E27FC236}">
                  <a16:creationId xmlns:a16="http://schemas.microsoft.com/office/drawing/2014/main" id="{5C474778-2D7B-4883-AA4A-0898DCA97CE8}"/>
                </a:ext>
              </a:extLst>
            </p:cNvPr>
            <p:cNvSpPr>
              <a:spLocks noChangeArrowheads="1"/>
            </p:cNvSpPr>
            <p:nvPr/>
          </p:nvSpPr>
          <p:spPr bwMode="auto">
            <a:xfrm>
              <a:off x="3504" y="2448"/>
              <a:ext cx="192" cy="192"/>
            </a:xfrm>
            <a:prstGeom prst="rect">
              <a:avLst/>
            </a:prstGeom>
            <a:solidFill>
              <a:srgbClr val="EBE8B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4350" name="Rectangle 14">
              <a:extLst>
                <a:ext uri="{FF2B5EF4-FFF2-40B4-BE49-F238E27FC236}">
                  <a16:creationId xmlns:a16="http://schemas.microsoft.com/office/drawing/2014/main" id="{27D562AF-B26D-4FB6-B417-AA2FB330C4BA}"/>
                </a:ext>
              </a:extLst>
            </p:cNvPr>
            <p:cNvSpPr>
              <a:spLocks noChangeArrowheads="1"/>
            </p:cNvSpPr>
            <p:nvPr/>
          </p:nvSpPr>
          <p:spPr bwMode="auto">
            <a:xfrm>
              <a:off x="3504" y="2976"/>
              <a:ext cx="192" cy="192"/>
            </a:xfrm>
            <a:prstGeom prst="rect">
              <a:avLst/>
            </a:prstGeom>
            <a:solidFill>
              <a:srgbClr val="F1B7A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4351" name="Text Box 15">
              <a:extLst>
                <a:ext uri="{FF2B5EF4-FFF2-40B4-BE49-F238E27FC236}">
                  <a16:creationId xmlns:a16="http://schemas.microsoft.com/office/drawing/2014/main" id="{6022104B-DEA8-43A0-B467-82EE89EAEE3E}"/>
                </a:ext>
              </a:extLst>
            </p:cNvPr>
            <p:cNvSpPr txBox="1">
              <a:spLocks noChangeArrowheads="1"/>
            </p:cNvSpPr>
            <p:nvPr/>
          </p:nvSpPr>
          <p:spPr bwMode="auto">
            <a:xfrm>
              <a:off x="3888" y="1872"/>
              <a:ext cx="13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Permukiman Penduduk</a:t>
              </a:r>
              <a:endParaRPr lang="id-ID" altLang="id-ID" b="1"/>
            </a:p>
          </p:txBody>
        </p:sp>
        <p:sp>
          <p:nvSpPr>
            <p:cNvPr id="14352" name="Text Box 16">
              <a:extLst>
                <a:ext uri="{FF2B5EF4-FFF2-40B4-BE49-F238E27FC236}">
                  <a16:creationId xmlns:a16="http://schemas.microsoft.com/office/drawing/2014/main" id="{DD19CDFC-262A-449D-BB5E-5C3C6378B539}"/>
                </a:ext>
              </a:extLst>
            </p:cNvPr>
            <p:cNvSpPr txBox="1">
              <a:spLocks noChangeArrowheads="1"/>
            </p:cNvSpPr>
            <p:nvPr/>
          </p:nvSpPr>
          <p:spPr bwMode="auto">
            <a:xfrm>
              <a:off x="3888" y="2400"/>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Fasilitas yang ada</a:t>
              </a:r>
              <a:endParaRPr lang="id-ID" altLang="id-ID" b="1"/>
            </a:p>
          </p:txBody>
        </p:sp>
        <p:sp>
          <p:nvSpPr>
            <p:cNvPr id="14353" name="Text Box 17">
              <a:extLst>
                <a:ext uri="{FF2B5EF4-FFF2-40B4-BE49-F238E27FC236}">
                  <a16:creationId xmlns:a16="http://schemas.microsoft.com/office/drawing/2014/main" id="{63D3E63B-1675-4DF1-9B52-8343A6AB5AC2}"/>
                </a:ext>
              </a:extLst>
            </p:cNvPr>
            <p:cNvSpPr txBox="1">
              <a:spLocks noChangeArrowheads="1"/>
            </p:cNvSpPr>
            <p:nvPr/>
          </p:nvSpPr>
          <p:spPr bwMode="auto">
            <a:xfrm>
              <a:off x="3888" y="2880"/>
              <a:ext cx="12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Kawasan Industri Kecil</a:t>
              </a:r>
              <a:endParaRPr lang="id-ID" altLang="id-ID" b="1"/>
            </a:p>
          </p:txBody>
        </p:sp>
      </p:grpSp>
    </p:spTree>
    <p:extLst>
      <p:ext uri="{BB962C8B-B14F-4D97-AF65-F5344CB8AC3E}">
        <p14:creationId xmlns:p14="http://schemas.microsoft.com/office/powerpoint/2010/main" val="646782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D4F49B25-7861-4755-B4B7-E0A3FC57200F}"/>
              </a:ext>
            </a:extLst>
          </p:cNvPr>
          <p:cNvSpPr>
            <a:spLocks noGrp="1" noChangeArrowheads="1"/>
          </p:cNvSpPr>
          <p:nvPr>
            <p:ph idx="1"/>
          </p:nvPr>
        </p:nvSpPr>
        <p:spPr>
          <a:xfrm>
            <a:off x="1981200" y="457201"/>
            <a:ext cx="8229600" cy="5668963"/>
          </a:xfrm>
        </p:spPr>
        <p:txBody>
          <a:bodyPr/>
          <a:lstStyle/>
          <a:p>
            <a:pPr marL="609600" indent="-609600">
              <a:buNone/>
            </a:pPr>
            <a:r>
              <a:rPr lang="en-US" altLang="id-ID" b="1"/>
              <a:t>Pola Permukiman Desa di Indonesia</a:t>
            </a:r>
          </a:p>
          <a:p>
            <a:pPr marL="609600" indent="-609600">
              <a:buFontTx/>
              <a:buAutoNum type="alphaLcPeriod"/>
            </a:pPr>
            <a:r>
              <a:rPr lang="en-US" altLang="id-ID"/>
              <a:t>Memanjang jalan, sungai, pantai dan jalan kereta api  di dataran rendah</a:t>
            </a:r>
          </a:p>
          <a:p>
            <a:pPr marL="609600" indent="-609600">
              <a:buFontTx/>
              <a:buAutoNum type="alphaLcPeriod"/>
            </a:pPr>
            <a:r>
              <a:rPr lang="en-US" altLang="id-ID"/>
              <a:t>Radial di wilayah pegunungan </a:t>
            </a:r>
          </a:p>
          <a:p>
            <a:pPr marL="609600" indent="-609600">
              <a:buFontTx/>
              <a:buAutoNum type="alphaLcPeriod"/>
            </a:pPr>
            <a:r>
              <a:rPr lang="en-US" altLang="id-ID"/>
              <a:t>Tersebar di wilayah perbukitan</a:t>
            </a:r>
          </a:p>
          <a:p>
            <a:pPr marL="609600" indent="-609600">
              <a:buNone/>
            </a:pPr>
            <a:endParaRPr lang="en-US" altLang="id-ID"/>
          </a:p>
        </p:txBody>
      </p:sp>
      <p:grpSp>
        <p:nvGrpSpPr>
          <p:cNvPr id="48159" name="Group 31">
            <a:extLst>
              <a:ext uri="{FF2B5EF4-FFF2-40B4-BE49-F238E27FC236}">
                <a16:creationId xmlns:a16="http://schemas.microsoft.com/office/drawing/2014/main" id="{F860D57B-0182-40ED-A7E6-BFB1B9A2EF47}"/>
              </a:ext>
            </a:extLst>
          </p:cNvPr>
          <p:cNvGrpSpPr>
            <a:grpSpLocks/>
          </p:cNvGrpSpPr>
          <p:nvPr/>
        </p:nvGrpSpPr>
        <p:grpSpPr bwMode="auto">
          <a:xfrm>
            <a:off x="2590800" y="3962401"/>
            <a:ext cx="7239000" cy="2043113"/>
            <a:chOff x="672" y="2496"/>
            <a:chExt cx="4560" cy="1287"/>
          </a:xfrm>
        </p:grpSpPr>
        <p:grpSp>
          <p:nvGrpSpPr>
            <p:cNvPr id="48140" name="Group 12">
              <a:extLst>
                <a:ext uri="{FF2B5EF4-FFF2-40B4-BE49-F238E27FC236}">
                  <a16:creationId xmlns:a16="http://schemas.microsoft.com/office/drawing/2014/main" id="{C9DB6F1A-3144-40C3-9704-9772C5A267F8}"/>
                </a:ext>
              </a:extLst>
            </p:cNvPr>
            <p:cNvGrpSpPr>
              <a:grpSpLocks/>
            </p:cNvGrpSpPr>
            <p:nvPr/>
          </p:nvGrpSpPr>
          <p:grpSpPr bwMode="auto">
            <a:xfrm>
              <a:off x="816" y="2584"/>
              <a:ext cx="1008" cy="744"/>
              <a:chOff x="816" y="2584"/>
              <a:chExt cx="1008" cy="744"/>
            </a:xfrm>
          </p:grpSpPr>
          <p:sp>
            <p:nvSpPr>
              <p:cNvPr id="48132" name="Freeform 4">
                <a:extLst>
                  <a:ext uri="{FF2B5EF4-FFF2-40B4-BE49-F238E27FC236}">
                    <a16:creationId xmlns:a16="http://schemas.microsoft.com/office/drawing/2014/main" id="{EF9B4425-5B46-4AEF-960F-C74E8DCD2398}"/>
                  </a:ext>
                </a:extLst>
              </p:cNvPr>
              <p:cNvSpPr>
                <a:spLocks/>
              </p:cNvSpPr>
              <p:nvPr/>
            </p:nvSpPr>
            <p:spPr bwMode="auto">
              <a:xfrm>
                <a:off x="912" y="2584"/>
                <a:ext cx="192" cy="160"/>
              </a:xfrm>
              <a:custGeom>
                <a:avLst/>
                <a:gdLst>
                  <a:gd name="T0" fmla="*/ 0 w 192"/>
                  <a:gd name="T1" fmla="*/ 56 h 160"/>
                  <a:gd name="T2" fmla="*/ 48 w 192"/>
                  <a:gd name="T3" fmla="*/ 152 h 160"/>
                  <a:gd name="T4" fmla="*/ 192 w 192"/>
                  <a:gd name="T5" fmla="*/ 104 h 160"/>
                  <a:gd name="T6" fmla="*/ 48 w 192"/>
                  <a:gd name="T7" fmla="*/ 8 h 160"/>
                  <a:gd name="T8" fmla="*/ 0 w 192"/>
                  <a:gd name="T9" fmla="*/ 56 h 160"/>
                </a:gdLst>
                <a:ahLst/>
                <a:cxnLst>
                  <a:cxn ang="0">
                    <a:pos x="T0" y="T1"/>
                  </a:cxn>
                  <a:cxn ang="0">
                    <a:pos x="T2" y="T3"/>
                  </a:cxn>
                  <a:cxn ang="0">
                    <a:pos x="T4" y="T5"/>
                  </a:cxn>
                  <a:cxn ang="0">
                    <a:pos x="T6" y="T7"/>
                  </a:cxn>
                  <a:cxn ang="0">
                    <a:pos x="T8" y="T9"/>
                  </a:cxn>
                </a:cxnLst>
                <a:rect l="0" t="0" r="r" b="b"/>
                <a:pathLst>
                  <a:path w="192" h="160">
                    <a:moveTo>
                      <a:pt x="0" y="56"/>
                    </a:moveTo>
                    <a:cubicBezTo>
                      <a:pt x="0" y="80"/>
                      <a:pt x="16" y="144"/>
                      <a:pt x="48" y="152"/>
                    </a:cubicBezTo>
                    <a:cubicBezTo>
                      <a:pt x="80" y="160"/>
                      <a:pt x="192" y="128"/>
                      <a:pt x="192" y="104"/>
                    </a:cubicBezTo>
                    <a:cubicBezTo>
                      <a:pt x="192" y="80"/>
                      <a:pt x="80" y="16"/>
                      <a:pt x="48" y="8"/>
                    </a:cubicBezTo>
                    <a:cubicBezTo>
                      <a:pt x="16" y="0"/>
                      <a:pt x="0" y="32"/>
                      <a:pt x="0" y="5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33" name="Freeform 5">
                <a:extLst>
                  <a:ext uri="{FF2B5EF4-FFF2-40B4-BE49-F238E27FC236}">
                    <a16:creationId xmlns:a16="http://schemas.microsoft.com/office/drawing/2014/main" id="{1EE3865E-64E3-40F8-991E-9E5441796A5D}"/>
                  </a:ext>
                </a:extLst>
              </p:cNvPr>
              <p:cNvSpPr>
                <a:spLocks/>
              </p:cNvSpPr>
              <p:nvPr/>
            </p:nvSpPr>
            <p:spPr bwMode="auto">
              <a:xfrm>
                <a:off x="1104" y="2680"/>
                <a:ext cx="528" cy="56"/>
              </a:xfrm>
              <a:custGeom>
                <a:avLst/>
                <a:gdLst>
                  <a:gd name="T0" fmla="*/ 0 w 672"/>
                  <a:gd name="T1" fmla="*/ 56 h 112"/>
                  <a:gd name="T2" fmla="*/ 288 w 672"/>
                  <a:gd name="T3" fmla="*/ 104 h 112"/>
                  <a:gd name="T4" fmla="*/ 528 w 672"/>
                  <a:gd name="T5" fmla="*/ 8 h 112"/>
                  <a:gd name="T6" fmla="*/ 672 w 672"/>
                  <a:gd name="T7" fmla="*/ 56 h 112"/>
                </a:gdLst>
                <a:ahLst/>
                <a:cxnLst>
                  <a:cxn ang="0">
                    <a:pos x="T0" y="T1"/>
                  </a:cxn>
                  <a:cxn ang="0">
                    <a:pos x="T2" y="T3"/>
                  </a:cxn>
                  <a:cxn ang="0">
                    <a:pos x="T4" y="T5"/>
                  </a:cxn>
                  <a:cxn ang="0">
                    <a:pos x="T6" y="T7"/>
                  </a:cxn>
                </a:cxnLst>
                <a:rect l="0" t="0" r="r" b="b"/>
                <a:pathLst>
                  <a:path w="672" h="112">
                    <a:moveTo>
                      <a:pt x="0" y="56"/>
                    </a:moveTo>
                    <a:cubicBezTo>
                      <a:pt x="100" y="84"/>
                      <a:pt x="200" y="112"/>
                      <a:pt x="288" y="104"/>
                    </a:cubicBezTo>
                    <a:cubicBezTo>
                      <a:pt x="376" y="96"/>
                      <a:pt x="464" y="16"/>
                      <a:pt x="528" y="8"/>
                    </a:cubicBezTo>
                    <a:cubicBezTo>
                      <a:pt x="592" y="0"/>
                      <a:pt x="632" y="28"/>
                      <a:pt x="672"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34" name="Freeform 6">
                <a:extLst>
                  <a:ext uri="{FF2B5EF4-FFF2-40B4-BE49-F238E27FC236}">
                    <a16:creationId xmlns:a16="http://schemas.microsoft.com/office/drawing/2014/main" id="{3F0DB33E-228B-4E93-88B1-785285ED62E3}"/>
                  </a:ext>
                </a:extLst>
              </p:cNvPr>
              <p:cNvSpPr>
                <a:spLocks/>
              </p:cNvSpPr>
              <p:nvPr/>
            </p:nvSpPr>
            <p:spPr bwMode="auto">
              <a:xfrm>
                <a:off x="1632" y="2640"/>
                <a:ext cx="192" cy="160"/>
              </a:xfrm>
              <a:custGeom>
                <a:avLst/>
                <a:gdLst>
                  <a:gd name="T0" fmla="*/ 0 w 192"/>
                  <a:gd name="T1" fmla="*/ 56 h 160"/>
                  <a:gd name="T2" fmla="*/ 48 w 192"/>
                  <a:gd name="T3" fmla="*/ 152 h 160"/>
                  <a:gd name="T4" fmla="*/ 192 w 192"/>
                  <a:gd name="T5" fmla="*/ 104 h 160"/>
                  <a:gd name="T6" fmla="*/ 48 w 192"/>
                  <a:gd name="T7" fmla="*/ 8 h 160"/>
                  <a:gd name="T8" fmla="*/ 0 w 192"/>
                  <a:gd name="T9" fmla="*/ 56 h 160"/>
                </a:gdLst>
                <a:ahLst/>
                <a:cxnLst>
                  <a:cxn ang="0">
                    <a:pos x="T0" y="T1"/>
                  </a:cxn>
                  <a:cxn ang="0">
                    <a:pos x="T2" y="T3"/>
                  </a:cxn>
                  <a:cxn ang="0">
                    <a:pos x="T4" y="T5"/>
                  </a:cxn>
                  <a:cxn ang="0">
                    <a:pos x="T6" y="T7"/>
                  </a:cxn>
                  <a:cxn ang="0">
                    <a:pos x="T8" y="T9"/>
                  </a:cxn>
                </a:cxnLst>
                <a:rect l="0" t="0" r="r" b="b"/>
                <a:pathLst>
                  <a:path w="192" h="160">
                    <a:moveTo>
                      <a:pt x="0" y="56"/>
                    </a:moveTo>
                    <a:cubicBezTo>
                      <a:pt x="0" y="80"/>
                      <a:pt x="16" y="144"/>
                      <a:pt x="48" y="152"/>
                    </a:cubicBezTo>
                    <a:cubicBezTo>
                      <a:pt x="80" y="160"/>
                      <a:pt x="192" y="128"/>
                      <a:pt x="192" y="104"/>
                    </a:cubicBezTo>
                    <a:cubicBezTo>
                      <a:pt x="192" y="80"/>
                      <a:pt x="80" y="16"/>
                      <a:pt x="48" y="8"/>
                    </a:cubicBezTo>
                    <a:cubicBezTo>
                      <a:pt x="16" y="0"/>
                      <a:pt x="0" y="32"/>
                      <a:pt x="0" y="5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35" name="Freeform 7">
                <a:extLst>
                  <a:ext uri="{FF2B5EF4-FFF2-40B4-BE49-F238E27FC236}">
                    <a16:creationId xmlns:a16="http://schemas.microsoft.com/office/drawing/2014/main" id="{91CEE133-9960-4E47-AD42-4FF11F4DEA78}"/>
                  </a:ext>
                </a:extLst>
              </p:cNvPr>
              <p:cNvSpPr>
                <a:spLocks/>
              </p:cNvSpPr>
              <p:nvPr/>
            </p:nvSpPr>
            <p:spPr bwMode="auto">
              <a:xfrm>
                <a:off x="912" y="2736"/>
                <a:ext cx="48" cy="432"/>
              </a:xfrm>
              <a:custGeom>
                <a:avLst/>
                <a:gdLst>
                  <a:gd name="T0" fmla="*/ 48 w 48"/>
                  <a:gd name="T1" fmla="*/ 0 h 432"/>
                  <a:gd name="T2" fmla="*/ 0 w 48"/>
                  <a:gd name="T3" fmla="*/ 192 h 432"/>
                  <a:gd name="T4" fmla="*/ 48 w 48"/>
                  <a:gd name="T5" fmla="*/ 336 h 432"/>
                  <a:gd name="T6" fmla="*/ 0 w 48"/>
                  <a:gd name="T7" fmla="*/ 432 h 432"/>
                </a:gdLst>
                <a:ahLst/>
                <a:cxnLst>
                  <a:cxn ang="0">
                    <a:pos x="T0" y="T1"/>
                  </a:cxn>
                  <a:cxn ang="0">
                    <a:pos x="T2" y="T3"/>
                  </a:cxn>
                  <a:cxn ang="0">
                    <a:pos x="T4" y="T5"/>
                  </a:cxn>
                  <a:cxn ang="0">
                    <a:pos x="T6" y="T7"/>
                  </a:cxn>
                </a:cxnLst>
                <a:rect l="0" t="0" r="r" b="b"/>
                <a:pathLst>
                  <a:path w="48" h="432">
                    <a:moveTo>
                      <a:pt x="48" y="0"/>
                    </a:moveTo>
                    <a:cubicBezTo>
                      <a:pt x="24" y="68"/>
                      <a:pt x="0" y="136"/>
                      <a:pt x="0" y="192"/>
                    </a:cubicBezTo>
                    <a:cubicBezTo>
                      <a:pt x="0" y="248"/>
                      <a:pt x="48" y="296"/>
                      <a:pt x="48" y="336"/>
                    </a:cubicBezTo>
                    <a:cubicBezTo>
                      <a:pt x="48" y="376"/>
                      <a:pt x="24" y="40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36" name="Freeform 8">
                <a:extLst>
                  <a:ext uri="{FF2B5EF4-FFF2-40B4-BE49-F238E27FC236}">
                    <a16:creationId xmlns:a16="http://schemas.microsoft.com/office/drawing/2014/main" id="{037A15E3-A8FB-42B0-9AE3-A9B233E3975C}"/>
                  </a:ext>
                </a:extLst>
              </p:cNvPr>
              <p:cNvSpPr>
                <a:spLocks/>
              </p:cNvSpPr>
              <p:nvPr/>
            </p:nvSpPr>
            <p:spPr bwMode="auto">
              <a:xfrm>
                <a:off x="816" y="3168"/>
                <a:ext cx="192" cy="160"/>
              </a:xfrm>
              <a:custGeom>
                <a:avLst/>
                <a:gdLst>
                  <a:gd name="T0" fmla="*/ 0 w 192"/>
                  <a:gd name="T1" fmla="*/ 56 h 160"/>
                  <a:gd name="T2" fmla="*/ 48 w 192"/>
                  <a:gd name="T3" fmla="*/ 152 h 160"/>
                  <a:gd name="T4" fmla="*/ 192 w 192"/>
                  <a:gd name="T5" fmla="*/ 104 h 160"/>
                  <a:gd name="T6" fmla="*/ 48 w 192"/>
                  <a:gd name="T7" fmla="*/ 8 h 160"/>
                  <a:gd name="T8" fmla="*/ 0 w 192"/>
                  <a:gd name="T9" fmla="*/ 56 h 160"/>
                </a:gdLst>
                <a:ahLst/>
                <a:cxnLst>
                  <a:cxn ang="0">
                    <a:pos x="T0" y="T1"/>
                  </a:cxn>
                  <a:cxn ang="0">
                    <a:pos x="T2" y="T3"/>
                  </a:cxn>
                  <a:cxn ang="0">
                    <a:pos x="T4" y="T5"/>
                  </a:cxn>
                  <a:cxn ang="0">
                    <a:pos x="T6" y="T7"/>
                  </a:cxn>
                  <a:cxn ang="0">
                    <a:pos x="T8" y="T9"/>
                  </a:cxn>
                </a:cxnLst>
                <a:rect l="0" t="0" r="r" b="b"/>
                <a:pathLst>
                  <a:path w="192" h="160">
                    <a:moveTo>
                      <a:pt x="0" y="56"/>
                    </a:moveTo>
                    <a:cubicBezTo>
                      <a:pt x="0" y="80"/>
                      <a:pt x="16" y="144"/>
                      <a:pt x="48" y="152"/>
                    </a:cubicBezTo>
                    <a:cubicBezTo>
                      <a:pt x="80" y="160"/>
                      <a:pt x="192" y="128"/>
                      <a:pt x="192" y="104"/>
                    </a:cubicBezTo>
                    <a:cubicBezTo>
                      <a:pt x="192" y="80"/>
                      <a:pt x="80" y="16"/>
                      <a:pt x="48" y="8"/>
                    </a:cubicBezTo>
                    <a:cubicBezTo>
                      <a:pt x="16" y="0"/>
                      <a:pt x="0" y="32"/>
                      <a:pt x="0" y="5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37" name="Freeform 9">
                <a:extLst>
                  <a:ext uri="{FF2B5EF4-FFF2-40B4-BE49-F238E27FC236}">
                    <a16:creationId xmlns:a16="http://schemas.microsoft.com/office/drawing/2014/main" id="{297E7C84-A688-4E08-AF5C-7889C7F97273}"/>
                  </a:ext>
                </a:extLst>
              </p:cNvPr>
              <p:cNvSpPr>
                <a:spLocks/>
              </p:cNvSpPr>
              <p:nvPr/>
            </p:nvSpPr>
            <p:spPr bwMode="auto">
              <a:xfrm>
                <a:off x="1632" y="2784"/>
                <a:ext cx="48" cy="432"/>
              </a:xfrm>
              <a:custGeom>
                <a:avLst/>
                <a:gdLst>
                  <a:gd name="T0" fmla="*/ 48 w 48"/>
                  <a:gd name="T1" fmla="*/ 0 h 432"/>
                  <a:gd name="T2" fmla="*/ 0 w 48"/>
                  <a:gd name="T3" fmla="*/ 192 h 432"/>
                  <a:gd name="T4" fmla="*/ 48 w 48"/>
                  <a:gd name="T5" fmla="*/ 336 h 432"/>
                  <a:gd name="T6" fmla="*/ 0 w 48"/>
                  <a:gd name="T7" fmla="*/ 432 h 432"/>
                </a:gdLst>
                <a:ahLst/>
                <a:cxnLst>
                  <a:cxn ang="0">
                    <a:pos x="T0" y="T1"/>
                  </a:cxn>
                  <a:cxn ang="0">
                    <a:pos x="T2" y="T3"/>
                  </a:cxn>
                  <a:cxn ang="0">
                    <a:pos x="T4" y="T5"/>
                  </a:cxn>
                  <a:cxn ang="0">
                    <a:pos x="T6" y="T7"/>
                  </a:cxn>
                </a:cxnLst>
                <a:rect l="0" t="0" r="r" b="b"/>
                <a:pathLst>
                  <a:path w="48" h="432">
                    <a:moveTo>
                      <a:pt x="48" y="0"/>
                    </a:moveTo>
                    <a:cubicBezTo>
                      <a:pt x="24" y="68"/>
                      <a:pt x="0" y="136"/>
                      <a:pt x="0" y="192"/>
                    </a:cubicBezTo>
                    <a:cubicBezTo>
                      <a:pt x="0" y="248"/>
                      <a:pt x="48" y="296"/>
                      <a:pt x="48" y="336"/>
                    </a:cubicBezTo>
                    <a:cubicBezTo>
                      <a:pt x="48" y="376"/>
                      <a:pt x="24" y="40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38" name="Freeform 10">
                <a:extLst>
                  <a:ext uri="{FF2B5EF4-FFF2-40B4-BE49-F238E27FC236}">
                    <a16:creationId xmlns:a16="http://schemas.microsoft.com/office/drawing/2014/main" id="{3135DCF6-67F5-41CB-ACC1-6EF6ACAC9BAD}"/>
                  </a:ext>
                </a:extLst>
              </p:cNvPr>
              <p:cNvSpPr>
                <a:spLocks/>
              </p:cNvSpPr>
              <p:nvPr/>
            </p:nvSpPr>
            <p:spPr bwMode="auto">
              <a:xfrm>
                <a:off x="1536" y="3168"/>
                <a:ext cx="192" cy="160"/>
              </a:xfrm>
              <a:custGeom>
                <a:avLst/>
                <a:gdLst>
                  <a:gd name="T0" fmla="*/ 0 w 192"/>
                  <a:gd name="T1" fmla="*/ 56 h 160"/>
                  <a:gd name="T2" fmla="*/ 48 w 192"/>
                  <a:gd name="T3" fmla="*/ 152 h 160"/>
                  <a:gd name="T4" fmla="*/ 192 w 192"/>
                  <a:gd name="T5" fmla="*/ 104 h 160"/>
                  <a:gd name="T6" fmla="*/ 48 w 192"/>
                  <a:gd name="T7" fmla="*/ 8 h 160"/>
                  <a:gd name="T8" fmla="*/ 0 w 192"/>
                  <a:gd name="T9" fmla="*/ 56 h 160"/>
                </a:gdLst>
                <a:ahLst/>
                <a:cxnLst>
                  <a:cxn ang="0">
                    <a:pos x="T0" y="T1"/>
                  </a:cxn>
                  <a:cxn ang="0">
                    <a:pos x="T2" y="T3"/>
                  </a:cxn>
                  <a:cxn ang="0">
                    <a:pos x="T4" y="T5"/>
                  </a:cxn>
                  <a:cxn ang="0">
                    <a:pos x="T6" y="T7"/>
                  </a:cxn>
                  <a:cxn ang="0">
                    <a:pos x="T8" y="T9"/>
                  </a:cxn>
                </a:cxnLst>
                <a:rect l="0" t="0" r="r" b="b"/>
                <a:pathLst>
                  <a:path w="192" h="160">
                    <a:moveTo>
                      <a:pt x="0" y="56"/>
                    </a:moveTo>
                    <a:cubicBezTo>
                      <a:pt x="0" y="80"/>
                      <a:pt x="16" y="144"/>
                      <a:pt x="48" y="152"/>
                    </a:cubicBezTo>
                    <a:cubicBezTo>
                      <a:pt x="80" y="160"/>
                      <a:pt x="192" y="128"/>
                      <a:pt x="192" y="104"/>
                    </a:cubicBezTo>
                    <a:cubicBezTo>
                      <a:pt x="192" y="80"/>
                      <a:pt x="80" y="16"/>
                      <a:pt x="48" y="8"/>
                    </a:cubicBezTo>
                    <a:cubicBezTo>
                      <a:pt x="16" y="0"/>
                      <a:pt x="0" y="32"/>
                      <a:pt x="0" y="5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39" name="Freeform 11">
                <a:extLst>
                  <a:ext uri="{FF2B5EF4-FFF2-40B4-BE49-F238E27FC236}">
                    <a16:creationId xmlns:a16="http://schemas.microsoft.com/office/drawing/2014/main" id="{A32767B9-4122-45C2-9F50-AA26591586D7}"/>
                  </a:ext>
                </a:extLst>
              </p:cNvPr>
              <p:cNvSpPr>
                <a:spLocks/>
              </p:cNvSpPr>
              <p:nvPr/>
            </p:nvSpPr>
            <p:spPr bwMode="auto">
              <a:xfrm>
                <a:off x="1008" y="3256"/>
                <a:ext cx="528" cy="56"/>
              </a:xfrm>
              <a:custGeom>
                <a:avLst/>
                <a:gdLst>
                  <a:gd name="T0" fmla="*/ 0 w 672"/>
                  <a:gd name="T1" fmla="*/ 56 h 112"/>
                  <a:gd name="T2" fmla="*/ 288 w 672"/>
                  <a:gd name="T3" fmla="*/ 104 h 112"/>
                  <a:gd name="T4" fmla="*/ 528 w 672"/>
                  <a:gd name="T5" fmla="*/ 8 h 112"/>
                  <a:gd name="T6" fmla="*/ 672 w 672"/>
                  <a:gd name="T7" fmla="*/ 56 h 112"/>
                </a:gdLst>
                <a:ahLst/>
                <a:cxnLst>
                  <a:cxn ang="0">
                    <a:pos x="T0" y="T1"/>
                  </a:cxn>
                  <a:cxn ang="0">
                    <a:pos x="T2" y="T3"/>
                  </a:cxn>
                  <a:cxn ang="0">
                    <a:pos x="T4" y="T5"/>
                  </a:cxn>
                  <a:cxn ang="0">
                    <a:pos x="T6" y="T7"/>
                  </a:cxn>
                </a:cxnLst>
                <a:rect l="0" t="0" r="r" b="b"/>
                <a:pathLst>
                  <a:path w="672" h="112">
                    <a:moveTo>
                      <a:pt x="0" y="56"/>
                    </a:moveTo>
                    <a:cubicBezTo>
                      <a:pt x="100" y="84"/>
                      <a:pt x="200" y="112"/>
                      <a:pt x="288" y="104"/>
                    </a:cubicBezTo>
                    <a:cubicBezTo>
                      <a:pt x="376" y="96"/>
                      <a:pt x="464" y="16"/>
                      <a:pt x="528" y="8"/>
                    </a:cubicBezTo>
                    <a:cubicBezTo>
                      <a:pt x="592" y="0"/>
                      <a:pt x="632" y="28"/>
                      <a:pt x="672"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48150" name="Group 22">
              <a:extLst>
                <a:ext uri="{FF2B5EF4-FFF2-40B4-BE49-F238E27FC236}">
                  <a16:creationId xmlns:a16="http://schemas.microsoft.com/office/drawing/2014/main" id="{8F781C11-306D-405A-8664-F64B08CE8A52}"/>
                </a:ext>
              </a:extLst>
            </p:cNvPr>
            <p:cNvGrpSpPr>
              <a:grpSpLocks/>
            </p:cNvGrpSpPr>
            <p:nvPr/>
          </p:nvGrpSpPr>
          <p:grpSpPr bwMode="auto">
            <a:xfrm>
              <a:off x="2496" y="2496"/>
              <a:ext cx="1056" cy="912"/>
              <a:chOff x="2496" y="2496"/>
              <a:chExt cx="1056" cy="912"/>
            </a:xfrm>
          </p:grpSpPr>
          <p:sp>
            <p:nvSpPr>
              <p:cNvPr id="48141" name="AutoShape 13">
                <a:extLst>
                  <a:ext uri="{FF2B5EF4-FFF2-40B4-BE49-F238E27FC236}">
                    <a16:creationId xmlns:a16="http://schemas.microsoft.com/office/drawing/2014/main" id="{0A06E156-15B1-46CF-B72C-60CDCA64AB5F}"/>
                  </a:ext>
                </a:extLst>
              </p:cNvPr>
              <p:cNvSpPr>
                <a:spLocks noChangeArrowheads="1"/>
              </p:cNvSpPr>
              <p:nvPr/>
            </p:nvSpPr>
            <p:spPr bwMode="auto">
              <a:xfrm>
                <a:off x="2880" y="2832"/>
                <a:ext cx="192" cy="1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8142" name="Freeform 14">
                <a:extLst>
                  <a:ext uri="{FF2B5EF4-FFF2-40B4-BE49-F238E27FC236}">
                    <a16:creationId xmlns:a16="http://schemas.microsoft.com/office/drawing/2014/main" id="{0A38493A-C40D-4C33-8A1E-CA18980374CD}"/>
                  </a:ext>
                </a:extLst>
              </p:cNvPr>
              <p:cNvSpPr>
                <a:spLocks/>
              </p:cNvSpPr>
              <p:nvPr/>
            </p:nvSpPr>
            <p:spPr bwMode="auto">
              <a:xfrm>
                <a:off x="2592" y="3072"/>
                <a:ext cx="288" cy="336"/>
              </a:xfrm>
              <a:custGeom>
                <a:avLst/>
                <a:gdLst>
                  <a:gd name="T0" fmla="*/ 0 w 288"/>
                  <a:gd name="T1" fmla="*/ 336 h 336"/>
                  <a:gd name="T2" fmla="*/ 192 w 288"/>
                  <a:gd name="T3" fmla="*/ 240 h 336"/>
                  <a:gd name="T4" fmla="*/ 288 w 288"/>
                  <a:gd name="T5" fmla="*/ 0 h 336"/>
                </a:gdLst>
                <a:ahLst/>
                <a:cxnLst>
                  <a:cxn ang="0">
                    <a:pos x="T0" y="T1"/>
                  </a:cxn>
                  <a:cxn ang="0">
                    <a:pos x="T2" y="T3"/>
                  </a:cxn>
                  <a:cxn ang="0">
                    <a:pos x="T4" y="T5"/>
                  </a:cxn>
                </a:cxnLst>
                <a:rect l="0" t="0" r="r" b="b"/>
                <a:pathLst>
                  <a:path w="288" h="336">
                    <a:moveTo>
                      <a:pt x="0" y="336"/>
                    </a:moveTo>
                    <a:cubicBezTo>
                      <a:pt x="72" y="316"/>
                      <a:pt x="144" y="296"/>
                      <a:pt x="192" y="240"/>
                    </a:cubicBezTo>
                    <a:cubicBezTo>
                      <a:pt x="240" y="184"/>
                      <a:pt x="264" y="92"/>
                      <a:pt x="28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43" name="Freeform 15">
                <a:extLst>
                  <a:ext uri="{FF2B5EF4-FFF2-40B4-BE49-F238E27FC236}">
                    <a16:creationId xmlns:a16="http://schemas.microsoft.com/office/drawing/2014/main" id="{F261A152-9712-4E7E-904F-96352E4747CF}"/>
                  </a:ext>
                </a:extLst>
              </p:cNvPr>
              <p:cNvSpPr>
                <a:spLocks/>
              </p:cNvSpPr>
              <p:nvPr/>
            </p:nvSpPr>
            <p:spPr bwMode="auto">
              <a:xfrm>
                <a:off x="3120" y="3072"/>
                <a:ext cx="288" cy="192"/>
              </a:xfrm>
              <a:custGeom>
                <a:avLst/>
                <a:gdLst>
                  <a:gd name="T0" fmla="*/ 288 w 288"/>
                  <a:gd name="T1" fmla="*/ 192 h 192"/>
                  <a:gd name="T2" fmla="*/ 96 w 288"/>
                  <a:gd name="T3" fmla="*/ 144 h 192"/>
                  <a:gd name="T4" fmla="*/ 0 w 288"/>
                  <a:gd name="T5" fmla="*/ 0 h 192"/>
                </a:gdLst>
                <a:ahLst/>
                <a:cxnLst>
                  <a:cxn ang="0">
                    <a:pos x="T0" y="T1"/>
                  </a:cxn>
                  <a:cxn ang="0">
                    <a:pos x="T2" y="T3"/>
                  </a:cxn>
                  <a:cxn ang="0">
                    <a:pos x="T4" y="T5"/>
                  </a:cxn>
                </a:cxnLst>
                <a:rect l="0" t="0" r="r" b="b"/>
                <a:pathLst>
                  <a:path w="288" h="192">
                    <a:moveTo>
                      <a:pt x="288" y="192"/>
                    </a:moveTo>
                    <a:cubicBezTo>
                      <a:pt x="216" y="184"/>
                      <a:pt x="144" y="176"/>
                      <a:pt x="96" y="144"/>
                    </a:cubicBezTo>
                    <a:cubicBezTo>
                      <a:pt x="48" y="112"/>
                      <a:pt x="24" y="56"/>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44" name="Freeform 16">
                <a:extLst>
                  <a:ext uri="{FF2B5EF4-FFF2-40B4-BE49-F238E27FC236}">
                    <a16:creationId xmlns:a16="http://schemas.microsoft.com/office/drawing/2014/main" id="{28C522E1-AC07-446C-861E-9601C49EEFA1}"/>
                  </a:ext>
                </a:extLst>
              </p:cNvPr>
              <p:cNvSpPr>
                <a:spLocks/>
              </p:cNvSpPr>
              <p:nvPr/>
            </p:nvSpPr>
            <p:spPr bwMode="auto">
              <a:xfrm>
                <a:off x="3120" y="2496"/>
                <a:ext cx="240" cy="288"/>
              </a:xfrm>
              <a:custGeom>
                <a:avLst/>
                <a:gdLst>
                  <a:gd name="T0" fmla="*/ 240 w 240"/>
                  <a:gd name="T1" fmla="*/ 0 h 288"/>
                  <a:gd name="T2" fmla="*/ 192 w 240"/>
                  <a:gd name="T3" fmla="*/ 192 h 288"/>
                  <a:gd name="T4" fmla="*/ 0 w 240"/>
                  <a:gd name="T5" fmla="*/ 288 h 288"/>
                </a:gdLst>
                <a:ahLst/>
                <a:cxnLst>
                  <a:cxn ang="0">
                    <a:pos x="T0" y="T1"/>
                  </a:cxn>
                  <a:cxn ang="0">
                    <a:pos x="T2" y="T3"/>
                  </a:cxn>
                  <a:cxn ang="0">
                    <a:pos x="T4" y="T5"/>
                  </a:cxn>
                </a:cxnLst>
                <a:rect l="0" t="0" r="r" b="b"/>
                <a:pathLst>
                  <a:path w="240" h="288">
                    <a:moveTo>
                      <a:pt x="240" y="0"/>
                    </a:moveTo>
                    <a:cubicBezTo>
                      <a:pt x="236" y="72"/>
                      <a:pt x="232" y="144"/>
                      <a:pt x="192" y="192"/>
                    </a:cubicBezTo>
                    <a:cubicBezTo>
                      <a:pt x="152" y="240"/>
                      <a:pt x="76" y="264"/>
                      <a:pt x="0" y="2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45" name="Freeform 17">
                <a:extLst>
                  <a:ext uri="{FF2B5EF4-FFF2-40B4-BE49-F238E27FC236}">
                    <a16:creationId xmlns:a16="http://schemas.microsoft.com/office/drawing/2014/main" id="{5C306B09-75AA-44E8-BE1E-1BE49F02B655}"/>
                  </a:ext>
                </a:extLst>
              </p:cNvPr>
              <p:cNvSpPr>
                <a:spLocks/>
              </p:cNvSpPr>
              <p:nvPr/>
            </p:nvSpPr>
            <p:spPr bwMode="auto">
              <a:xfrm>
                <a:off x="2544" y="2592"/>
                <a:ext cx="336" cy="240"/>
              </a:xfrm>
              <a:custGeom>
                <a:avLst/>
                <a:gdLst>
                  <a:gd name="T0" fmla="*/ 0 w 336"/>
                  <a:gd name="T1" fmla="*/ 0 h 240"/>
                  <a:gd name="T2" fmla="*/ 48 w 336"/>
                  <a:gd name="T3" fmla="*/ 48 h 240"/>
                  <a:gd name="T4" fmla="*/ 144 w 336"/>
                  <a:gd name="T5" fmla="*/ 192 h 240"/>
                  <a:gd name="T6" fmla="*/ 336 w 336"/>
                  <a:gd name="T7" fmla="*/ 240 h 240"/>
                </a:gdLst>
                <a:ahLst/>
                <a:cxnLst>
                  <a:cxn ang="0">
                    <a:pos x="T0" y="T1"/>
                  </a:cxn>
                  <a:cxn ang="0">
                    <a:pos x="T2" y="T3"/>
                  </a:cxn>
                  <a:cxn ang="0">
                    <a:pos x="T4" y="T5"/>
                  </a:cxn>
                  <a:cxn ang="0">
                    <a:pos x="T6" y="T7"/>
                  </a:cxn>
                </a:cxnLst>
                <a:rect l="0" t="0" r="r" b="b"/>
                <a:pathLst>
                  <a:path w="336" h="240">
                    <a:moveTo>
                      <a:pt x="0" y="0"/>
                    </a:moveTo>
                    <a:cubicBezTo>
                      <a:pt x="12" y="8"/>
                      <a:pt x="24" y="16"/>
                      <a:pt x="48" y="48"/>
                    </a:cubicBezTo>
                    <a:cubicBezTo>
                      <a:pt x="72" y="80"/>
                      <a:pt x="96" y="160"/>
                      <a:pt x="144" y="192"/>
                    </a:cubicBezTo>
                    <a:cubicBezTo>
                      <a:pt x="192" y="224"/>
                      <a:pt x="264" y="232"/>
                      <a:pt x="336"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46" name="Line 18">
                <a:extLst>
                  <a:ext uri="{FF2B5EF4-FFF2-40B4-BE49-F238E27FC236}">
                    <a16:creationId xmlns:a16="http://schemas.microsoft.com/office/drawing/2014/main" id="{98B3B069-5A53-4B72-8E26-74AC7887F96E}"/>
                  </a:ext>
                </a:extLst>
              </p:cNvPr>
              <p:cNvSpPr>
                <a:spLocks noChangeShapeType="1"/>
              </p:cNvSpPr>
              <p:nvPr/>
            </p:nvSpPr>
            <p:spPr bwMode="auto">
              <a:xfrm>
                <a:off x="2496" y="297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47" name="Line 19">
                <a:extLst>
                  <a:ext uri="{FF2B5EF4-FFF2-40B4-BE49-F238E27FC236}">
                    <a16:creationId xmlns:a16="http://schemas.microsoft.com/office/drawing/2014/main" id="{73D7DFF4-764A-410B-802B-FBB607A46DE9}"/>
                  </a:ext>
                </a:extLst>
              </p:cNvPr>
              <p:cNvSpPr>
                <a:spLocks noChangeShapeType="1"/>
              </p:cNvSpPr>
              <p:nvPr/>
            </p:nvSpPr>
            <p:spPr bwMode="auto">
              <a:xfrm>
                <a:off x="2928" y="2496"/>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48" name="Line 20">
                <a:extLst>
                  <a:ext uri="{FF2B5EF4-FFF2-40B4-BE49-F238E27FC236}">
                    <a16:creationId xmlns:a16="http://schemas.microsoft.com/office/drawing/2014/main" id="{EDC34E33-0C55-4FC1-8C25-5CF7C689BBDC}"/>
                  </a:ext>
                </a:extLst>
              </p:cNvPr>
              <p:cNvSpPr>
                <a:spLocks noChangeShapeType="1"/>
              </p:cNvSpPr>
              <p:nvPr/>
            </p:nvSpPr>
            <p:spPr bwMode="auto">
              <a:xfrm flipH="1" flipV="1">
                <a:off x="3024" y="3264"/>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49" name="Line 21">
                <a:extLst>
                  <a:ext uri="{FF2B5EF4-FFF2-40B4-BE49-F238E27FC236}">
                    <a16:creationId xmlns:a16="http://schemas.microsoft.com/office/drawing/2014/main" id="{D4D549ED-B6DA-4894-BFF0-7FF8E0AAEEED}"/>
                  </a:ext>
                </a:extLst>
              </p:cNvPr>
              <p:cNvSpPr>
                <a:spLocks noChangeShapeType="1"/>
              </p:cNvSpPr>
              <p:nvPr/>
            </p:nvSpPr>
            <p:spPr bwMode="auto">
              <a:xfrm flipH="1">
                <a:off x="3264" y="2880"/>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grpSp>
          <p:nvGrpSpPr>
            <p:cNvPr id="48155" name="Group 27">
              <a:extLst>
                <a:ext uri="{FF2B5EF4-FFF2-40B4-BE49-F238E27FC236}">
                  <a16:creationId xmlns:a16="http://schemas.microsoft.com/office/drawing/2014/main" id="{79F71FB2-1C68-4DD9-9D5C-170A275C3B02}"/>
                </a:ext>
              </a:extLst>
            </p:cNvPr>
            <p:cNvGrpSpPr>
              <a:grpSpLocks/>
            </p:cNvGrpSpPr>
            <p:nvPr/>
          </p:nvGrpSpPr>
          <p:grpSpPr bwMode="auto">
            <a:xfrm>
              <a:off x="4176" y="2544"/>
              <a:ext cx="1056" cy="864"/>
              <a:chOff x="4176" y="2544"/>
              <a:chExt cx="1056" cy="864"/>
            </a:xfrm>
          </p:grpSpPr>
          <p:sp>
            <p:nvSpPr>
              <p:cNvPr id="48151" name="Freeform 23">
                <a:extLst>
                  <a:ext uri="{FF2B5EF4-FFF2-40B4-BE49-F238E27FC236}">
                    <a16:creationId xmlns:a16="http://schemas.microsoft.com/office/drawing/2014/main" id="{A7DDA6F4-76D7-4A7D-9DE1-F2647570CC81}"/>
                  </a:ext>
                </a:extLst>
              </p:cNvPr>
              <p:cNvSpPr>
                <a:spLocks/>
              </p:cNvSpPr>
              <p:nvPr/>
            </p:nvSpPr>
            <p:spPr bwMode="auto">
              <a:xfrm>
                <a:off x="4176" y="2544"/>
                <a:ext cx="1056" cy="864"/>
              </a:xfrm>
              <a:custGeom>
                <a:avLst/>
                <a:gdLst>
                  <a:gd name="T0" fmla="*/ 0 w 1008"/>
                  <a:gd name="T1" fmla="*/ 0 h 816"/>
                  <a:gd name="T2" fmla="*/ 288 w 1008"/>
                  <a:gd name="T3" fmla="*/ 336 h 816"/>
                  <a:gd name="T4" fmla="*/ 768 w 1008"/>
                  <a:gd name="T5" fmla="*/ 624 h 816"/>
                  <a:gd name="T6" fmla="*/ 1008 w 1008"/>
                  <a:gd name="T7" fmla="*/ 816 h 816"/>
                </a:gdLst>
                <a:ahLst/>
                <a:cxnLst>
                  <a:cxn ang="0">
                    <a:pos x="T0" y="T1"/>
                  </a:cxn>
                  <a:cxn ang="0">
                    <a:pos x="T2" y="T3"/>
                  </a:cxn>
                  <a:cxn ang="0">
                    <a:pos x="T4" y="T5"/>
                  </a:cxn>
                  <a:cxn ang="0">
                    <a:pos x="T6" y="T7"/>
                  </a:cxn>
                </a:cxnLst>
                <a:rect l="0" t="0" r="r" b="b"/>
                <a:pathLst>
                  <a:path w="1008" h="816">
                    <a:moveTo>
                      <a:pt x="0" y="0"/>
                    </a:moveTo>
                    <a:cubicBezTo>
                      <a:pt x="80" y="116"/>
                      <a:pt x="160" y="232"/>
                      <a:pt x="288" y="336"/>
                    </a:cubicBezTo>
                    <a:cubicBezTo>
                      <a:pt x="416" y="440"/>
                      <a:pt x="648" y="544"/>
                      <a:pt x="768" y="624"/>
                    </a:cubicBezTo>
                    <a:cubicBezTo>
                      <a:pt x="888" y="704"/>
                      <a:pt x="948" y="760"/>
                      <a:pt x="1008" y="81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52" name="Line 24">
                <a:extLst>
                  <a:ext uri="{FF2B5EF4-FFF2-40B4-BE49-F238E27FC236}">
                    <a16:creationId xmlns:a16="http://schemas.microsoft.com/office/drawing/2014/main" id="{05D809FF-E052-4077-AA22-C6E67D52ABBE}"/>
                  </a:ext>
                </a:extLst>
              </p:cNvPr>
              <p:cNvSpPr>
                <a:spLocks noChangeShapeType="1"/>
              </p:cNvSpPr>
              <p:nvPr/>
            </p:nvSpPr>
            <p:spPr bwMode="auto">
              <a:xfrm>
                <a:off x="4272" y="2784"/>
                <a:ext cx="144" cy="19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53" name="Line 25">
                <a:extLst>
                  <a:ext uri="{FF2B5EF4-FFF2-40B4-BE49-F238E27FC236}">
                    <a16:creationId xmlns:a16="http://schemas.microsoft.com/office/drawing/2014/main" id="{D46EA216-068B-41FF-B120-FBDEB8DEF1D8}"/>
                  </a:ext>
                </a:extLst>
              </p:cNvPr>
              <p:cNvSpPr>
                <a:spLocks noChangeShapeType="1"/>
              </p:cNvSpPr>
              <p:nvPr/>
            </p:nvSpPr>
            <p:spPr bwMode="auto">
              <a:xfrm>
                <a:off x="4704" y="2880"/>
                <a:ext cx="240"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8154" name="Line 26">
                <a:extLst>
                  <a:ext uri="{FF2B5EF4-FFF2-40B4-BE49-F238E27FC236}">
                    <a16:creationId xmlns:a16="http://schemas.microsoft.com/office/drawing/2014/main" id="{41932B21-35D3-4A1E-B7C2-DA5A67545DEE}"/>
                  </a:ext>
                </a:extLst>
              </p:cNvPr>
              <p:cNvSpPr>
                <a:spLocks noChangeShapeType="1"/>
              </p:cNvSpPr>
              <p:nvPr/>
            </p:nvSpPr>
            <p:spPr bwMode="auto">
              <a:xfrm>
                <a:off x="4896" y="3216"/>
                <a:ext cx="192"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sp>
          <p:nvSpPr>
            <p:cNvPr id="48156" name="Text Box 28">
              <a:extLst>
                <a:ext uri="{FF2B5EF4-FFF2-40B4-BE49-F238E27FC236}">
                  <a16:creationId xmlns:a16="http://schemas.microsoft.com/office/drawing/2014/main" id="{BE67699A-78BA-42A7-8A3A-DC236F8B3753}"/>
                </a:ext>
              </a:extLst>
            </p:cNvPr>
            <p:cNvSpPr txBox="1">
              <a:spLocks noChangeArrowheads="1"/>
            </p:cNvSpPr>
            <p:nvPr/>
          </p:nvSpPr>
          <p:spPr bwMode="auto">
            <a:xfrm>
              <a:off x="672" y="3552"/>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id-ID" b="1"/>
                <a:t>Tersebar</a:t>
              </a:r>
            </a:p>
          </p:txBody>
        </p:sp>
        <p:sp>
          <p:nvSpPr>
            <p:cNvPr id="48157" name="Text Box 29">
              <a:extLst>
                <a:ext uri="{FF2B5EF4-FFF2-40B4-BE49-F238E27FC236}">
                  <a16:creationId xmlns:a16="http://schemas.microsoft.com/office/drawing/2014/main" id="{FF2BB0A5-5828-42B3-8763-729A4B32E5CB}"/>
                </a:ext>
              </a:extLst>
            </p:cNvPr>
            <p:cNvSpPr txBox="1">
              <a:spLocks noChangeArrowheads="1"/>
            </p:cNvSpPr>
            <p:nvPr/>
          </p:nvSpPr>
          <p:spPr bwMode="auto">
            <a:xfrm>
              <a:off x="2688" y="3552"/>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b="1"/>
                <a:t>Radial</a:t>
              </a:r>
            </a:p>
          </p:txBody>
        </p:sp>
        <p:sp>
          <p:nvSpPr>
            <p:cNvPr id="48158" name="Text Box 30">
              <a:extLst>
                <a:ext uri="{FF2B5EF4-FFF2-40B4-BE49-F238E27FC236}">
                  <a16:creationId xmlns:a16="http://schemas.microsoft.com/office/drawing/2014/main" id="{A36F894D-AB83-4133-8378-7B91EFDF9AD1}"/>
                </a:ext>
              </a:extLst>
            </p:cNvPr>
            <p:cNvSpPr txBox="1">
              <a:spLocks noChangeArrowheads="1"/>
            </p:cNvSpPr>
            <p:nvPr/>
          </p:nvSpPr>
          <p:spPr bwMode="auto">
            <a:xfrm>
              <a:off x="4320" y="355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id-ID" b="1"/>
                <a:t>Linier</a:t>
              </a:r>
            </a:p>
          </p:txBody>
        </p:sp>
      </p:grpSp>
    </p:spTree>
    <p:extLst>
      <p:ext uri="{BB962C8B-B14F-4D97-AF65-F5344CB8AC3E}">
        <p14:creationId xmlns:p14="http://schemas.microsoft.com/office/powerpoint/2010/main" val="322554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B75F-E707-40C0-A108-64E28DE74ADF}"/>
              </a:ext>
            </a:extLst>
          </p:cNvPr>
          <p:cNvSpPr>
            <a:spLocks noGrp="1"/>
          </p:cNvSpPr>
          <p:nvPr>
            <p:ph type="title"/>
          </p:nvPr>
        </p:nvSpPr>
        <p:spPr>
          <a:xfrm>
            <a:off x="838200" y="365126"/>
            <a:ext cx="10515600" cy="995842"/>
          </a:xfrm>
        </p:spPr>
        <p:txBody>
          <a:bodyPr>
            <a:normAutofit fontScale="90000"/>
          </a:bodyPr>
          <a:lstStyle/>
          <a:p>
            <a:pPr algn="ctr"/>
            <a:r>
              <a:rPr lang="id-ID" dirty="0"/>
              <a:t>Lokasi desa terhadappusat fasilitas dibedakan menjadi 4 katagori</a:t>
            </a:r>
          </a:p>
        </p:txBody>
      </p:sp>
      <p:sp>
        <p:nvSpPr>
          <p:cNvPr id="3" name="Content Placeholder 2">
            <a:extLst>
              <a:ext uri="{FF2B5EF4-FFF2-40B4-BE49-F238E27FC236}">
                <a16:creationId xmlns:a16="http://schemas.microsoft.com/office/drawing/2014/main" id="{665CB629-D0EA-4A11-9D92-160539150D67}"/>
              </a:ext>
            </a:extLst>
          </p:cNvPr>
          <p:cNvSpPr>
            <a:spLocks noGrp="1"/>
          </p:cNvSpPr>
          <p:nvPr>
            <p:ph idx="1"/>
          </p:nvPr>
        </p:nvSpPr>
        <p:spPr>
          <a:xfrm>
            <a:off x="838200" y="1825625"/>
            <a:ext cx="10515600" cy="4667250"/>
          </a:xfrm>
        </p:spPr>
        <p:txBody>
          <a:bodyPr>
            <a:normAutofit/>
          </a:bodyPr>
          <a:lstStyle/>
          <a:p>
            <a:r>
              <a:rPr lang="id-ID" dirty="0"/>
              <a:t>1. Kategori I</a:t>
            </a:r>
          </a:p>
          <a:p>
            <a:pPr marL="0" indent="0">
              <a:buNone/>
            </a:pPr>
            <a:r>
              <a:rPr lang="id-ID" dirty="0"/>
              <a:t>Desa yang lokasinya berada disekitar ibukota propinsi dan kota. Ada pelabuhan utama dan pusat2 industri besar, pusat pasar regional, bank, pusat pendidikan tinggi dll</a:t>
            </a:r>
          </a:p>
          <a:p>
            <a:r>
              <a:rPr lang="id-ID" dirty="0"/>
              <a:t>2. Kategori II</a:t>
            </a:r>
          </a:p>
          <a:p>
            <a:pPr marL="0" indent="0">
              <a:buNone/>
            </a:pPr>
            <a:r>
              <a:rPr lang="id-ID" dirty="0"/>
              <a:t>Desa yang lokasinya berada disekitar ibukota kabupaten. Memiliki pusat-pusat terminal antar kota, pasar sub regional, bank-bank dagang pusat dan pusat pendidikan menengah atas.</a:t>
            </a:r>
          </a:p>
          <a:p>
            <a:r>
              <a:rPr lang="id-ID" dirty="0"/>
              <a:t>3. Kategori III</a:t>
            </a:r>
          </a:p>
          <a:p>
            <a:pPr marL="0" indent="0">
              <a:buNone/>
            </a:pPr>
            <a:r>
              <a:rPr lang="id-ID" dirty="0"/>
              <a:t>Desa yang lokasinya berada di sekitar ibukota kecamatan atau kota-kota kecil.</a:t>
            </a:r>
          </a:p>
          <a:p>
            <a:r>
              <a:rPr lang="id-ID" dirty="0"/>
              <a:t>4. Kategori IV</a:t>
            </a:r>
          </a:p>
          <a:p>
            <a:pPr marL="0" indent="0">
              <a:buNone/>
            </a:pPr>
            <a:r>
              <a:rPr lang="id-ID" dirty="0"/>
              <a:t>Desa yang lokasinya terpencil. Letaknya jauh dari pusat fasilitas</a:t>
            </a:r>
          </a:p>
          <a:p>
            <a:endParaRPr lang="id-ID" dirty="0"/>
          </a:p>
        </p:txBody>
      </p:sp>
    </p:spTree>
    <p:extLst>
      <p:ext uri="{BB962C8B-B14F-4D97-AF65-F5344CB8AC3E}">
        <p14:creationId xmlns:p14="http://schemas.microsoft.com/office/powerpoint/2010/main" val="916208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76AC-92B4-40F4-A113-C06ACBB66EE4}"/>
              </a:ext>
            </a:extLst>
          </p:cNvPr>
          <p:cNvSpPr>
            <a:spLocks noGrp="1"/>
          </p:cNvSpPr>
          <p:nvPr>
            <p:ph type="title"/>
          </p:nvPr>
        </p:nvSpPr>
        <p:spPr>
          <a:xfrm>
            <a:off x="838200" y="365126"/>
            <a:ext cx="10515600" cy="1102168"/>
          </a:xfrm>
        </p:spPr>
        <p:txBody>
          <a:bodyPr>
            <a:noAutofit/>
          </a:bodyPr>
          <a:lstStyle/>
          <a:p>
            <a:pPr algn="ctr"/>
            <a:r>
              <a:rPr lang="id-ID" sz="3500" dirty="0"/>
              <a:t>Paul H. Landis, seorang ahli sosiologi perdesaan, membedakan pola persebaran permukiman desa menjadi empat tipe</a:t>
            </a:r>
          </a:p>
        </p:txBody>
      </p:sp>
      <p:sp>
        <p:nvSpPr>
          <p:cNvPr id="3" name="Content Placeholder 2">
            <a:extLst>
              <a:ext uri="{FF2B5EF4-FFF2-40B4-BE49-F238E27FC236}">
                <a16:creationId xmlns:a16="http://schemas.microsoft.com/office/drawing/2014/main" id="{2921417B-69FC-43F2-A6D4-AD6DB0C19173}"/>
              </a:ext>
            </a:extLst>
          </p:cNvPr>
          <p:cNvSpPr>
            <a:spLocks noGrp="1"/>
          </p:cNvSpPr>
          <p:nvPr>
            <p:ph idx="1"/>
          </p:nvPr>
        </p:nvSpPr>
        <p:spPr/>
        <p:txBody>
          <a:bodyPr/>
          <a:lstStyle/>
          <a:p>
            <a:r>
              <a:rPr lang="id-ID" dirty="0"/>
              <a:t>1. Tipe desa yang penduduknya tinggal bersama di suatu daerah dengan lahan pertanian di sekitarnya (The farm village type).</a:t>
            </a:r>
          </a:p>
          <a:p>
            <a:endParaRPr lang="id-ID" dirty="0"/>
          </a:p>
        </p:txBody>
      </p:sp>
      <p:pic>
        <p:nvPicPr>
          <p:cNvPr id="6" name="Picture 5" descr="http://2.bp.blogspot.com/-SYKJAACDdKM/UMLDXjSqKgI/AAAAAAAAA6U/A2EfMpV87-o/s400/f4.jpg">
            <a:hlinkClick r:id="rId2"/>
            <a:extLst>
              <a:ext uri="{FF2B5EF4-FFF2-40B4-BE49-F238E27FC236}">
                <a16:creationId xmlns:a16="http://schemas.microsoft.com/office/drawing/2014/main" id="{C78B67F2-60C0-4697-8DDE-7FB4FB820A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74850" y="2892056"/>
            <a:ext cx="7653671" cy="3600818"/>
          </a:xfrm>
          <a:prstGeom prst="rect">
            <a:avLst/>
          </a:prstGeom>
          <a:noFill/>
          <a:ln>
            <a:noFill/>
          </a:ln>
        </p:spPr>
      </p:pic>
    </p:spTree>
    <p:extLst>
      <p:ext uri="{BB962C8B-B14F-4D97-AF65-F5344CB8AC3E}">
        <p14:creationId xmlns:p14="http://schemas.microsoft.com/office/powerpoint/2010/main" val="74880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B273A-F87F-4F96-A74D-244911346CD7}"/>
              </a:ext>
            </a:extLst>
          </p:cNvPr>
          <p:cNvSpPr>
            <a:spLocks noGrp="1"/>
          </p:cNvSpPr>
          <p:nvPr>
            <p:ph idx="1"/>
          </p:nvPr>
        </p:nvSpPr>
        <p:spPr>
          <a:xfrm>
            <a:off x="838200" y="978195"/>
            <a:ext cx="10515600" cy="5198768"/>
          </a:xfrm>
        </p:spPr>
        <p:txBody>
          <a:bodyPr/>
          <a:lstStyle/>
          <a:p>
            <a:r>
              <a:rPr lang="id-ID" dirty="0"/>
              <a:t>2. Tipe desa yang sebagian besar penduduknya tinggal bersama di suatu daerah dengan lahan pertanian di sekitarnya dan sebagian kecil penduduknya tersebar di luar permukiman utama yang telah padat (The nebulous farm type).</a:t>
            </a:r>
          </a:p>
          <a:p>
            <a:endParaRPr lang="id-ID" dirty="0"/>
          </a:p>
        </p:txBody>
      </p:sp>
      <p:pic>
        <p:nvPicPr>
          <p:cNvPr id="4" name="Picture 3" descr="http://1.bp.blogspot.com/-hSTICMcasI0/UMLDi-K3DkI/AAAAAAAAA6c/4xFiW8WLV-E/s400/f5.jpg">
            <a:hlinkClick r:id="rId2"/>
            <a:extLst>
              <a:ext uri="{FF2B5EF4-FFF2-40B4-BE49-F238E27FC236}">
                <a16:creationId xmlns:a16="http://schemas.microsoft.com/office/drawing/2014/main" id="{E9C9F567-303C-426A-A160-583353ABA7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47778" y="2883749"/>
            <a:ext cx="6273208" cy="3293214"/>
          </a:xfrm>
          <a:prstGeom prst="rect">
            <a:avLst/>
          </a:prstGeom>
          <a:noFill/>
          <a:ln>
            <a:noFill/>
          </a:ln>
        </p:spPr>
      </p:pic>
    </p:spTree>
    <p:extLst>
      <p:ext uri="{BB962C8B-B14F-4D97-AF65-F5344CB8AC3E}">
        <p14:creationId xmlns:p14="http://schemas.microsoft.com/office/powerpoint/2010/main" val="1195168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00F17-639F-49A1-BE53-99E4FDADD251}"/>
              </a:ext>
            </a:extLst>
          </p:cNvPr>
          <p:cNvSpPr>
            <a:spLocks noGrp="1"/>
          </p:cNvSpPr>
          <p:nvPr>
            <p:ph idx="1"/>
          </p:nvPr>
        </p:nvSpPr>
        <p:spPr>
          <a:xfrm>
            <a:off x="838200" y="446567"/>
            <a:ext cx="10515600" cy="5730396"/>
          </a:xfrm>
        </p:spPr>
        <p:txBody>
          <a:bodyPr/>
          <a:lstStyle/>
          <a:p>
            <a:r>
              <a:rPr lang="id-ID" dirty="0"/>
              <a:t>3. Tipe desa yang penduduknya bermukim di sepanjang jalan utama desa, sungai, atau pantai. Lahan pertanian berada di sekitar permukiman desa dan jarak antarrumah tidak terlalu jauh (The arranged isolated farm type).</a:t>
            </a:r>
          </a:p>
          <a:p>
            <a:endParaRPr lang="id-ID" dirty="0"/>
          </a:p>
          <a:p>
            <a:endParaRPr lang="id-ID" dirty="0"/>
          </a:p>
        </p:txBody>
      </p:sp>
      <p:pic>
        <p:nvPicPr>
          <p:cNvPr id="4" name="Picture 3" descr="http://1.bp.blogspot.com/-Pk8dsiXqEnc/UMLDtWuyJbI/AAAAAAAAA6k/U1aBwQMJIoo/s400/f6.jpg">
            <a:hlinkClick r:id="rId2"/>
            <a:extLst>
              <a:ext uri="{FF2B5EF4-FFF2-40B4-BE49-F238E27FC236}">
                <a16:creationId xmlns:a16="http://schemas.microsoft.com/office/drawing/2014/main" id="{D6DC6AB4-0EB2-4D38-97B6-53603DF18F6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4642" y="2300287"/>
            <a:ext cx="7889358" cy="3653946"/>
          </a:xfrm>
          <a:prstGeom prst="rect">
            <a:avLst/>
          </a:prstGeom>
          <a:noFill/>
          <a:ln>
            <a:noFill/>
          </a:ln>
        </p:spPr>
      </p:pic>
    </p:spTree>
    <p:extLst>
      <p:ext uri="{BB962C8B-B14F-4D97-AF65-F5344CB8AC3E}">
        <p14:creationId xmlns:p14="http://schemas.microsoft.com/office/powerpoint/2010/main" val="370135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84E65-C198-411C-B5F4-B460EA905521}"/>
              </a:ext>
            </a:extLst>
          </p:cNvPr>
          <p:cNvSpPr>
            <a:spLocks noGrp="1"/>
          </p:cNvSpPr>
          <p:nvPr>
            <p:ph idx="1"/>
          </p:nvPr>
        </p:nvSpPr>
        <p:spPr>
          <a:xfrm>
            <a:off x="838200" y="546101"/>
            <a:ext cx="10515600" cy="5630862"/>
          </a:xfrm>
        </p:spPr>
        <p:txBody>
          <a:bodyPr/>
          <a:lstStyle/>
          <a:p>
            <a:r>
              <a:rPr lang="id-ID" dirty="0"/>
              <a:t>4. Tipe desa yang penduduknya tinggal tersebar dan terpisah dengan lahan pertanian masingmasing serta mengumpul pada suatu pusat perdagangan. Tipe ini biasanya terjadi pada daerah yang tanahnya memiliki tingkat kesuburan tidak sama (The pure isolated type).</a:t>
            </a:r>
          </a:p>
          <a:p>
            <a:endParaRPr lang="id-ID" dirty="0"/>
          </a:p>
        </p:txBody>
      </p:sp>
      <p:pic>
        <p:nvPicPr>
          <p:cNvPr id="4" name="Picture 3" descr="http://1.bp.blogspot.com/-hfypPVVb2jQ/UMLD37lv4AI/AAAAAAAAA6s/74mV3wwfp9U/s400/f7.jpg">
            <a:hlinkClick r:id="rId2"/>
            <a:extLst>
              <a:ext uri="{FF2B5EF4-FFF2-40B4-BE49-F238E27FC236}">
                <a16:creationId xmlns:a16="http://schemas.microsoft.com/office/drawing/2014/main" id="{6BAFD8BD-BE5F-4D24-AABA-38BB2059B7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5908" y="2424224"/>
            <a:ext cx="8484780" cy="3887676"/>
          </a:xfrm>
          <a:prstGeom prst="rect">
            <a:avLst/>
          </a:prstGeom>
          <a:noFill/>
          <a:ln>
            <a:noFill/>
          </a:ln>
        </p:spPr>
      </p:pic>
    </p:spTree>
    <p:extLst>
      <p:ext uri="{BB962C8B-B14F-4D97-AF65-F5344CB8AC3E}">
        <p14:creationId xmlns:p14="http://schemas.microsoft.com/office/powerpoint/2010/main" val="387954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6567-E7C3-4A57-9E72-64058A891907}"/>
              </a:ext>
            </a:extLst>
          </p:cNvPr>
          <p:cNvSpPr>
            <a:spLocks noGrp="1"/>
          </p:cNvSpPr>
          <p:nvPr>
            <p:ph type="title"/>
          </p:nvPr>
        </p:nvSpPr>
        <p:spPr>
          <a:xfrm>
            <a:off x="838200" y="365126"/>
            <a:ext cx="10515600" cy="953312"/>
          </a:xfrm>
        </p:spPr>
        <p:txBody>
          <a:bodyPr>
            <a:normAutofit fontScale="90000"/>
          </a:bodyPr>
          <a:lstStyle/>
          <a:p>
            <a:pPr algn="ctr"/>
            <a:r>
              <a:rPr lang="id-ID" dirty="0"/>
              <a:t>Menurut R. Bintarto ada 6 pola desa dikemukakan yaitu :</a:t>
            </a:r>
          </a:p>
        </p:txBody>
      </p:sp>
      <p:sp>
        <p:nvSpPr>
          <p:cNvPr id="3" name="Content Placeholder 2">
            <a:extLst>
              <a:ext uri="{FF2B5EF4-FFF2-40B4-BE49-F238E27FC236}">
                <a16:creationId xmlns:a16="http://schemas.microsoft.com/office/drawing/2014/main" id="{1A7902C2-5E69-4018-ACE9-B55EA417AB19}"/>
              </a:ext>
            </a:extLst>
          </p:cNvPr>
          <p:cNvSpPr>
            <a:spLocks noGrp="1"/>
          </p:cNvSpPr>
          <p:nvPr>
            <p:ph idx="1"/>
          </p:nvPr>
        </p:nvSpPr>
        <p:spPr/>
        <p:txBody>
          <a:bodyPr>
            <a:normAutofit/>
          </a:bodyPr>
          <a:lstStyle/>
          <a:p>
            <a:r>
              <a:rPr lang="id-ID" dirty="0"/>
              <a:t>.Memanjang jalan : Susunan desanya mengikuti jalur-jalur jalan dan sungai. Contohnya: terdapat didaerah Bantul, Jokyakarta</a:t>
            </a:r>
          </a:p>
          <a:p>
            <a:r>
              <a:rPr lang="id-ID" dirty="0"/>
              <a:t>Memanjang sungai : Susunan desanya mengikuti jalur-jalur jalan dan sungai. Contohnya terdapat didaerah Bantul, yogyakarta</a:t>
            </a:r>
          </a:p>
          <a:p>
            <a:r>
              <a:rPr lang="id-ID" dirty="0"/>
              <a:t>Radial : Pola desa ini berbentuk radial terhadap gunung dan memanjang sepanjang sungai dilereng gunung</a:t>
            </a:r>
          </a:p>
          <a:p>
            <a:r>
              <a:rPr lang="id-ID" dirty="0"/>
              <a:t>Tersebar : Pola desa didaerah gunung kidul – yogyakarta merupakan nucleus yang berdiri sendiri.</a:t>
            </a:r>
          </a:p>
          <a:p>
            <a:r>
              <a:rPr lang="id-ID" dirty="0"/>
              <a:t>Memanjang pantai : Didaerah pantai susunan desa nelayan berbentuk memanjang sepanjang pantai.</a:t>
            </a:r>
          </a:p>
          <a:p>
            <a:r>
              <a:rPr lang="id-ID" dirty="0"/>
              <a:t>Sejajar jalan kereta api.</a:t>
            </a:r>
          </a:p>
        </p:txBody>
      </p:sp>
    </p:spTree>
    <p:extLst>
      <p:ext uri="{BB962C8B-B14F-4D97-AF65-F5344CB8AC3E}">
        <p14:creationId xmlns:p14="http://schemas.microsoft.com/office/powerpoint/2010/main" val="2748026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0554CA-5DEC-45CA-82C2-BF2733E52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342" y="1212112"/>
            <a:ext cx="8210145" cy="4572000"/>
          </a:xfrm>
        </p:spPr>
      </p:pic>
    </p:spTree>
    <p:extLst>
      <p:ext uri="{BB962C8B-B14F-4D97-AF65-F5344CB8AC3E}">
        <p14:creationId xmlns:p14="http://schemas.microsoft.com/office/powerpoint/2010/main" val="213715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21A298-8F6B-4899-B64C-5AF0577FAE76}"/>
              </a:ext>
            </a:extLst>
          </p:cNvPr>
          <p:cNvSpPr>
            <a:spLocks noGrp="1" noChangeArrowheads="1"/>
          </p:cNvSpPr>
          <p:nvPr>
            <p:ph idx="1"/>
          </p:nvPr>
        </p:nvSpPr>
        <p:spPr>
          <a:xfrm>
            <a:off x="2240924" y="266700"/>
            <a:ext cx="8422783" cy="5881181"/>
          </a:xfrm>
        </p:spPr>
        <p:txBody>
          <a:bodyPr>
            <a:normAutofit/>
          </a:bodyPr>
          <a:lstStyle/>
          <a:p>
            <a:pPr marL="609600" indent="-609600">
              <a:buNone/>
            </a:pPr>
            <a:r>
              <a:rPr lang="id-ID" altLang="id-ID" dirty="0"/>
              <a:t>e. </a:t>
            </a:r>
            <a:r>
              <a:rPr lang="en-US" altLang="id-ID" dirty="0" err="1"/>
              <a:t>Koentjaraningrat</a:t>
            </a:r>
            <a:endParaRPr lang="en-US" altLang="id-ID" dirty="0"/>
          </a:p>
          <a:p>
            <a:pPr marL="360363" indent="0">
              <a:buNone/>
            </a:pPr>
            <a:r>
              <a:rPr lang="en-US" altLang="id-ID" dirty="0" err="1"/>
              <a:t>komunitas</a:t>
            </a:r>
            <a:r>
              <a:rPr lang="en-US" altLang="id-ID" dirty="0"/>
              <a:t> </a:t>
            </a:r>
            <a:r>
              <a:rPr lang="en-US" altLang="id-ID" dirty="0" err="1"/>
              <a:t>kecil</a:t>
            </a:r>
            <a:r>
              <a:rPr lang="en-US" altLang="id-ID" dirty="0"/>
              <a:t> yang </a:t>
            </a:r>
            <a:r>
              <a:rPr lang="en-US" altLang="id-ID" dirty="0" err="1"/>
              <a:t>menetap</a:t>
            </a:r>
            <a:r>
              <a:rPr lang="en-US" altLang="id-ID" dirty="0"/>
              <a:t> </a:t>
            </a:r>
            <a:r>
              <a:rPr lang="en-US" altLang="id-ID" dirty="0" err="1"/>
              <a:t>tetap</a:t>
            </a:r>
            <a:r>
              <a:rPr lang="en-US" altLang="id-ID" dirty="0"/>
              <a:t> di </a:t>
            </a:r>
            <a:r>
              <a:rPr lang="en-US" altLang="id-ID" dirty="0" err="1"/>
              <a:t>suatu</a:t>
            </a:r>
            <a:r>
              <a:rPr lang="en-US" altLang="id-ID" dirty="0"/>
              <a:t> </a:t>
            </a:r>
            <a:r>
              <a:rPr lang="en-US" altLang="id-ID" dirty="0" err="1"/>
              <a:t>tempat</a:t>
            </a:r>
            <a:r>
              <a:rPr lang="en-US" altLang="id-ID" dirty="0"/>
              <a:t>.</a:t>
            </a:r>
          </a:p>
          <a:p>
            <a:pPr marL="609600" indent="-609600">
              <a:buNone/>
            </a:pPr>
            <a:r>
              <a:rPr lang="id-ID" altLang="id-ID" dirty="0"/>
              <a:t>f. </a:t>
            </a:r>
            <a:r>
              <a:rPr lang="en-US" altLang="id-ID" dirty="0"/>
              <a:t>Anderson</a:t>
            </a:r>
          </a:p>
          <a:p>
            <a:pPr marL="265113" indent="0">
              <a:buNone/>
            </a:pPr>
            <a:r>
              <a:rPr lang="en-US" altLang="id-ID" dirty="0" err="1"/>
              <a:t>suatu</a:t>
            </a:r>
            <a:r>
              <a:rPr lang="en-US" altLang="id-ID" dirty="0"/>
              <a:t> </a:t>
            </a:r>
            <a:r>
              <a:rPr lang="en-US" altLang="id-ID" dirty="0" err="1"/>
              <a:t>tempat</a:t>
            </a:r>
            <a:r>
              <a:rPr lang="en-US" altLang="id-ID" dirty="0"/>
              <a:t> yang </a:t>
            </a:r>
            <a:r>
              <a:rPr lang="en-US" altLang="id-ID" dirty="0" err="1"/>
              <a:t>memiliki</a:t>
            </a:r>
            <a:r>
              <a:rPr lang="en-US" altLang="id-ID" dirty="0"/>
              <a:t> </a:t>
            </a:r>
            <a:r>
              <a:rPr lang="en-US" altLang="id-ID" dirty="0" err="1"/>
              <a:t>jumlah</a:t>
            </a:r>
            <a:r>
              <a:rPr lang="en-US" altLang="id-ID" dirty="0"/>
              <a:t> </a:t>
            </a:r>
            <a:r>
              <a:rPr lang="en-US" altLang="id-ID" dirty="0" err="1"/>
              <a:t>penduduk</a:t>
            </a:r>
            <a:r>
              <a:rPr lang="en-US" altLang="id-ID" dirty="0"/>
              <a:t> paling </a:t>
            </a:r>
            <a:r>
              <a:rPr lang="en-US" altLang="id-ID" dirty="0" err="1"/>
              <a:t>sedikit</a:t>
            </a:r>
            <a:r>
              <a:rPr lang="en-US" altLang="id-ID" dirty="0"/>
              <a:t> 2.500 </a:t>
            </a:r>
            <a:r>
              <a:rPr lang="en-US" altLang="id-ID" dirty="0" err="1"/>
              <a:t>jiwa</a:t>
            </a:r>
            <a:r>
              <a:rPr lang="en-US" altLang="id-ID" dirty="0"/>
              <a:t>.</a:t>
            </a:r>
            <a:endParaRPr lang="id-ID" altLang="id-ID" dirty="0"/>
          </a:p>
          <a:p>
            <a:pPr marL="0" indent="0">
              <a:buNone/>
            </a:pPr>
            <a:r>
              <a:rPr lang="id-ID" dirty="0"/>
              <a:t>g. Menurut Paul H </a:t>
            </a:r>
            <a:r>
              <a:rPr lang="id-ID" dirty="0" err="1"/>
              <a:t>Landis</a:t>
            </a:r>
            <a:endParaRPr lang="id-ID" dirty="0"/>
          </a:p>
          <a:p>
            <a:pPr marL="360363" indent="0">
              <a:buNone/>
            </a:pPr>
            <a:r>
              <a:rPr lang="id-ID" dirty="0"/>
              <a:t>suatu wilayah yang jumlah penduduknya kurang dari 2.500 jiwa dengan ciri-ciri sebagai berikut:</a:t>
            </a:r>
          </a:p>
          <a:p>
            <a:pPr marL="985838" indent="-457200" algn="just"/>
            <a:r>
              <a:rPr lang="id-ID" dirty="0"/>
              <a:t>Mempunyai pergaulan hidup yang saling kenal mengenal </a:t>
            </a:r>
            <a:r>
              <a:rPr lang="id-ID" dirty="0" err="1"/>
              <a:t>antra</a:t>
            </a:r>
            <a:r>
              <a:rPr lang="id-ID" dirty="0"/>
              <a:t> ribuan jiwa</a:t>
            </a:r>
          </a:p>
          <a:p>
            <a:pPr marL="985838" indent="-457200" algn="just"/>
            <a:r>
              <a:rPr lang="id-ID" dirty="0"/>
              <a:t>Ada pertalian perasaan yang sama tentang </a:t>
            </a:r>
            <a:r>
              <a:rPr lang="id-ID" dirty="0" err="1"/>
              <a:t>kesukuaan</a:t>
            </a:r>
            <a:r>
              <a:rPr lang="id-ID" dirty="0"/>
              <a:t> terhadap kebiasaan</a:t>
            </a:r>
          </a:p>
          <a:p>
            <a:pPr marL="985838" indent="-457200" algn="just"/>
            <a:r>
              <a:rPr lang="id-ID" dirty="0"/>
              <a:t>Cara berusaha (ekonomi) adalah agraris yang paling umum yang sangat dipengaruhi alam sekitar seperti iklim, keadaan alam, kekayaan alam, sedangkan pekerjaan yang bukan agraris adalah bersifat sambilan.</a:t>
            </a:r>
          </a:p>
          <a:p>
            <a:pPr marL="265113" indent="0">
              <a:buNone/>
            </a:pPr>
            <a:endParaRPr lang="en-US" altLang="id-ID" dirty="0"/>
          </a:p>
        </p:txBody>
      </p:sp>
    </p:spTree>
    <p:extLst>
      <p:ext uri="{BB962C8B-B14F-4D97-AF65-F5344CB8AC3E}">
        <p14:creationId xmlns:p14="http://schemas.microsoft.com/office/powerpoint/2010/main" val="30804408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4F7E5-DE66-497C-9C39-AD826BFB0C16}"/>
              </a:ext>
            </a:extLst>
          </p:cNvPr>
          <p:cNvSpPr>
            <a:spLocks noChangeArrowheads="1"/>
          </p:cNvSpPr>
          <p:nvPr/>
        </p:nvSpPr>
        <p:spPr bwMode="auto">
          <a:xfrm>
            <a:off x="1795463" y="692151"/>
            <a:ext cx="85725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3200" b="1" dirty="0" err="1"/>
              <a:t>Menurut</a:t>
            </a:r>
            <a:r>
              <a:rPr lang="en-US" altLang="id-ID" sz="3200" b="1" dirty="0"/>
              <a:t> UU No. 22 </a:t>
            </a:r>
            <a:r>
              <a:rPr lang="en-US" altLang="id-ID" sz="3200" b="1" dirty="0" err="1"/>
              <a:t>Tahun</a:t>
            </a:r>
            <a:r>
              <a:rPr lang="en-US" altLang="id-ID" sz="3200" b="1" dirty="0"/>
              <a:t> 1999</a:t>
            </a:r>
          </a:p>
          <a:p>
            <a:pPr algn="just" eaLnBrk="1" hangingPunct="1"/>
            <a:r>
              <a:rPr lang="en-US" altLang="id-ID" sz="2400" dirty="0"/>
              <a:t>Kota </a:t>
            </a:r>
            <a:r>
              <a:rPr lang="en-US" altLang="id-ID" sz="2400" dirty="0" err="1"/>
              <a:t>adalah</a:t>
            </a:r>
            <a:r>
              <a:rPr lang="en-US" altLang="id-ID" sz="2400" dirty="0"/>
              <a:t> </a:t>
            </a:r>
            <a:r>
              <a:rPr lang="en-US" altLang="id-ID" sz="2400" dirty="0" err="1"/>
              <a:t>kawasan</a:t>
            </a:r>
            <a:r>
              <a:rPr lang="en-US" altLang="id-ID" sz="2400" dirty="0"/>
              <a:t> yang </a:t>
            </a:r>
            <a:r>
              <a:rPr lang="en-US" altLang="id-ID" sz="2400" dirty="0" err="1"/>
              <a:t>mempunyai</a:t>
            </a:r>
            <a:r>
              <a:rPr lang="en-US" altLang="id-ID" sz="2400" dirty="0"/>
              <a:t> </a:t>
            </a:r>
            <a:r>
              <a:rPr lang="en-US" altLang="id-ID" sz="2400" dirty="0" err="1"/>
              <a:t>kegiatan</a:t>
            </a:r>
            <a:r>
              <a:rPr lang="en-US" altLang="id-ID" sz="2400" dirty="0"/>
              <a:t> non </a:t>
            </a:r>
            <a:r>
              <a:rPr lang="en-US" altLang="id-ID" sz="2400" dirty="0" err="1"/>
              <a:t>agraris</a:t>
            </a:r>
            <a:r>
              <a:rPr lang="en-US" altLang="id-ID" sz="2400" dirty="0"/>
              <a:t> </a:t>
            </a:r>
            <a:r>
              <a:rPr lang="en-US" altLang="id-ID" sz="2400" dirty="0" err="1"/>
              <a:t>dengan</a:t>
            </a:r>
            <a:r>
              <a:rPr lang="en-US" altLang="id-ID" sz="2400" dirty="0"/>
              <a:t> </a:t>
            </a:r>
            <a:r>
              <a:rPr lang="en-US" altLang="id-ID" sz="2400" dirty="0" err="1"/>
              <a:t>susunan</a:t>
            </a:r>
            <a:r>
              <a:rPr lang="en-US" altLang="id-ID" sz="2400" dirty="0"/>
              <a:t> </a:t>
            </a:r>
            <a:r>
              <a:rPr lang="en-US" altLang="id-ID" sz="2400" dirty="0" err="1"/>
              <a:t>fungsi</a:t>
            </a:r>
            <a:r>
              <a:rPr lang="en-US" altLang="id-ID" sz="2400" dirty="0"/>
              <a:t> </a:t>
            </a:r>
            <a:r>
              <a:rPr lang="en-US" altLang="id-ID" sz="2400" dirty="0" err="1"/>
              <a:t>kawasan</a:t>
            </a:r>
            <a:r>
              <a:rPr lang="en-US" altLang="id-ID" sz="2400" dirty="0"/>
              <a:t> </a:t>
            </a:r>
            <a:r>
              <a:rPr lang="en-US" altLang="id-ID" sz="2400" dirty="0" err="1"/>
              <a:t>sebagai</a:t>
            </a:r>
            <a:r>
              <a:rPr lang="en-US" altLang="id-ID" sz="2400" dirty="0"/>
              <a:t> </a:t>
            </a:r>
            <a:r>
              <a:rPr lang="en-US" altLang="id-ID" sz="2400" dirty="0" err="1"/>
              <a:t>tempat</a:t>
            </a:r>
            <a:r>
              <a:rPr lang="en-US" altLang="id-ID" sz="2400" dirty="0"/>
              <a:t> </a:t>
            </a:r>
            <a:r>
              <a:rPr lang="en-US" altLang="id-ID" sz="2400" dirty="0" err="1"/>
              <a:t>pelayanan</a:t>
            </a:r>
            <a:r>
              <a:rPr lang="en-US" altLang="id-ID" sz="2400" dirty="0"/>
              <a:t> </a:t>
            </a:r>
            <a:r>
              <a:rPr lang="en-US" altLang="id-ID" sz="2400" dirty="0" err="1"/>
              <a:t>jasa</a:t>
            </a:r>
            <a:r>
              <a:rPr lang="en-US" altLang="id-ID" sz="2400" dirty="0"/>
              <a:t> </a:t>
            </a:r>
            <a:r>
              <a:rPr lang="en-US" altLang="id-ID" sz="2400" dirty="0" err="1"/>
              <a:t>pemerintahan</a:t>
            </a:r>
            <a:r>
              <a:rPr lang="en-US" altLang="id-ID" sz="2400" dirty="0"/>
              <a:t>, </a:t>
            </a:r>
            <a:r>
              <a:rPr lang="en-US" altLang="id-ID" sz="2400" dirty="0" err="1"/>
              <a:t>pelayanan</a:t>
            </a:r>
            <a:r>
              <a:rPr lang="en-US" altLang="id-ID" sz="2400" dirty="0"/>
              <a:t> </a:t>
            </a:r>
            <a:r>
              <a:rPr lang="en-US" altLang="id-ID" sz="2400" dirty="0" err="1"/>
              <a:t>sosial</a:t>
            </a:r>
            <a:r>
              <a:rPr lang="en-US" altLang="id-ID" sz="2400" dirty="0"/>
              <a:t> </a:t>
            </a:r>
            <a:r>
              <a:rPr lang="en-US" altLang="id-ID" sz="2400" dirty="0" err="1"/>
              <a:t>dan</a:t>
            </a:r>
            <a:r>
              <a:rPr lang="en-US" altLang="id-ID" sz="2400" dirty="0"/>
              <a:t> </a:t>
            </a:r>
            <a:r>
              <a:rPr lang="en-US" altLang="id-ID" sz="2400" dirty="0" err="1"/>
              <a:t>kegiatan</a:t>
            </a:r>
            <a:r>
              <a:rPr lang="en-US" altLang="id-ID" sz="2400" dirty="0"/>
              <a:t> </a:t>
            </a:r>
            <a:r>
              <a:rPr lang="en-US" altLang="id-ID" sz="2400" dirty="0" err="1"/>
              <a:t>ekonomi</a:t>
            </a:r>
            <a:r>
              <a:rPr lang="en-US" altLang="id-ID" sz="2400" dirty="0"/>
              <a:t> </a:t>
            </a:r>
          </a:p>
          <a:p>
            <a:pPr algn="just" eaLnBrk="1" hangingPunct="1"/>
            <a:endParaRPr lang="en-US" altLang="id-ID" sz="2800" b="1" dirty="0"/>
          </a:p>
          <a:p>
            <a:pPr algn="just" eaLnBrk="1" hangingPunct="1"/>
            <a:r>
              <a:rPr lang="en-US" altLang="id-ID" sz="2800" b="1" dirty="0" err="1"/>
              <a:t>Beberapa</a:t>
            </a:r>
            <a:r>
              <a:rPr lang="en-US" altLang="id-ID" sz="2800" b="1" dirty="0"/>
              <a:t> </a:t>
            </a:r>
            <a:r>
              <a:rPr lang="en-US" altLang="id-ID" sz="2800" b="1" dirty="0" err="1"/>
              <a:t>istilah</a:t>
            </a:r>
            <a:r>
              <a:rPr lang="en-US" altLang="id-ID" sz="2800" b="1" dirty="0"/>
              <a:t> </a:t>
            </a:r>
            <a:r>
              <a:rPr lang="en-US" altLang="id-ID" sz="2800" b="1" dirty="0" err="1"/>
              <a:t>kota</a:t>
            </a:r>
            <a:endParaRPr lang="en-US" altLang="id-ID" sz="2800" b="1" dirty="0"/>
          </a:p>
          <a:p>
            <a:pPr algn="just" eaLnBrk="1" hangingPunct="1"/>
            <a:r>
              <a:rPr lang="en-US" altLang="id-ID" sz="2400" dirty="0"/>
              <a:t>Township </a:t>
            </a:r>
            <a:r>
              <a:rPr lang="en-US" altLang="id-ID" sz="2400" dirty="0" err="1"/>
              <a:t>istilah</a:t>
            </a:r>
            <a:r>
              <a:rPr lang="en-US" altLang="id-ID" sz="2400" dirty="0"/>
              <a:t> </a:t>
            </a:r>
            <a:r>
              <a:rPr lang="en-US" altLang="id-ID" sz="2400" dirty="0" err="1"/>
              <a:t>kota</a:t>
            </a:r>
            <a:r>
              <a:rPr lang="en-US" altLang="id-ID" sz="2400" dirty="0"/>
              <a:t> </a:t>
            </a:r>
            <a:r>
              <a:rPr lang="en-US" altLang="id-ID" sz="2400" dirty="0" err="1"/>
              <a:t>kecamatan</a:t>
            </a:r>
            <a:endParaRPr lang="en-US" altLang="id-ID" sz="2400" dirty="0"/>
          </a:p>
          <a:p>
            <a:pPr algn="just" eaLnBrk="1" hangingPunct="1"/>
            <a:r>
              <a:rPr lang="en-US" altLang="id-ID" sz="2400" dirty="0"/>
              <a:t>Town  </a:t>
            </a:r>
            <a:r>
              <a:rPr lang="en-US" altLang="id-ID" sz="2400" dirty="0" err="1"/>
              <a:t>istilah</a:t>
            </a:r>
            <a:r>
              <a:rPr lang="en-US" altLang="id-ID" sz="2400" dirty="0"/>
              <a:t> </a:t>
            </a:r>
            <a:r>
              <a:rPr lang="en-US" altLang="id-ID" sz="2400" dirty="0" err="1"/>
              <a:t>kota</a:t>
            </a:r>
            <a:r>
              <a:rPr lang="en-US" altLang="id-ID" sz="2400" dirty="0"/>
              <a:t> </a:t>
            </a:r>
            <a:r>
              <a:rPr lang="en-US" altLang="id-ID" sz="2400" dirty="0" err="1"/>
              <a:t>kabupaten</a:t>
            </a:r>
            <a:endParaRPr lang="en-US" altLang="id-ID" sz="2400" dirty="0"/>
          </a:p>
          <a:p>
            <a:pPr algn="just" eaLnBrk="1" hangingPunct="1"/>
            <a:r>
              <a:rPr lang="en-US" altLang="id-ID" sz="2400" dirty="0"/>
              <a:t>City </a:t>
            </a:r>
            <a:r>
              <a:rPr lang="en-US" altLang="id-ID" sz="2400" dirty="0" err="1"/>
              <a:t>istilah</a:t>
            </a:r>
            <a:r>
              <a:rPr lang="en-US" altLang="id-ID" sz="2400" dirty="0"/>
              <a:t> </a:t>
            </a:r>
            <a:r>
              <a:rPr lang="en-US" altLang="id-ID" sz="2400" dirty="0" err="1"/>
              <a:t>pusat</a:t>
            </a:r>
            <a:r>
              <a:rPr lang="en-US" altLang="id-ID" sz="2400" dirty="0"/>
              <a:t> </a:t>
            </a:r>
            <a:r>
              <a:rPr lang="en-US" altLang="id-ID" sz="2400" dirty="0" err="1"/>
              <a:t>kota</a:t>
            </a:r>
            <a:endParaRPr lang="en-US" altLang="id-ID" sz="2400" dirty="0"/>
          </a:p>
          <a:p>
            <a:pPr algn="just" eaLnBrk="1" hangingPunct="1"/>
            <a:r>
              <a:rPr lang="en-US" altLang="id-ID" sz="2400" dirty="0"/>
              <a:t>Metropolitan </a:t>
            </a:r>
            <a:r>
              <a:rPr lang="en-US" altLang="id-ID" sz="2400" dirty="0" err="1"/>
              <a:t>adalah</a:t>
            </a:r>
            <a:r>
              <a:rPr lang="en-US" altLang="id-ID" sz="2400" dirty="0"/>
              <a:t>  </a:t>
            </a:r>
            <a:r>
              <a:rPr lang="en-US" altLang="id-ID" sz="2400" dirty="0" err="1"/>
              <a:t>kota</a:t>
            </a:r>
            <a:r>
              <a:rPr lang="en-US" altLang="id-ID" sz="2400" dirty="0"/>
              <a:t> </a:t>
            </a:r>
            <a:r>
              <a:rPr lang="en-US" altLang="id-ID" sz="2400" dirty="0" err="1"/>
              <a:t>besar</a:t>
            </a:r>
            <a:r>
              <a:rPr lang="en-US" altLang="id-ID" sz="2400" dirty="0"/>
              <a:t> </a:t>
            </a:r>
            <a:r>
              <a:rPr lang="en-US" altLang="id-ID" sz="2400" dirty="0" err="1"/>
              <a:t>ditandai</a:t>
            </a:r>
            <a:r>
              <a:rPr lang="en-US" altLang="id-ID" sz="2400" dirty="0"/>
              <a:t> </a:t>
            </a:r>
            <a:r>
              <a:rPr lang="en-US" altLang="id-ID" sz="2400" dirty="0" err="1"/>
              <a:t>dengan</a:t>
            </a:r>
            <a:r>
              <a:rPr lang="en-US" altLang="id-ID" sz="2400" dirty="0"/>
              <a:t> </a:t>
            </a:r>
            <a:r>
              <a:rPr lang="en-US" altLang="id-ID" sz="2400" dirty="0" err="1"/>
              <a:t>perkembangan</a:t>
            </a:r>
            <a:r>
              <a:rPr lang="en-US" altLang="id-ID" sz="2400" dirty="0"/>
              <a:t> </a:t>
            </a:r>
            <a:r>
              <a:rPr lang="en-US" altLang="id-ID" sz="2400" dirty="0" err="1"/>
              <a:t>industri</a:t>
            </a:r>
            <a:endParaRPr lang="en-US" altLang="id-ID" sz="2400" dirty="0"/>
          </a:p>
          <a:p>
            <a:pPr algn="just" eaLnBrk="1" hangingPunct="1"/>
            <a:r>
              <a:rPr lang="en-US" altLang="id-ID" sz="2400" dirty="0" err="1"/>
              <a:t>Conurban</a:t>
            </a:r>
            <a:r>
              <a:rPr lang="en-US" altLang="id-ID" sz="2400" dirty="0"/>
              <a:t> </a:t>
            </a:r>
            <a:r>
              <a:rPr lang="en-US" altLang="id-ID" sz="2400" dirty="0" err="1"/>
              <a:t>kota</a:t>
            </a:r>
            <a:r>
              <a:rPr lang="en-US" altLang="id-ID" sz="2400" dirty="0"/>
              <a:t> </a:t>
            </a:r>
            <a:r>
              <a:rPr lang="en-US" altLang="id-ID" sz="2400" dirty="0" err="1"/>
              <a:t>besar</a:t>
            </a:r>
            <a:r>
              <a:rPr lang="en-US" altLang="id-ID" sz="2400" dirty="0"/>
              <a:t> </a:t>
            </a:r>
            <a:r>
              <a:rPr lang="en-US" altLang="id-ID" sz="2400" dirty="0" err="1"/>
              <a:t>gabungan</a:t>
            </a:r>
            <a:r>
              <a:rPr lang="en-US" altLang="id-ID" sz="2400" dirty="0"/>
              <a:t> </a:t>
            </a:r>
            <a:r>
              <a:rPr lang="en-US" altLang="id-ID" sz="2400" dirty="0" err="1"/>
              <a:t>dari</a:t>
            </a:r>
            <a:r>
              <a:rPr lang="en-US" altLang="id-ID" sz="2400" dirty="0"/>
              <a:t> </a:t>
            </a:r>
            <a:r>
              <a:rPr lang="en-US" altLang="id-ID" sz="2400" dirty="0" err="1"/>
              <a:t>beberapa</a:t>
            </a:r>
            <a:r>
              <a:rPr lang="en-US" altLang="id-ID" sz="2400" dirty="0"/>
              <a:t> </a:t>
            </a:r>
            <a:r>
              <a:rPr lang="en-US" altLang="id-ID" sz="2400" dirty="0" err="1"/>
              <a:t>kota</a:t>
            </a:r>
            <a:r>
              <a:rPr lang="en-US" altLang="id-ID" sz="2400" dirty="0"/>
              <a:t> yang </a:t>
            </a:r>
            <a:r>
              <a:rPr lang="en-US" altLang="id-ID" sz="2400" dirty="0" err="1"/>
              <a:t>berdekatan</a:t>
            </a:r>
            <a:endParaRPr lang="en-US" altLang="id-ID" sz="2400" dirty="0"/>
          </a:p>
          <a:p>
            <a:pPr algn="just" eaLnBrk="1" hangingPunct="1"/>
            <a:r>
              <a:rPr lang="en-US" altLang="id-ID" sz="2400" dirty="0"/>
              <a:t>Megapolitan </a:t>
            </a:r>
            <a:r>
              <a:rPr lang="en-US" altLang="id-ID" sz="2400" dirty="0" err="1"/>
              <a:t>kota</a:t>
            </a:r>
            <a:r>
              <a:rPr lang="en-US" altLang="id-ID" sz="2400" dirty="0"/>
              <a:t> </a:t>
            </a:r>
            <a:r>
              <a:rPr lang="en-US" altLang="id-ID" sz="2400" dirty="0" err="1"/>
              <a:t>raksasa</a:t>
            </a:r>
            <a:r>
              <a:rPr lang="en-US" altLang="id-ID" sz="2400" dirty="0"/>
              <a:t> </a:t>
            </a:r>
            <a:r>
              <a:rPr lang="en-US" altLang="id-ID" sz="2400" dirty="0" err="1"/>
              <a:t>gabungan</a:t>
            </a:r>
            <a:r>
              <a:rPr lang="en-US" altLang="id-ID" sz="2400" dirty="0"/>
              <a:t> </a:t>
            </a:r>
            <a:r>
              <a:rPr lang="en-US" altLang="id-ID" sz="2400" dirty="0" err="1"/>
              <a:t>dari</a:t>
            </a:r>
            <a:r>
              <a:rPr lang="en-US" altLang="id-ID" sz="2400" dirty="0"/>
              <a:t> </a:t>
            </a:r>
            <a:r>
              <a:rPr lang="en-US" altLang="id-ID" sz="2400" dirty="0" err="1"/>
              <a:t>metropilitan</a:t>
            </a:r>
            <a:r>
              <a:rPr lang="en-US" altLang="id-ID" sz="2400" dirty="0"/>
              <a:t> yang </a:t>
            </a:r>
            <a:r>
              <a:rPr lang="en-US" altLang="id-ID" sz="2400" dirty="0" err="1"/>
              <a:t>mempeunyai</a:t>
            </a:r>
            <a:r>
              <a:rPr lang="en-US" altLang="id-ID" sz="2400" dirty="0"/>
              <a:t> </a:t>
            </a:r>
            <a:r>
              <a:rPr lang="en-US" altLang="id-ID" sz="2400" dirty="0" err="1"/>
              <a:t>industri</a:t>
            </a:r>
            <a:r>
              <a:rPr lang="en-US" altLang="id-ID" sz="2400" dirty="0"/>
              <a:t> </a:t>
            </a:r>
            <a:r>
              <a:rPr lang="en-US" altLang="id-ID" sz="2400" dirty="0" err="1"/>
              <a:t>maju</a:t>
            </a:r>
            <a:endParaRPr lang="en-US" altLang="id-ID" sz="2400" dirty="0"/>
          </a:p>
        </p:txBody>
      </p:sp>
      <p:sp>
        <p:nvSpPr>
          <p:cNvPr id="3" name="Rectangle 4">
            <a:extLst>
              <a:ext uri="{FF2B5EF4-FFF2-40B4-BE49-F238E27FC236}">
                <a16:creationId xmlns:a16="http://schemas.microsoft.com/office/drawing/2014/main" id="{EDDA4CE3-9197-46F6-A087-B127DB7481FB}"/>
              </a:ext>
            </a:extLst>
          </p:cNvPr>
          <p:cNvSpPr>
            <a:spLocks noChangeArrowheads="1"/>
          </p:cNvSpPr>
          <p:nvPr/>
        </p:nvSpPr>
        <p:spPr bwMode="auto">
          <a:xfrm>
            <a:off x="2516188" y="1"/>
            <a:ext cx="7129462" cy="830263"/>
          </a:xfrm>
          <a:prstGeom prst="rect">
            <a:avLst/>
          </a:prstGeom>
          <a:noFill/>
          <a:ln w="9525">
            <a:noFill/>
            <a:miter lim="800000"/>
            <a:headEnd/>
            <a:tailEnd/>
          </a:ln>
          <a:effectLst/>
        </p:spPr>
        <p:txBody>
          <a:bodyPr>
            <a:spAutoFit/>
          </a:bodyPr>
          <a:lstStyle/>
          <a:p>
            <a:pPr algn="ctr" eaLnBrk="0" hangingPunct="0">
              <a:defRPr/>
            </a:pPr>
            <a:r>
              <a:rPr lang="id-ID" sz="4800" b="1" dirty="0">
                <a:effectLst>
                  <a:outerShdw blurRad="38100" dist="38100" dir="2700000" algn="tl">
                    <a:srgbClr val="C0C0C0"/>
                  </a:outerShdw>
                </a:effectLst>
                <a:latin typeface="Tahoma" pitchFamily="34" charset="0"/>
              </a:rPr>
              <a:t>GEOGRAFI</a:t>
            </a:r>
            <a:r>
              <a:rPr lang="id-ID" sz="4800" b="1" dirty="0">
                <a:solidFill>
                  <a:srgbClr val="FFFF00"/>
                </a:solidFill>
                <a:effectLst>
                  <a:outerShdw blurRad="38100" dist="38100" dir="2700000" algn="tl">
                    <a:srgbClr val="C0C0C0"/>
                  </a:outerShdw>
                </a:effectLst>
                <a:latin typeface="Tahoma" pitchFamily="34" charset="0"/>
              </a:rPr>
              <a:t> </a:t>
            </a:r>
            <a:r>
              <a:rPr lang="id-ID" sz="4800" b="1" dirty="0">
                <a:effectLst>
                  <a:outerShdw blurRad="38100" dist="38100" dir="2700000" algn="tl">
                    <a:srgbClr val="C0C0C0"/>
                  </a:outerShdw>
                </a:effectLst>
                <a:latin typeface="Tahoma" pitchFamily="34" charset="0"/>
              </a:rPr>
              <a:t>KOTA</a:t>
            </a:r>
            <a:endParaRPr lang="en-US" sz="4800" b="1" dirty="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998703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2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2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2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2000"/>
                                        <p:tgtEl>
                                          <p:spTgt spid="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2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2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3" dur="2000"/>
                                        <p:tgtEl>
                                          <p:spTgt spid="2">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 calcmode="lin" valueType="num">
                                      <p:cBhvr>
                                        <p:cTn id="28" dur="2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9" dur="20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0" dur="2000"/>
                                        <p:tgtEl>
                                          <p:spTgt spid="2">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p:cTn id="35" dur="2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6" dur="20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7" dur="2000"/>
                                        <p:tgtEl>
                                          <p:spTgt spid="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 calcmode="lin" valueType="num">
                                      <p:cBhvr>
                                        <p:cTn id="42" dur="2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3" dur="20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44" dur="2000"/>
                                        <p:tgtEl>
                                          <p:spTgt spid="2">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p:cTn id="49" dur="2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0" dur="20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51" dur="2000"/>
                                        <p:tgtEl>
                                          <p:spTgt spid="2">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 calcmode="lin" valueType="num">
                                      <p:cBhvr>
                                        <p:cTn id="56" dur="2000" fill="hold"/>
                                        <p:tgtEl>
                                          <p:spTgt spid="2">
                                            <p:txEl>
                                              <p:pRg st="8" end="8"/>
                                            </p:txEl>
                                          </p:spTgt>
                                        </p:tgtEl>
                                        <p:attrNameLst>
                                          <p:attrName>ppt_w</p:attrName>
                                        </p:attrNameLst>
                                      </p:cBhvr>
                                      <p:tavLst>
                                        <p:tav tm="0">
                                          <p:val>
                                            <p:fltVal val="0"/>
                                          </p:val>
                                        </p:tav>
                                        <p:tav tm="100000">
                                          <p:val>
                                            <p:strVal val="#ppt_w"/>
                                          </p:val>
                                        </p:tav>
                                      </p:tavLst>
                                    </p:anim>
                                    <p:anim calcmode="lin" valueType="num">
                                      <p:cBhvr>
                                        <p:cTn id="57" dur="20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58" dur="2000"/>
                                        <p:tgtEl>
                                          <p:spTgt spid="2">
                                            <p:txEl>
                                              <p:pRg st="8" end="8"/>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 calcmode="lin" valueType="num">
                                      <p:cBhvr>
                                        <p:cTn id="63" dur="2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64" dur="20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65" dur="2000"/>
                                        <p:tgtEl>
                                          <p:spTgt spid="2">
                                            <p:txEl>
                                              <p:pRg st="9" end="9"/>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 calcmode="lin" valueType="num">
                                      <p:cBhvr>
                                        <p:cTn id="70"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71" dur="2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7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3AFB16-EA6F-4606-8D21-C4D7D4BE0814}"/>
              </a:ext>
            </a:extLst>
          </p:cNvPr>
          <p:cNvSpPr/>
          <p:nvPr/>
        </p:nvSpPr>
        <p:spPr>
          <a:xfrm>
            <a:off x="1809750" y="357188"/>
            <a:ext cx="8572500" cy="584200"/>
          </a:xfrm>
          <a:prstGeom prst="rect">
            <a:avLst/>
          </a:prstGeom>
        </p:spPr>
        <p:txBody>
          <a:bodyPr>
            <a:spAutoFit/>
          </a:bodyPr>
          <a:lstStyle/>
          <a:p>
            <a:pPr indent="-342900" algn="ctr" eaLnBrk="0" hangingPunct="0">
              <a:defRPr/>
            </a:pPr>
            <a:r>
              <a:rPr lang="en-US" sz="3200" b="1" dirty="0" err="1">
                <a:latin typeface="Tahoma" pitchFamily="34" charset="0"/>
              </a:rPr>
              <a:t>Perkembangan</a:t>
            </a:r>
            <a:r>
              <a:rPr lang="en-US" sz="3200" b="1" dirty="0">
                <a:latin typeface="Tahoma" pitchFamily="34" charset="0"/>
              </a:rPr>
              <a:t>  Kota</a:t>
            </a:r>
            <a:endParaRPr lang="en-US" sz="3200" b="1" dirty="0">
              <a:latin typeface="Arial" charset="0"/>
            </a:endParaRPr>
          </a:p>
        </p:txBody>
      </p:sp>
      <p:sp>
        <p:nvSpPr>
          <p:cNvPr id="44035" name="Rectangle 3">
            <a:extLst>
              <a:ext uri="{FF2B5EF4-FFF2-40B4-BE49-F238E27FC236}">
                <a16:creationId xmlns:a16="http://schemas.microsoft.com/office/drawing/2014/main" id="{950BD81F-8CDD-4A8E-A432-7C9D8D58C349}"/>
              </a:ext>
            </a:extLst>
          </p:cNvPr>
          <p:cNvSpPr>
            <a:spLocks noChangeArrowheads="1"/>
          </p:cNvSpPr>
          <p:nvPr/>
        </p:nvSpPr>
        <p:spPr bwMode="auto">
          <a:xfrm>
            <a:off x="1952625" y="1428751"/>
            <a:ext cx="8358188" cy="5262563"/>
          </a:xfrm>
          <a:prstGeom prst="rect">
            <a:avLst/>
          </a:prstGeom>
          <a:noFill/>
          <a:ln w="9525">
            <a:noFill/>
            <a:miter lim="800000"/>
            <a:headEnd/>
            <a:tailEnd/>
          </a:ln>
        </p:spPr>
        <p:txBody>
          <a:bodyPr>
            <a:spAutoFit/>
          </a:bodyPr>
          <a:lstStyle/>
          <a:p>
            <a:pPr algn="just" eaLnBrk="0" hangingPunct="0">
              <a:tabLst>
                <a:tab pos="406400" algn="l"/>
              </a:tabLst>
              <a:defRPr/>
            </a:pPr>
            <a:r>
              <a:rPr lang="en-US" sz="2800" dirty="0">
                <a:latin typeface="Tahoma" pitchFamily="34" charset="0"/>
                <a:cs typeface="Tahoma" pitchFamily="34" charset="0"/>
              </a:rPr>
              <a:t>a.	</a:t>
            </a:r>
            <a:r>
              <a:rPr lang="en-US" sz="2800" dirty="0" err="1">
                <a:latin typeface="Tahoma" pitchFamily="34" charset="0"/>
                <a:cs typeface="Tahoma" pitchFamily="34" charset="0"/>
              </a:rPr>
              <a:t>Faktor</a:t>
            </a:r>
            <a:r>
              <a:rPr lang="en-US" sz="2800" dirty="0">
                <a:latin typeface="Tahoma" pitchFamily="34" charset="0"/>
                <a:cs typeface="Tahoma" pitchFamily="34" charset="0"/>
              </a:rPr>
              <a:t> yang </a:t>
            </a:r>
            <a:r>
              <a:rPr lang="en-US" sz="2800" dirty="0" err="1">
                <a:latin typeface="Tahoma" pitchFamily="34" charset="0"/>
                <a:cs typeface="Tahoma" pitchFamily="34" charset="0"/>
              </a:rPr>
              <a:t>mempengaruhi</a:t>
            </a:r>
            <a:r>
              <a:rPr lang="en-US" sz="2800" dirty="0">
                <a:latin typeface="Tahoma" pitchFamily="34" charset="0"/>
                <a:cs typeface="Tahoma" pitchFamily="34" charset="0"/>
              </a:rPr>
              <a:t> </a:t>
            </a:r>
            <a:r>
              <a:rPr lang="en-US" sz="2800" dirty="0" err="1">
                <a:latin typeface="Tahoma" pitchFamily="34" charset="0"/>
                <a:cs typeface="Tahoma" pitchFamily="34" charset="0"/>
              </a:rPr>
              <a:t>perkembangan</a:t>
            </a:r>
            <a:r>
              <a:rPr lang="en-US" sz="2800" dirty="0">
                <a:latin typeface="Tahoma" pitchFamily="34" charset="0"/>
                <a:cs typeface="Tahoma" pitchFamily="34" charset="0"/>
              </a:rPr>
              <a:t> </a:t>
            </a:r>
            <a:r>
              <a:rPr lang="en-US" sz="2800" dirty="0" err="1">
                <a:latin typeface="Tahoma" pitchFamily="34" charset="0"/>
                <a:cs typeface="Tahoma" pitchFamily="34" charset="0"/>
              </a:rPr>
              <a:t>kota</a:t>
            </a:r>
            <a:endParaRPr lang="en-US" sz="2800" dirty="0">
              <a:latin typeface="Tahoma" pitchFamily="34" charset="0"/>
              <a:cs typeface="Tahoma" pitchFamily="34" charset="0"/>
            </a:endParaRPr>
          </a:p>
          <a:p>
            <a:pPr marL="457200" indent="-457200" algn="just" eaLnBrk="0" hangingPunct="0">
              <a:buFontTx/>
              <a:buAutoNum type="arabicParenR"/>
              <a:tabLst>
                <a:tab pos="465138" algn="l"/>
              </a:tabLst>
              <a:defRPr/>
            </a:pPr>
            <a:r>
              <a:rPr lang="en-US" sz="2400" dirty="0" err="1">
                <a:latin typeface="Tahoma" pitchFamily="34" charset="0"/>
                <a:cs typeface="Tahoma" pitchFamily="34" charset="0"/>
              </a:rPr>
              <a:t>Faktor</a:t>
            </a:r>
            <a:r>
              <a:rPr lang="en-US" sz="2400" dirty="0">
                <a:latin typeface="Tahoma" pitchFamily="34" charset="0"/>
                <a:cs typeface="Tahoma" pitchFamily="34" charset="0"/>
              </a:rPr>
              <a:t> </a:t>
            </a:r>
            <a:r>
              <a:rPr lang="en-US" sz="2400" dirty="0" err="1">
                <a:latin typeface="Tahoma" pitchFamily="34" charset="0"/>
                <a:cs typeface="Tahoma" pitchFamily="34" charset="0"/>
              </a:rPr>
              <a:t>Alam</a:t>
            </a:r>
            <a:r>
              <a:rPr lang="en-US" sz="2400" dirty="0">
                <a:latin typeface="Tahoma" pitchFamily="34" charset="0"/>
                <a:cs typeface="Tahoma" pitchFamily="34" charset="0"/>
              </a:rPr>
              <a:t> :</a:t>
            </a:r>
          </a:p>
          <a:p>
            <a:pPr marL="863600" indent="-457200" algn="just" eaLnBrk="0" hangingPunct="0">
              <a:buFont typeface="Arial" pitchFamily="34" charset="0"/>
              <a:buChar char="•"/>
              <a:defRPr/>
            </a:pPr>
            <a:r>
              <a:rPr lang="en-US" sz="2400" dirty="0" err="1">
                <a:latin typeface="Tahoma" pitchFamily="34" charset="0"/>
                <a:cs typeface="Tahoma" pitchFamily="34" charset="0"/>
              </a:rPr>
              <a:t>Relatif</a:t>
            </a:r>
            <a:r>
              <a:rPr lang="en-US" sz="2400" dirty="0">
                <a:latin typeface="Tahoma" pitchFamily="34" charset="0"/>
                <a:cs typeface="Tahoma" pitchFamily="34" charset="0"/>
              </a:rPr>
              <a:t> </a:t>
            </a:r>
            <a:r>
              <a:rPr lang="en-US" sz="2400" dirty="0" err="1">
                <a:latin typeface="Tahoma" pitchFamily="34" charset="0"/>
                <a:cs typeface="Tahoma" pitchFamily="34" charset="0"/>
              </a:rPr>
              <a:t>statis</a:t>
            </a:r>
            <a:r>
              <a:rPr lang="en-US" sz="2400" dirty="0">
                <a:latin typeface="Tahoma" pitchFamily="34" charset="0"/>
                <a:cs typeface="Tahoma" pitchFamily="34" charset="0"/>
              </a:rPr>
              <a:t> </a:t>
            </a:r>
            <a:r>
              <a:rPr lang="en-US" sz="2400" dirty="0" err="1">
                <a:latin typeface="Tahoma" pitchFamily="34" charset="0"/>
                <a:cs typeface="Tahoma" pitchFamily="34" charset="0"/>
              </a:rPr>
              <a:t>karena</a:t>
            </a:r>
            <a:r>
              <a:rPr lang="en-US" sz="2400" dirty="0">
                <a:latin typeface="Tahoma" pitchFamily="34" charset="0"/>
                <a:cs typeface="Tahoma" pitchFamily="34" charset="0"/>
              </a:rPr>
              <a:t> </a:t>
            </a:r>
            <a:r>
              <a:rPr lang="en-US" sz="2400" dirty="0" err="1">
                <a:latin typeface="Tahoma" pitchFamily="34" charset="0"/>
                <a:cs typeface="Tahoma" pitchFamily="34" charset="0"/>
              </a:rPr>
              <a:t>segala</a:t>
            </a:r>
            <a:r>
              <a:rPr lang="en-US" sz="2400" dirty="0">
                <a:latin typeface="Tahoma" pitchFamily="34" charset="0"/>
                <a:cs typeface="Tahoma" pitchFamily="34" charset="0"/>
              </a:rPr>
              <a:t> </a:t>
            </a:r>
            <a:r>
              <a:rPr lang="en-US" sz="2400" dirty="0" err="1">
                <a:latin typeface="Tahoma" pitchFamily="34" charset="0"/>
                <a:cs typeface="Tahoma" pitchFamily="34" charset="0"/>
              </a:rPr>
              <a:t>bentuk</a:t>
            </a:r>
            <a:r>
              <a:rPr lang="en-US" sz="2400" dirty="0">
                <a:latin typeface="Tahoma" pitchFamily="34" charset="0"/>
                <a:cs typeface="Tahoma" pitchFamily="34" charset="0"/>
              </a:rPr>
              <a:t> </a:t>
            </a:r>
            <a:r>
              <a:rPr lang="en-US" sz="2400" dirty="0" err="1">
                <a:latin typeface="Tahoma" pitchFamily="34" charset="0"/>
                <a:cs typeface="Tahoma" pitchFamily="34" charset="0"/>
              </a:rPr>
              <a:t>perubahan</a:t>
            </a:r>
            <a:r>
              <a:rPr lang="en-US" sz="2400" dirty="0">
                <a:latin typeface="Tahoma" pitchFamily="34" charset="0"/>
                <a:cs typeface="Tahoma" pitchFamily="34" charset="0"/>
              </a:rPr>
              <a:t> yang </a:t>
            </a:r>
            <a:r>
              <a:rPr lang="en-US" sz="2400" dirty="0" err="1">
                <a:latin typeface="Tahoma" pitchFamily="34" charset="0"/>
                <a:cs typeface="Tahoma" pitchFamily="34" charset="0"/>
              </a:rPr>
              <a:t>terjadi</a:t>
            </a:r>
            <a:r>
              <a:rPr lang="en-US" sz="2400" dirty="0">
                <a:latin typeface="Tahoma" pitchFamily="34" charset="0"/>
                <a:cs typeface="Tahoma" pitchFamily="34" charset="0"/>
              </a:rPr>
              <a:t> </a:t>
            </a:r>
            <a:r>
              <a:rPr lang="en-US" sz="2400" dirty="0" err="1">
                <a:latin typeface="Tahoma" pitchFamily="34" charset="0"/>
                <a:cs typeface="Tahoma" pitchFamily="34" charset="0"/>
              </a:rPr>
              <a:t>berlangsung</a:t>
            </a:r>
            <a:r>
              <a:rPr lang="en-US" sz="2400" dirty="0">
                <a:latin typeface="Tahoma" pitchFamily="34" charset="0"/>
                <a:cs typeface="Tahoma" pitchFamily="34" charset="0"/>
              </a:rPr>
              <a:t> </a:t>
            </a:r>
            <a:r>
              <a:rPr lang="en-US" sz="2400" dirty="0" err="1">
                <a:latin typeface="Tahoma" pitchFamily="34" charset="0"/>
                <a:cs typeface="Tahoma" pitchFamily="34" charset="0"/>
              </a:rPr>
              <a:t>dalam</a:t>
            </a:r>
            <a:r>
              <a:rPr lang="en-US" sz="2400" dirty="0">
                <a:latin typeface="Tahoma" pitchFamily="34" charset="0"/>
                <a:cs typeface="Tahoma" pitchFamily="34" charset="0"/>
              </a:rPr>
              <a:t> </a:t>
            </a:r>
            <a:r>
              <a:rPr lang="en-US" sz="2400" dirty="0" err="1">
                <a:latin typeface="Tahoma" pitchFamily="34" charset="0"/>
                <a:cs typeface="Tahoma" pitchFamily="34" charset="0"/>
              </a:rPr>
              <a:t>waktu</a:t>
            </a:r>
            <a:r>
              <a:rPr lang="en-US" sz="2400" dirty="0">
                <a:latin typeface="Tahoma" pitchFamily="34" charset="0"/>
                <a:cs typeface="Tahoma" pitchFamily="34" charset="0"/>
              </a:rPr>
              <a:t> yang </a:t>
            </a:r>
            <a:r>
              <a:rPr lang="en-US" sz="2400" dirty="0" err="1">
                <a:latin typeface="Tahoma" pitchFamily="34" charset="0"/>
                <a:cs typeface="Tahoma" pitchFamily="34" charset="0"/>
              </a:rPr>
              <a:t>relatif</a:t>
            </a:r>
            <a:r>
              <a:rPr lang="en-US" sz="2400" dirty="0">
                <a:latin typeface="Tahoma" pitchFamily="34" charset="0"/>
                <a:cs typeface="Tahoma" pitchFamily="34" charset="0"/>
              </a:rPr>
              <a:t> lama</a:t>
            </a:r>
          </a:p>
          <a:p>
            <a:pPr marL="457200" indent="-457200" algn="just" eaLnBrk="0" hangingPunct="0">
              <a:buFontTx/>
              <a:buAutoNum type="arabicParenR" startAt="2"/>
              <a:tabLst>
                <a:tab pos="406400" algn="l"/>
              </a:tabLst>
              <a:defRPr/>
            </a:pPr>
            <a:r>
              <a:rPr lang="en-US" sz="2400" dirty="0" err="1">
                <a:latin typeface="Tahoma" pitchFamily="34" charset="0"/>
                <a:cs typeface="Tahoma" pitchFamily="34" charset="0"/>
              </a:rPr>
              <a:t>Faktor</a:t>
            </a:r>
            <a:r>
              <a:rPr lang="en-US" sz="2400" dirty="0">
                <a:latin typeface="Tahoma" pitchFamily="34" charset="0"/>
                <a:cs typeface="Tahoma" pitchFamily="34" charset="0"/>
              </a:rPr>
              <a:t> </a:t>
            </a:r>
            <a:r>
              <a:rPr lang="en-US" sz="2400" dirty="0" err="1">
                <a:latin typeface="Tahoma" pitchFamily="34" charset="0"/>
                <a:cs typeface="Tahoma" pitchFamily="34" charset="0"/>
              </a:rPr>
              <a:t>Kependudukan</a:t>
            </a:r>
            <a:endParaRPr lang="en-US" sz="2400" dirty="0">
              <a:latin typeface="Tahoma" pitchFamily="34" charset="0"/>
              <a:cs typeface="Tahoma" pitchFamily="34" charset="0"/>
            </a:endParaRPr>
          </a:p>
          <a:p>
            <a:pPr marL="855663" indent="-449263" algn="just" eaLnBrk="0" hangingPunct="0">
              <a:buFont typeface="Arial" pitchFamily="34" charset="0"/>
              <a:buChar char="•"/>
              <a:defRPr/>
            </a:pPr>
            <a:r>
              <a:rPr lang="en-US" sz="2400" dirty="0" err="1">
                <a:latin typeface="Tahoma" pitchFamily="34" charset="0"/>
                <a:cs typeface="Tahoma" pitchFamily="34" charset="0"/>
              </a:rPr>
              <a:t>Sangat</a:t>
            </a:r>
            <a:r>
              <a:rPr lang="en-US" sz="2400" dirty="0">
                <a:latin typeface="Tahoma" pitchFamily="34" charset="0"/>
                <a:cs typeface="Tahoma" pitchFamily="34" charset="0"/>
              </a:rPr>
              <a:t> </a:t>
            </a:r>
            <a:r>
              <a:rPr lang="en-US" sz="2400" dirty="0" err="1">
                <a:latin typeface="Tahoma" pitchFamily="34" charset="0"/>
                <a:cs typeface="Tahoma" pitchFamily="34" charset="0"/>
              </a:rPr>
              <a:t>dinamis</a:t>
            </a:r>
            <a:r>
              <a:rPr lang="en-US" sz="2400" dirty="0">
                <a:latin typeface="Tahoma" pitchFamily="34" charset="0"/>
                <a:cs typeface="Tahoma" pitchFamily="34" charset="0"/>
              </a:rPr>
              <a:t> </a:t>
            </a:r>
            <a:r>
              <a:rPr lang="en-US" sz="2400" dirty="0" err="1">
                <a:latin typeface="Tahoma" pitchFamily="34" charset="0"/>
                <a:cs typeface="Tahoma" pitchFamily="34" charset="0"/>
              </a:rPr>
              <a:t>terutama</a:t>
            </a:r>
            <a:r>
              <a:rPr lang="en-US" sz="2400" dirty="0">
                <a:latin typeface="Tahoma" pitchFamily="34" charset="0"/>
                <a:cs typeface="Tahoma" pitchFamily="34" charset="0"/>
              </a:rPr>
              <a:t> </a:t>
            </a:r>
            <a:r>
              <a:rPr lang="en-US" sz="2400" dirty="0" err="1">
                <a:latin typeface="Tahoma" pitchFamily="34" charset="0"/>
                <a:cs typeface="Tahoma" pitchFamily="34" charset="0"/>
              </a:rPr>
              <a:t>apabila</a:t>
            </a:r>
            <a:r>
              <a:rPr lang="en-US" sz="2400" dirty="0">
                <a:latin typeface="Tahoma" pitchFamily="34" charset="0"/>
                <a:cs typeface="Tahoma" pitchFamily="34" charset="0"/>
              </a:rPr>
              <a:t> </a:t>
            </a:r>
            <a:r>
              <a:rPr lang="en-US" sz="2400" dirty="0" err="1">
                <a:latin typeface="Tahoma" pitchFamily="34" charset="0"/>
                <a:cs typeface="Tahoma" pitchFamily="34" charset="0"/>
              </a:rPr>
              <a:t>ditinjau</a:t>
            </a:r>
            <a:r>
              <a:rPr lang="en-US" sz="2400" dirty="0">
                <a:latin typeface="Tahoma" pitchFamily="34" charset="0"/>
                <a:cs typeface="Tahoma" pitchFamily="34" charset="0"/>
              </a:rPr>
              <a:t> </a:t>
            </a:r>
            <a:r>
              <a:rPr lang="en-US" sz="2400" dirty="0" err="1">
                <a:latin typeface="Tahoma" pitchFamily="34" charset="0"/>
                <a:cs typeface="Tahoma" pitchFamily="34" charset="0"/>
              </a:rPr>
              <a:t>dari</a:t>
            </a:r>
            <a:r>
              <a:rPr lang="en-US" sz="2400" dirty="0">
                <a:latin typeface="Tahoma" pitchFamily="34" charset="0"/>
                <a:cs typeface="Tahoma" pitchFamily="34" charset="0"/>
              </a:rPr>
              <a:t> </a:t>
            </a:r>
            <a:r>
              <a:rPr lang="en-US" sz="2400" dirty="0" err="1">
                <a:latin typeface="Tahoma" pitchFamily="34" charset="0"/>
                <a:cs typeface="Tahoma" pitchFamily="34" charset="0"/>
              </a:rPr>
              <a:t>kuantitasnya</a:t>
            </a:r>
            <a:endParaRPr lang="en-US" sz="2400" dirty="0">
              <a:latin typeface="Tahoma" pitchFamily="34" charset="0"/>
              <a:cs typeface="Tahoma" pitchFamily="34" charset="0"/>
            </a:endParaRPr>
          </a:p>
          <a:p>
            <a:pPr indent="855663" algn="just" eaLnBrk="0" hangingPunct="0">
              <a:defRPr/>
            </a:pPr>
            <a:r>
              <a:rPr lang="en-US" sz="2400" dirty="0">
                <a:latin typeface="Tahoma" pitchFamily="34" charset="0"/>
                <a:cs typeface="Tahoma" pitchFamily="34" charset="0"/>
              </a:rPr>
              <a:t>* </a:t>
            </a:r>
            <a:r>
              <a:rPr lang="en-US" sz="2400" dirty="0" err="1">
                <a:latin typeface="Tahoma" pitchFamily="34" charset="0"/>
                <a:cs typeface="Tahoma" pitchFamily="34" charset="0"/>
              </a:rPr>
              <a:t>Pertambahan</a:t>
            </a:r>
            <a:r>
              <a:rPr lang="en-US" sz="2400" dirty="0">
                <a:latin typeface="Tahoma" pitchFamily="34" charset="0"/>
                <a:cs typeface="Tahoma" pitchFamily="34" charset="0"/>
              </a:rPr>
              <a:t> </a:t>
            </a:r>
            <a:r>
              <a:rPr lang="en-US" sz="2400" dirty="0" err="1">
                <a:latin typeface="Tahoma" pitchFamily="34" charset="0"/>
                <a:cs typeface="Tahoma" pitchFamily="34" charset="0"/>
              </a:rPr>
              <a:t>penduduk</a:t>
            </a:r>
            <a:r>
              <a:rPr lang="en-US" sz="2400" dirty="0">
                <a:latin typeface="Tahoma" pitchFamily="34" charset="0"/>
                <a:cs typeface="Tahoma" pitchFamily="34" charset="0"/>
              </a:rPr>
              <a:t> </a:t>
            </a:r>
            <a:r>
              <a:rPr lang="en-US" sz="2400" dirty="0" err="1">
                <a:latin typeface="Tahoma" pitchFamily="34" charset="0"/>
                <a:cs typeface="Tahoma" pitchFamily="34" charset="0"/>
              </a:rPr>
              <a:t>alami</a:t>
            </a:r>
            <a:endParaRPr lang="en-US" sz="2400" dirty="0">
              <a:latin typeface="Tahoma" pitchFamily="34" charset="0"/>
              <a:cs typeface="Tahoma" pitchFamily="34" charset="0"/>
            </a:endParaRPr>
          </a:p>
          <a:p>
            <a:pPr indent="855663" algn="just" eaLnBrk="0" hangingPunct="0">
              <a:defRPr/>
            </a:pPr>
            <a:r>
              <a:rPr lang="en-US" sz="2400" dirty="0">
                <a:latin typeface="Tahoma" pitchFamily="34" charset="0"/>
                <a:cs typeface="Tahoma" pitchFamily="34" charset="0"/>
              </a:rPr>
              <a:t>* </a:t>
            </a:r>
            <a:r>
              <a:rPr lang="en-US" sz="2400" dirty="0" err="1">
                <a:latin typeface="Tahoma" pitchFamily="34" charset="0"/>
                <a:cs typeface="Tahoma" pitchFamily="34" charset="0"/>
              </a:rPr>
              <a:t>Urbanisasi</a:t>
            </a:r>
            <a:endParaRPr lang="en-US" sz="2400" dirty="0">
              <a:latin typeface="Tahoma" pitchFamily="34" charset="0"/>
              <a:cs typeface="Tahoma" pitchFamily="34" charset="0"/>
            </a:endParaRPr>
          </a:p>
          <a:p>
            <a:pPr algn="just" eaLnBrk="0" hangingPunct="0">
              <a:tabLst>
                <a:tab pos="406400" algn="l"/>
              </a:tabLst>
              <a:defRPr/>
            </a:pPr>
            <a:r>
              <a:rPr lang="en-US" sz="2400" dirty="0">
                <a:latin typeface="Tahoma" pitchFamily="34" charset="0"/>
                <a:cs typeface="Tahoma" pitchFamily="34" charset="0"/>
              </a:rPr>
              <a:t>3)	</a:t>
            </a:r>
            <a:r>
              <a:rPr lang="en-US" sz="2400" dirty="0" err="1">
                <a:latin typeface="Tahoma" pitchFamily="34" charset="0"/>
                <a:cs typeface="Tahoma" pitchFamily="34" charset="0"/>
              </a:rPr>
              <a:t>Faktor</a:t>
            </a:r>
            <a:r>
              <a:rPr lang="en-US" sz="2400" dirty="0">
                <a:latin typeface="Tahoma" pitchFamily="34" charset="0"/>
                <a:cs typeface="Tahoma" pitchFamily="34" charset="0"/>
              </a:rPr>
              <a:t> </a:t>
            </a:r>
            <a:r>
              <a:rPr lang="en-US" sz="2400" dirty="0" err="1">
                <a:latin typeface="Tahoma" pitchFamily="34" charset="0"/>
                <a:cs typeface="Tahoma" pitchFamily="34" charset="0"/>
              </a:rPr>
              <a:t>Budaya</a:t>
            </a:r>
            <a:endParaRPr lang="en-US" sz="2400" dirty="0">
              <a:latin typeface="Tahoma" pitchFamily="34" charset="0"/>
              <a:cs typeface="Tahoma" pitchFamily="34" charset="0"/>
            </a:endParaRPr>
          </a:p>
          <a:p>
            <a:pPr marL="465138" algn="just" eaLnBrk="0" hangingPunct="0">
              <a:defRPr/>
            </a:pPr>
            <a:r>
              <a:rPr lang="en-US" sz="2400" dirty="0" err="1">
                <a:latin typeface="Tahoma" pitchFamily="34" charset="0"/>
                <a:cs typeface="Tahoma" pitchFamily="34" charset="0"/>
              </a:rPr>
              <a:t>yaitu</a:t>
            </a:r>
            <a:r>
              <a:rPr lang="en-US" sz="2400" dirty="0">
                <a:latin typeface="Tahoma" pitchFamily="34" charset="0"/>
                <a:cs typeface="Tahoma" pitchFamily="34" charset="0"/>
              </a:rPr>
              <a:t> </a:t>
            </a:r>
            <a:r>
              <a:rPr lang="en-US" sz="2400" dirty="0" err="1">
                <a:latin typeface="Tahoma" pitchFamily="34" charset="0"/>
                <a:cs typeface="Tahoma" pitchFamily="34" charset="0"/>
              </a:rPr>
              <a:t>tingkat</a:t>
            </a:r>
            <a:r>
              <a:rPr lang="en-US" sz="2400" dirty="0">
                <a:latin typeface="Tahoma" pitchFamily="34" charset="0"/>
                <a:cs typeface="Tahoma" pitchFamily="34" charset="0"/>
              </a:rPr>
              <a:t> </a:t>
            </a:r>
            <a:r>
              <a:rPr lang="en-US" sz="2400" dirty="0" err="1">
                <a:latin typeface="Tahoma" pitchFamily="34" charset="0"/>
                <a:cs typeface="Tahoma" pitchFamily="34" charset="0"/>
              </a:rPr>
              <a:t>kepandaian</a:t>
            </a:r>
            <a:r>
              <a:rPr lang="en-US" sz="2400" dirty="0">
                <a:latin typeface="Tahoma" pitchFamily="34" charset="0"/>
                <a:cs typeface="Tahoma" pitchFamily="34" charset="0"/>
              </a:rPr>
              <a:t> </a:t>
            </a:r>
            <a:r>
              <a:rPr lang="en-US" sz="2400" dirty="0" err="1">
                <a:latin typeface="Tahoma" pitchFamily="34" charset="0"/>
                <a:cs typeface="Tahoma" pitchFamily="34" charset="0"/>
              </a:rPr>
              <a:t>manusia</a:t>
            </a:r>
            <a:r>
              <a:rPr lang="en-US" sz="2400" dirty="0">
                <a:latin typeface="Tahoma" pitchFamily="34" charset="0"/>
                <a:cs typeface="Tahoma" pitchFamily="34" charset="0"/>
              </a:rPr>
              <a:t> </a:t>
            </a:r>
            <a:r>
              <a:rPr lang="en-US" sz="2400" dirty="0" err="1">
                <a:latin typeface="Tahoma" pitchFamily="34" charset="0"/>
                <a:cs typeface="Tahoma" pitchFamily="34" charset="0"/>
              </a:rPr>
              <a:t>dalam</a:t>
            </a:r>
            <a:r>
              <a:rPr lang="en-US" sz="2400" dirty="0">
                <a:latin typeface="Tahoma" pitchFamily="34" charset="0"/>
                <a:cs typeface="Tahoma" pitchFamily="34" charset="0"/>
              </a:rPr>
              <a:t> </a:t>
            </a:r>
            <a:r>
              <a:rPr lang="en-US" sz="2400" dirty="0" err="1">
                <a:latin typeface="Tahoma" pitchFamily="34" charset="0"/>
                <a:cs typeface="Tahoma" pitchFamily="34" charset="0"/>
              </a:rPr>
              <a:t>mengelola</a:t>
            </a:r>
            <a:r>
              <a:rPr lang="en-US" sz="2400" dirty="0">
                <a:latin typeface="Tahoma" pitchFamily="34" charset="0"/>
                <a:cs typeface="Tahoma" pitchFamily="34" charset="0"/>
              </a:rPr>
              <a:t> </a:t>
            </a:r>
            <a:r>
              <a:rPr lang="en-US" sz="2400" dirty="0" err="1">
                <a:latin typeface="Tahoma" pitchFamily="34" charset="0"/>
                <a:cs typeface="Tahoma" pitchFamily="34" charset="0"/>
              </a:rPr>
              <a:t>lingkungan</a:t>
            </a:r>
            <a:r>
              <a:rPr lang="en-US" sz="2400" dirty="0">
                <a:latin typeface="Tahoma" pitchFamily="34" charset="0"/>
                <a:cs typeface="Tahoma" pitchFamily="34" charset="0"/>
              </a:rPr>
              <a:t> </a:t>
            </a:r>
            <a:r>
              <a:rPr lang="en-US" sz="2400" dirty="0" err="1">
                <a:latin typeface="Tahoma" pitchFamily="34" charset="0"/>
                <a:cs typeface="Tahoma" pitchFamily="34" charset="0"/>
              </a:rPr>
              <a:t>kehidupannya</a:t>
            </a:r>
            <a:r>
              <a:rPr lang="en-US" sz="2400" dirty="0">
                <a:latin typeface="Tahoma" pitchFamily="34" charset="0"/>
                <a:cs typeface="Tahoma" pitchFamily="34" charset="0"/>
              </a:rPr>
              <a:t> (</a:t>
            </a:r>
            <a:r>
              <a:rPr lang="en-US" sz="2400" dirty="0" err="1">
                <a:latin typeface="Tahoma" pitchFamily="34" charset="0"/>
                <a:cs typeface="Tahoma" pitchFamily="34" charset="0"/>
              </a:rPr>
              <a:t>tingkat</a:t>
            </a:r>
            <a:r>
              <a:rPr lang="en-US" sz="2400" dirty="0">
                <a:latin typeface="Tahoma" pitchFamily="34" charset="0"/>
                <a:cs typeface="Tahoma" pitchFamily="34" charset="0"/>
              </a:rPr>
              <a:t> </a:t>
            </a:r>
            <a:r>
              <a:rPr lang="en-US" sz="2400" dirty="0" err="1">
                <a:latin typeface="Tahoma" pitchFamily="34" charset="0"/>
                <a:cs typeface="Tahoma" pitchFamily="34" charset="0"/>
              </a:rPr>
              <a:t>penguasaan</a:t>
            </a:r>
            <a:r>
              <a:rPr lang="en-US" sz="2400" dirty="0">
                <a:latin typeface="Tahoma" pitchFamily="34" charset="0"/>
                <a:cs typeface="Tahoma" pitchFamily="34" charset="0"/>
              </a:rPr>
              <a:t> </a:t>
            </a:r>
            <a:r>
              <a:rPr lang="en-US" sz="2400" dirty="0" err="1">
                <a:latin typeface="Tahoma" pitchFamily="34" charset="0"/>
                <a:cs typeface="Tahoma" pitchFamily="34" charset="0"/>
              </a:rPr>
              <a:t>teknologi</a:t>
            </a:r>
            <a:r>
              <a:rPr lang="en-US" sz="2400" dirty="0">
                <a:latin typeface="Tahoma" pitchFamily="34" charset="0"/>
                <a:cs typeface="Tahoma" pitchFamily="34" charset="0"/>
              </a:rPr>
              <a:t>)</a:t>
            </a:r>
          </a:p>
          <a:p>
            <a:pPr eaLnBrk="0" hangingPunct="0">
              <a:defRPr/>
            </a:pPr>
            <a:endParaRPr lang="en-US" sz="2000" dirty="0"/>
          </a:p>
        </p:txBody>
      </p:sp>
    </p:spTree>
    <p:extLst>
      <p:ext uri="{BB962C8B-B14F-4D97-AF65-F5344CB8AC3E}">
        <p14:creationId xmlns:p14="http://schemas.microsoft.com/office/powerpoint/2010/main" val="3412664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4035"/>
                                        </p:tgtEl>
                                        <p:attrNameLst>
                                          <p:attrName>style.visibility</p:attrName>
                                        </p:attrNameLst>
                                      </p:cBhvr>
                                      <p:to>
                                        <p:strVal val="visible"/>
                                      </p:to>
                                    </p:set>
                                    <p:anim calcmode="lin" valueType="num">
                                      <p:cBhvr>
                                        <p:cTn id="14" dur="500" fill="hold"/>
                                        <p:tgtEl>
                                          <p:spTgt spid="44035"/>
                                        </p:tgtEl>
                                        <p:attrNameLst>
                                          <p:attrName>ppt_w</p:attrName>
                                        </p:attrNameLst>
                                      </p:cBhvr>
                                      <p:tavLst>
                                        <p:tav tm="0">
                                          <p:val>
                                            <p:fltVal val="0"/>
                                          </p:val>
                                        </p:tav>
                                        <p:tav tm="100000">
                                          <p:val>
                                            <p:strVal val="#ppt_w"/>
                                          </p:val>
                                        </p:tav>
                                      </p:tavLst>
                                    </p:anim>
                                    <p:anim calcmode="lin" valueType="num">
                                      <p:cBhvr>
                                        <p:cTn id="15" dur="500" fill="hold"/>
                                        <p:tgtEl>
                                          <p:spTgt spid="44035"/>
                                        </p:tgtEl>
                                        <p:attrNameLst>
                                          <p:attrName>ppt_h</p:attrName>
                                        </p:attrNameLst>
                                      </p:cBhvr>
                                      <p:tavLst>
                                        <p:tav tm="0">
                                          <p:val>
                                            <p:fltVal val="0"/>
                                          </p:val>
                                        </p:tav>
                                        <p:tav tm="100000">
                                          <p:val>
                                            <p:strVal val="#ppt_h"/>
                                          </p:val>
                                        </p:tav>
                                      </p:tavLst>
                                    </p:anim>
                                    <p:animEffect transition="in" filter="fade">
                                      <p:cBhvr>
                                        <p:cTn id="16"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0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09467661-5F43-492B-BC3E-6FC688A41990}"/>
              </a:ext>
            </a:extLst>
          </p:cNvPr>
          <p:cNvSpPr>
            <a:spLocks noChangeArrowheads="1"/>
          </p:cNvSpPr>
          <p:nvPr/>
        </p:nvSpPr>
        <p:spPr bwMode="auto">
          <a:xfrm>
            <a:off x="1952626" y="500064"/>
            <a:ext cx="8215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eaLnBrk="0" hangingPunct="0">
              <a:tabLst>
                <a:tab pos="347663" algn="l"/>
              </a:tabLst>
              <a:defRPr>
                <a:solidFill>
                  <a:schemeClr val="tx1"/>
                </a:solidFill>
                <a:latin typeface="Arial" panose="020B0604020202020204" pitchFamily="34" charset="0"/>
              </a:defRPr>
            </a:lvl1pPr>
            <a:lvl2pPr marL="742950" indent="-285750" eaLnBrk="0" hangingPunct="0">
              <a:tabLst>
                <a:tab pos="347663" algn="l"/>
              </a:tabLst>
              <a:defRPr>
                <a:solidFill>
                  <a:schemeClr val="tx1"/>
                </a:solidFill>
                <a:latin typeface="Arial" panose="020B0604020202020204" pitchFamily="34" charset="0"/>
              </a:defRPr>
            </a:lvl2pPr>
            <a:lvl3pPr marL="1143000" indent="-228600" eaLnBrk="0" hangingPunct="0">
              <a:tabLst>
                <a:tab pos="347663" algn="l"/>
              </a:tabLst>
              <a:defRPr>
                <a:solidFill>
                  <a:schemeClr val="tx1"/>
                </a:solidFill>
                <a:latin typeface="Arial" panose="020B0604020202020204" pitchFamily="34" charset="0"/>
              </a:defRPr>
            </a:lvl3pPr>
            <a:lvl4pPr marL="1600200" indent="-228600" eaLnBrk="0" hangingPunct="0">
              <a:tabLst>
                <a:tab pos="347663" algn="l"/>
              </a:tabLst>
              <a:defRPr>
                <a:solidFill>
                  <a:schemeClr val="tx1"/>
                </a:solidFill>
                <a:latin typeface="Arial" panose="020B0604020202020204" pitchFamily="34" charset="0"/>
              </a:defRPr>
            </a:lvl4pPr>
            <a:lvl5pPr marL="2057400" indent="-228600" eaLnBrk="0" hangingPunct="0">
              <a:tabLst>
                <a:tab pos="347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47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47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47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47663" algn="l"/>
              </a:tabLst>
              <a:defRPr>
                <a:solidFill>
                  <a:schemeClr val="tx1"/>
                </a:solidFill>
                <a:latin typeface="Arial" panose="020B0604020202020204" pitchFamily="34" charset="0"/>
              </a:defRPr>
            </a:lvl9pPr>
          </a:lstStyle>
          <a:p>
            <a:pPr marL="0" indent="0" algn="ctr"/>
            <a:r>
              <a:rPr lang="id-ID" altLang="id-ID" sz="2800" dirty="0">
                <a:cs typeface="Times New Roman" panose="02020603050405020304" pitchFamily="18" charset="0"/>
              </a:rPr>
              <a:t>Perekmbangan kota</a:t>
            </a:r>
            <a:r>
              <a:rPr lang="en-US" altLang="id-ID" sz="2800" dirty="0">
                <a:cs typeface="Times New Roman" panose="02020603050405020304" pitchFamily="18" charset="0"/>
              </a:rPr>
              <a:t>, </a:t>
            </a:r>
            <a:r>
              <a:rPr lang="en-US" altLang="id-ID" sz="2800" dirty="0" err="1">
                <a:cs typeface="Times New Roman" panose="02020603050405020304" pitchFamily="18" charset="0"/>
              </a:rPr>
              <a:t>Menurut</a:t>
            </a:r>
            <a:r>
              <a:rPr lang="en-US" altLang="id-ID" sz="2800" dirty="0">
                <a:cs typeface="Times New Roman" panose="02020603050405020304" pitchFamily="18" charset="0"/>
              </a:rPr>
              <a:t> Tylor</a:t>
            </a:r>
          </a:p>
        </p:txBody>
      </p:sp>
      <p:sp>
        <p:nvSpPr>
          <p:cNvPr id="3" name="Rectangle 2">
            <a:extLst>
              <a:ext uri="{FF2B5EF4-FFF2-40B4-BE49-F238E27FC236}">
                <a16:creationId xmlns:a16="http://schemas.microsoft.com/office/drawing/2014/main" id="{AE917088-1116-4054-82E0-C172C6ED1DD6}"/>
              </a:ext>
            </a:extLst>
          </p:cNvPr>
          <p:cNvSpPr/>
          <p:nvPr/>
        </p:nvSpPr>
        <p:spPr>
          <a:xfrm>
            <a:off x="2095501" y="1643063"/>
            <a:ext cx="8215313" cy="4154984"/>
          </a:xfrm>
          <a:prstGeom prst="rect">
            <a:avLst/>
          </a:prstGeom>
        </p:spPr>
        <p:txBody>
          <a:bodyPr>
            <a:spAutoFit/>
          </a:bodyPr>
          <a:lstStyle/>
          <a:p>
            <a:pPr marL="347663" indent="-347663" algn="just" eaLnBrk="0" hangingPunct="0">
              <a:buFontTx/>
              <a:buAutoNum type="arabicPeriod"/>
              <a:tabLst>
                <a:tab pos="347663" algn="l"/>
              </a:tabLst>
              <a:defRPr/>
            </a:pP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awal</a:t>
            </a:r>
            <a:r>
              <a:rPr lang="en-US" sz="2400" dirty="0">
                <a:cs typeface="Times New Roman" pitchFamily="18" charset="0"/>
              </a:rPr>
              <a:t> /</a:t>
            </a:r>
            <a:r>
              <a:rPr lang="en-US" sz="2400" dirty="0" err="1">
                <a:cs typeface="Times New Roman" pitchFamily="18" charset="0"/>
              </a:rPr>
              <a:t>infantil</a:t>
            </a:r>
            <a:r>
              <a:rPr lang="en-US" sz="2400" dirty="0">
                <a:cs typeface="Times New Roman" pitchFamily="18" charset="0"/>
              </a:rPr>
              <a:t> (the </a:t>
            </a:r>
            <a:r>
              <a:rPr lang="en-US" sz="2400" dirty="0" err="1">
                <a:cs typeface="Times New Roman" pitchFamily="18" charset="0"/>
              </a:rPr>
              <a:t>Infantil</a:t>
            </a:r>
            <a:r>
              <a:rPr lang="en-US" sz="2400" dirty="0">
                <a:cs typeface="Times New Roman" pitchFamily="18" charset="0"/>
              </a:rPr>
              <a:t> stage)</a:t>
            </a:r>
          </a:p>
          <a:p>
            <a:pPr marL="347663" algn="just" eaLnBrk="0" hangingPunct="0">
              <a:tabLst>
                <a:tab pos="347663" algn="l"/>
              </a:tabLst>
              <a:defRPr/>
            </a:pPr>
            <a:r>
              <a:rPr lang="en-US" sz="2400" dirty="0" err="1">
                <a:cs typeface="Times New Roman" pitchFamily="18" charset="0"/>
              </a:rPr>
              <a:t>Belum</a:t>
            </a:r>
            <a:r>
              <a:rPr lang="en-US" sz="2400" dirty="0">
                <a:cs typeface="Times New Roman" pitchFamily="18" charset="0"/>
              </a:rPr>
              <a:t> </a:t>
            </a:r>
            <a:r>
              <a:rPr lang="en-US" sz="2400" dirty="0" err="1">
                <a:cs typeface="Times New Roman" pitchFamily="18" charset="0"/>
              </a:rPr>
              <a:t>terlihat</a:t>
            </a:r>
            <a:r>
              <a:rPr lang="en-US" sz="2400" dirty="0">
                <a:cs typeface="Times New Roman" pitchFamily="18" charset="0"/>
              </a:rPr>
              <a:t>  </a:t>
            </a:r>
            <a:r>
              <a:rPr lang="en-US" sz="2400" dirty="0" err="1">
                <a:cs typeface="Times New Roman" pitchFamily="18" charset="0"/>
              </a:rPr>
              <a:t>adanya</a:t>
            </a:r>
            <a:r>
              <a:rPr lang="en-US" sz="2400" dirty="0">
                <a:cs typeface="Times New Roman" pitchFamily="18" charset="0"/>
              </a:rPr>
              <a:t> </a:t>
            </a:r>
            <a:r>
              <a:rPr lang="en-US" sz="2400" dirty="0" err="1">
                <a:cs typeface="Times New Roman" pitchFamily="18" charset="0"/>
              </a:rPr>
              <a:t>pembagian</a:t>
            </a:r>
            <a:r>
              <a:rPr lang="en-US" sz="2400" dirty="0">
                <a:cs typeface="Times New Roman" pitchFamily="18" charset="0"/>
              </a:rPr>
              <a:t> yang </a:t>
            </a:r>
            <a:r>
              <a:rPr lang="en-US" sz="2400" dirty="0" err="1">
                <a:cs typeface="Times New Roman" pitchFamily="18" charset="0"/>
              </a:rPr>
              <a:t>jelas</a:t>
            </a:r>
            <a:r>
              <a:rPr lang="en-US" sz="2400" dirty="0">
                <a:cs typeface="Times New Roman" pitchFamily="18" charset="0"/>
              </a:rPr>
              <a:t> </a:t>
            </a:r>
            <a:r>
              <a:rPr lang="en-US" sz="2400" dirty="0" err="1">
                <a:cs typeface="Times New Roman" pitchFamily="18" charset="0"/>
              </a:rPr>
              <a:t>daerah-daerah</a:t>
            </a:r>
            <a:r>
              <a:rPr lang="en-US" sz="2400" dirty="0">
                <a:cs typeface="Times New Roman" pitchFamily="18" charset="0"/>
              </a:rPr>
              <a:t> </a:t>
            </a:r>
            <a:r>
              <a:rPr lang="en-US" sz="2400" dirty="0" err="1">
                <a:cs typeface="Times New Roman" pitchFamily="18" charset="0"/>
              </a:rPr>
              <a:t>pemukiman</a:t>
            </a:r>
            <a:r>
              <a:rPr lang="en-US" sz="2400" dirty="0">
                <a:cs typeface="Times New Roman" pitchFamily="18" charset="0"/>
              </a:rPr>
              <a:t>  </a:t>
            </a:r>
            <a:r>
              <a:rPr lang="en-US" sz="2400" dirty="0" err="1">
                <a:cs typeface="Times New Roman" pitchFamily="18" charset="0"/>
              </a:rPr>
              <a:t>dengan</a:t>
            </a:r>
            <a:r>
              <a:rPr lang="en-US" sz="2400" dirty="0">
                <a:cs typeface="Times New Roman" pitchFamily="18" charset="0"/>
              </a:rPr>
              <a:t> </a:t>
            </a:r>
            <a:r>
              <a:rPr lang="en-US" sz="2400" dirty="0" err="1">
                <a:cs typeface="Times New Roman" pitchFamily="18" charset="0"/>
              </a:rPr>
              <a:t>daerah</a:t>
            </a:r>
            <a:r>
              <a:rPr lang="en-US" sz="2400" dirty="0">
                <a:cs typeface="Times New Roman" pitchFamily="18" charset="0"/>
              </a:rPr>
              <a:t> </a:t>
            </a:r>
            <a:r>
              <a:rPr lang="en-US" sz="2400" dirty="0" err="1">
                <a:cs typeface="Times New Roman" pitchFamily="18" charset="0"/>
              </a:rPr>
              <a:t>perdagangan</a:t>
            </a:r>
            <a:r>
              <a:rPr lang="en-US" sz="2400" dirty="0">
                <a:cs typeface="Times New Roman" pitchFamily="18" charset="0"/>
              </a:rPr>
              <a:t>, </a:t>
            </a:r>
            <a:r>
              <a:rPr lang="en-US" sz="2400" dirty="0" err="1">
                <a:cs typeface="Times New Roman" pitchFamily="18" charset="0"/>
              </a:rPr>
              <a:t>belum</a:t>
            </a:r>
            <a:r>
              <a:rPr lang="en-US" sz="2400" dirty="0">
                <a:cs typeface="Times New Roman" pitchFamily="18" charset="0"/>
              </a:rPr>
              <a:t> </a:t>
            </a:r>
            <a:r>
              <a:rPr lang="en-US" sz="2400" dirty="0" err="1">
                <a:cs typeface="Times New Roman" pitchFamily="18" charset="0"/>
              </a:rPr>
              <a:t>ada</a:t>
            </a:r>
            <a:r>
              <a:rPr lang="en-US" sz="2400" dirty="0">
                <a:cs typeface="Times New Roman" pitchFamily="18" charset="0"/>
              </a:rPr>
              <a:t> </a:t>
            </a:r>
            <a:r>
              <a:rPr lang="en-US" sz="2400" dirty="0" err="1">
                <a:cs typeface="Times New Roman" pitchFamily="18" charset="0"/>
              </a:rPr>
              <a:t>perbedaan</a:t>
            </a:r>
            <a:r>
              <a:rPr lang="en-US" sz="2400" dirty="0">
                <a:cs typeface="Times New Roman" pitchFamily="18" charset="0"/>
              </a:rPr>
              <a:t> </a:t>
            </a:r>
            <a:r>
              <a:rPr lang="en-US" sz="2400" dirty="0" err="1">
                <a:cs typeface="Times New Roman" pitchFamily="18" charset="0"/>
              </a:rPr>
              <a:t>kawasan</a:t>
            </a:r>
            <a:r>
              <a:rPr lang="en-US" sz="2400" dirty="0">
                <a:cs typeface="Times New Roman" pitchFamily="18" charset="0"/>
              </a:rPr>
              <a:t> </a:t>
            </a:r>
            <a:r>
              <a:rPr lang="en-US" sz="2400" dirty="0" err="1">
                <a:cs typeface="Times New Roman" pitchFamily="18" charset="0"/>
              </a:rPr>
              <a:t>pemukiman</a:t>
            </a:r>
            <a:r>
              <a:rPr lang="en-US" sz="2400" dirty="0">
                <a:cs typeface="Times New Roman" pitchFamily="18" charset="0"/>
              </a:rPr>
              <a:t> </a:t>
            </a:r>
            <a:r>
              <a:rPr lang="en-US" sz="2400" dirty="0" err="1">
                <a:cs typeface="Times New Roman" pitchFamily="18" charset="0"/>
              </a:rPr>
              <a:t>kelas</a:t>
            </a:r>
            <a:r>
              <a:rPr lang="en-US" sz="2400" dirty="0">
                <a:cs typeface="Times New Roman" pitchFamily="18" charset="0"/>
              </a:rPr>
              <a:t> </a:t>
            </a:r>
            <a:r>
              <a:rPr lang="en-US" sz="2400" dirty="0" err="1">
                <a:cs typeface="Times New Roman" pitchFamily="18" charset="0"/>
              </a:rPr>
              <a:t>atas</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kelas</a:t>
            </a:r>
            <a:r>
              <a:rPr lang="en-US" sz="2400" dirty="0">
                <a:cs typeface="Times New Roman" pitchFamily="18" charset="0"/>
              </a:rPr>
              <a:t> </a:t>
            </a:r>
            <a:r>
              <a:rPr lang="en-US" sz="2400" dirty="0" err="1">
                <a:cs typeface="Times New Roman" pitchFamily="18" charset="0"/>
              </a:rPr>
              <a:t>bawah</a:t>
            </a:r>
            <a:r>
              <a:rPr lang="en-US" sz="2400" dirty="0">
                <a:cs typeface="Times New Roman" pitchFamily="18" charset="0"/>
              </a:rPr>
              <a:t>, </a:t>
            </a:r>
            <a:r>
              <a:rPr lang="en-US" sz="2400" dirty="0" err="1">
                <a:cs typeface="Times New Roman" pitchFamily="18" charset="0"/>
              </a:rPr>
              <a:t>bangunan</a:t>
            </a:r>
            <a:r>
              <a:rPr lang="en-US" sz="2400" dirty="0">
                <a:cs typeface="Times New Roman" pitchFamily="18" charset="0"/>
              </a:rPr>
              <a:t> yang </a:t>
            </a:r>
            <a:r>
              <a:rPr lang="en-US" sz="2400" dirty="0" err="1">
                <a:cs typeface="Times New Roman" pitchFamily="18" charset="0"/>
              </a:rPr>
              <a:t>ada</a:t>
            </a:r>
            <a:r>
              <a:rPr lang="en-US" sz="2400" dirty="0">
                <a:cs typeface="Times New Roman" pitchFamily="18" charset="0"/>
              </a:rPr>
              <a:t> </a:t>
            </a:r>
            <a:r>
              <a:rPr lang="en-US" sz="2400" dirty="0" err="1">
                <a:cs typeface="Times New Roman" pitchFamily="18" charset="0"/>
              </a:rPr>
              <a:t>masih</a:t>
            </a:r>
            <a:r>
              <a:rPr lang="en-US" sz="2400" dirty="0">
                <a:cs typeface="Times New Roman" pitchFamily="18" charset="0"/>
              </a:rPr>
              <a:t> </a:t>
            </a:r>
            <a:r>
              <a:rPr lang="en-US" sz="2400" dirty="0" err="1">
                <a:cs typeface="Times New Roman" pitchFamily="18" charset="0"/>
              </a:rPr>
              <a:t>tidak</a:t>
            </a:r>
            <a:r>
              <a:rPr lang="en-US" sz="2400" dirty="0">
                <a:cs typeface="Times New Roman" pitchFamily="18" charset="0"/>
              </a:rPr>
              <a:t> </a:t>
            </a:r>
            <a:r>
              <a:rPr lang="en-US" sz="2400" dirty="0" err="1">
                <a:cs typeface="Times New Roman" pitchFamily="18" charset="0"/>
              </a:rPr>
              <a:t>teratur</a:t>
            </a:r>
            <a:r>
              <a:rPr lang="en-US" sz="2400" dirty="0">
                <a:cs typeface="Times New Roman" pitchFamily="18" charset="0"/>
              </a:rPr>
              <a:t>.</a:t>
            </a:r>
          </a:p>
          <a:p>
            <a:pPr marL="347663" algn="just" eaLnBrk="0" hangingPunct="0">
              <a:tabLst>
                <a:tab pos="347663" algn="l"/>
              </a:tabLst>
              <a:defRPr/>
            </a:pPr>
            <a:endParaRPr lang="en-US" sz="2400" dirty="0">
              <a:cs typeface="Times New Roman" pitchFamily="18" charset="0"/>
            </a:endParaRPr>
          </a:p>
          <a:p>
            <a:pPr marL="347663" indent="-347663" algn="just" eaLnBrk="0" hangingPunct="0">
              <a:tabLst>
                <a:tab pos="347663" algn="l"/>
              </a:tabLst>
              <a:defRPr/>
            </a:pPr>
            <a:r>
              <a:rPr lang="en-US" sz="2400" dirty="0">
                <a:cs typeface="Times New Roman" pitchFamily="18" charset="0"/>
              </a:rPr>
              <a:t>2.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Muda</a:t>
            </a:r>
            <a:r>
              <a:rPr lang="en-US" sz="2400" dirty="0">
                <a:cs typeface="Times New Roman" pitchFamily="18" charset="0"/>
              </a:rPr>
              <a:t>/</a:t>
            </a:r>
            <a:r>
              <a:rPr lang="en-US" sz="2400" dirty="0" err="1">
                <a:cs typeface="Times New Roman" pitchFamily="18" charset="0"/>
              </a:rPr>
              <a:t>Juvenil</a:t>
            </a:r>
            <a:r>
              <a:rPr lang="en-US" sz="2400" dirty="0">
                <a:cs typeface="Times New Roman" pitchFamily="18" charset="0"/>
              </a:rPr>
              <a:t> (the </a:t>
            </a:r>
            <a:r>
              <a:rPr lang="en-US" sz="2400" dirty="0" err="1">
                <a:cs typeface="Times New Roman" pitchFamily="18" charset="0"/>
              </a:rPr>
              <a:t>Juvenil</a:t>
            </a:r>
            <a:r>
              <a:rPr lang="en-US" sz="2400" dirty="0">
                <a:cs typeface="Times New Roman" pitchFamily="18" charset="0"/>
              </a:rPr>
              <a:t> stage)</a:t>
            </a:r>
          </a:p>
          <a:p>
            <a:pPr marL="347663" indent="-347663" algn="just" eaLnBrk="0" hangingPunct="0">
              <a:tabLst>
                <a:tab pos="347663" algn="l"/>
              </a:tabLst>
              <a:defRPr/>
            </a:pPr>
            <a:r>
              <a:rPr lang="en-US" sz="2400" dirty="0">
                <a:cs typeface="Times New Roman" pitchFamily="18" charset="0"/>
              </a:rPr>
              <a:t>    </a:t>
            </a:r>
            <a:r>
              <a:rPr lang="en-US" sz="2400" dirty="0" err="1">
                <a:cs typeface="Times New Roman" pitchFamily="18" charset="0"/>
              </a:rPr>
              <a:t>Sudah</a:t>
            </a:r>
            <a:r>
              <a:rPr lang="en-US" sz="2400" dirty="0">
                <a:cs typeface="Times New Roman" pitchFamily="18" charset="0"/>
              </a:rPr>
              <a:t> </a:t>
            </a:r>
            <a:r>
              <a:rPr lang="en-US" sz="2400" dirty="0" err="1">
                <a:cs typeface="Times New Roman" pitchFamily="18" charset="0"/>
              </a:rPr>
              <a:t>mulai</a:t>
            </a:r>
            <a:r>
              <a:rPr lang="en-US" sz="2400" dirty="0">
                <a:cs typeface="Times New Roman" pitchFamily="18" charset="0"/>
              </a:rPr>
              <a:t> </a:t>
            </a:r>
            <a:r>
              <a:rPr lang="en-US" sz="2400" dirty="0" err="1">
                <a:cs typeface="Times New Roman" pitchFamily="18" charset="0"/>
              </a:rPr>
              <a:t>adanya</a:t>
            </a:r>
            <a:r>
              <a:rPr lang="en-US" sz="2400" dirty="0">
                <a:cs typeface="Times New Roman" pitchFamily="18" charset="0"/>
              </a:rPr>
              <a:t> </a:t>
            </a:r>
            <a:r>
              <a:rPr lang="en-US" sz="2400" dirty="0" err="1">
                <a:cs typeface="Times New Roman" pitchFamily="18" charset="0"/>
              </a:rPr>
              <a:t>proses-proses</a:t>
            </a:r>
            <a:r>
              <a:rPr lang="en-US" sz="2400" dirty="0">
                <a:cs typeface="Times New Roman" pitchFamily="18" charset="0"/>
              </a:rPr>
              <a:t> </a:t>
            </a:r>
            <a:r>
              <a:rPr lang="en-US" sz="2400" dirty="0" err="1">
                <a:cs typeface="Times New Roman" pitchFamily="18" charset="0"/>
              </a:rPr>
              <a:t>pengelompokan</a:t>
            </a:r>
            <a:r>
              <a:rPr lang="en-US" sz="2400" dirty="0">
                <a:cs typeface="Times New Roman" pitchFamily="18" charset="0"/>
              </a:rPr>
              <a:t> </a:t>
            </a:r>
            <a:r>
              <a:rPr lang="en-US" sz="2400" dirty="0" err="1">
                <a:cs typeface="Times New Roman" pitchFamily="18" charset="0"/>
              </a:rPr>
              <a:t>pertokoan</a:t>
            </a:r>
            <a:r>
              <a:rPr lang="en-US" sz="2400" dirty="0">
                <a:cs typeface="Times New Roman" pitchFamily="18" charset="0"/>
              </a:rPr>
              <a:t> </a:t>
            </a:r>
            <a:r>
              <a:rPr lang="en-US" sz="2400" dirty="0" err="1">
                <a:cs typeface="Times New Roman" pitchFamily="18" charset="0"/>
              </a:rPr>
              <a:t>pada</a:t>
            </a:r>
            <a:r>
              <a:rPr lang="en-US" sz="2400" dirty="0">
                <a:cs typeface="Times New Roman" pitchFamily="18" charset="0"/>
              </a:rPr>
              <a:t> </a:t>
            </a:r>
            <a:r>
              <a:rPr lang="en-US" sz="2400" dirty="0" err="1">
                <a:cs typeface="Times New Roman" pitchFamily="18" charset="0"/>
              </a:rPr>
              <a:t>bagian-bagian</a:t>
            </a:r>
            <a:r>
              <a:rPr lang="en-US" sz="2400" dirty="0">
                <a:cs typeface="Times New Roman" pitchFamily="18" charset="0"/>
              </a:rPr>
              <a:t> </a:t>
            </a:r>
            <a:r>
              <a:rPr lang="en-US" sz="2400" dirty="0" err="1">
                <a:cs typeface="Times New Roman" pitchFamily="18" charset="0"/>
              </a:rPr>
              <a:t>kota</a:t>
            </a:r>
            <a:r>
              <a:rPr lang="en-US" sz="2400" dirty="0">
                <a:cs typeface="Times New Roman" pitchFamily="18" charset="0"/>
              </a:rPr>
              <a:t> </a:t>
            </a:r>
            <a:r>
              <a:rPr lang="en-US" sz="2400" dirty="0" err="1">
                <a:cs typeface="Times New Roman" pitchFamily="18" charset="0"/>
              </a:rPr>
              <a:t>tertentu</a:t>
            </a:r>
            <a:r>
              <a:rPr lang="en-US" sz="2400" dirty="0">
                <a:cs typeface="Times New Roman" pitchFamily="18" charset="0"/>
              </a:rPr>
              <a:t>, </a:t>
            </a:r>
            <a:r>
              <a:rPr lang="en-US" sz="2400" dirty="0" err="1">
                <a:cs typeface="Times New Roman" pitchFamily="18" charset="0"/>
              </a:rPr>
              <a:t>kawasan</a:t>
            </a:r>
            <a:r>
              <a:rPr lang="en-US" sz="2400" dirty="0">
                <a:cs typeface="Times New Roman" pitchFamily="18" charset="0"/>
              </a:rPr>
              <a:t> </a:t>
            </a:r>
            <a:r>
              <a:rPr lang="en-US" sz="2400" dirty="0" err="1">
                <a:cs typeface="Times New Roman" pitchFamily="18" charset="0"/>
              </a:rPr>
              <a:t>pemukiman</a:t>
            </a:r>
            <a:r>
              <a:rPr lang="en-US" sz="2400" dirty="0">
                <a:cs typeface="Times New Roman" pitchFamily="18" charset="0"/>
              </a:rPr>
              <a:t> </a:t>
            </a:r>
            <a:r>
              <a:rPr lang="en-US" sz="2400" dirty="0" err="1">
                <a:cs typeface="Times New Roman" pitchFamily="18" charset="0"/>
              </a:rPr>
              <a:t>kelas</a:t>
            </a:r>
            <a:r>
              <a:rPr lang="en-US" sz="2400" dirty="0">
                <a:cs typeface="Times New Roman" pitchFamily="18" charset="0"/>
              </a:rPr>
              <a:t> </a:t>
            </a:r>
            <a:r>
              <a:rPr lang="en-US" sz="2400" dirty="0" err="1">
                <a:cs typeface="Times New Roman" pitchFamily="18" charset="0"/>
              </a:rPr>
              <a:t>menengah</a:t>
            </a:r>
            <a:r>
              <a:rPr lang="en-US" sz="2400" dirty="0">
                <a:cs typeface="Times New Roman" pitchFamily="18" charset="0"/>
              </a:rPr>
              <a:t> </a:t>
            </a:r>
            <a:r>
              <a:rPr lang="en-US" sz="2400" dirty="0" err="1">
                <a:cs typeface="Times New Roman" pitchFamily="18" charset="0"/>
              </a:rPr>
              <a:t>keatas</a:t>
            </a:r>
            <a:r>
              <a:rPr lang="en-US" sz="2400" dirty="0">
                <a:cs typeface="Times New Roman" pitchFamily="18" charset="0"/>
              </a:rPr>
              <a:t> </a:t>
            </a:r>
            <a:r>
              <a:rPr lang="en-US" sz="2400" dirty="0" err="1">
                <a:cs typeface="Times New Roman" pitchFamily="18" charset="0"/>
              </a:rPr>
              <a:t>sudah</a:t>
            </a:r>
            <a:r>
              <a:rPr lang="en-US" sz="2400" dirty="0">
                <a:cs typeface="Times New Roman" pitchFamily="18" charset="0"/>
              </a:rPr>
              <a:t> </a:t>
            </a:r>
            <a:r>
              <a:rPr lang="en-US" sz="2400" dirty="0" err="1">
                <a:cs typeface="Times New Roman" pitchFamily="18" charset="0"/>
              </a:rPr>
              <a:t>muncul</a:t>
            </a:r>
            <a:r>
              <a:rPr lang="en-US" sz="2400" dirty="0">
                <a:cs typeface="Times New Roman" pitchFamily="18" charset="0"/>
              </a:rPr>
              <a:t> </a:t>
            </a:r>
            <a:r>
              <a:rPr lang="en-US" sz="2400" dirty="0" err="1">
                <a:cs typeface="Times New Roman" pitchFamily="18" charset="0"/>
              </a:rPr>
              <a:t>dipinggiran</a:t>
            </a:r>
            <a:r>
              <a:rPr lang="en-US" sz="2400" dirty="0">
                <a:cs typeface="Times New Roman" pitchFamily="18" charset="0"/>
              </a:rPr>
              <a:t> </a:t>
            </a:r>
            <a:r>
              <a:rPr lang="en-US" sz="2400" dirty="0" err="1">
                <a:cs typeface="Times New Roman" pitchFamily="18" charset="0"/>
              </a:rPr>
              <a:t>kota</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munculnya</a:t>
            </a:r>
            <a:r>
              <a:rPr lang="en-US" sz="2400" dirty="0">
                <a:cs typeface="Times New Roman" pitchFamily="18" charset="0"/>
              </a:rPr>
              <a:t> </a:t>
            </a:r>
            <a:r>
              <a:rPr lang="en-US" sz="2400" dirty="0" err="1">
                <a:cs typeface="Times New Roman" pitchFamily="18" charset="0"/>
              </a:rPr>
              <a:t>kawasan</a:t>
            </a:r>
            <a:r>
              <a:rPr lang="en-US" sz="2400" dirty="0">
                <a:cs typeface="Times New Roman" pitchFamily="18" charset="0"/>
              </a:rPr>
              <a:t> </a:t>
            </a:r>
            <a:r>
              <a:rPr lang="en-US" sz="2400" dirty="0" err="1">
                <a:cs typeface="Times New Roman" pitchFamily="18" charset="0"/>
              </a:rPr>
              <a:t>pabrik</a:t>
            </a:r>
            <a:r>
              <a:rPr lang="en-US" sz="2400" dirty="0">
                <a:cs typeface="Times New Roman" pitchFamily="18" charset="0"/>
              </a:rPr>
              <a:t>.</a:t>
            </a:r>
          </a:p>
        </p:txBody>
      </p:sp>
    </p:spTree>
    <p:extLst>
      <p:ext uri="{BB962C8B-B14F-4D97-AF65-F5344CB8AC3E}">
        <p14:creationId xmlns:p14="http://schemas.microsoft.com/office/powerpoint/2010/main" val="65371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500" fill="hold"/>
                                        <p:tgtEl>
                                          <p:spTgt spid="48130"/>
                                        </p:tgtEl>
                                        <p:attrNameLst>
                                          <p:attrName>ppt_w</p:attrName>
                                        </p:attrNameLst>
                                      </p:cBhvr>
                                      <p:tavLst>
                                        <p:tav tm="0">
                                          <p:val>
                                            <p:fltVal val="0"/>
                                          </p:val>
                                        </p:tav>
                                        <p:tav tm="100000">
                                          <p:val>
                                            <p:strVal val="#ppt_w"/>
                                          </p:val>
                                        </p:tav>
                                      </p:tavLst>
                                    </p:anim>
                                    <p:anim calcmode="lin" valueType="num">
                                      <p:cBhvr>
                                        <p:cTn id="8" dur="500" fill="hold"/>
                                        <p:tgtEl>
                                          <p:spTgt spid="48130"/>
                                        </p:tgtEl>
                                        <p:attrNameLst>
                                          <p:attrName>ppt_h</p:attrName>
                                        </p:attrNameLst>
                                      </p:cBhvr>
                                      <p:tavLst>
                                        <p:tav tm="0">
                                          <p:val>
                                            <p:fltVal val="0"/>
                                          </p:val>
                                        </p:tav>
                                        <p:tav tm="100000">
                                          <p:val>
                                            <p:strVal val="#ppt_h"/>
                                          </p:val>
                                        </p:tav>
                                      </p:tavLst>
                                    </p:anim>
                                    <p:animEffect transition="in" filter="fade">
                                      <p:cBhvr>
                                        <p:cTn id="9" dur="500"/>
                                        <p:tgtEl>
                                          <p:spTgt spid="481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731EDE-A455-4ADE-BCEB-45BCA04896DC}"/>
              </a:ext>
            </a:extLst>
          </p:cNvPr>
          <p:cNvSpPr/>
          <p:nvPr/>
        </p:nvSpPr>
        <p:spPr>
          <a:xfrm>
            <a:off x="2024064" y="1428750"/>
            <a:ext cx="8072437" cy="1938992"/>
          </a:xfrm>
          <a:prstGeom prst="rect">
            <a:avLst/>
          </a:prstGeom>
        </p:spPr>
        <p:txBody>
          <a:bodyPr>
            <a:spAutoFit/>
          </a:bodyPr>
          <a:lstStyle/>
          <a:p>
            <a:pPr marL="347663" indent="-347663" algn="just" eaLnBrk="0" hangingPunct="0">
              <a:tabLst>
                <a:tab pos="347663" algn="l"/>
              </a:tabLst>
              <a:defRPr/>
            </a:pPr>
            <a:r>
              <a:rPr lang="en-US" sz="2400" dirty="0">
                <a:cs typeface="Times New Roman" pitchFamily="18" charset="0"/>
              </a:rPr>
              <a:t>3.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ketuaan</a:t>
            </a:r>
            <a:r>
              <a:rPr lang="en-US" sz="2400" dirty="0">
                <a:cs typeface="Times New Roman" pitchFamily="18" charset="0"/>
              </a:rPr>
              <a:t>/Senile (the Senile stage)</a:t>
            </a:r>
          </a:p>
          <a:p>
            <a:pPr marL="347663" indent="-347663" algn="just" eaLnBrk="0" hangingPunct="0">
              <a:tabLst>
                <a:tab pos="347663" algn="l"/>
              </a:tabLst>
              <a:defRPr/>
            </a:pPr>
            <a:r>
              <a:rPr lang="en-US" sz="2400" dirty="0">
                <a:cs typeface="Times New Roman" pitchFamily="18" charset="0"/>
              </a:rPr>
              <a:t>    </a:t>
            </a:r>
            <a:r>
              <a:rPr lang="en-US" sz="2400" dirty="0" err="1">
                <a:cs typeface="Times New Roman" pitchFamily="18" charset="0"/>
              </a:rPr>
              <a:t>Pada</a:t>
            </a:r>
            <a:r>
              <a:rPr lang="en-US" sz="2400" dirty="0">
                <a:cs typeface="Times New Roman" pitchFamily="18" charset="0"/>
              </a:rPr>
              <a:t>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ini</a:t>
            </a:r>
            <a:r>
              <a:rPr lang="en-US" sz="2400" dirty="0">
                <a:cs typeface="Times New Roman" pitchFamily="18" charset="0"/>
              </a:rPr>
              <a:t> </a:t>
            </a:r>
            <a:r>
              <a:rPr lang="en-US" sz="2400" dirty="0" err="1">
                <a:cs typeface="Times New Roman" pitchFamily="18" charset="0"/>
              </a:rPr>
              <a:t>ditandai</a:t>
            </a:r>
            <a:r>
              <a:rPr lang="en-US" sz="2400" dirty="0">
                <a:cs typeface="Times New Roman" pitchFamily="18" charset="0"/>
              </a:rPr>
              <a:t> </a:t>
            </a:r>
            <a:r>
              <a:rPr lang="en-US" sz="2400" dirty="0" err="1">
                <a:cs typeface="Times New Roman" pitchFamily="18" charset="0"/>
              </a:rPr>
              <a:t>dengan</a:t>
            </a:r>
            <a:r>
              <a:rPr lang="en-US" sz="2400" dirty="0">
                <a:cs typeface="Times New Roman" pitchFamily="18" charset="0"/>
              </a:rPr>
              <a:t> </a:t>
            </a:r>
            <a:r>
              <a:rPr lang="en-US" sz="2400" dirty="0" err="1">
                <a:cs typeface="Times New Roman" pitchFamily="18" charset="0"/>
              </a:rPr>
              <a:t>pertumbuhan</a:t>
            </a:r>
            <a:r>
              <a:rPr lang="en-US" sz="2400" dirty="0">
                <a:cs typeface="Times New Roman" pitchFamily="18" charset="0"/>
              </a:rPr>
              <a:t> yang </a:t>
            </a:r>
            <a:r>
              <a:rPr lang="en-US" sz="2400" dirty="0" err="1">
                <a:cs typeface="Times New Roman" pitchFamily="18" charset="0"/>
              </a:rPr>
              <a:t>terhenti</a:t>
            </a:r>
            <a:r>
              <a:rPr lang="en-US" sz="2400" dirty="0">
                <a:cs typeface="Times New Roman" pitchFamily="18" charset="0"/>
              </a:rPr>
              <a:t> (cessation of growth), </a:t>
            </a:r>
            <a:r>
              <a:rPr lang="en-US" sz="2400" dirty="0" err="1">
                <a:cs typeface="Times New Roman" pitchFamily="18" charset="0"/>
              </a:rPr>
              <a:t>kemunduran</a:t>
            </a:r>
            <a:r>
              <a:rPr lang="en-US" sz="2400" dirty="0">
                <a:cs typeface="Times New Roman" pitchFamily="18" charset="0"/>
              </a:rPr>
              <a:t> </a:t>
            </a:r>
            <a:r>
              <a:rPr lang="en-US" sz="2400" dirty="0" err="1">
                <a:cs typeface="Times New Roman" pitchFamily="18" charset="0"/>
              </a:rPr>
              <a:t>dari</a:t>
            </a:r>
            <a:r>
              <a:rPr lang="en-US" sz="2400" dirty="0">
                <a:cs typeface="Times New Roman" pitchFamily="18" charset="0"/>
              </a:rPr>
              <a:t> </a:t>
            </a:r>
            <a:r>
              <a:rPr lang="en-US" sz="2400" dirty="0" err="1">
                <a:cs typeface="Times New Roman" pitchFamily="18" charset="0"/>
              </a:rPr>
              <a:t>beberapa</a:t>
            </a:r>
            <a:r>
              <a:rPr lang="en-US" sz="2400" dirty="0">
                <a:cs typeface="Times New Roman" pitchFamily="18" charset="0"/>
              </a:rPr>
              <a:t> </a:t>
            </a:r>
            <a:r>
              <a:rPr lang="en-US" sz="2400" dirty="0" err="1">
                <a:cs typeface="Times New Roman" pitchFamily="18" charset="0"/>
              </a:rPr>
              <a:t>distrik</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kesejahteraan</a:t>
            </a:r>
            <a:r>
              <a:rPr lang="en-US" sz="2400" dirty="0">
                <a:cs typeface="Times New Roman" pitchFamily="18" charset="0"/>
              </a:rPr>
              <a:t> </a:t>
            </a:r>
            <a:r>
              <a:rPr lang="en-US" sz="2400" dirty="0" err="1">
                <a:cs typeface="Times New Roman" pitchFamily="18" charset="0"/>
              </a:rPr>
              <a:t>penduduk</a:t>
            </a:r>
            <a:r>
              <a:rPr lang="en-US" sz="2400" dirty="0">
                <a:cs typeface="Times New Roman" pitchFamily="18" charset="0"/>
              </a:rPr>
              <a:t> </a:t>
            </a:r>
            <a:r>
              <a:rPr lang="en-US" sz="2400" dirty="0" err="1">
                <a:cs typeface="Times New Roman" pitchFamily="18" charset="0"/>
              </a:rPr>
              <a:t>menunjukan</a:t>
            </a:r>
            <a:r>
              <a:rPr lang="en-US" sz="2400" dirty="0">
                <a:cs typeface="Times New Roman" pitchFamily="18" charset="0"/>
              </a:rPr>
              <a:t>  </a:t>
            </a:r>
            <a:r>
              <a:rPr lang="en-US" sz="2400" dirty="0" err="1">
                <a:cs typeface="Times New Roman" pitchFamily="18" charset="0"/>
              </a:rPr>
              <a:t>gejala-gejala</a:t>
            </a:r>
            <a:r>
              <a:rPr lang="en-US" sz="2400" dirty="0">
                <a:cs typeface="Times New Roman" pitchFamily="18" charset="0"/>
              </a:rPr>
              <a:t> </a:t>
            </a:r>
            <a:r>
              <a:rPr lang="en-US" sz="2400" dirty="0" err="1">
                <a:cs typeface="Times New Roman" pitchFamily="18" charset="0"/>
              </a:rPr>
              <a:t>penurunan</a:t>
            </a:r>
            <a:r>
              <a:rPr lang="en-US" sz="2400" dirty="0">
                <a:cs typeface="Times New Roman" pitchFamily="18" charset="0"/>
              </a:rPr>
              <a:t> (</a:t>
            </a:r>
            <a:r>
              <a:rPr lang="en-US" sz="2400" dirty="0" err="1">
                <a:cs typeface="Times New Roman" pitchFamily="18" charset="0"/>
              </a:rPr>
              <a:t>terlihat</a:t>
            </a:r>
            <a:r>
              <a:rPr lang="en-US" sz="2400" dirty="0">
                <a:cs typeface="Times New Roman" pitchFamily="18" charset="0"/>
              </a:rPr>
              <a:t> </a:t>
            </a:r>
            <a:r>
              <a:rPr lang="en-US" sz="2400" dirty="0" err="1">
                <a:cs typeface="Times New Roman" pitchFamily="18" charset="0"/>
              </a:rPr>
              <a:t>didaerah</a:t>
            </a:r>
            <a:r>
              <a:rPr lang="en-US" sz="2400" dirty="0">
                <a:cs typeface="Times New Roman" pitchFamily="18" charset="0"/>
              </a:rPr>
              <a:t> </a:t>
            </a:r>
            <a:r>
              <a:rPr lang="en-US" sz="2400" dirty="0" err="1">
                <a:cs typeface="Times New Roman" pitchFamily="18" charset="0"/>
              </a:rPr>
              <a:t>industri</a:t>
            </a:r>
            <a:r>
              <a:rPr lang="en-US" sz="2400" dirty="0">
                <a:cs typeface="Times New Roman" pitchFamily="18" charset="0"/>
              </a:rPr>
              <a:t>)</a:t>
            </a:r>
          </a:p>
        </p:txBody>
      </p:sp>
      <p:sp>
        <p:nvSpPr>
          <p:cNvPr id="3" name="Rectangle 2">
            <a:extLst>
              <a:ext uri="{FF2B5EF4-FFF2-40B4-BE49-F238E27FC236}">
                <a16:creationId xmlns:a16="http://schemas.microsoft.com/office/drawing/2014/main" id="{E6899ACF-5DD9-4E92-8834-DB771F35836B}"/>
              </a:ext>
            </a:extLst>
          </p:cNvPr>
          <p:cNvSpPr/>
          <p:nvPr/>
        </p:nvSpPr>
        <p:spPr>
          <a:xfrm>
            <a:off x="1881188" y="285751"/>
            <a:ext cx="8215312"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Tree>
    <p:extLst>
      <p:ext uri="{BB962C8B-B14F-4D97-AF65-F5344CB8AC3E}">
        <p14:creationId xmlns:p14="http://schemas.microsoft.com/office/powerpoint/2010/main" val="3613089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6E6B07C0-0EC6-4FF2-9F33-0B20E83662B8}"/>
              </a:ext>
            </a:extLst>
          </p:cNvPr>
          <p:cNvSpPr>
            <a:spLocks noChangeArrowheads="1"/>
          </p:cNvSpPr>
          <p:nvPr/>
        </p:nvSpPr>
        <p:spPr bwMode="auto">
          <a:xfrm>
            <a:off x="1952626" y="428625"/>
            <a:ext cx="78581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08000" indent="-508000" eaLnBrk="0" hangingPunct="0">
              <a:tabLst>
                <a:tab pos="347663" algn="l"/>
              </a:tabLst>
              <a:defRPr>
                <a:solidFill>
                  <a:schemeClr val="tx1"/>
                </a:solidFill>
                <a:latin typeface="Arial" panose="020B0604020202020204" pitchFamily="34" charset="0"/>
              </a:defRPr>
            </a:lvl1pPr>
            <a:lvl2pPr marL="742950" indent="-285750" eaLnBrk="0" hangingPunct="0">
              <a:tabLst>
                <a:tab pos="347663" algn="l"/>
              </a:tabLst>
              <a:defRPr>
                <a:solidFill>
                  <a:schemeClr val="tx1"/>
                </a:solidFill>
                <a:latin typeface="Arial" panose="020B0604020202020204" pitchFamily="34" charset="0"/>
              </a:defRPr>
            </a:lvl2pPr>
            <a:lvl3pPr marL="1143000" indent="-228600" eaLnBrk="0" hangingPunct="0">
              <a:tabLst>
                <a:tab pos="347663" algn="l"/>
              </a:tabLst>
              <a:defRPr>
                <a:solidFill>
                  <a:schemeClr val="tx1"/>
                </a:solidFill>
                <a:latin typeface="Arial" panose="020B0604020202020204" pitchFamily="34" charset="0"/>
              </a:defRPr>
            </a:lvl3pPr>
            <a:lvl4pPr marL="1600200" indent="-228600" eaLnBrk="0" hangingPunct="0">
              <a:tabLst>
                <a:tab pos="347663" algn="l"/>
              </a:tabLst>
              <a:defRPr>
                <a:solidFill>
                  <a:schemeClr val="tx1"/>
                </a:solidFill>
                <a:latin typeface="Arial" panose="020B0604020202020204" pitchFamily="34" charset="0"/>
              </a:defRPr>
            </a:lvl4pPr>
            <a:lvl5pPr marL="2057400" indent="-228600" eaLnBrk="0" hangingPunct="0">
              <a:tabLst>
                <a:tab pos="347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47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47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47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47663" algn="l"/>
              </a:tabLst>
              <a:defRPr>
                <a:solidFill>
                  <a:schemeClr val="tx1"/>
                </a:solidFill>
                <a:latin typeface="Arial" panose="020B0604020202020204" pitchFamily="34" charset="0"/>
              </a:defRPr>
            </a:lvl9pPr>
          </a:lstStyle>
          <a:p>
            <a:pPr algn="just"/>
            <a:r>
              <a:rPr lang="en-US" altLang="id-ID" sz="2800" dirty="0">
                <a:cs typeface="Times New Roman" panose="02020603050405020304" pitchFamily="18" charset="0"/>
              </a:rPr>
              <a:t>d. </a:t>
            </a:r>
            <a:r>
              <a:rPr lang="en-US" altLang="id-ID" sz="2800" dirty="0" err="1">
                <a:cs typeface="Times New Roman" panose="02020603050405020304" pitchFamily="18" charset="0"/>
              </a:rPr>
              <a:t>Perkembangan</a:t>
            </a:r>
            <a:r>
              <a:rPr lang="en-US" altLang="id-ID" sz="2800" dirty="0">
                <a:cs typeface="Times New Roman" panose="02020603050405020304" pitchFamily="18" charset="0"/>
              </a:rPr>
              <a:t> </a:t>
            </a:r>
            <a:r>
              <a:rPr lang="en-US" altLang="id-ID" sz="2800" dirty="0" err="1">
                <a:cs typeface="Times New Roman" panose="02020603050405020304" pitchFamily="18" charset="0"/>
              </a:rPr>
              <a:t>kota</a:t>
            </a:r>
            <a:r>
              <a:rPr lang="en-US" altLang="id-ID" sz="2800" dirty="0">
                <a:cs typeface="Times New Roman" panose="02020603050405020304" pitchFamily="18" charset="0"/>
              </a:rPr>
              <a:t> </a:t>
            </a:r>
            <a:r>
              <a:rPr lang="en-US" altLang="id-ID" sz="2800" dirty="0" err="1">
                <a:cs typeface="Times New Roman" panose="02020603050405020304" pitchFamily="18" charset="0"/>
              </a:rPr>
              <a:t>menurut</a:t>
            </a:r>
            <a:r>
              <a:rPr lang="en-US" altLang="id-ID" sz="2800" dirty="0">
                <a:cs typeface="Times New Roman" panose="02020603050405020304" pitchFamily="18" charset="0"/>
              </a:rPr>
              <a:t> </a:t>
            </a:r>
            <a:r>
              <a:rPr lang="en-US" altLang="id-ID" sz="2800" dirty="0" err="1">
                <a:cs typeface="Times New Roman" panose="02020603050405020304" pitchFamily="18" charset="0"/>
              </a:rPr>
              <a:t>karakteristik</a:t>
            </a:r>
            <a:r>
              <a:rPr lang="en-US" altLang="id-ID" sz="2800" dirty="0">
                <a:cs typeface="Times New Roman" panose="02020603050405020304" pitchFamily="18" charset="0"/>
              </a:rPr>
              <a:t> </a:t>
            </a:r>
            <a:r>
              <a:rPr lang="en-US" altLang="id-ID" sz="2800" dirty="0" err="1">
                <a:cs typeface="Times New Roman" panose="02020603050405020304" pitchFamily="18" charset="0"/>
              </a:rPr>
              <a:t>pertumbuhannya</a:t>
            </a:r>
            <a:r>
              <a:rPr lang="en-US" altLang="id-ID" sz="2800" dirty="0">
                <a:cs typeface="Times New Roman" panose="02020603050405020304" pitchFamily="18" charset="0"/>
              </a:rPr>
              <a:t>, </a:t>
            </a:r>
            <a:r>
              <a:rPr lang="en-US" altLang="id-ID" sz="2800" dirty="0" err="1">
                <a:cs typeface="Times New Roman" panose="02020603050405020304" pitchFamily="18" charset="0"/>
              </a:rPr>
              <a:t>menurut</a:t>
            </a:r>
            <a:r>
              <a:rPr lang="en-US" altLang="id-ID" sz="2800" dirty="0">
                <a:cs typeface="Times New Roman" panose="02020603050405020304" pitchFamily="18" charset="0"/>
              </a:rPr>
              <a:t> Houston</a:t>
            </a:r>
          </a:p>
        </p:txBody>
      </p:sp>
      <p:sp>
        <p:nvSpPr>
          <p:cNvPr id="3" name="Rectangle 2">
            <a:extLst>
              <a:ext uri="{FF2B5EF4-FFF2-40B4-BE49-F238E27FC236}">
                <a16:creationId xmlns:a16="http://schemas.microsoft.com/office/drawing/2014/main" id="{AD32874A-7DF5-4764-B284-CE4483631760}"/>
              </a:ext>
            </a:extLst>
          </p:cNvPr>
          <p:cNvSpPr/>
          <p:nvPr/>
        </p:nvSpPr>
        <p:spPr>
          <a:xfrm>
            <a:off x="1952626" y="1714501"/>
            <a:ext cx="8429625" cy="4524375"/>
          </a:xfrm>
          <a:prstGeom prst="rect">
            <a:avLst/>
          </a:prstGeom>
        </p:spPr>
        <p:txBody>
          <a:bodyPr>
            <a:spAutoFit/>
          </a:bodyPr>
          <a:lstStyle/>
          <a:p>
            <a:pPr marL="347663" indent="-347663" eaLnBrk="0" hangingPunct="0">
              <a:buFont typeface="+mj-lt"/>
              <a:buAutoNum type="arabicPeriod"/>
              <a:defRPr/>
            </a:pPr>
            <a:r>
              <a:rPr lang="en-US" sz="2400" dirty="0">
                <a:cs typeface="Times New Roman" pitchFamily="18" charset="0"/>
              </a:rPr>
              <a:t>Stadium </a:t>
            </a:r>
            <a:r>
              <a:rPr lang="en-US" sz="2400" dirty="0" err="1">
                <a:cs typeface="Times New Roman" pitchFamily="18" charset="0"/>
              </a:rPr>
              <a:t>pembentukan</a:t>
            </a:r>
            <a:r>
              <a:rPr lang="en-US" sz="2400" dirty="0">
                <a:cs typeface="Times New Roman" pitchFamily="18" charset="0"/>
              </a:rPr>
              <a:t> </a:t>
            </a:r>
            <a:r>
              <a:rPr lang="en-US" sz="2400" dirty="0" err="1">
                <a:cs typeface="Times New Roman" pitchFamily="18" charset="0"/>
              </a:rPr>
              <a:t>inti</a:t>
            </a:r>
            <a:r>
              <a:rPr lang="en-US" sz="2400" dirty="0">
                <a:cs typeface="Times New Roman" pitchFamily="18" charset="0"/>
              </a:rPr>
              <a:t> </a:t>
            </a:r>
            <a:r>
              <a:rPr lang="en-US" sz="2400" dirty="0" err="1">
                <a:cs typeface="Times New Roman" pitchFamily="18" charset="0"/>
              </a:rPr>
              <a:t>kota</a:t>
            </a:r>
            <a:r>
              <a:rPr lang="en-US" sz="2400" dirty="0">
                <a:cs typeface="Times New Roman" pitchFamily="18" charset="0"/>
              </a:rPr>
              <a:t> (Nuclear phase)</a:t>
            </a:r>
          </a:p>
          <a:p>
            <a:pPr marL="342900" indent="4763" algn="just" eaLnBrk="0" hangingPunct="0">
              <a:defRPr/>
            </a:pP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pembentukan</a:t>
            </a:r>
            <a:r>
              <a:rPr lang="en-US" sz="2400" dirty="0">
                <a:cs typeface="Times New Roman" pitchFamily="18" charset="0"/>
              </a:rPr>
              <a:t> CBD. </a:t>
            </a:r>
            <a:r>
              <a:rPr lang="en-US" sz="2400" dirty="0" err="1">
                <a:cs typeface="Times New Roman" pitchFamily="18" charset="0"/>
              </a:rPr>
              <a:t>Pada</a:t>
            </a:r>
            <a:r>
              <a:rPr lang="en-US" sz="2400" dirty="0">
                <a:cs typeface="Times New Roman" pitchFamily="18" charset="0"/>
              </a:rPr>
              <a:t>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ini</a:t>
            </a:r>
            <a:r>
              <a:rPr lang="en-US" sz="2400" dirty="0">
                <a:cs typeface="Times New Roman" pitchFamily="18" charset="0"/>
              </a:rPr>
              <a:t> </a:t>
            </a:r>
            <a:r>
              <a:rPr lang="en-US" sz="2400" dirty="0" err="1">
                <a:cs typeface="Times New Roman" pitchFamily="18" charset="0"/>
              </a:rPr>
              <a:t>baru</a:t>
            </a:r>
            <a:r>
              <a:rPr lang="en-US" sz="2400" dirty="0">
                <a:cs typeface="Times New Roman" pitchFamily="18" charset="0"/>
              </a:rPr>
              <a:t> </a:t>
            </a:r>
            <a:r>
              <a:rPr lang="en-US" sz="2400" dirty="0" err="1">
                <a:cs typeface="Times New Roman" pitchFamily="18" charset="0"/>
              </a:rPr>
              <a:t>dirintis</a:t>
            </a:r>
            <a:r>
              <a:rPr lang="en-US" sz="2400" dirty="0">
                <a:cs typeface="Times New Roman" pitchFamily="18" charset="0"/>
              </a:rPr>
              <a:t> </a:t>
            </a:r>
            <a:r>
              <a:rPr lang="en-US" sz="2400" dirty="0" err="1">
                <a:cs typeface="Times New Roman" pitchFamily="18" charset="0"/>
              </a:rPr>
              <a:t>pembangunan</a:t>
            </a:r>
            <a:r>
              <a:rPr lang="en-US" sz="2400" dirty="0">
                <a:cs typeface="Times New Roman" pitchFamily="18" charset="0"/>
              </a:rPr>
              <a:t> </a:t>
            </a:r>
            <a:r>
              <a:rPr lang="en-US" sz="2400" dirty="0" err="1">
                <a:cs typeface="Times New Roman" pitchFamily="18" charset="0"/>
              </a:rPr>
              <a:t>gedung-gedung</a:t>
            </a:r>
            <a:r>
              <a:rPr lang="en-US" sz="2400" dirty="0">
                <a:cs typeface="Times New Roman" pitchFamily="18" charset="0"/>
              </a:rPr>
              <a:t> </a:t>
            </a:r>
            <a:r>
              <a:rPr lang="en-US" sz="2400" dirty="0" err="1">
                <a:cs typeface="Times New Roman" pitchFamily="18" charset="0"/>
              </a:rPr>
              <a:t>utama</a:t>
            </a:r>
            <a:r>
              <a:rPr lang="en-US" sz="2400" dirty="0">
                <a:cs typeface="Times New Roman" pitchFamily="18" charset="0"/>
              </a:rPr>
              <a:t> </a:t>
            </a:r>
            <a:r>
              <a:rPr lang="en-US" sz="2400" dirty="0" err="1">
                <a:cs typeface="Times New Roman" pitchFamily="18" charset="0"/>
              </a:rPr>
              <a:t>sebagai</a:t>
            </a:r>
            <a:r>
              <a:rPr lang="en-US" sz="2400" dirty="0">
                <a:cs typeface="Times New Roman" pitchFamily="18" charset="0"/>
              </a:rPr>
              <a:t> </a:t>
            </a:r>
            <a:r>
              <a:rPr lang="en-US" sz="2400" dirty="0" err="1">
                <a:cs typeface="Times New Roman" pitchFamily="18" charset="0"/>
              </a:rPr>
              <a:t>penggerak</a:t>
            </a:r>
            <a:r>
              <a:rPr lang="en-US" sz="2400" dirty="0">
                <a:cs typeface="Times New Roman" pitchFamily="18" charset="0"/>
              </a:rPr>
              <a:t> </a:t>
            </a:r>
            <a:r>
              <a:rPr lang="en-US" sz="2400" dirty="0" err="1">
                <a:cs typeface="Times New Roman" pitchFamily="18" charset="0"/>
              </a:rPr>
              <a:t>kegiatan</a:t>
            </a:r>
            <a:r>
              <a:rPr lang="en-US" sz="2400" dirty="0">
                <a:cs typeface="Times New Roman" pitchFamily="18" charset="0"/>
              </a:rPr>
              <a:t> </a:t>
            </a:r>
            <a:r>
              <a:rPr lang="en-US" sz="2400" dirty="0" err="1">
                <a:cs typeface="Times New Roman" pitchFamily="18" charset="0"/>
              </a:rPr>
              <a:t>perekonomian</a:t>
            </a:r>
            <a:endParaRPr lang="en-US" sz="2400" dirty="0">
              <a:cs typeface="Times New Roman" pitchFamily="18" charset="0"/>
            </a:endParaRPr>
          </a:p>
          <a:p>
            <a:pPr marL="457200" indent="-457200" eaLnBrk="0" hangingPunct="0">
              <a:defRPr/>
            </a:pPr>
            <a:r>
              <a:rPr lang="en-US" sz="2400" dirty="0">
                <a:cs typeface="Times New Roman" pitchFamily="18" charset="0"/>
              </a:rPr>
              <a:t>2. Stadium </a:t>
            </a:r>
            <a:r>
              <a:rPr lang="en-US" sz="2400" dirty="0" err="1">
                <a:cs typeface="Times New Roman" pitchFamily="18" charset="0"/>
              </a:rPr>
              <a:t>formatif</a:t>
            </a:r>
            <a:r>
              <a:rPr lang="en-US" sz="2400" dirty="0">
                <a:cs typeface="Times New Roman" pitchFamily="18" charset="0"/>
              </a:rPr>
              <a:t> (</a:t>
            </a:r>
            <a:r>
              <a:rPr lang="en-US" sz="2400" dirty="0" err="1">
                <a:cs typeface="Times New Roman" pitchFamily="18" charset="0"/>
              </a:rPr>
              <a:t>Formatif</a:t>
            </a:r>
            <a:r>
              <a:rPr lang="en-US" sz="2400" dirty="0">
                <a:cs typeface="Times New Roman" pitchFamily="18" charset="0"/>
              </a:rPr>
              <a:t> phase)</a:t>
            </a:r>
          </a:p>
          <a:p>
            <a:pPr marL="354013" indent="-6350" eaLnBrk="0" hangingPunct="0">
              <a:defRPr/>
            </a:pP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ini</a:t>
            </a:r>
            <a:r>
              <a:rPr lang="en-US" sz="2400" dirty="0">
                <a:cs typeface="Times New Roman" pitchFamily="18" charset="0"/>
              </a:rPr>
              <a:t> </a:t>
            </a:r>
            <a:r>
              <a:rPr lang="en-US" sz="2400" dirty="0" err="1">
                <a:cs typeface="Times New Roman" pitchFamily="18" charset="0"/>
              </a:rPr>
              <a:t>menunjukan</a:t>
            </a:r>
            <a:r>
              <a:rPr lang="en-US" sz="2400" dirty="0">
                <a:cs typeface="Times New Roman" pitchFamily="18" charset="0"/>
              </a:rPr>
              <a:t> </a:t>
            </a:r>
            <a:r>
              <a:rPr lang="en-US" sz="2400" dirty="0" err="1">
                <a:cs typeface="Times New Roman" pitchFamily="18" charset="0"/>
              </a:rPr>
              <a:t>ciri-ciri</a:t>
            </a:r>
            <a:r>
              <a:rPr lang="en-US" sz="2400" dirty="0">
                <a:cs typeface="Times New Roman" pitchFamily="18" charset="0"/>
              </a:rPr>
              <a:t> yang </a:t>
            </a:r>
            <a:r>
              <a:rPr lang="en-US" sz="2400" dirty="0" err="1">
                <a:cs typeface="Times New Roman" pitchFamily="18" charset="0"/>
              </a:rPr>
              <a:t>berbeda</a:t>
            </a:r>
            <a:r>
              <a:rPr lang="en-US" sz="2400" dirty="0">
                <a:cs typeface="Times New Roman" pitchFamily="18" charset="0"/>
              </a:rPr>
              <a:t> </a:t>
            </a:r>
            <a:r>
              <a:rPr lang="en-US" sz="2400" dirty="0" err="1">
                <a:cs typeface="Times New Roman" pitchFamily="18" charset="0"/>
              </a:rPr>
              <a:t>dengan</a:t>
            </a:r>
            <a:r>
              <a:rPr lang="en-US" sz="2400" dirty="0">
                <a:cs typeface="Times New Roman" pitchFamily="18" charset="0"/>
              </a:rPr>
              <a:t>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pertama</a:t>
            </a:r>
            <a:r>
              <a:rPr lang="en-US" sz="2400" dirty="0">
                <a:cs typeface="Times New Roman" pitchFamily="18" charset="0"/>
              </a:rPr>
              <a:t>, </a:t>
            </a:r>
            <a:r>
              <a:rPr lang="en-US" sz="2400" dirty="0" err="1">
                <a:cs typeface="Times New Roman" pitchFamily="18" charset="0"/>
              </a:rPr>
              <a:t>Kemajuan</a:t>
            </a:r>
            <a:r>
              <a:rPr lang="en-US" sz="2400" dirty="0">
                <a:cs typeface="Times New Roman" pitchFamily="18" charset="0"/>
              </a:rPr>
              <a:t> </a:t>
            </a:r>
            <a:r>
              <a:rPr lang="en-US" sz="2400" dirty="0" err="1">
                <a:cs typeface="Times New Roman" pitchFamily="18" charset="0"/>
              </a:rPr>
              <a:t>industri</a:t>
            </a:r>
            <a:r>
              <a:rPr lang="en-US" sz="2400" dirty="0">
                <a:cs typeface="Times New Roman" pitchFamily="18" charset="0"/>
              </a:rPr>
              <a:t> </a:t>
            </a:r>
            <a:r>
              <a:rPr lang="en-US" sz="2400" dirty="0" err="1">
                <a:cs typeface="Times New Roman" pitchFamily="18" charset="0"/>
              </a:rPr>
              <a:t>meluas</a:t>
            </a:r>
            <a:r>
              <a:rPr lang="en-US" sz="2400" dirty="0">
                <a:cs typeface="Times New Roman" pitchFamily="18" charset="0"/>
              </a:rPr>
              <a:t> </a:t>
            </a:r>
            <a:r>
              <a:rPr lang="en-US" sz="2400" dirty="0" err="1">
                <a:cs typeface="Times New Roman" pitchFamily="18" charset="0"/>
              </a:rPr>
              <a:t>ke</a:t>
            </a:r>
            <a:r>
              <a:rPr lang="en-US" sz="2400" dirty="0">
                <a:cs typeface="Times New Roman" pitchFamily="18" charset="0"/>
              </a:rPr>
              <a:t> </a:t>
            </a:r>
            <a:r>
              <a:rPr lang="en-US" sz="2400" dirty="0" err="1">
                <a:cs typeface="Times New Roman" pitchFamily="18" charset="0"/>
              </a:rPr>
              <a:t>semua</a:t>
            </a:r>
            <a:r>
              <a:rPr lang="en-US" sz="2400" dirty="0">
                <a:cs typeface="Times New Roman" pitchFamily="18" charset="0"/>
              </a:rPr>
              <a:t> </a:t>
            </a:r>
            <a:r>
              <a:rPr lang="en-US" sz="2400" dirty="0" err="1">
                <a:cs typeface="Times New Roman" pitchFamily="18" charset="0"/>
              </a:rPr>
              <a:t>sektor</a:t>
            </a:r>
            <a:r>
              <a:rPr lang="en-US" sz="2400" dirty="0">
                <a:cs typeface="Times New Roman" pitchFamily="18" charset="0"/>
              </a:rPr>
              <a:t> </a:t>
            </a:r>
            <a:r>
              <a:rPr lang="en-US" sz="2400" dirty="0" err="1">
                <a:cs typeface="Times New Roman" pitchFamily="18" charset="0"/>
              </a:rPr>
              <a:t>transportasi</a:t>
            </a:r>
            <a:r>
              <a:rPr lang="en-US" sz="2400" dirty="0">
                <a:cs typeface="Times New Roman" pitchFamily="18" charset="0"/>
              </a:rPr>
              <a:t>, </a:t>
            </a:r>
            <a:r>
              <a:rPr lang="en-US" sz="2400" dirty="0" err="1">
                <a:cs typeface="Times New Roman" pitchFamily="18" charset="0"/>
              </a:rPr>
              <a:t>komuikasi</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perdagangan</a:t>
            </a:r>
            <a:endParaRPr lang="en-US" sz="2400" dirty="0">
              <a:cs typeface="Times New Roman" pitchFamily="18" charset="0"/>
            </a:endParaRPr>
          </a:p>
          <a:p>
            <a:pPr marL="457200" indent="-457200" eaLnBrk="0" hangingPunct="0">
              <a:defRPr/>
            </a:pPr>
            <a:r>
              <a:rPr lang="en-US" sz="2400" dirty="0">
                <a:cs typeface="Times New Roman" pitchFamily="18" charset="0"/>
              </a:rPr>
              <a:t>3. Stadium modern</a:t>
            </a:r>
          </a:p>
          <a:p>
            <a:pPr marL="347663" indent="-347663" algn="just" eaLnBrk="0" hangingPunct="0">
              <a:defRPr/>
            </a:pPr>
            <a:r>
              <a:rPr lang="en-US" sz="2400" dirty="0">
                <a:cs typeface="Times New Roman" pitchFamily="18" charset="0"/>
              </a:rPr>
              <a:t>    Makin </a:t>
            </a:r>
            <a:r>
              <a:rPr lang="en-US" sz="2400" dirty="0" err="1">
                <a:cs typeface="Times New Roman" pitchFamily="18" charset="0"/>
              </a:rPr>
              <a:t>majunya</a:t>
            </a:r>
            <a:r>
              <a:rPr lang="en-US" sz="2400" dirty="0">
                <a:cs typeface="Times New Roman" pitchFamily="18" charset="0"/>
              </a:rPr>
              <a:t> </a:t>
            </a:r>
            <a:r>
              <a:rPr lang="en-US" sz="2400" dirty="0" err="1">
                <a:cs typeface="Times New Roman" pitchFamily="18" charset="0"/>
              </a:rPr>
              <a:t>teknik</a:t>
            </a:r>
            <a:r>
              <a:rPr lang="en-US" sz="2400" dirty="0">
                <a:cs typeface="Times New Roman" pitchFamily="18" charset="0"/>
              </a:rPr>
              <a:t> </a:t>
            </a:r>
            <a:r>
              <a:rPr lang="en-US" sz="2400" dirty="0" err="1">
                <a:cs typeface="Times New Roman" pitchFamily="18" charset="0"/>
              </a:rPr>
              <a:t>elektronika</a:t>
            </a:r>
            <a:r>
              <a:rPr lang="en-US" sz="2400" dirty="0">
                <a:cs typeface="Times New Roman" pitchFamily="18" charset="0"/>
              </a:rPr>
              <a:t>, </a:t>
            </a:r>
            <a:r>
              <a:rPr lang="en-US" sz="2400" dirty="0" err="1">
                <a:cs typeface="Times New Roman" pitchFamily="18" charset="0"/>
              </a:rPr>
              <a:t>orang</a:t>
            </a:r>
            <a:r>
              <a:rPr lang="en-US" sz="2400" dirty="0">
                <a:cs typeface="Times New Roman" pitchFamily="18" charset="0"/>
              </a:rPr>
              <a:t> </a:t>
            </a:r>
            <a:r>
              <a:rPr lang="en-US" sz="2400" dirty="0" err="1">
                <a:cs typeface="Times New Roman" pitchFamily="18" charset="0"/>
              </a:rPr>
              <a:t>tidak</a:t>
            </a:r>
            <a:r>
              <a:rPr lang="en-US" sz="2400" dirty="0">
                <a:cs typeface="Times New Roman" pitchFamily="18" charset="0"/>
              </a:rPr>
              <a:t> </a:t>
            </a:r>
            <a:r>
              <a:rPr lang="en-US" sz="2400" dirty="0" err="1">
                <a:cs typeface="Times New Roman" pitchFamily="18" charset="0"/>
              </a:rPr>
              <a:t>berpandangan</a:t>
            </a:r>
            <a:r>
              <a:rPr lang="en-US" sz="2400" dirty="0">
                <a:cs typeface="Times New Roman" pitchFamily="18" charset="0"/>
              </a:rPr>
              <a:t> </a:t>
            </a:r>
            <a:r>
              <a:rPr lang="en-US" sz="2400" dirty="0" err="1">
                <a:cs typeface="Times New Roman" pitchFamily="18" charset="0"/>
              </a:rPr>
              <a:t>orang</a:t>
            </a:r>
            <a:r>
              <a:rPr lang="en-US" sz="2400" dirty="0">
                <a:cs typeface="Times New Roman" pitchFamily="18" charset="0"/>
              </a:rPr>
              <a:t> </a:t>
            </a:r>
            <a:r>
              <a:rPr lang="en-US" sz="2400" dirty="0" err="1">
                <a:cs typeface="Times New Roman" pitchFamily="18" charset="0"/>
              </a:rPr>
              <a:t>bertempat</a:t>
            </a:r>
            <a:r>
              <a:rPr lang="en-US" sz="2400" dirty="0">
                <a:cs typeface="Times New Roman" pitchFamily="18" charset="0"/>
              </a:rPr>
              <a:t> </a:t>
            </a:r>
            <a:r>
              <a:rPr lang="en-US" sz="2400" dirty="0" err="1">
                <a:cs typeface="Times New Roman" pitchFamily="18" charset="0"/>
              </a:rPr>
              <a:t>tinggal</a:t>
            </a:r>
            <a:r>
              <a:rPr lang="en-US" sz="2400" dirty="0">
                <a:cs typeface="Times New Roman" pitchFamily="18" charset="0"/>
              </a:rPr>
              <a:t> </a:t>
            </a:r>
            <a:r>
              <a:rPr lang="en-US" sz="2400" dirty="0" err="1">
                <a:cs typeface="Times New Roman" pitchFamily="18" charset="0"/>
              </a:rPr>
              <a:t>di</a:t>
            </a:r>
            <a:r>
              <a:rPr lang="en-US" sz="2400" dirty="0">
                <a:cs typeface="Times New Roman" pitchFamily="18" charset="0"/>
              </a:rPr>
              <a:t> </a:t>
            </a:r>
            <a:r>
              <a:rPr lang="en-US" sz="2400" dirty="0" err="1">
                <a:cs typeface="Times New Roman" pitchFamily="18" charset="0"/>
              </a:rPr>
              <a:t>dekat</a:t>
            </a:r>
            <a:r>
              <a:rPr lang="en-US" sz="2400" dirty="0">
                <a:cs typeface="Times New Roman" pitchFamily="18" charset="0"/>
              </a:rPr>
              <a:t> </a:t>
            </a:r>
            <a:r>
              <a:rPr lang="en-US" sz="2400" dirty="0" err="1">
                <a:cs typeface="Times New Roman" pitchFamily="18" charset="0"/>
              </a:rPr>
              <a:t>tempat</a:t>
            </a:r>
            <a:r>
              <a:rPr lang="en-US" sz="2400" dirty="0">
                <a:cs typeface="Times New Roman" pitchFamily="18" charset="0"/>
              </a:rPr>
              <a:t> </a:t>
            </a:r>
            <a:r>
              <a:rPr lang="en-US" sz="2400" dirty="0" err="1">
                <a:cs typeface="Times New Roman" pitchFamily="18" charset="0"/>
              </a:rPr>
              <a:t>kerja</a:t>
            </a:r>
            <a:r>
              <a:rPr lang="en-US" sz="2400" dirty="0">
                <a:cs typeface="Times New Roman" pitchFamily="18" charset="0"/>
              </a:rPr>
              <a:t> </a:t>
            </a:r>
            <a:r>
              <a:rPr lang="en-US" sz="2400" dirty="0" err="1">
                <a:cs typeface="Times New Roman" pitchFamily="18" charset="0"/>
              </a:rPr>
              <a:t>hal</a:t>
            </a:r>
            <a:r>
              <a:rPr lang="en-US" sz="2400" dirty="0">
                <a:cs typeface="Times New Roman" pitchFamily="18" charset="0"/>
              </a:rPr>
              <a:t> yang paling </a:t>
            </a:r>
            <a:r>
              <a:rPr lang="en-US" sz="2400" dirty="0" err="1">
                <a:cs typeface="Times New Roman" pitchFamily="18" charset="0"/>
              </a:rPr>
              <a:t>menguntungkan</a:t>
            </a:r>
            <a:endParaRPr lang="en-US" sz="2400" dirty="0">
              <a:cs typeface="Times New Roman" pitchFamily="18" charset="0"/>
            </a:endParaRPr>
          </a:p>
        </p:txBody>
      </p:sp>
    </p:spTree>
    <p:extLst>
      <p:ext uri="{BB962C8B-B14F-4D97-AF65-F5344CB8AC3E}">
        <p14:creationId xmlns:p14="http://schemas.microsoft.com/office/powerpoint/2010/main" val="719705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500" fill="hold"/>
                                        <p:tgtEl>
                                          <p:spTgt spid="50178"/>
                                        </p:tgtEl>
                                        <p:attrNameLst>
                                          <p:attrName>ppt_w</p:attrName>
                                        </p:attrNameLst>
                                      </p:cBhvr>
                                      <p:tavLst>
                                        <p:tav tm="0">
                                          <p:val>
                                            <p:fltVal val="0"/>
                                          </p:val>
                                        </p:tav>
                                        <p:tav tm="100000">
                                          <p:val>
                                            <p:strVal val="#ppt_w"/>
                                          </p:val>
                                        </p:tav>
                                      </p:tavLst>
                                    </p:anim>
                                    <p:anim calcmode="lin" valueType="num">
                                      <p:cBhvr>
                                        <p:cTn id="8" dur="500" fill="hold"/>
                                        <p:tgtEl>
                                          <p:spTgt spid="50178"/>
                                        </p:tgtEl>
                                        <p:attrNameLst>
                                          <p:attrName>ppt_h</p:attrName>
                                        </p:attrNameLst>
                                      </p:cBhvr>
                                      <p:tavLst>
                                        <p:tav tm="0">
                                          <p:val>
                                            <p:fltVal val="0"/>
                                          </p:val>
                                        </p:tav>
                                        <p:tav tm="100000">
                                          <p:val>
                                            <p:strVal val="#ppt_h"/>
                                          </p:val>
                                        </p:tav>
                                      </p:tavLst>
                                    </p:anim>
                                    <p:animEffect transition="in" filter="fade">
                                      <p:cBhvr>
                                        <p:cTn id="9" dur="500"/>
                                        <p:tgtEl>
                                          <p:spTgt spid="501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000" fill="hold"/>
                                        <p:tgtEl>
                                          <p:spTgt spid="3"/>
                                        </p:tgtEl>
                                        <p:attrNameLst>
                                          <p:attrName>ppt_w</p:attrName>
                                        </p:attrNameLst>
                                      </p:cBhvr>
                                      <p:tavLst>
                                        <p:tav tm="0">
                                          <p:val>
                                            <p:fltVal val="0"/>
                                          </p:val>
                                        </p:tav>
                                        <p:tav tm="100000">
                                          <p:val>
                                            <p:strVal val="#ppt_w"/>
                                          </p:val>
                                        </p:tav>
                                      </p:tavLst>
                                    </p:anim>
                                    <p:anim calcmode="lin" valueType="num">
                                      <p:cBhvr>
                                        <p:cTn id="15" dur="2000" fill="hold"/>
                                        <p:tgtEl>
                                          <p:spTgt spid="3"/>
                                        </p:tgtEl>
                                        <p:attrNameLst>
                                          <p:attrName>ppt_h</p:attrName>
                                        </p:attrNameLst>
                                      </p:cBhvr>
                                      <p:tavLst>
                                        <p:tav tm="0">
                                          <p:val>
                                            <p:fltVal val="0"/>
                                          </p:val>
                                        </p:tav>
                                        <p:tav tm="100000">
                                          <p:val>
                                            <p:strVal val="#ppt_h"/>
                                          </p:val>
                                        </p:tav>
                                      </p:tavLst>
                                    </p:anim>
                                    <p:animEffect transition="in" filter="fade">
                                      <p:cBhvr>
                                        <p:cTn id="1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a:extLst>
              <a:ext uri="{FF2B5EF4-FFF2-40B4-BE49-F238E27FC236}">
                <a16:creationId xmlns:a16="http://schemas.microsoft.com/office/drawing/2014/main" id="{50EFCB99-9E94-49BC-9DDF-9FEA4E9D1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6" y="1"/>
            <a:ext cx="30003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2">
            <a:extLst>
              <a:ext uri="{FF2B5EF4-FFF2-40B4-BE49-F238E27FC236}">
                <a16:creationId xmlns:a16="http://schemas.microsoft.com/office/drawing/2014/main" id="{39399A4D-25BC-401F-A0CB-CF084E346614}"/>
              </a:ext>
            </a:extLst>
          </p:cNvPr>
          <p:cNvSpPr>
            <a:spLocks noChangeArrowheads="1"/>
          </p:cNvSpPr>
          <p:nvPr/>
        </p:nvSpPr>
        <p:spPr bwMode="auto">
          <a:xfrm>
            <a:off x="3738564" y="214313"/>
            <a:ext cx="4429125" cy="584200"/>
          </a:xfrm>
          <a:prstGeom prst="rect">
            <a:avLst/>
          </a:prstGeom>
          <a:noFill/>
          <a:ln w="9525">
            <a:noFill/>
            <a:miter lim="800000"/>
            <a:headEnd/>
            <a:tailEnd/>
          </a:ln>
        </p:spPr>
        <p:txBody>
          <a:bodyPr>
            <a:spAutoFit/>
          </a:bodyPr>
          <a:lstStyle/>
          <a:p>
            <a:pPr algn="ctr">
              <a:defRPr/>
            </a:pPr>
            <a:r>
              <a:rPr lang="en-US" sz="3200" b="1" dirty="0">
                <a:solidFill>
                  <a:schemeClr val="accent1">
                    <a:lumMod val="40000"/>
                    <a:lumOff val="60000"/>
                  </a:schemeClr>
                </a:solidFill>
                <a:latin typeface="Algerian" pitchFamily="82" charset="0"/>
              </a:rPr>
              <a:t>CIRI-CIRI KOTA</a:t>
            </a:r>
          </a:p>
        </p:txBody>
      </p:sp>
      <p:pic>
        <p:nvPicPr>
          <p:cNvPr id="39940" name="Picture 6" descr="http://t3.gstatic.com/images?q=tbn:ANd9GcRYY7pvfP5X3TWreMMehJPqg0-bOcAwEZni05y6Ao9GRuEJJpty">
            <a:extLst>
              <a:ext uri="{FF2B5EF4-FFF2-40B4-BE49-F238E27FC236}">
                <a16:creationId xmlns:a16="http://schemas.microsoft.com/office/drawing/2014/main" id="{5CB011C4-4ECF-4702-A08A-60FDF8F4E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CF1AC358-A45A-4527-9FA9-70B9EEE42ED6}"/>
              </a:ext>
            </a:extLst>
          </p:cNvPr>
          <p:cNvSpPr/>
          <p:nvPr/>
        </p:nvSpPr>
        <p:spPr>
          <a:xfrm>
            <a:off x="1595438" y="1743076"/>
            <a:ext cx="8715375" cy="4894262"/>
          </a:xfrm>
          <a:prstGeom prst="rect">
            <a:avLst/>
          </a:prstGeom>
        </p:spPr>
        <p:txBody>
          <a:bodyPr>
            <a:spAutoFit/>
          </a:bodyPr>
          <a:lstStyle/>
          <a:p>
            <a:pPr algn="just" eaLnBrk="0" hangingPunct="0">
              <a:defRPr/>
            </a:pPr>
            <a:r>
              <a:rPr lang="en-US" sz="2400" dirty="0" err="1">
                <a:latin typeface="Tahoma" pitchFamily="34" charset="0"/>
                <a:ea typeface="Times New Roman" pitchFamily="18" charset="0"/>
                <a:cs typeface="Tahoma" pitchFamily="34" charset="0"/>
              </a:rPr>
              <a:t>Ciri-ciri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kota</a:t>
            </a:r>
            <a:r>
              <a:rPr lang="en-US" sz="2400" dirty="0">
                <a:latin typeface="Tahoma" pitchFamily="34" charset="0"/>
                <a:ea typeface="Times New Roman" pitchFamily="18" charset="0"/>
                <a:cs typeface="Tahoma" pitchFamily="34" charset="0"/>
              </a:rPr>
              <a:t> :</a:t>
            </a:r>
            <a:endParaRPr lang="en-US" sz="2400" dirty="0">
              <a:latin typeface="Tahoma" pitchFamily="34" charset="0"/>
              <a:cs typeface="Tahoma" pitchFamily="34" charset="0"/>
            </a:endParaRPr>
          </a:p>
          <a:p>
            <a:pPr algn="just" eaLnBrk="0" hangingPunct="0">
              <a:tabLst>
                <a:tab pos="465138" algn="l"/>
              </a:tabLst>
              <a:defRPr/>
            </a:pPr>
            <a:r>
              <a:rPr lang="en-US" sz="2400" dirty="0">
                <a:latin typeface="Tahoma" pitchFamily="34" charset="0"/>
                <a:ea typeface="Times New Roman" pitchFamily="18" charset="0"/>
                <a:cs typeface="Tahoma" pitchFamily="34" charset="0"/>
              </a:rPr>
              <a:t>A.	</a:t>
            </a:r>
            <a:r>
              <a:rPr lang="en-US" sz="2400" dirty="0" err="1">
                <a:latin typeface="Tahoma" pitchFamily="34" charset="0"/>
                <a:ea typeface="Times New Roman" pitchFamily="18" charset="0"/>
                <a:cs typeface="Tahoma" pitchFamily="34" charset="0"/>
              </a:rPr>
              <a:t>Ciri-ciri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Fisik</a:t>
            </a:r>
            <a:r>
              <a:rPr lang="en-US" sz="2400" dirty="0">
                <a:latin typeface="Tahoma" pitchFamily="34" charset="0"/>
                <a:ea typeface="Times New Roman" pitchFamily="18" charset="0"/>
                <a:cs typeface="Tahoma" pitchFamily="34" charset="0"/>
              </a:rPr>
              <a:t> :</a:t>
            </a:r>
            <a:endParaRPr lang="en-US" sz="2400" dirty="0">
              <a:latin typeface="Tahoma" pitchFamily="34" charset="0"/>
              <a:cs typeface="Tahoma" pitchFamily="34" charset="0"/>
            </a:endParaRPr>
          </a:p>
          <a:p>
            <a:pPr marL="508000" algn="just" eaLnBrk="0" hangingPunct="0">
              <a:tabLst>
                <a:tab pos="465138" algn="l"/>
              </a:tabLst>
              <a:defRPr/>
            </a:pPr>
            <a:r>
              <a:rPr lang="en-US" sz="2400" dirty="0">
                <a:latin typeface="Tahoma" pitchFamily="34" charset="0"/>
                <a:ea typeface="Times New Roman" pitchFamily="18" charset="0"/>
                <a:cs typeface="Tahoma" pitchFamily="34" charset="0"/>
              </a:rPr>
              <a:t>a)	</a:t>
            </a:r>
            <a:r>
              <a:rPr lang="en-US" sz="2400" dirty="0" err="1">
                <a:latin typeface="Tahoma" pitchFamily="34" charset="0"/>
                <a:ea typeface="Times New Roman" pitchFamily="18" charset="0"/>
                <a:cs typeface="Tahoma" pitchFamily="34" charset="0"/>
              </a:rPr>
              <a:t>terdapat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tempat-tempat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untuk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pasar</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pertokoan</a:t>
            </a:r>
            <a:endParaRPr lang="en-US" sz="2400" dirty="0">
              <a:latin typeface="Tahoma" pitchFamily="34" charset="0"/>
              <a:cs typeface="Tahoma" pitchFamily="34" charset="0"/>
            </a:endParaRPr>
          </a:p>
          <a:p>
            <a:pPr marL="508000" algn="just" eaLnBrk="0" hangingPunct="0">
              <a:tabLst>
                <a:tab pos="465138" algn="l"/>
              </a:tabLst>
              <a:defRPr/>
            </a:pPr>
            <a:r>
              <a:rPr lang="en-US" sz="2400" dirty="0">
                <a:latin typeface="Tahoma" pitchFamily="34" charset="0"/>
                <a:ea typeface="Times New Roman" pitchFamily="18" charset="0"/>
                <a:cs typeface="Tahoma" pitchFamily="34" charset="0"/>
              </a:rPr>
              <a:t>b)	</a:t>
            </a:r>
            <a:r>
              <a:rPr lang="en-US" sz="2400" dirty="0" err="1">
                <a:latin typeface="Tahoma" pitchFamily="34" charset="0"/>
                <a:ea typeface="Times New Roman" pitchFamily="18" charset="0"/>
                <a:cs typeface="Tahoma" pitchFamily="34" charset="0"/>
              </a:rPr>
              <a:t>terdapat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tempat-tempat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untuk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parkir</a:t>
            </a:r>
            <a:endParaRPr lang="en-US" sz="2400" dirty="0">
              <a:latin typeface="Tahoma" pitchFamily="34" charset="0"/>
              <a:cs typeface="Tahoma" pitchFamily="34" charset="0"/>
            </a:endParaRPr>
          </a:p>
          <a:p>
            <a:pPr marL="508000" algn="just" eaLnBrk="0" hangingPunct="0">
              <a:buFontTx/>
              <a:buAutoNum type="alphaLcParenR" startAt="3"/>
              <a:tabLst>
                <a:tab pos="465138" algn="l"/>
              </a:tabLst>
              <a:defRPr/>
            </a:pP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terdapat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tempat-tempat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untuk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rekreasi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olahraga</a:t>
            </a:r>
            <a:endParaRPr lang="en-US" sz="2400" dirty="0">
              <a:latin typeface="Tahoma" pitchFamily="34" charset="0"/>
              <a:ea typeface="Times New Roman" pitchFamily="18" charset="0"/>
              <a:cs typeface="Tahoma" pitchFamily="34" charset="0"/>
            </a:endParaRPr>
          </a:p>
          <a:p>
            <a:pPr marL="508000" algn="just" eaLnBrk="0" hangingPunct="0">
              <a:buFontTx/>
              <a:buAutoNum type="alphaLcParenR" startAt="3"/>
              <a:tabLst>
                <a:tab pos="465138" algn="l"/>
              </a:tabLst>
              <a:defRPr/>
            </a:pP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adanya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penjara</a:t>
            </a:r>
            <a:endParaRPr lang="en-US" sz="2400" dirty="0">
              <a:latin typeface="Tahoma" pitchFamily="34" charset="0"/>
              <a:ea typeface="Times New Roman" pitchFamily="18" charset="0"/>
              <a:cs typeface="Tahoma" pitchFamily="34" charset="0"/>
            </a:endParaRPr>
          </a:p>
          <a:p>
            <a:pPr marL="508000" algn="just" eaLnBrk="0" hangingPunct="0">
              <a:buFontTx/>
              <a:buAutoNum type="alphaLcParenR" startAt="3"/>
              <a:tabLst>
                <a:tab pos="465138" algn="l"/>
              </a:tabLst>
              <a:defRPr/>
            </a:pP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adanya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tempat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ibadah</a:t>
            </a:r>
            <a:endParaRPr lang="en-US" sz="2400" dirty="0">
              <a:latin typeface="Tahoma" pitchFamily="34" charset="0"/>
              <a:ea typeface="Times New Roman" pitchFamily="18" charset="0"/>
              <a:cs typeface="Tahoma" pitchFamily="34" charset="0"/>
            </a:endParaRPr>
          </a:p>
          <a:p>
            <a:pPr marL="508000" algn="just" eaLnBrk="0" hangingPunct="0">
              <a:buFontTx/>
              <a:buAutoNum type="alphaLcParenR" startAt="3"/>
              <a:tabLst>
                <a:tab pos="465138" algn="l"/>
              </a:tabLst>
              <a:defRPr/>
            </a:pP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adanya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gedung-gedung</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pemerintah</a:t>
            </a:r>
            <a:endParaRPr lang="en-US" sz="2400" dirty="0">
              <a:latin typeface="Tahoma" pitchFamily="34" charset="0"/>
              <a:ea typeface="Times New Roman" pitchFamily="18" charset="0"/>
              <a:cs typeface="Tahoma" pitchFamily="34" charset="0"/>
            </a:endParaRPr>
          </a:p>
          <a:p>
            <a:pPr indent="508000" algn="just" eaLnBrk="0" hangingPunct="0">
              <a:tabLst>
                <a:tab pos="465138" algn="l"/>
              </a:tabLst>
              <a:defRPr/>
            </a:pPr>
            <a:endParaRPr lang="en-US" sz="2400" dirty="0">
              <a:latin typeface="Tahoma" pitchFamily="34" charset="0"/>
              <a:cs typeface="Tahoma" pitchFamily="34" charset="0"/>
            </a:endParaRPr>
          </a:p>
          <a:p>
            <a:pPr algn="just" eaLnBrk="0" hangingPunct="0">
              <a:tabLst>
                <a:tab pos="465138" algn="l"/>
              </a:tabLst>
              <a:defRPr/>
            </a:pPr>
            <a:r>
              <a:rPr lang="en-US" sz="2400" dirty="0">
                <a:latin typeface="Tahoma" pitchFamily="34" charset="0"/>
                <a:ea typeface="Times New Roman" pitchFamily="18" charset="0"/>
                <a:cs typeface="Tahoma" pitchFamily="34" charset="0"/>
              </a:rPr>
              <a:t>B.	</a:t>
            </a:r>
            <a:r>
              <a:rPr lang="en-US" sz="2400" dirty="0" err="1">
                <a:latin typeface="Tahoma" pitchFamily="34" charset="0"/>
                <a:ea typeface="Times New Roman" pitchFamily="18" charset="0"/>
                <a:cs typeface="Tahoma" pitchFamily="34" charset="0"/>
              </a:rPr>
              <a:t>Ciri-ciri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Sosial</a:t>
            </a:r>
            <a:r>
              <a:rPr lang="en-US" sz="2400" dirty="0">
                <a:latin typeface="Tahoma" pitchFamily="34" charset="0"/>
                <a:ea typeface="Times New Roman" pitchFamily="18" charset="0"/>
                <a:cs typeface="Tahoma" pitchFamily="34" charset="0"/>
              </a:rPr>
              <a:t> :</a:t>
            </a:r>
            <a:endParaRPr lang="en-US" sz="2400" dirty="0">
              <a:latin typeface="Tahoma" pitchFamily="34" charset="0"/>
              <a:cs typeface="Tahoma" pitchFamily="34" charset="0"/>
            </a:endParaRPr>
          </a:p>
          <a:p>
            <a:pPr marL="914400" indent="-449263" algn="just" eaLnBrk="0" hangingPunct="0">
              <a:tabLst>
                <a:tab pos="465138" algn="l"/>
              </a:tabLst>
              <a:defRPr/>
            </a:pPr>
            <a:r>
              <a:rPr lang="en-US" sz="2400" dirty="0">
                <a:latin typeface="Tahoma" pitchFamily="34" charset="0"/>
                <a:ea typeface="Times New Roman" pitchFamily="18" charset="0"/>
                <a:cs typeface="Tahoma" pitchFamily="34" charset="0"/>
              </a:rPr>
              <a:t>a) 	</a:t>
            </a:r>
            <a:r>
              <a:rPr lang="en-US" sz="2400" dirty="0" err="1">
                <a:latin typeface="Tahoma" pitchFamily="34" charset="0"/>
                <a:ea typeface="Times New Roman" pitchFamily="18" charset="0"/>
                <a:cs typeface="Tahoma" pitchFamily="34" charset="0"/>
              </a:rPr>
              <a:t>Masyarakatnya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heterogen</a:t>
            </a:r>
            <a:endParaRPr lang="en-US" sz="2400" dirty="0">
              <a:latin typeface="Tahoma" pitchFamily="34" charset="0"/>
              <a:cs typeface="Tahoma" pitchFamily="34" charset="0"/>
            </a:endParaRPr>
          </a:p>
          <a:p>
            <a:pPr marL="914400" indent="-449263" algn="just" eaLnBrk="0" hangingPunct="0">
              <a:tabLst>
                <a:tab pos="465138" algn="l"/>
              </a:tabLst>
              <a:defRPr/>
            </a:pPr>
            <a:r>
              <a:rPr lang="en-US" sz="2400" dirty="0">
                <a:latin typeface="Tahoma" pitchFamily="34" charset="0"/>
                <a:ea typeface="Times New Roman" pitchFamily="18" charset="0"/>
                <a:cs typeface="Tahoma" pitchFamily="34" charset="0"/>
              </a:rPr>
              <a:t>b)	</a:t>
            </a:r>
            <a:r>
              <a:rPr lang="en-US" sz="2400" dirty="0" err="1">
                <a:latin typeface="Tahoma" pitchFamily="34" charset="0"/>
                <a:ea typeface="Times New Roman" pitchFamily="18" charset="0"/>
                <a:cs typeface="Tahoma" pitchFamily="34" charset="0"/>
              </a:rPr>
              <a:t>Individualisme</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materialisme</a:t>
            </a:r>
            <a:endParaRPr lang="en-US" sz="2400" dirty="0">
              <a:latin typeface="Tahoma" pitchFamily="34" charset="0"/>
              <a:cs typeface="Tahoma" pitchFamily="34" charset="0"/>
            </a:endParaRPr>
          </a:p>
          <a:p>
            <a:pPr marL="914400" indent="-449263" algn="just" eaLnBrk="0" hangingPunct="0">
              <a:tabLst>
                <a:tab pos="465138" algn="l"/>
              </a:tabLst>
              <a:defRPr/>
            </a:pPr>
            <a:r>
              <a:rPr lang="en-US" sz="2400" dirty="0">
                <a:latin typeface="Tahoma" pitchFamily="34" charset="0"/>
                <a:ea typeface="Times New Roman" pitchFamily="18" charset="0"/>
                <a:cs typeface="Tahoma" pitchFamily="34" charset="0"/>
              </a:rPr>
              <a:t>c)	Mata </a:t>
            </a:r>
            <a:r>
              <a:rPr lang="en-US" sz="2400" dirty="0" err="1">
                <a:latin typeface="Tahoma" pitchFamily="34" charset="0"/>
                <a:ea typeface="Times New Roman" pitchFamily="18" charset="0"/>
                <a:cs typeface="Tahoma" pitchFamily="34" charset="0"/>
              </a:rPr>
              <a:t>pencaharian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masyarakatnya</a:t>
            </a:r>
            <a:r>
              <a:rPr lang="en-US" sz="2400" dirty="0">
                <a:latin typeface="Tahoma" pitchFamily="34" charset="0"/>
                <a:ea typeface="Times New Roman" pitchFamily="18" charset="0"/>
                <a:cs typeface="Tahoma" pitchFamily="34" charset="0"/>
              </a:rPr>
              <a:t> non </a:t>
            </a:r>
            <a:r>
              <a:rPr lang="en-US" sz="2400" dirty="0" err="1">
                <a:latin typeface="Tahoma" pitchFamily="34" charset="0"/>
                <a:ea typeface="Times New Roman" pitchFamily="18" charset="0"/>
                <a:cs typeface="Tahoma" pitchFamily="34" charset="0"/>
              </a:rPr>
              <a:t>agraris</a:t>
            </a:r>
            <a:endParaRPr lang="en-US" sz="2400" dirty="0">
              <a:latin typeface="Tahoma" pitchFamily="34" charset="0"/>
              <a:cs typeface="Tahoma" pitchFamily="34" charset="0"/>
            </a:endParaRPr>
          </a:p>
        </p:txBody>
      </p:sp>
    </p:spTree>
    <p:extLst>
      <p:ext uri="{BB962C8B-B14F-4D97-AF65-F5344CB8AC3E}">
        <p14:creationId xmlns:p14="http://schemas.microsoft.com/office/powerpoint/2010/main" val="1576604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fltVal val="0"/>
                                          </p:val>
                                        </p:tav>
                                        <p:tav tm="100000">
                                          <p:val>
                                            <p:strVal val="#ppt_h"/>
                                          </p:val>
                                        </p:tav>
                                      </p:tavLst>
                                    </p:anim>
                                    <p:animEffect transition="in" filter="fade">
                                      <p:cBhvr>
                                        <p:cTn id="9" dur="500"/>
                                        <p:tgtEl>
                                          <p:spTgt spid="296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39940"/>
                                        </p:tgtEl>
                                        <p:attrNameLst>
                                          <p:attrName>style.visibility</p:attrName>
                                        </p:attrNameLst>
                                      </p:cBhvr>
                                      <p:to>
                                        <p:strVal val="visible"/>
                                      </p:to>
                                    </p:set>
                                    <p:anim calcmode="lin" valueType="num">
                                      <p:cBhvr>
                                        <p:cTn id="14" dur="500" fill="hold"/>
                                        <p:tgtEl>
                                          <p:spTgt spid="39940"/>
                                        </p:tgtEl>
                                        <p:attrNameLst>
                                          <p:attrName>ppt_w</p:attrName>
                                        </p:attrNameLst>
                                      </p:cBhvr>
                                      <p:tavLst>
                                        <p:tav tm="0">
                                          <p:val>
                                            <p:fltVal val="0"/>
                                          </p:val>
                                        </p:tav>
                                        <p:tav tm="100000">
                                          <p:val>
                                            <p:strVal val="#ppt_w"/>
                                          </p:val>
                                        </p:tav>
                                      </p:tavLst>
                                    </p:anim>
                                    <p:anim calcmode="lin" valueType="num">
                                      <p:cBhvr>
                                        <p:cTn id="15" dur="500" fill="hold"/>
                                        <p:tgtEl>
                                          <p:spTgt spid="39940"/>
                                        </p:tgtEl>
                                        <p:attrNameLst>
                                          <p:attrName>ppt_h</p:attrName>
                                        </p:attrNameLst>
                                      </p:cBhvr>
                                      <p:tavLst>
                                        <p:tav tm="0">
                                          <p:val>
                                            <p:fltVal val="0"/>
                                          </p:val>
                                        </p:tav>
                                        <p:tav tm="100000">
                                          <p:val>
                                            <p:strVal val="#ppt_h"/>
                                          </p:val>
                                        </p:tav>
                                      </p:tavLst>
                                    </p:anim>
                                    <p:animEffect transition="in" filter="fade">
                                      <p:cBhvr>
                                        <p:cTn id="16" dur="500"/>
                                        <p:tgtEl>
                                          <p:spTgt spid="399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39938"/>
                                        </p:tgtEl>
                                        <p:attrNameLst>
                                          <p:attrName>style.visibility</p:attrName>
                                        </p:attrNameLst>
                                      </p:cBhvr>
                                      <p:to>
                                        <p:strVal val="visible"/>
                                      </p:to>
                                    </p:set>
                                    <p:anim calcmode="lin" valueType="num">
                                      <p:cBhvr>
                                        <p:cTn id="21" dur="500" fill="hold"/>
                                        <p:tgtEl>
                                          <p:spTgt spid="39938"/>
                                        </p:tgtEl>
                                        <p:attrNameLst>
                                          <p:attrName>ppt_w</p:attrName>
                                        </p:attrNameLst>
                                      </p:cBhvr>
                                      <p:tavLst>
                                        <p:tav tm="0">
                                          <p:val>
                                            <p:fltVal val="0"/>
                                          </p:val>
                                        </p:tav>
                                        <p:tav tm="100000">
                                          <p:val>
                                            <p:strVal val="#ppt_w"/>
                                          </p:val>
                                        </p:tav>
                                      </p:tavLst>
                                    </p:anim>
                                    <p:anim calcmode="lin" valueType="num">
                                      <p:cBhvr>
                                        <p:cTn id="22" dur="500" fill="hold"/>
                                        <p:tgtEl>
                                          <p:spTgt spid="39938"/>
                                        </p:tgtEl>
                                        <p:attrNameLst>
                                          <p:attrName>ppt_h</p:attrName>
                                        </p:attrNameLst>
                                      </p:cBhvr>
                                      <p:tavLst>
                                        <p:tav tm="0">
                                          <p:val>
                                            <p:fltVal val="0"/>
                                          </p:val>
                                        </p:tav>
                                        <p:tav tm="100000">
                                          <p:val>
                                            <p:strVal val="#ppt_h"/>
                                          </p:val>
                                        </p:tav>
                                      </p:tavLst>
                                    </p:anim>
                                    <p:animEffect transition="in" filter="fade">
                                      <p:cBhvr>
                                        <p:cTn id="23" dur="500"/>
                                        <p:tgtEl>
                                          <p:spTgt spid="399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2000" fill="hold"/>
                                        <p:tgtEl>
                                          <p:spTgt spid="9"/>
                                        </p:tgtEl>
                                        <p:attrNameLst>
                                          <p:attrName>ppt_w</p:attrName>
                                        </p:attrNameLst>
                                      </p:cBhvr>
                                      <p:tavLst>
                                        <p:tav tm="0">
                                          <p:val>
                                            <p:fltVal val="0"/>
                                          </p:val>
                                        </p:tav>
                                        <p:tav tm="100000">
                                          <p:val>
                                            <p:strVal val="#ppt_w"/>
                                          </p:val>
                                        </p:tav>
                                      </p:tavLst>
                                    </p:anim>
                                    <p:anim calcmode="lin" valueType="num">
                                      <p:cBhvr>
                                        <p:cTn id="29" dur="2000" fill="hold"/>
                                        <p:tgtEl>
                                          <p:spTgt spid="9"/>
                                        </p:tgtEl>
                                        <p:attrNameLst>
                                          <p:attrName>ppt_h</p:attrName>
                                        </p:attrNameLst>
                                      </p:cBhvr>
                                      <p:tavLst>
                                        <p:tav tm="0">
                                          <p:val>
                                            <p:fltVal val="0"/>
                                          </p:val>
                                        </p:tav>
                                        <p:tav tm="100000">
                                          <p:val>
                                            <p:strVal val="#ppt_h"/>
                                          </p:val>
                                        </p:tav>
                                      </p:tavLst>
                                    </p:anim>
                                    <p:animEffect transition="in" filter="fade">
                                      <p:cBhvr>
                                        <p:cTn id="3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0BD843-9B3A-4E75-A246-01F215E74FC6}"/>
              </a:ext>
            </a:extLst>
          </p:cNvPr>
          <p:cNvSpPr/>
          <p:nvPr/>
        </p:nvSpPr>
        <p:spPr>
          <a:xfrm>
            <a:off x="2024063" y="1357313"/>
            <a:ext cx="8215312" cy="5632450"/>
          </a:xfrm>
          <a:prstGeom prst="rect">
            <a:avLst/>
          </a:prstGeom>
        </p:spPr>
        <p:txBody>
          <a:bodyPr>
            <a:spAutoFit/>
          </a:bodyPr>
          <a:lstStyle/>
          <a:p>
            <a:pPr marL="914400" indent="-449263" algn="just" eaLnBrk="0" hangingPunct="0">
              <a:tabLst>
                <a:tab pos="465138" algn="l"/>
              </a:tabLst>
              <a:defRPr/>
            </a:pPr>
            <a:r>
              <a:rPr lang="en-US" sz="2800" dirty="0">
                <a:latin typeface="Tahoma" pitchFamily="34" charset="0"/>
                <a:ea typeface="Times New Roman" pitchFamily="18" charset="0"/>
                <a:cs typeface="Tahoma" pitchFamily="34" charset="0"/>
              </a:rPr>
              <a:t>d)	</a:t>
            </a:r>
            <a:r>
              <a:rPr lang="en-US" sz="2800" dirty="0" err="1">
                <a:latin typeface="Tahoma" pitchFamily="34" charset="0"/>
                <a:ea typeface="Times New Roman" pitchFamily="18" charset="0"/>
                <a:cs typeface="Tahoma" pitchFamily="34" charset="0"/>
              </a:rPr>
              <a:t>Corak</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kehidupan</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bersifat</a:t>
            </a:r>
            <a:r>
              <a:rPr lang="en-US" sz="2800" dirty="0">
                <a:latin typeface="Tahoma" pitchFamily="34" charset="0"/>
                <a:ea typeface="Times New Roman" pitchFamily="18" charset="0"/>
                <a:cs typeface="Tahoma" pitchFamily="34" charset="0"/>
              </a:rPr>
              <a:t> </a:t>
            </a:r>
            <a:r>
              <a:rPr lang="en-US" sz="2800" i="1" dirty="0" err="1">
                <a:latin typeface="Tahoma" pitchFamily="34" charset="0"/>
                <a:ea typeface="Times New Roman" pitchFamily="18" charset="0"/>
                <a:cs typeface="Tahoma" pitchFamily="34" charset="0"/>
              </a:rPr>
              <a:t>gesselschaft</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patembayan</a:t>
            </a:r>
            <a:r>
              <a:rPr lang="en-US" sz="2800" dirty="0">
                <a:latin typeface="Tahoma" pitchFamily="34" charset="0"/>
                <a:ea typeface="Times New Roman" pitchFamily="18" charset="0"/>
                <a:cs typeface="Tahoma" pitchFamily="34" charset="0"/>
              </a:rPr>
              <a:t>)</a:t>
            </a:r>
            <a:endParaRPr lang="en-US" sz="2800" dirty="0">
              <a:latin typeface="Tahoma" pitchFamily="34" charset="0"/>
              <a:cs typeface="Tahoma" pitchFamily="34" charset="0"/>
            </a:endParaRPr>
          </a:p>
          <a:p>
            <a:pPr marL="914400" indent="-449263" algn="just" eaLnBrk="0" hangingPunct="0">
              <a:tabLst>
                <a:tab pos="465138" algn="l"/>
              </a:tabLst>
              <a:defRPr/>
            </a:pPr>
            <a:r>
              <a:rPr lang="en-US" sz="2800" dirty="0">
                <a:latin typeface="Tahoma" pitchFamily="34" charset="0"/>
                <a:ea typeface="Times New Roman" pitchFamily="18" charset="0"/>
                <a:cs typeface="Tahoma" pitchFamily="34" charset="0"/>
              </a:rPr>
              <a:t>e)	</a:t>
            </a:r>
            <a:r>
              <a:rPr lang="en-US" sz="2800" dirty="0" err="1">
                <a:latin typeface="Tahoma" pitchFamily="34" charset="0"/>
                <a:ea typeface="Times New Roman" pitchFamily="18" charset="0"/>
                <a:cs typeface="Tahoma" pitchFamily="34" charset="0"/>
              </a:rPr>
              <a:t>Pandangan</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hidup</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masyarakatnya</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lebih</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rasional</a:t>
            </a:r>
            <a:endParaRPr lang="en-US" sz="2800" dirty="0">
              <a:latin typeface="Tahoma" pitchFamily="34" charset="0"/>
              <a:cs typeface="Tahoma" pitchFamily="34" charset="0"/>
            </a:endParaRPr>
          </a:p>
          <a:p>
            <a:pPr marL="979487" indent="-514350" algn="just" eaLnBrk="0" hangingPunct="0">
              <a:buFontTx/>
              <a:buAutoNum type="alphaLcParenR" startAt="6"/>
              <a:tabLst>
                <a:tab pos="465138" algn="l"/>
              </a:tabLst>
              <a:defRPr/>
            </a:pPr>
            <a:r>
              <a:rPr lang="en-US" sz="2800" dirty="0" err="1">
                <a:latin typeface="Tahoma" pitchFamily="34" charset="0"/>
                <a:ea typeface="Times New Roman" pitchFamily="18" charset="0"/>
                <a:cs typeface="Tahoma" pitchFamily="34" charset="0"/>
              </a:rPr>
              <a:t>Adanya</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kesenjangan</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sosial</a:t>
            </a:r>
            <a:r>
              <a:rPr lang="en-US" sz="2800" dirty="0">
                <a:latin typeface="Tahoma" pitchFamily="34" charset="0"/>
                <a:ea typeface="Times New Roman" pitchFamily="18" charset="0"/>
                <a:cs typeface="Tahoma" pitchFamily="34" charset="0"/>
              </a:rPr>
              <a:t> yang </a:t>
            </a:r>
            <a:r>
              <a:rPr lang="en-US" sz="2800" dirty="0" err="1">
                <a:latin typeface="Tahoma" pitchFamily="34" charset="0"/>
                <a:ea typeface="Times New Roman" pitchFamily="18" charset="0"/>
                <a:cs typeface="Tahoma" pitchFamily="34" charset="0"/>
              </a:rPr>
              <a:t>mencolok</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antara</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masyarakat</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kaya</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dengan</a:t>
            </a:r>
            <a:r>
              <a:rPr lang="en-US" sz="2800" dirty="0">
                <a:latin typeface="Tahoma" pitchFamily="34" charset="0"/>
                <a:ea typeface="Times New Roman" pitchFamily="18" charset="0"/>
                <a:cs typeface="Tahoma" pitchFamily="34" charset="0"/>
              </a:rPr>
              <a:t> </a:t>
            </a:r>
            <a:r>
              <a:rPr lang="en-US" sz="2800" dirty="0" err="1">
                <a:latin typeface="Tahoma" pitchFamily="34" charset="0"/>
                <a:ea typeface="Times New Roman" pitchFamily="18" charset="0"/>
                <a:cs typeface="Tahoma" pitchFamily="34" charset="0"/>
              </a:rPr>
              <a:t>miskin</a:t>
            </a:r>
            <a:endParaRPr lang="en-US" sz="2800" dirty="0">
              <a:latin typeface="Tahoma" pitchFamily="34" charset="0"/>
              <a:ea typeface="Times New Roman" pitchFamily="18" charset="0"/>
              <a:cs typeface="Tahoma" pitchFamily="34" charset="0"/>
            </a:endParaRPr>
          </a:p>
          <a:p>
            <a:pPr marL="979487" indent="-514350" algn="just" eaLnBrk="0" hangingPunct="0">
              <a:buFontTx/>
              <a:buAutoNum type="alphaLcParenR" startAt="6"/>
              <a:tabLst>
                <a:tab pos="465138" algn="l"/>
              </a:tabLst>
              <a:defRPr/>
            </a:pPr>
            <a:r>
              <a:rPr lang="en-US" sz="2800" dirty="0" err="1">
                <a:latin typeface="Tahoma" pitchFamily="34" charset="0"/>
                <a:cs typeface="Tahoma" pitchFamily="34" charset="0"/>
              </a:rPr>
              <a:t>Adanya</a:t>
            </a:r>
            <a:r>
              <a:rPr lang="en-US" sz="2800" dirty="0">
                <a:latin typeface="Tahoma" pitchFamily="34" charset="0"/>
                <a:cs typeface="Tahoma" pitchFamily="34" charset="0"/>
              </a:rPr>
              <a:t> </a:t>
            </a:r>
            <a:r>
              <a:rPr lang="en-US" sz="2800" dirty="0" err="1">
                <a:latin typeface="Tahoma" pitchFamily="34" charset="0"/>
                <a:cs typeface="Tahoma" pitchFamily="34" charset="0"/>
              </a:rPr>
              <a:t>segregasi</a:t>
            </a:r>
            <a:r>
              <a:rPr lang="en-US" sz="2800" dirty="0">
                <a:latin typeface="Tahoma" pitchFamily="34" charset="0"/>
                <a:cs typeface="Tahoma" pitchFamily="34" charset="0"/>
              </a:rPr>
              <a:t> </a:t>
            </a:r>
            <a:r>
              <a:rPr lang="en-US" sz="2800" dirty="0" err="1">
                <a:latin typeface="Tahoma" pitchFamily="34" charset="0"/>
                <a:cs typeface="Tahoma" pitchFamily="34" charset="0"/>
              </a:rPr>
              <a:t>keruangan</a:t>
            </a:r>
            <a:r>
              <a:rPr lang="en-US" sz="2800" dirty="0">
                <a:latin typeface="Tahoma" pitchFamily="34" charset="0"/>
                <a:cs typeface="Tahoma" pitchFamily="34" charset="0"/>
              </a:rPr>
              <a:t> (</a:t>
            </a:r>
            <a:r>
              <a:rPr lang="en-US" sz="2800" dirty="0" err="1">
                <a:latin typeface="Tahoma" pitchFamily="34" charset="0"/>
                <a:cs typeface="Tahoma" pitchFamily="34" charset="0"/>
              </a:rPr>
              <a:t>pemisahan</a:t>
            </a:r>
            <a:r>
              <a:rPr lang="en-US" sz="2800" dirty="0">
                <a:latin typeface="Tahoma" pitchFamily="34" charset="0"/>
                <a:cs typeface="Tahoma" pitchFamily="34" charset="0"/>
              </a:rPr>
              <a:t> yang </a:t>
            </a:r>
            <a:r>
              <a:rPr lang="en-US" sz="2800" dirty="0" err="1">
                <a:latin typeface="Tahoma" pitchFamily="34" charset="0"/>
                <a:cs typeface="Tahoma" pitchFamily="34" charset="0"/>
              </a:rPr>
              <a:t>menimbulkan</a:t>
            </a:r>
            <a:r>
              <a:rPr lang="en-US" sz="2800" dirty="0">
                <a:latin typeface="Tahoma" pitchFamily="34" charset="0"/>
                <a:cs typeface="Tahoma" pitchFamily="34" charset="0"/>
              </a:rPr>
              <a:t> </a:t>
            </a:r>
            <a:r>
              <a:rPr lang="en-US" sz="2800" dirty="0" err="1">
                <a:latin typeface="Tahoma" pitchFamily="34" charset="0"/>
                <a:cs typeface="Tahoma" pitchFamily="34" charset="0"/>
              </a:rPr>
              <a:t>kelompok</a:t>
            </a:r>
            <a:r>
              <a:rPr lang="en-US" sz="2800" dirty="0">
                <a:latin typeface="Tahoma" pitchFamily="34" charset="0"/>
                <a:cs typeface="Tahoma" pitchFamily="34" charset="0"/>
              </a:rPr>
              <a:t> </a:t>
            </a:r>
            <a:r>
              <a:rPr lang="en-US" sz="2800" dirty="0" err="1">
                <a:latin typeface="Tahoma" pitchFamily="34" charset="0"/>
                <a:cs typeface="Tahoma" pitchFamily="34" charset="0"/>
              </a:rPr>
              <a:t>atau</a:t>
            </a:r>
            <a:r>
              <a:rPr lang="en-US" sz="2800" dirty="0">
                <a:latin typeface="Tahoma" pitchFamily="34" charset="0"/>
                <a:cs typeface="Tahoma" pitchFamily="34" charset="0"/>
              </a:rPr>
              <a:t> </a:t>
            </a:r>
            <a:r>
              <a:rPr lang="en-US" sz="2800" dirty="0" err="1">
                <a:latin typeface="Tahoma" pitchFamily="34" charset="0"/>
                <a:cs typeface="Tahoma" pitchFamily="34" charset="0"/>
              </a:rPr>
              <a:t>kompleks</a:t>
            </a:r>
            <a:endParaRPr lang="en-US" sz="2800" dirty="0">
              <a:latin typeface="Tahoma" pitchFamily="34" charset="0"/>
              <a:cs typeface="Tahoma" pitchFamily="34" charset="0"/>
            </a:endParaRPr>
          </a:p>
          <a:p>
            <a:pPr marL="979487" indent="-514350" algn="just" eaLnBrk="0" hangingPunct="0">
              <a:buFontTx/>
              <a:buAutoNum type="alphaLcParenR" startAt="6"/>
              <a:tabLst>
                <a:tab pos="465138" algn="l"/>
              </a:tabLst>
              <a:defRPr/>
            </a:pPr>
            <a:r>
              <a:rPr lang="en-US" sz="2800" dirty="0">
                <a:latin typeface="Tahoma" pitchFamily="34" charset="0"/>
                <a:cs typeface="Tahoma" pitchFamily="34" charset="0"/>
              </a:rPr>
              <a:t>Norma agama </a:t>
            </a:r>
            <a:r>
              <a:rPr lang="en-US" sz="2800" dirty="0" err="1">
                <a:latin typeface="Tahoma" pitchFamily="34" charset="0"/>
                <a:cs typeface="Tahoma" pitchFamily="34" charset="0"/>
              </a:rPr>
              <a:t>tidak</a:t>
            </a:r>
            <a:r>
              <a:rPr lang="en-US" sz="2800" dirty="0">
                <a:latin typeface="Tahoma" pitchFamily="34" charset="0"/>
                <a:cs typeface="Tahoma" pitchFamily="34" charset="0"/>
              </a:rPr>
              <a:t> </a:t>
            </a:r>
            <a:r>
              <a:rPr lang="en-US" sz="2800" dirty="0" err="1">
                <a:latin typeface="Tahoma" pitchFamily="34" charset="0"/>
                <a:cs typeface="Tahoma" pitchFamily="34" charset="0"/>
              </a:rPr>
              <a:t>begitu</a:t>
            </a:r>
            <a:r>
              <a:rPr lang="en-US" sz="2800" dirty="0">
                <a:latin typeface="Tahoma" pitchFamily="34" charset="0"/>
                <a:cs typeface="Tahoma" pitchFamily="34" charset="0"/>
              </a:rPr>
              <a:t> </a:t>
            </a:r>
            <a:r>
              <a:rPr lang="en-US" sz="2800" dirty="0" err="1">
                <a:latin typeface="Tahoma" pitchFamily="34" charset="0"/>
                <a:cs typeface="Tahoma" pitchFamily="34" charset="0"/>
              </a:rPr>
              <a:t>ketat</a:t>
            </a:r>
            <a:endParaRPr lang="en-US" sz="2800" dirty="0">
              <a:latin typeface="Tahoma" pitchFamily="34" charset="0"/>
              <a:cs typeface="Tahoma" pitchFamily="34" charset="0"/>
            </a:endParaRPr>
          </a:p>
          <a:p>
            <a:pPr marL="979487" indent="-514350" algn="just" eaLnBrk="0" hangingPunct="0">
              <a:buFontTx/>
              <a:buAutoNum type="alphaLcParenR" startAt="6"/>
              <a:tabLst>
                <a:tab pos="465138" algn="l"/>
              </a:tabLst>
              <a:defRPr/>
            </a:pPr>
            <a:r>
              <a:rPr lang="en-US" sz="2800" dirty="0" err="1">
                <a:latin typeface="Tahoma" pitchFamily="34" charset="0"/>
                <a:cs typeface="Tahoma" pitchFamily="34" charset="0"/>
              </a:rPr>
              <a:t>Kontrol</a:t>
            </a:r>
            <a:r>
              <a:rPr lang="en-US" sz="2800" dirty="0">
                <a:latin typeface="Tahoma" pitchFamily="34" charset="0"/>
                <a:cs typeface="Tahoma" pitchFamily="34" charset="0"/>
              </a:rPr>
              <a:t> </a:t>
            </a:r>
            <a:r>
              <a:rPr lang="en-US" sz="2800" dirty="0" err="1">
                <a:latin typeface="Tahoma" pitchFamily="34" charset="0"/>
                <a:cs typeface="Tahoma" pitchFamily="34" charset="0"/>
              </a:rPr>
              <a:t>sosial</a:t>
            </a:r>
            <a:r>
              <a:rPr lang="en-US" sz="2800" dirty="0">
                <a:latin typeface="Tahoma" pitchFamily="34" charset="0"/>
                <a:cs typeface="Tahoma" pitchFamily="34" charset="0"/>
              </a:rPr>
              <a:t> </a:t>
            </a:r>
            <a:r>
              <a:rPr lang="en-US" sz="2800" dirty="0" err="1">
                <a:latin typeface="Tahoma" pitchFamily="34" charset="0"/>
                <a:cs typeface="Tahoma" pitchFamily="34" charset="0"/>
              </a:rPr>
              <a:t>didasarkan</a:t>
            </a:r>
            <a:r>
              <a:rPr lang="en-US" sz="2800" dirty="0">
                <a:latin typeface="Tahoma" pitchFamily="34" charset="0"/>
                <a:cs typeface="Tahoma" pitchFamily="34" charset="0"/>
              </a:rPr>
              <a:t> </a:t>
            </a:r>
            <a:r>
              <a:rPr lang="en-US" sz="2800" dirty="0" err="1">
                <a:latin typeface="Tahoma" pitchFamily="34" charset="0"/>
                <a:cs typeface="Tahoma" pitchFamily="34" charset="0"/>
              </a:rPr>
              <a:t>pada</a:t>
            </a:r>
            <a:r>
              <a:rPr lang="en-US" sz="2800" dirty="0">
                <a:latin typeface="Tahoma" pitchFamily="34" charset="0"/>
                <a:cs typeface="Tahoma" pitchFamily="34" charset="0"/>
              </a:rPr>
              <a:t> </a:t>
            </a:r>
            <a:r>
              <a:rPr lang="en-US" sz="2800" dirty="0" err="1">
                <a:latin typeface="Tahoma" pitchFamily="34" charset="0"/>
                <a:cs typeface="Tahoma" pitchFamily="34" charset="0"/>
              </a:rPr>
              <a:t>hukum</a:t>
            </a:r>
            <a:r>
              <a:rPr lang="en-US" sz="2800" dirty="0">
                <a:latin typeface="Tahoma" pitchFamily="34" charset="0"/>
                <a:cs typeface="Tahoma" pitchFamily="34" charset="0"/>
              </a:rPr>
              <a:t> formal</a:t>
            </a:r>
          </a:p>
          <a:p>
            <a:pPr marL="979487" indent="-514350" algn="just" eaLnBrk="0" hangingPunct="0">
              <a:buFontTx/>
              <a:buAutoNum type="alphaLcParenR" startAt="6"/>
              <a:tabLst>
                <a:tab pos="465138" algn="l"/>
              </a:tabLst>
              <a:defRPr/>
            </a:pPr>
            <a:r>
              <a:rPr lang="en-US" sz="2800" dirty="0" err="1">
                <a:latin typeface="Tahoma" pitchFamily="34" charset="0"/>
                <a:cs typeface="Tahoma" pitchFamily="34" charset="0"/>
              </a:rPr>
              <a:t>Lapangan</a:t>
            </a:r>
            <a:r>
              <a:rPr lang="en-US" sz="2800" dirty="0">
                <a:latin typeface="Tahoma" pitchFamily="34" charset="0"/>
                <a:cs typeface="Tahoma" pitchFamily="34" charset="0"/>
              </a:rPr>
              <a:t> </a:t>
            </a:r>
            <a:r>
              <a:rPr lang="en-US" sz="2800" dirty="0" err="1">
                <a:latin typeface="Tahoma" pitchFamily="34" charset="0"/>
                <a:cs typeface="Tahoma" pitchFamily="34" charset="0"/>
              </a:rPr>
              <a:t>kerja</a:t>
            </a:r>
            <a:r>
              <a:rPr lang="en-US" sz="2800" dirty="0">
                <a:latin typeface="Tahoma" pitchFamily="34" charset="0"/>
                <a:cs typeface="Tahoma" pitchFamily="34" charset="0"/>
              </a:rPr>
              <a:t> </a:t>
            </a:r>
            <a:r>
              <a:rPr lang="en-US" sz="2800" dirty="0" err="1">
                <a:latin typeface="Tahoma" pitchFamily="34" charset="0"/>
                <a:cs typeface="Tahoma" pitchFamily="34" charset="0"/>
              </a:rPr>
              <a:t>beragam</a:t>
            </a:r>
            <a:endParaRPr lang="en-US" sz="2800" dirty="0">
              <a:latin typeface="Tahoma" pitchFamily="34" charset="0"/>
              <a:cs typeface="Tahoma" pitchFamily="34" charset="0"/>
            </a:endParaRPr>
          </a:p>
          <a:p>
            <a:pPr marL="979487" indent="-514350" algn="just" eaLnBrk="0" hangingPunct="0">
              <a:buFontTx/>
              <a:buAutoNum type="alphaLcParenR" startAt="6"/>
              <a:tabLst>
                <a:tab pos="465138" algn="l"/>
              </a:tabLst>
              <a:defRPr/>
            </a:pPr>
            <a:endParaRPr lang="en-US" sz="2400" dirty="0">
              <a:latin typeface="Tahoma" pitchFamily="34" charset="0"/>
              <a:cs typeface="Tahoma" pitchFamily="34" charset="0"/>
            </a:endParaRPr>
          </a:p>
        </p:txBody>
      </p:sp>
      <p:sp>
        <p:nvSpPr>
          <p:cNvPr id="3" name="Rectangle 2">
            <a:extLst>
              <a:ext uri="{FF2B5EF4-FFF2-40B4-BE49-F238E27FC236}">
                <a16:creationId xmlns:a16="http://schemas.microsoft.com/office/drawing/2014/main" id="{95020C5A-D1A1-40AE-BFDC-016F619C523D}"/>
              </a:ext>
            </a:extLst>
          </p:cNvPr>
          <p:cNvSpPr/>
          <p:nvPr/>
        </p:nvSpPr>
        <p:spPr>
          <a:xfrm>
            <a:off x="1738314" y="285751"/>
            <a:ext cx="8715375"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Tree>
    <p:extLst>
      <p:ext uri="{BB962C8B-B14F-4D97-AF65-F5344CB8AC3E}">
        <p14:creationId xmlns:p14="http://schemas.microsoft.com/office/powerpoint/2010/main" val="3178956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2000" fill="hold"/>
                                        <p:tgtEl>
                                          <p:spTgt spid="2"/>
                                        </p:tgtEl>
                                        <p:attrNameLst>
                                          <p:attrName>ppt_w</p:attrName>
                                        </p:attrNameLst>
                                      </p:cBhvr>
                                      <p:tavLst>
                                        <p:tav tm="0">
                                          <p:val>
                                            <p:fltVal val="0"/>
                                          </p:val>
                                        </p:tav>
                                        <p:tav tm="100000">
                                          <p:val>
                                            <p:strVal val="#ppt_w"/>
                                          </p:val>
                                        </p:tav>
                                      </p:tavLst>
                                    </p:anim>
                                    <p:anim calcmode="lin" valueType="num">
                                      <p:cBhvr>
                                        <p:cTn id="15" dur="2000" fill="hold"/>
                                        <p:tgtEl>
                                          <p:spTgt spid="2"/>
                                        </p:tgtEl>
                                        <p:attrNameLst>
                                          <p:attrName>ppt_h</p:attrName>
                                        </p:attrNameLst>
                                      </p:cBhvr>
                                      <p:tavLst>
                                        <p:tav tm="0">
                                          <p:val>
                                            <p:fltVal val="0"/>
                                          </p:val>
                                        </p:tav>
                                        <p:tav tm="100000">
                                          <p:val>
                                            <p:strVal val="#ppt_h"/>
                                          </p:val>
                                        </p:tav>
                                      </p:tavLst>
                                    </p:anim>
                                    <p:animEffect transition="in" filter="fade">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82AF2A-7D4D-4F93-A2BC-42DADAD41766}"/>
              </a:ext>
            </a:extLst>
          </p:cNvPr>
          <p:cNvSpPr/>
          <p:nvPr/>
        </p:nvSpPr>
        <p:spPr>
          <a:xfrm>
            <a:off x="1952625" y="285751"/>
            <a:ext cx="8358188" cy="523875"/>
          </a:xfrm>
          <a:prstGeom prst="rect">
            <a:avLst/>
          </a:prstGeom>
        </p:spPr>
        <p:txBody>
          <a:bodyPr>
            <a:spAutoFit/>
          </a:bodyPr>
          <a:lstStyle/>
          <a:p>
            <a:pPr marL="342900" indent="-342900" algn="ctr" eaLnBrk="0" hangingPunct="0">
              <a:defRPr/>
            </a:pPr>
            <a:r>
              <a:rPr lang="en-US" sz="2800" b="1" dirty="0" err="1">
                <a:latin typeface="Tahoma" pitchFamily="34" charset="0"/>
              </a:rPr>
              <a:t>Klasifikasi</a:t>
            </a:r>
            <a:r>
              <a:rPr lang="en-US" sz="2800" b="1" dirty="0">
                <a:latin typeface="Tahoma" pitchFamily="34" charset="0"/>
              </a:rPr>
              <a:t> </a:t>
            </a:r>
            <a:r>
              <a:rPr lang="en-US" sz="2800" b="1" dirty="0" err="1">
                <a:latin typeface="Tahoma" pitchFamily="34" charset="0"/>
              </a:rPr>
              <a:t>kota</a:t>
            </a:r>
            <a:endParaRPr lang="en-US" sz="2800" b="1" dirty="0">
              <a:latin typeface="Tahoma" pitchFamily="34" charset="0"/>
            </a:endParaRPr>
          </a:p>
        </p:txBody>
      </p:sp>
      <p:sp>
        <p:nvSpPr>
          <p:cNvPr id="4" name="Rectangle 3">
            <a:extLst>
              <a:ext uri="{FF2B5EF4-FFF2-40B4-BE49-F238E27FC236}">
                <a16:creationId xmlns:a16="http://schemas.microsoft.com/office/drawing/2014/main" id="{416BDA20-2EC6-4A11-AF08-BE0B8AEA4A0B}"/>
              </a:ext>
            </a:extLst>
          </p:cNvPr>
          <p:cNvSpPr/>
          <p:nvPr/>
        </p:nvSpPr>
        <p:spPr>
          <a:xfrm>
            <a:off x="1666876" y="857250"/>
            <a:ext cx="8786813" cy="6002338"/>
          </a:xfrm>
          <a:prstGeom prst="rect">
            <a:avLst/>
          </a:prstGeom>
        </p:spPr>
        <p:txBody>
          <a:bodyPr>
            <a:spAutoFit/>
          </a:bodyPr>
          <a:lstStyle/>
          <a:p>
            <a:pPr marL="457200" indent="-457200" algn="just" eaLnBrk="0" hangingPunct="0">
              <a:buFontTx/>
              <a:buAutoNum type="alphaUcPeriod"/>
              <a:defRPr/>
            </a:pPr>
            <a:r>
              <a:rPr lang="en-US" sz="2400" u="sng" dirty="0" err="1">
                <a:latin typeface="Tahoma" pitchFamily="34" charset="0"/>
                <a:ea typeface="Times New Roman" pitchFamily="18" charset="0"/>
                <a:cs typeface="Tahoma" pitchFamily="34" charset="0"/>
              </a:rPr>
              <a:t>Berdasarkan</a:t>
            </a:r>
            <a:r>
              <a:rPr lang="en-US" sz="2400" u="sng" dirty="0">
                <a:latin typeface="Tahoma" pitchFamily="34" charset="0"/>
                <a:ea typeface="Times New Roman" pitchFamily="18" charset="0"/>
                <a:cs typeface="Tahoma" pitchFamily="34" charset="0"/>
              </a:rPr>
              <a:t> </a:t>
            </a:r>
            <a:r>
              <a:rPr lang="en-US" sz="2400" u="sng" dirty="0" err="1">
                <a:latin typeface="Tahoma" pitchFamily="34" charset="0"/>
                <a:ea typeface="Times New Roman" pitchFamily="18" charset="0"/>
                <a:cs typeface="Tahoma" pitchFamily="34" charset="0"/>
              </a:rPr>
              <a:t>fungsinya</a:t>
            </a:r>
            <a:r>
              <a:rPr lang="en-US" sz="2400" u="sng" dirty="0">
                <a:latin typeface="Tahoma" pitchFamily="34" charset="0"/>
                <a:ea typeface="Times New Roman" pitchFamily="18" charset="0"/>
                <a:cs typeface="Tahoma" pitchFamily="34" charset="0"/>
              </a:rPr>
              <a:t> :</a:t>
            </a:r>
          </a:p>
          <a:p>
            <a:pPr marL="457200" indent="-457200" algn="just" eaLnBrk="0" hangingPunct="0">
              <a:buFontTx/>
              <a:buAutoNum type="alphaUcPeriod"/>
              <a:defRPr/>
            </a:pPr>
            <a:endParaRPr lang="en-US" sz="2400" dirty="0">
              <a:latin typeface="Tahoma" pitchFamily="34" charset="0"/>
              <a:cs typeface="Tahoma" pitchFamily="34" charset="0"/>
            </a:endParaRPr>
          </a:p>
          <a:p>
            <a:pPr marL="347663" algn="just" eaLnBrk="0" hangingPunct="0">
              <a:tabLst>
                <a:tab pos="739775" algn="l"/>
              </a:tabLst>
              <a:defRPr/>
            </a:pPr>
            <a:r>
              <a:rPr lang="en-US" sz="2400" dirty="0">
                <a:latin typeface="Tahoma" pitchFamily="34" charset="0"/>
                <a:ea typeface="Times New Roman" pitchFamily="18" charset="0"/>
                <a:cs typeface="Tahoma" pitchFamily="34" charset="0"/>
              </a:rPr>
              <a:t>1.	Kota </a:t>
            </a:r>
            <a:r>
              <a:rPr lang="en-US" sz="2400" dirty="0" err="1">
                <a:latin typeface="Tahoma" pitchFamily="34" charset="0"/>
                <a:ea typeface="Times New Roman" pitchFamily="18" charset="0"/>
                <a:cs typeface="Tahoma" pitchFamily="34" charset="0"/>
              </a:rPr>
              <a:t>sebagai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pusat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kebudayaan</a:t>
            </a:r>
            <a:endParaRPr lang="en-US" sz="2400" dirty="0">
              <a:latin typeface="Tahoma" pitchFamily="34" charset="0"/>
              <a:cs typeface="Tahoma" pitchFamily="34" charset="0"/>
            </a:endParaRPr>
          </a:p>
          <a:p>
            <a:pPr marL="739775" algn="just" eaLnBrk="0" hangingPunct="0">
              <a:defRPr/>
            </a:pPr>
            <a:r>
              <a:rPr lang="en-US" sz="2400" dirty="0" err="1">
                <a:latin typeface="Tahoma" pitchFamily="34" charset="0"/>
                <a:ea typeface="Times New Roman" pitchFamily="18" charset="0"/>
                <a:cs typeface="Tahoma" pitchFamily="34" charset="0"/>
              </a:rPr>
              <a:t>Mempunyai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potensi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budaya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berkaitan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dengan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kehidupan</a:t>
            </a:r>
            <a:r>
              <a:rPr lang="en-US" sz="2400" dirty="0">
                <a:latin typeface="Tahoma" pitchFamily="34" charset="0"/>
                <a:ea typeface="Times New Roman" pitchFamily="18" charset="0"/>
                <a:cs typeface="Tahoma" pitchFamily="34" charset="0"/>
              </a:rPr>
              <a:t> agama </a:t>
            </a:r>
            <a:r>
              <a:rPr lang="en-US" sz="2400" dirty="0" err="1">
                <a:latin typeface="Tahoma" pitchFamily="34" charset="0"/>
                <a:ea typeface="Times New Roman" pitchFamily="18" charset="0"/>
                <a:cs typeface="Tahoma" pitchFamily="34" charset="0"/>
              </a:rPr>
              <a:t>serta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pusat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kerajaan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pada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masa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silam</a:t>
            </a:r>
            <a:r>
              <a:rPr lang="en-US" sz="2400" dirty="0">
                <a:latin typeface="Tahoma" pitchFamily="34" charset="0"/>
                <a:ea typeface="Times New Roman" pitchFamily="18" charset="0"/>
                <a:cs typeface="Tahoma" pitchFamily="34" charset="0"/>
              </a:rPr>
              <a:t>) yang </a:t>
            </a:r>
            <a:r>
              <a:rPr lang="en-US" sz="2400" dirty="0" err="1">
                <a:latin typeface="Tahoma" pitchFamily="34" charset="0"/>
                <a:ea typeface="Times New Roman" pitchFamily="18" charset="0"/>
                <a:cs typeface="Tahoma" pitchFamily="34" charset="0"/>
              </a:rPr>
              <a:t>lebih</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dominan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dibandingkan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dengan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potensi</a:t>
            </a:r>
            <a:r>
              <a:rPr lang="en-US" sz="2400" dirty="0">
                <a:latin typeface="Tahoma" pitchFamily="34" charset="0"/>
                <a:ea typeface="Times New Roman" pitchFamily="18" charset="0"/>
                <a:cs typeface="Tahoma" pitchFamily="34" charset="0"/>
              </a:rPr>
              <a:t> yang lain</a:t>
            </a:r>
            <a:endParaRPr lang="en-US" sz="2400" dirty="0">
              <a:latin typeface="Tahoma" pitchFamily="34" charset="0"/>
              <a:cs typeface="Tahoma" pitchFamily="34" charset="0"/>
            </a:endParaRPr>
          </a:p>
          <a:p>
            <a:pPr marL="739775" algn="just" eaLnBrk="0" hangingPunct="0">
              <a:defRPr/>
            </a:pPr>
            <a:r>
              <a:rPr lang="en-US" sz="2400" dirty="0" err="1">
                <a:latin typeface="Tahoma" pitchFamily="34" charset="0"/>
                <a:ea typeface="Times New Roman" pitchFamily="18" charset="0"/>
                <a:cs typeface="Tahoma" pitchFamily="34" charset="0"/>
              </a:rPr>
              <a:t>Contoh</a:t>
            </a:r>
            <a:r>
              <a:rPr lang="en-US" sz="2400" dirty="0">
                <a:latin typeface="Tahoma" pitchFamily="34" charset="0"/>
                <a:ea typeface="Times New Roman" pitchFamily="18" charset="0"/>
                <a:cs typeface="Tahoma" pitchFamily="34" charset="0"/>
              </a:rPr>
              <a:t> : Athena </a:t>
            </a:r>
            <a:r>
              <a:rPr lang="en-US" sz="2400" dirty="0" err="1">
                <a:latin typeface="Tahoma" pitchFamily="34" charset="0"/>
                <a:ea typeface="Times New Roman" pitchFamily="18" charset="0"/>
                <a:cs typeface="Tahoma" pitchFamily="34" charset="0"/>
              </a:rPr>
              <a:t>dan</a:t>
            </a:r>
            <a:r>
              <a:rPr lang="en-US" sz="2400" dirty="0">
                <a:latin typeface="Tahoma" pitchFamily="34" charset="0"/>
                <a:ea typeface="Times New Roman" pitchFamily="18" charset="0"/>
                <a:cs typeface="Tahoma" pitchFamily="34" charset="0"/>
              </a:rPr>
              <a:t> Baghdad </a:t>
            </a:r>
            <a:endParaRPr lang="en-US" sz="2400" dirty="0">
              <a:latin typeface="Tahoma" pitchFamily="34" charset="0"/>
              <a:cs typeface="Tahoma" pitchFamily="34" charset="0"/>
            </a:endParaRPr>
          </a:p>
          <a:p>
            <a:pPr marL="347663" algn="just" eaLnBrk="0" hangingPunct="0">
              <a:tabLst>
                <a:tab pos="739775" algn="l"/>
              </a:tabLst>
              <a:defRPr/>
            </a:pPr>
            <a:r>
              <a:rPr lang="en-US" sz="2400" dirty="0">
                <a:latin typeface="Tahoma" pitchFamily="34" charset="0"/>
                <a:ea typeface="Times New Roman" pitchFamily="18" charset="0"/>
                <a:cs typeface="Tahoma" pitchFamily="34" charset="0"/>
              </a:rPr>
              <a:t>2.	Kota </a:t>
            </a:r>
            <a:r>
              <a:rPr lang="en-US" sz="2400" dirty="0" err="1">
                <a:latin typeface="Tahoma" pitchFamily="34" charset="0"/>
                <a:ea typeface="Times New Roman" pitchFamily="18" charset="0"/>
                <a:cs typeface="Tahoma" pitchFamily="34" charset="0"/>
              </a:rPr>
              <a:t>sebagai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pusat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perdagangan</a:t>
            </a:r>
            <a:endParaRPr lang="en-US" sz="2400" dirty="0">
              <a:latin typeface="Tahoma" pitchFamily="34" charset="0"/>
              <a:cs typeface="Tahoma" pitchFamily="34" charset="0"/>
            </a:endParaRPr>
          </a:p>
          <a:p>
            <a:pPr marL="798513" algn="just" eaLnBrk="0" hangingPunct="0">
              <a:defRPr/>
            </a:pPr>
            <a:r>
              <a:rPr lang="en-US" sz="2400" dirty="0" err="1">
                <a:latin typeface="Tahoma" pitchFamily="34" charset="0"/>
                <a:ea typeface="Times New Roman" pitchFamily="18" charset="0"/>
                <a:cs typeface="Tahoma" pitchFamily="34" charset="0"/>
              </a:rPr>
              <a:t>Biasanya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merupakan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kota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pelabuhan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dengan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aksesibilitas</a:t>
            </a:r>
            <a:r>
              <a:rPr lang="en-US" sz="2400" dirty="0">
                <a:latin typeface="Tahoma" pitchFamily="34" charset="0"/>
                <a:ea typeface="Times New Roman" pitchFamily="18" charset="0"/>
                <a:cs typeface="Tahoma" pitchFamily="34" charset="0"/>
              </a:rPr>
              <a:t> yang </a:t>
            </a:r>
            <a:r>
              <a:rPr lang="en-US" sz="2400" dirty="0" err="1">
                <a:latin typeface="Tahoma" pitchFamily="34" charset="0"/>
                <a:ea typeface="Times New Roman" pitchFamily="18" charset="0"/>
                <a:cs typeface="Tahoma" pitchFamily="34" charset="0"/>
              </a:rPr>
              <a:t>tinggi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baik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dari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darat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maupun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dari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laut</a:t>
            </a:r>
            <a:r>
              <a:rPr lang="en-US" sz="2400" dirty="0">
                <a:latin typeface="Tahoma" pitchFamily="34" charset="0"/>
                <a:ea typeface="Times New Roman" pitchFamily="18" charset="0"/>
                <a:cs typeface="Tahoma" pitchFamily="34" charset="0"/>
              </a:rPr>
              <a:t>.</a:t>
            </a:r>
            <a:endParaRPr lang="en-US" sz="2400" dirty="0">
              <a:latin typeface="Tahoma" pitchFamily="34" charset="0"/>
              <a:cs typeface="Tahoma" pitchFamily="34" charset="0"/>
            </a:endParaRPr>
          </a:p>
          <a:p>
            <a:pPr marL="798513" algn="just" eaLnBrk="0" hangingPunct="0">
              <a:defRPr/>
            </a:pPr>
            <a:r>
              <a:rPr lang="en-US" sz="2400" dirty="0" err="1">
                <a:latin typeface="Tahoma" pitchFamily="34" charset="0"/>
                <a:ea typeface="Times New Roman" pitchFamily="18" charset="0"/>
                <a:cs typeface="Tahoma" pitchFamily="34" charset="0"/>
              </a:rPr>
              <a:t>Contoh</a:t>
            </a:r>
            <a:r>
              <a:rPr lang="en-US" sz="2400" dirty="0">
                <a:latin typeface="Tahoma" pitchFamily="34" charset="0"/>
                <a:ea typeface="Times New Roman" pitchFamily="18" charset="0"/>
                <a:cs typeface="Tahoma" pitchFamily="34" charset="0"/>
              </a:rPr>
              <a:t> : New York, </a:t>
            </a:r>
            <a:r>
              <a:rPr lang="en-US" sz="2400" dirty="0" err="1">
                <a:latin typeface="Tahoma" pitchFamily="34" charset="0"/>
                <a:ea typeface="Times New Roman" pitchFamily="18" charset="0"/>
                <a:cs typeface="Tahoma" pitchFamily="34" charset="0"/>
              </a:rPr>
              <a:t>Hongkong</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Singapura</a:t>
            </a:r>
            <a:r>
              <a:rPr lang="en-US" sz="2400" dirty="0">
                <a:latin typeface="Tahoma" pitchFamily="34" charset="0"/>
                <a:ea typeface="Times New Roman" pitchFamily="18" charset="0"/>
                <a:cs typeface="Tahoma" pitchFamily="34" charset="0"/>
              </a:rPr>
              <a:t>, Rotterdam </a:t>
            </a:r>
            <a:r>
              <a:rPr lang="en-US" sz="2400" dirty="0" err="1">
                <a:latin typeface="Tahoma" pitchFamily="34" charset="0"/>
                <a:ea typeface="Times New Roman" pitchFamily="18" charset="0"/>
                <a:cs typeface="Tahoma" pitchFamily="34" charset="0"/>
              </a:rPr>
              <a:t>dan</a:t>
            </a:r>
            <a:r>
              <a:rPr lang="en-US" sz="2400" dirty="0">
                <a:latin typeface="Tahoma" pitchFamily="34" charset="0"/>
                <a:ea typeface="Times New Roman" pitchFamily="18" charset="0"/>
                <a:cs typeface="Tahoma" pitchFamily="34" charset="0"/>
              </a:rPr>
              <a:t> Bombay</a:t>
            </a:r>
            <a:endParaRPr lang="en-US" sz="2400" dirty="0">
              <a:latin typeface="Tahoma" pitchFamily="34" charset="0"/>
              <a:cs typeface="Tahoma" pitchFamily="34" charset="0"/>
            </a:endParaRPr>
          </a:p>
          <a:p>
            <a:pPr marL="347663" algn="just" eaLnBrk="0" hangingPunct="0">
              <a:tabLst>
                <a:tab pos="798513" algn="l"/>
              </a:tabLst>
              <a:defRPr/>
            </a:pPr>
            <a:r>
              <a:rPr lang="en-US" sz="2400" dirty="0">
                <a:latin typeface="Tahoma" pitchFamily="34" charset="0"/>
                <a:ea typeface="Times New Roman" pitchFamily="18" charset="0"/>
                <a:cs typeface="Tahoma" pitchFamily="34" charset="0"/>
              </a:rPr>
              <a:t>3.	Kota </a:t>
            </a:r>
            <a:r>
              <a:rPr lang="en-US" sz="2400" dirty="0" err="1">
                <a:latin typeface="Tahoma" pitchFamily="34" charset="0"/>
                <a:ea typeface="Times New Roman" pitchFamily="18" charset="0"/>
                <a:cs typeface="Tahoma" pitchFamily="34" charset="0"/>
              </a:rPr>
              <a:t>sebagai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pusat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Industri</a:t>
            </a:r>
            <a:endParaRPr lang="en-US" sz="2400" dirty="0">
              <a:latin typeface="Tahoma" pitchFamily="34" charset="0"/>
              <a:cs typeface="Tahoma" pitchFamily="34" charset="0"/>
            </a:endParaRPr>
          </a:p>
          <a:p>
            <a:pPr marL="798513" algn="just" eaLnBrk="0" hangingPunct="0">
              <a:defRPr/>
            </a:pPr>
            <a:r>
              <a:rPr lang="en-US" sz="2400" dirty="0" err="1">
                <a:latin typeface="Tahoma" pitchFamily="34" charset="0"/>
                <a:ea typeface="Times New Roman" pitchFamily="18" charset="0"/>
                <a:cs typeface="Tahoma" pitchFamily="34" charset="0"/>
              </a:rPr>
              <a:t>Memiliki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kegiatan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industri</a:t>
            </a:r>
            <a:r>
              <a:rPr lang="en-US" sz="2400" dirty="0">
                <a:latin typeface="Tahoma" pitchFamily="34" charset="0"/>
                <a:ea typeface="Times New Roman" pitchFamily="18" charset="0"/>
                <a:cs typeface="Tahoma" pitchFamily="34" charset="0"/>
              </a:rPr>
              <a:t> yang </a:t>
            </a:r>
            <a:r>
              <a:rPr lang="en-US" sz="2400" dirty="0" err="1">
                <a:latin typeface="Tahoma" pitchFamily="34" charset="0"/>
                <a:ea typeface="Times New Roman" pitchFamily="18" charset="0"/>
                <a:cs typeface="Tahoma" pitchFamily="34" charset="0"/>
              </a:rPr>
              <a:t>lebih</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dominan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dibandingkan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kegiatan-kegiatan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lainnya</a:t>
            </a:r>
            <a:endParaRPr lang="en-US" sz="2400" dirty="0">
              <a:latin typeface="Tahoma" pitchFamily="34" charset="0"/>
              <a:cs typeface="Tahoma" pitchFamily="34" charset="0"/>
            </a:endParaRPr>
          </a:p>
          <a:p>
            <a:pPr marL="798513" algn="just" eaLnBrk="0" hangingPunct="0">
              <a:defRPr/>
            </a:pPr>
            <a:r>
              <a:rPr lang="en-US" sz="2400" dirty="0" err="1">
                <a:latin typeface="Tahoma" pitchFamily="34" charset="0"/>
                <a:ea typeface="Times New Roman" pitchFamily="18" charset="0"/>
                <a:cs typeface="Tahoma" pitchFamily="34" charset="0"/>
              </a:rPr>
              <a:t>Contoh</a:t>
            </a:r>
            <a:r>
              <a:rPr lang="en-US" sz="2400" dirty="0">
                <a:latin typeface="Tahoma" pitchFamily="34" charset="0"/>
                <a:ea typeface="Times New Roman" pitchFamily="18" charset="0"/>
                <a:cs typeface="Tahoma" pitchFamily="34" charset="0"/>
              </a:rPr>
              <a:t> : Amsterdam, Atlanta, Caracas</a:t>
            </a:r>
            <a:endParaRPr lang="en-US" sz="2400" dirty="0">
              <a:latin typeface="Tahoma" pitchFamily="34" charset="0"/>
              <a:cs typeface="Tahoma" pitchFamily="34" charset="0"/>
            </a:endParaRPr>
          </a:p>
        </p:txBody>
      </p:sp>
    </p:spTree>
    <p:extLst>
      <p:ext uri="{BB962C8B-B14F-4D97-AF65-F5344CB8AC3E}">
        <p14:creationId xmlns:p14="http://schemas.microsoft.com/office/powerpoint/2010/main" val="2615397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56A5B6-D193-4B53-AD6D-66AC5C4683D3}"/>
              </a:ext>
            </a:extLst>
          </p:cNvPr>
          <p:cNvSpPr/>
          <p:nvPr/>
        </p:nvSpPr>
        <p:spPr>
          <a:xfrm>
            <a:off x="1809751" y="1166814"/>
            <a:ext cx="8429625" cy="4524375"/>
          </a:xfrm>
          <a:prstGeom prst="rect">
            <a:avLst/>
          </a:prstGeom>
        </p:spPr>
        <p:txBody>
          <a:bodyPr>
            <a:spAutoFit/>
          </a:bodyPr>
          <a:lstStyle/>
          <a:p>
            <a:pPr eaLnBrk="0" hangingPunct="0">
              <a:tabLst>
                <a:tab pos="290513" algn="l"/>
              </a:tabLst>
              <a:defRPr/>
            </a:pPr>
            <a:r>
              <a:rPr lang="en-US" sz="2400" dirty="0">
                <a:latin typeface="Tahoma" pitchFamily="34" charset="0"/>
                <a:ea typeface="Times New Roman" pitchFamily="18" charset="0"/>
                <a:cs typeface="Tahoma" pitchFamily="34" charset="0"/>
              </a:rPr>
              <a:t>4.	Kota </a:t>
            </a:r>
            <a:r>
              <a:rPr lang="en-US" sz="2400" dirty="0" err="1">
                <a:latin typeface="Tahoma" pitchFamily="34" charset="0"/>
                <a:ea typeface="Times New Roman" pitchFamily="18" charset="0"/>
                <a:cs typeface="Tahoma" pitchFamily="34" charset="0"/>
              </a:rPr>
              <a:t>sebagai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pusat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pemerintahan</a:t>
            </a:r>
            <a:endParaRPr lang="en-US" sz="2400" dirty="0">
              <a:latin typeface="Tahoma" pitchFamily="34" charset="0"/>
              <a:cs typeface="Tahoma" pitchFamily="34" charset="0"/>
            </a:endParaRPr>
          </a:p>
          <a:p>
            <a:pPr marL="290513" algn="just" eaLnBrk="0" hangingPunct="0">
              <a:tabLst>
                <a:tab pos="290513" algn="l"/>
              </a:tabLst>
              <a:defRPr/>
            </a:pPr>
            <a:r>
              <a:rPr lang="en-US" sz="2400" dirty="0" err="1">
                <a:latin typeface="Tahoma" pitchFamily="34" charset="0"/>
                <a:ea typeface="Times New Roman" pitchFamily="18" charset="0"/>
                <a:cs typeface="Tahoma" pitchFamily="34" charset="0"/>
              </a:rPr>
              <a:t>Dapat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berkembang</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dengan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pesat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karena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peranannya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mengatur</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sistem</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pemerintahan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Pada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umumnya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memiliki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hubungan</a:t>
            </a:r>
            <a:r>
              <a:rPr lang="en-US" sz="2400" dirty="0">
                <a:latin typeface="Tahoma" pitchFamily="34" charset="0"/>
                <a:ea typeface="Times New Roman" pitchFamily="18" charset="0"/>
                <a:cs typeface="Tahoma" pitchFamily="34" charset="0"/>
              </a:rPr>
              <a:t> yang </a:t>
            </a:r>
            <a:r>
              <a:rPr lang="en-US" sz="2400" dirty="0" err="1">
                <a:latin typeface="Tahoma" pitchFamily="34" charset="0"/>
                <a:ea typeface="Times New Roman" pitchFamily="18" charset="0"/>
                <a:cs typeface="Tahoma" pitchFamily="34" charset="0"/>
              </a:rPr>
              <a:t>luas</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dengan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kota-kota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lainnya</a:t>
            </a:r>
            <a:endParaRPr lang="en-US" sz="2400" dirty="0">
              <a:latin typeface="Tahoma" pitchFamily="34" charset="0"/>
              <a:cs typeface="Tahoma" pitchFamily="34" charset="0"/>
            </a:endParaRPr>
          </a:p>
          <a:p>
            <a:pPr marL="290513" algn="just" eaLnBrk="0" hangingPunct="0">
              <a:tabLst>
                <a:tab pos="290513" algn="l"/>
              </a:tabLst>
              <a:defRPr/>
            </a:pPr>
            <a:r>
              <a:rPr lang="en-US" sz="2400" dirty="0" err="1">
                <a:latin typeface="Tahoma" pitchFamily="34" charset="0"/>
                <a:ea typeface="Times New Roman" pitchFamily="18" charset="0"/>
                <a:cs typeface="Tahoma" pitchFamily="34" charset="0"/>
              </a:rPr>
              <a:t>Contoh</a:t>
            </a:r>
            <a:r>
              <a:rPr lang="en-US" sz="2400" dirty="0">
                <a:latin typeface="Tahoma" pitchFamily="34" charset="0"/>
                <a:ea typeface="Times New Roman" pitchFamily="18" charset="0"/>
                <a:cs typeface="Tahoma" pitchFamily="34" charset="0"/>
              </a:rPr>
              <a:t> : Jakarta, Delhi, </a:t>
            </a:r>
            <a:r>
              <a:rPr lang="en-US" sz="2400" dirty="0" err="1">
                <a:latin typeface="Tahoma" pitchFamily="34" charset="0"/>
                <a:ea typeface="Times New Roman" pitchFamily="18" charset="0"/>
                <a:cs typeface="Tahoma" pitchFamily="34" charset="0"/>
              </a:rPr>
              <a:t>dan</a:t>
            </a:r>
            <a:r>
              <a:rPr lang="en-US" sz="2400" dirty="0">
                <a:latin typeface="Tahoma" pitchFamily="34" charset="0"/>
                <a:ea typeface="Times New Roman" pitchFamily="18" charset="0"/>
                <a:cs typeface="Tahoma" pitchFamily="34" charset="0"/>
              </a:rPr>
              <a:t> Kuala Lumpur</a:t>
            </a:r>
          </a:p>
          <a:p>
            <a:pPr algn="just" eaLnBrk="0" hangingPunct="0">
              <a:tabLst>
                <a:tab pos="290513" algn="l"/>
              </a:tabLst>
              <a:defRPr/>
            </a:pPr>
            <a:endParaRPr lang="en-US" sz="2400" dirty="0">
              <a:latin typeface="Tahoma" pitchFamily="34" charset="0"/>
              <a:cs typeface="Tahoma" pitchFamily="34" charset="0"/>
            </a:endParaRPr>
          </a:p>
          <a:p>
            <a:pPr algn="just" eaLnBrk="0" hangingPunct="0">
              <a:tabLst>
                <a:tab pos="290513" algn="l"/>
              </a:tabLst>
              <a:defRPr/>
            </a:pPr>
            <a:r>
              <a:rPr lang="en-US" sz="2400" dirty="0">
                <a:latin typeface="Tahoma" pitchFamily="34" charset="0"/>
                <a:ea typeface="Times New Roman" pitchFamily="18" charset="0"/>
                <a:cs typeface="Tahoma" pitchFamily="34" charset="0"/>
              </a:rPr>
              <a:t>5.	Kota </a:t>
            </a:r>
            <a:r>
              <a:rPr lang="en-US" sz="2400" dirty="0" err="1">
                <a:latin typeface="Tahoma" pitchFamily="34" charset="0"/>
                <a:ea typeface="Times New Roman" pitchFamily="18" charset="0"/>
                <a:cs typeface="Tahoma" pitchFamily="34" charset="0"/>
              </a:rPr>
              <a:t>sebagai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pusat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rekreasi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kesehatan</a:t>
            </a:r>
            <a:endParaRPr lang="en-US" sz="2400" dirty="0">
              <a:latin typeface="Tahoma" pitchFamily="34" charset="0"/>
              <a:cs typeface="Tahoma" pitchFamily="34" charset="0"/>
            </a:endParaRPr>
          </a:p>
          <a:p>
            <a:pPr marL="290513" algn="just" eaLnBrk="0" hangingPunct="0">
              <a:tabLst>
                <a:tab pos="290513" algn="l"/>
              </a:tabLst>
              <a:defRPr/>
            </a:pPr>
            <a:r>
              <a:rPr lang="en-US" sz="2400" dirty="0" err="1">
                <a:latin typeface="Tahoma" pitchFamily="34" charset="0"/>
                <a:ea typeface="Times New Roman" pitchFamily="18" charset="0"/>
                <a:cs typeface="Tahoma" pitchFamily="34" charset="0"/>
              </a:rPr>
              <a:t>Dapat</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menarik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pendatang</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baik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untuk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tujuan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rekreasi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maupun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penyembuhan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Selain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karena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wajah</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kota</a:t>
            </a:r>
            <a:r>
              <a:rPr lang="en-US" sz="2400" dirty="0">
                <a:latin typeface="Tahoma" pitchFamily="34" charset="0"/>
                <a:ea typeface="Times New Roman" pitchFamily="18" charset="0"/>
                <a:cs typeface="Tahoma" pitchFamily="34" charset="0"/>
              </a:rPr>
              <a:t> yang </a:t>
            </a:r>
            <a:r>
              <a:rPr lang="en-US" sz="2400" dirty="0" err="1">
                <a:latin typeface="Tahoma" pitchFamily="34" charset="0"/>
                <a:ea typeface="Times New Roman" pitchFamily="18" charset="0"/>
                <a:cs typeface="Tahoma" pitchFamily="34" charset="0"/>
              </a:rPr>
              <a:t>indah</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umumnya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kota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ini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berada</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daerah</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dataran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tinggi</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dengan</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suhu</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udara</a:t>
            </a:r>
            <a:r>
              <a:rPr lang="en-US" sz="2400" dirty="0">
                <a:latin typeface="Tahoma" pitchFamily="34" charset="0"/>
                <a:ea typeface="Times New Roman" pitchFamily="18" charset="0"/>
                <a:cs typeface="Tahoma" pitchFamily="34" charset="0"/>
              </a:rPr>
              <a:t> yang </a:t>
            </a:r>
            <a:r>
              <a:rPr lang="en-US" sz="2400" dirty="0" err="1">
                <a:latin typeface="Tahoma" pitchFamily="34" charset="0"/>
                <a:ea typeface="Times New Roman" pitchFamily="18" charset="0"/>
                <a:cs typeface="Tahoma" pitchFamily="34" charset="0"/>
              </a:rPr>
              <a:t>sejuk</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atau</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daerah</a:t>
            </a:r>
            <a:r>
              <a:rPr lang="en-US" sz="2400" dirty="0">
                <a:latin typeface="Tahoma" pitchFamily="34" charset="0"/>
                <a:ea typeface="Times New Roman" pitchFamily="18" charset="0"/>
                <a:cs typeface="Tahoma" pitchFamily="34" charset="0"/>
              </a:rPr>
              <a:t> </a:t>
            </a:r>
            <a:r>
              <a:rPr lang="en-US" sz="2400" dirty="0" err="1">
                <a:latin typeface="Tahoma" pitchFamily="34" charset="0"/>
                <a:ea typeface="Times New Roman" pitchFamily="18" charset="0"/>
                <a:cs typeface="Tahoma" pitchFamily="34" charset="0"/>
              </a:rPr>
              <a:t>pantai</a:t>
            </a:r>
            <a:r>
              <a:rPr lang="en-US" sz="2400" dirty="0">
                <a:latin typeface="Tahoma" pitchFamily="34" charset="0"/>
                <a:ea typeface="Times New Roman" pitchFamily="18" charset="0"/>
                <a:cs typeface="Tahoma" pitchFamily="34" charset="0"/>
              </a:rPr>
              <a:t>.</a:t>
            </a:r>
          </a:p>
          <a:p>
            <a:pPr marL="290513" algn="just" eaLnBrk="0" hangingPunct="0">
              <a:tabLst>
                <a:tab pos="290513" algn="l"/>
              </a:tabLst>
              <a:defRPr/>
            </a:pPr>
            <a:r>
              <a:rPr lang="en-US" sz="2400" dirty="0" err="1">
                <a:latin typeface="Tahoma" pitchFamily="34" charset="0"/>
                <a:ea typeface="Times New Roman" pitchFamily="18" charset="0"/>
                <a:cs typeface="Tahoma" pitchFamily="34" charset="0"/>
              </a:rPr>
              <a:t>Contoh</a:t>
            </a:r>
            <a:r>
              <a:rPr lang="en-US" sz="2400" dirty="0">
                <a:latin typeface="Tahoma" pitchFamily="34" charset="0"/>
                <a:ea typeface="Times New Roman" pitchFamily="18" charset="0"/>
                <a:cs typeface="Tahoma" pitchFamily="34" charset="0"/>
              </a:rPr>
              <a:t> : Bangkok, Buenos Aires</a:t>
            </a:r>
            <a:r>
              <a:rPr lang="en-US" sz="2400" dirty="0">
                <a:latin typeface="Tahoma" pitchFamily="34" charset="0"/>
                <a:cs typeface="Tahoma" pitchFamily="34" charset="0"/>
              </a:rPr>
              <a:t> </a:t>
            </a:r>
          </a:p>
        </p:txBody>
      </p:sp>
      <p:sp>
        <p:nvSpPr>
          <p:cNvPr id="3" name="Rectangle 2">
            <a:extLst>
              <a:ext uri="{FF2B5EF4-FFF2-40B4-BE49-F238E27FC236}">
                <a16:creationId xmlns:a16="http://schemas.microsoft.com/office/drawing/2014/main" id="{437E5AA6-71B5-4E6F-9E50-85F8D73C012F}"/>
              </a:ext>
            </a:extLst>
          </p:cNvPr>
          <p:cNvSpPr/>
          <p:nvPr/>
        </p:nvSpPr>
        <p:spPr>
          <a:xfrm>
            <a:off x="1881189" y="428626"/>
            <a:ext cx="7786687"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Tree>
    <p:extLst>
      <p:ext uri="{BB962C8B-B14F-4D97-AF65-F5344CB8AC3E}">
        <p14:creationId xmlns:p14="http://schemas.microsoft.com/office/powerpoint/2010/main" val="2711666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852187-2C92-4BFA-976D-0053DF5A8E6F}"/>
              </a:ext>
            </a:extLst>
          </p:cNvPr>
          <p:cNvGraphicFramePr>
            <a:graphicFrameLocks noGrp="1"/>
          </p:cNvGraphicFramePr>
          <p:nvPr/>
        </p:nvGraphicFramePr>
        <p:xfrm>
          <a:off x="1881188" y="2000250"/>
          <a:ext cx="8215312" cy="4095752"/>
        </p:xfrm>
        <a:graphic>
          <a:graphicData uri="http://schemas.openxmlformats.org/drawingml/2006/table">
            <a:tbl>
              <a:tblPr/>
              <a:tblGrid>
                <a:gridCol w="3774603">
                  <a:extLst>
                    <a:ext uri="{9D8B030D-6E8A-4147-A177-3AD203B41FA5}">
                      <a16:colId xmlns:a16="http://schemas.microsoft.com/office/drawing/2014/main" val="20000"/>
                    </a:ext>
                  </a:extLst>
                </a:gridCol>
                <a:gridCol w="4440709">
                  <a:extLst>
                    <a:ext uri="{9D8B030D-6E8A-4147-A177-3AD203B41FA5}">
                      <a16:colId xmlns:a16="http://schemas.microsoft.com/office/drawing/2014/main" val="20001"/>
                    </a:ext>
                  </a:extLst>
                </a:gridCol>
              </a:tblGrid>
              <a:tr h="1023938">
                <a:tc>
                  <a:txBody>
                    <a:bodyPr/>
                    <a:lstStyle/>
                    <a:p>
                      <a:pPr marL="0" marR="0" algn="ctr">
                        <a:spcBef>
                          <a:spcPts val="0"/>
                        </a:spcBef>
                        <a:spcAft>
                          <a:spcPts val="0"/>
                        </a:spcAft>
                      </a:pPr>
                      <a:r>
                        <a:rPr lang="en-US" sz="2800" dirty="0" err="1">
                          <a:latin typeface="Baskerville"/>
                          <a:ea typeface="Times New Roman"/>
                          <a:cs typeface="Times New Roman"/>
                        </a:rPr>
                        <a:t>Jenis</a:t>
                      </a:r>
                      <a:r>
                        <a:rPr lang="en-US" sz="2800" dirty="0">
                          <a:latin typeface="Baskerville"/>
                          <a:ea typeface="Times New Roman"/>
                          <a:cs typeface="Times New Roman"/>
                        </a:rPr>
                        <a:t> Kota</a:t>
                      </a:r>
                      <a:endParaRPr lang="en-US" sz="2800" dirty="0">
                        <a:latin typeface="Times New Roman"/>
                        <a:ea typeface="Times New Roman"/>
                        <a:cs typeface="Times New Roman"/>
                      </a:endParaRPr>
                    </a:p>
                  </a:txBody>
                  <a:tcPr marL="68580" marR="68580" marT="0" marB="0">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00FF00"/>
                    </a:solidFill>
                  </a:tcPr>
                </a:tc>
                <a:tc>
                  <a:txBody>
                    <a:bodyPr/>
                    <a:lstStyle/>
                    <a:p>
                      <a:pPr marL="0" marR="0" algn="ctr">
                        <a:spcBef>
                          <a:spcPts val="0"/>
                        </a:spcBef>
                        <a:spcAft>
                          <a:spcPts val="0"/>
                        </a:spcAft>
                      </a:pPr>
                      <a:r>
                        <a:rPr lang="en-US" sz="2800">
                          <a:latin typeface="Baskerville"/>
                          <a:ea typeface="Times New Roman"/>
                          <a:cs typeface="Times New Roman"/>
                        </a:rPr>
                        <a:t>Perkiraan jumlah penduduk</a:t>
                      </a:r>
                      <a:endParaRPr lang="en-US" sz="2800">
                        <a:latin typeface="Times New Roman"/>
                        <a:ea typeface="Times New Roman"/>
                        <a:cs typeface="Times New Roman"/>
                      </a:endParaRPr>
                    </a:p>
                  </a:txBody>
                  <a:tcPr marL="68580" marR="68580" marT="0" marB="0">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0"/>
                  </a:ext>
                </a:extLst>
              </a:tr>
              <a:tr h="511969">
                <a:tc>
                  <a:txBody>
                    <a:bodyPr/>
                    <a:lstStyle/>
                    <a:p>
                      <a:pPr marL="0" marR="0" algn="just">
                        <a:spcBef>
                          <a:spcPts val="0"/>
                        </a:spcBef>
                        <a:spcAft>
                          <a:spcPts val="0"/>
                        </a:spcAft>
                      </a:pPr>
                      <a:r>
                        <a:rPr lang="en-US" sz="2800" dirty="0" err="1">
                          <a:latin typeface="Baskerville"/>
                          <a:ea typeface="Times New Roman"/>
                          <a:cs typeface="Times New Roman"/>
                        </a:rPr>
                        <a:t>Kecamatan</a:t>
                      </a:r>
                      <a:endParaRPr lang="en-US" sz="2800" dirty="0">
                        <a:latin typeface="Baskerville"/>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just">
                        <a:spcBef>
                          <a:spcPts val="0"/>
                        </a:spcBef>
                        <a:spcAft>
                          <a:spcPts val="0"/>
                        </a:spcAft>
                      </a:pPr>
                      <a:r>
                        <a:rPr lang="en-US" sz="2800">
                          <a:latin typeface="Baskerville"/>
                          <a:ea typeface="Times New Roman"/>
                          <a:cs typeface="Times New Roman"/>
                        </a:rPr>
                        <a:t>3.000 – 20.000 </a:t>
                      </a:r>
                      <a:endParaRPr lang="en-US" sz="2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511969">
                <a:tc>
                  <a:txBody>
                    <a:bodyPr/>
                    <a:lstStyle/>
                    <a:p>
                      <a:pPr marL="0" marR="0" algn="just">
                        <a:spcBef>
                          <a:spcPts val="0"/>
                        </a:spcBef>
                        <a:spcAft>
                          <a:spcPts val="0"/>
                        </a:spcAft>
                      </a:pPr>
                      <a:r>
                        <a:rPr lang="en-US" sz="2800" dirty="0">
                          <a:latin typeface="Baskerville"/>
                          <a:ea typeface="Times New Roman"/>
                          <a:cs typeface="Times New Roman"/>
                        </a:rPr>
                        <a:t>Kecil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just">
                        <a:spcBef>
                          <a:spcPts val="0"/>
                        </a:spcBef>
                        <a:spcAft>
                          <a:spcPts val="0"/>
                        </a:spcAft>
                      </a:pPr>
                      <a:r>
                        <a:rPr lang="en-US" sz="2800" dirty="0">
                          <a:latin typeface="Baskerville"/>
                          <a:ea typeface="Times New Roman"/>
                          <a:cs typeface="Times New Roman"/>
                        </a:rPr>
                        <a:t>20.000 – 200.000</a:t>
                      </a:r>
                      <a:endParaRPr lang="en-US"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511969">
                <a:tc>
                  <a:txBody>
                    <a:bodyPr/>
                    <a:lstStyle/>
                    <a:p>
                      <a:pPr marL="0" marR="0" algn="just">
                        <a:spcBef>
                          <a:spcPts val="0"/>
                        </a:spcBef>
                        <a:spcAft>
                          <a:spcPts val="0"/>
                        </a:spcAft>
                      </a:pPr>
                      <a:r>
                        <a:rPr lang="en-US" sz="2800" dirty="0" err="1">
                          <a:latin typeface="Baskerville"/>
                          <a:ea typeface="Times New Roman"/>
                          <a:cs typeface="Times New Roman"/>
                        </a:rPr>
                        <a:t>Sedang</a:t>
                      </a:r>
                      <a:endParaRPr lang="en-US" sz="2800" dirty="0">
                        <a:latin typeface="Baskerville"/>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just">
                        <a:spcBef>
                          <a:spcPts val="0"/>
                        </a:spcBef>
                        <a:spcAft>
                          <a:spcPts val="0"/>
                        </a:spcAft>
                      </a:pPr>
                      <a:r>
                        <a:rPr lang="en-US" sz="2800" dirty="0">
                          <a:latin typeface="Baskerville"/>
                          <a:ea typeface="Times New Roman"/>
                          <a:cs typeface="Times New Roman"/>
                        </a:rPr>
                        <a:t>200.000 – 500.000</a:t>
                      </a:r>
                      <a:endParaRPr lang="en-US"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3"/>
                  </a:ext>
                </a:extLst>
              </a:tr>
              <a:tr h="511969">
                <a:tc>
                  <a:txBody>
                    <a:bodyPr/>
                    <a:lstStyle/>
                    <a:p>
                      <a:pPr marL="0" marR="0" algn="just">
                        <a:spcBef>
                          <a:spcPts val="0"/>
                        </a:spcBef>
                        <a:spcAft>
                          <a:spcPts val="0"/>
                        </a:spcAft>
                      </a:pPr>
                      <a:r>
                        <a:rPr lang="en-US" sz="2800" dirty="0" err="1">
                          <a:latin typeface="Baskerville"/>
                          <a:ea typeface="Times New Roman"/>
                          <a:cs typeface="Times New Roman"/>
                        </a:rPr>
                        <a:t>Besar</a:t>
                      </a:r>
                      <a:endParaRPr lang="en-US" sz="2800" dirty="0">
                        <a:latin typeface="Baskerville"/>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just">
                        <a:spcBef>
                          <a:spcPts val="0"/>
                        </a:spcBef>
                        <a:spcAft>
                          <a:spcPts val="0"/>
                        </a:spcAft>
                      </a:pPr>
                      <a:r>
                        <a:rPr lang="en-US" sz="2800" dirty="0">
                          <a:latin typeface="Baskerville"/>
                          <a:ea typeface="Times New Roman"/>
                          <a:cs typeface="Times New Roman"/>
                        </a:rPr>
                        <a:t>500.000 – 1.000.000</a:t>
                      </a:r>
                      <a:endParaRPr lang="en-US" sz="2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1023938">
                <a:tc>
                  <a:txBody>
                    <a:bodyPr/>
                    <a:lstStyle/>
                    <a:p>
                      <a:pPr marL="0" marR="0" algn="just">
                        <a:spcBef>
                          <a:spcPts val="0"/>
                        </a:spcBef>
                        <a:spcAft>
                          <a:spcPts val="0"/>
                        </a:spcAft>
                      </a:pPr>
                      <a:r>
                        <a:rPr lang="en-US" sz="2800" dirty="0">
                          <a:latin typeface="Baskerville"/>
                          <a:ea typeface="Times New Roman"/>
                          <a:cs typeface="Times New Roman"/>
                        </a:rPr>
                        <a:t>Metropolitan</a:t>
                      </a:r>
                    </a:p>
                    <a:p>
                      <a:pPr marL="0" marR="0" algn="just">
                        <a:spcBef>
                          <a:spcPts val="0"/>
                        </a:spcBef>
                        <a:spcAft>
                          <a:spcPts val="0"/>
                        </a:spcAft>
                      </a:pPr>
                      <a:r>
                        <a:rPr lang="en-US" sz="2800" dirty="0" err="1">
                          <a:latin typeface="Baskerville"/>
                          <a:ea typeface="Times New Roman"/>
                          <a:cs typeface="Times New Roman"/>
                        </a:rPr>
                        <a:t>Megapolitan</a:t>
                      </a:r>
                      <a:endParaRPr lang="en-US" sz="2800" dirty="0">
                        <a:latin typeface="Baskerville"/>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just">
                        <a:spcBef>
                          <a:spcPts val="0"/>
                        </a:spcBef>
                        <a:spcAft>
                          <a:spcPts val="0"/>
                        </a:spcAft>
                        <a:buFont typeface="Wingdings" pitchFamily="2" charset="2"/>
                        <a:buNone/>
                      </a:pPr>
                      <a:r>
                        <a:rPr lang="en-US" sz="2800" dirty="0">
                          <a:latin typeface="Baskerville"/>
                          <a:ea typeface="Times New Roman"/>
                          <a:cs typeface="Times New Roman"/>
                        </a:rPr>
                        <a:t>1.000.000 – 5.000.000</a:t>
                      </a:r>
                    </a:p>
                    <a:p>
                      <a:pPr marL="0" marR="0" algn="just">
                        <a:spcBef>
                          <a:spcPts val="0"/>
                        </a:spcBef>
                        <a:spcAft>
                          <a:spcPts val="0"/>
                        </a:spcAft>
                        <a:buFont typeface="Wingdings" pitchFamily="2" charset="2"/>
                        <a:buChar char="Ø"/>
                      </a:pPr>
                      <a:r>
                        <a:rPr lang="en-US" sz="2800" dirty="0">
                          <a:latin typeface="Times New Roman"/>
                          <a:ea typeface="Times New Roman"/>
                          <a:cs typeface="Times New Roman"/>
                        </a:rPr>
                        <a:t> 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5"/>
                  </a:ext>
                </a:extLst>
              </a:tr>
            </a:tbl>
          </a:graphicData>
        </a:graphic>
      </p:graphicFrame>
      <p:sp>
        <p:nvSpPr>
          <p:cNvPr id="68609" name="Rectangle 1">
            <a:extLst>
              <a:ext uri="{FF2B5EF4-FFF2-40B4-BE49-F238E27FC236}">
                <a16:creationId xmlns:a16="http://schemas.microsoft.com/office/drawing/2014/main" id="{CE8F42E6-B4CC-4253-91D5-BCC26C9C89F3}"/>
              </a:ext>
            </a:extLst>
          </p:cNvPr>
          <p:cNvSpPr>
            <a:spLocks noChangeArrowheads="1"/>
          </p:cNvSpPr>
          <p:nvPr/>
        </p:nvSpPr>
        <p:spPr bwMode="auto">
          <a:xfrm>
            <a:off x="2130801" y="357179"/>
            <a:ext cx="7571625" cy="954107"/>
          </a:xfrm>
          <a:prstGeom prst="rect">
            <a:avLst/>
          </a:prstGeom>
          <a:noFill/>
          <a:ln w="9525">
            <a:noFill/>
            <a:miter lim="800000"/>
            <a:headEnd/>
            <a:tailEnd/>
          </a:ln>
          <a:effectLst/>
        </p:spPr>
        <p:txBody>
          <a:bodyPr wrap="none" anchor="ctr">
            <a:spAutoFit/>
          </a:bodyPr>
          <a:lstStyle/>
          <a:p>
            <a:pPr algn="just" eaLnBrk="0" hangingPunct="0">
              <a:tabLst>
                <a:tab pos="465138" algn="l"/>
              </a:tabLst>
              <a:defRPr/>
            </a:pPr>
            <a:r>
              <a:rPr lang="en-US" sz="2800" dirty="0">
                <a:latin typeface="+mj-lt"/>
                <a:ea typeface="Times New Roman" pitchFamily="18" charset="0"/>
              </a:rPr>
              <a:t>B.	</a:t>
            </a:r>
            <a:r>
              <a:rPr lang="en-US" sz="2800" u="sng" dirty="0" err="1">
                <a:latin typeface="+mj-lt"/>
                <a:ea typeface="Times New Roman" pitchFamily="18" charset="0"/>
              </a:rPr>
              <a:t>Berdasarkan</a:t>
            </a:r>
            <a:r>
              <a:rPr lang="en-US" sz="2800" u="sng" dirty="0">
                <a:latin typeface="+mj-lt"/>
                <a:ea typeface="Times New Roman" pitchFamily="18" charset="0"/>
              </a:rPr>
              <a:t> </a:t>
            </a:r>
            <a:r>
              <a:rPr lang="en-US" sz="2800" u="sng" dirty="0" err="1">
                <a:latin typeface="+mj-lt"/>
                <a:ea typeface="Times New Roman" pitchFamily="18" charset="0"/>
              </a:rPr>
              <a:t>jumlah</a:t>
            </a:r>
            <a:r>
              <a:rPr lang="en-US" sz="2800" u="sng" dirty="0">
                <a:latin typeface="+mj-lt"/>
                <a:ea typeface="Times New Roman" pitchFamily="18" charset="0"/>
              </a:rPr>
              <a:t> </a:t>
            </a:r>
            <a:r>
              <a:rPr lang="en-US" sz="2800" u="sng" dirty="0" err="1">
                <a:latin typeface="+mj-lt"/>
                <a:ea typeface="Times New Roman" pitchFamily="18" charset="0"/>
              </a:rPr>
              <a:t>penduduknya</a:t>
            </a:r>
            <a:endParaRPr lang="en-US" sz="2800" dirty="0">
              <a:latin typeface="+mj-lt"/>
            </a:endParaRPr>
          </a:p>
          <a:p>
            <a:pPr algn="just" eaLnBrk="0" hangingPunct="0">
              <a:tabLst>
                <a:tab pos="465138" algn="l"/>
              </a:tabLst>
              <a:defRPr/>
            </a:pPr>
            <a:r>
              <a:rPr lang="en-US" sz="2800" dirty="0">
                <a:latin typeface="+mj-lt"/>
                <a:ea typeface="Times New Roman" pitchFamily="18" charset="0"/>
              </a:rPr>
              <a:t>	</a:t>
            </a:r>
            <a:r>
              <a:rPr lang="en-US" sz="2800" dirty="0" err="1">
                <a:latin typeface="+mj-lt"/>
                <a:ea typeface="Times New Roman" pitchFamily="18" charset="0"/>
              </a:rPr>
              <a:t>Menurut</a:t>
            </a:r>
            <a:r>
              <a:rPr lang="en-US" sz="2800" dirty="0">
                <a:latin typeface="+mj-lt"/>
                <a:ea typeface="Times New Roman" pitchFamily="18" charset="0"/>
              </a:rPr>
              <a:t> </a:t>
            </a:r>
            <a:r>
              <a:rPr lang="en-US" sz="2800" i="1" dirty="0">
                <a:latin typeface="+mj-lt"/>
                <a:ea typeface="Times New Roman" pitchFamily="18" charset="0"/>
              </a:rPr>
              <a:t>National Urban Development Strategic</a:t>
            </a:r>
            <a:endParaRPr lang="en-US" sz="2800" dirty="0">
              <a:latin typeface="+mj-lt"/>
            </a:endParaRPr>
          </a:p>
        </p:txBody>
      </p:sp>
    </p:spTree>
    <p:extLst>
      <p:ext uri="{BB962C8B-B14F-4D97-AF65-F5344CB8AC3E}">
        <p14:creationId xmlns:p14="http://schemas.microsoft.com/office/powerpoint/2010/main" val="4156747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8609"/>
                                        </p:tgtEl>
                                        <p:attrNameLst>
                                          <p:attrName>style.visibility</p:attrName>
                                        </p:attrNameLst>
                                      </p:cBhvr>
                                      <p:to>
                                        <p:strVal val="visible"/>
                                      </p:to>
                                    </p:set>
                                    <p:anim calcmode="lin" valueType="num">
                                      <p:cBhvr>
                                        <p:cTn id="7" dur="500" fill="hold"/>
                                        <p:tgtEl>
                                          <p:spTgt spid="68609"/>
                                        </p:tgtEl>
                                        <p:attrNameLst>
                                          <p:attrName>ppt_w</p:attrName>
                                        </p:attrNameLst>
                                      </p:cBhvr>
                                      <p:tavLst>
                                        <p:tav tm="0">
                                          <p:val>
                                            <p:fltVal val="0"/>
                                          </p:val>
                                        </p:tav>
                                        <p:tav tm="100000">
                                          <p:val>
                                            <p:strVal val="#ppt_w"/>
                                          </p:val>
                                        </p:tav>
                                      </p:tavLst>
                                    </p:anim>
                                    <p:anim calcmode="lin" valueType="num">
                                      <p:cBhvr>
                                        <p:cTn id="8" dur="500" fill="hold"/>
                                        <p:tgtEl>
                                          <p:spTgt spid="68609"/>
                                        </p:tgtEl>
                                        <p:attrNameLst>
                                          <p:attrName>ppt_h</p:attrName>
                                        </p:attrNameLst>
                                      </p:cBhvr>
                                      <p:tavLst>
                                        <p:tav tm="0">
                                          <p:val>
                                            <p:fltVal val="0"/>
                                          </p:val>
                                        </p:tav>
                                        <p:tav tm="100000">
                                          <p:val>
                                            <p:strVal val="#ppt_h"/>
                                          </p:val>
                                        </p:tav>
                                      </p:tavLst>
                                    </p:anim>
                                    <p:animEffect transition="in" filter="fade">
                                      <p:cBhvr>
                                        <p:cTn id="9" dur="500"/>
                                        <p:tgtEl>
                                          <p:spTgt spid="6860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6DC38-7F8E-475D-9ABA-05BCD35D678D}"/>
              </a:ext>
            </a:extLst>
          </p:cNvPr>
          <p:cNvSpPr>
            <a:spLocks noGrp="1"/>
          </p:cNvSpPr>
          <p:nvPr>
            <p:ph idx="1"/>
          </p:nvPr>
        </p:nvSpPr>
        <p:spPr>
          <a:xfrm>
            <a:off x="1622738" y="0"/>
            <a:ext cx="10290220" cy="6697014"/>
          </a:xfrm>
        </p:spPr>
        <p:txBody>
          <a:bodyPr>
            <a:noAutofit/>
          </a:bodyPr>
          <a:lstStyle/>
          <a:p>
            <a:pPr algn="just"/>
            <a:r>
              <a:rPr lang="id-ID" sz="2200" dirty="0">
                <a:latin typeface="Times New Roman" panose="02020603050405020304" pitchFamily="18" charset="0"/>
                <a:cs typeface="Times New Roman" panose="02020603050405020304" pitchFamily="18" charset="0"/>
              </a:rPr>
              <a:t>Menurut </a:t>
            </a:r>
            <a:r>
              <a:rPr lang="id-ID" sz="2200" dirty="0" err="1">
                <a:latin typeface="Times New Roman" panose="02020603050405020304" pitchFamily="18" charset="0"/>
                <a:cs typeface="Times New Roman" panose="02020603050405020304" pitchFamily="18" charset="0"/>
              </a:rPr>
              <a:t>Undang-Undang</a:t>
            </a:r>
            <a:endParaRPr lang="id-ID" sz="2200" dirty="0">
              <a:latin typeface="Times New Roman" panose="02020603050405020304" pitchFamily="18" charset="0"/>
              <a:cs typeface="Times New Roman" panose="02020603050405020304" pitchFamily="18" charset="0"/>
            </a:endParaRPr>
          </a:p>
          <a:p>
            <a:pPr algn="just"/>
            <a:r>
              <a:rPr lang="id-ID" sz="2200" dirty="0">
                <a:latin typeface="Times New Roman" panose="02020603050405020304" pitchFamily="18" charset="0"/>
                <a:cs typeface="Times New Roman" panose="02020603050405020304" pitchFamily="18" charset="0"/>
              </a:rPr>
              <a:t>UU no. 5 tahun 1979</a:t>
            </a:r>
          </a:p>
          <a:p>
            <a:pPr marL="265113" indent="0" algn="just">
              <a:buNone/>
            </a:pPr>
            <a:r>
              <a:rPr lang="id-ID" sz="2200" dirty="0">
                <a:latin typeface="Times New Roman" panose="02020603050405020304" pitchFamily="18" charset="0"/>
                <a:cs typeface="Times New Roman" panose="02020603050405020304" pitchFamily="18" charset="0"/>
              </a:rPr>
              <a:t>Suatu wilayah yang ditempati oleh sejumlah penduduk sebagai kesatuan masyarakat termasuk di dalamnya kesatuan masyarakat hukum yang mempunyai organisasi pemerintahan terendah langsung di bawah Camat dan berhak menyelenggarakan rumah tangganya sendiri dalam ikatan Negara Kesatuan Republik Indonesia.</a:t>
            </a:r>
          </a:p>
          <a:p>
            <a:pPr algn="just"/>
            <a:r>
              <a:rPr lang="id-ID" sz="2200" dirty="0">
                <a:latin typeface="Times New Roman" panose="02020603050405020304" pitchFamily="18" charset="0"/>
                <a:cs typeface="Times New Roman" panose="02020603050405020304" pitchFamily="18" charset="0"/>
              </a:rPr>
              <a:t>UU no. 22 tahun 1999</a:t>
            </a:r>
          </a:p>
          <a:p>
            <a:pPr marL="265113" indent="0" algn="just">
              <a:buNone/>
            </a:pPr>
            <a:r>
              <a:rPr lang="id-ID" sz="2200" dirty="0">
                <a:latin typeface="Times New Roman" panose="02020603050405020304" pitchFamily="18" charset="0"/>
                <a:cs typeface="Times New Roman" panose="02020603050405020304" pitchFamily="18" charset="0"/>
              </a:rPr>
              <a:t>Kesatuan masyarakat hukum yang memiliki kewenangan untuk mengatur dan mengurus kepentingan masyarakat setempat berdasarkan asal usul dan adat istiadat setempat yang diakui dalam sistem pemerintahan Nasional dan berada di daerah Kabupaten.</a:t>
            </a:r>
          </a:p>
          <a:p>
            <a:pPr algn="just"/>
            <a:r>
              <a:rPr lang="id-ID" sz="2200" dirty="0">
                <a:latin typeface="Times New Roman" panose="02020603050405020304" pitchFamily="18" charset="0"/>
                <a:cs typeface="Times New Roman" panose="02020603050405020304" pitchFamily="18" charset="0"/>
              </a:rPr>
              <a:t>UU no. 6 tahun 2014</a:t>
            </a:r>
          </a:p>
          <a:p>
            <a:pPr marL="265113" indent="0" algn="just">
              <a:buNone/>
            </a:pPr>
            <a:r>
              <a:rPr lang="id-ID" sz="2200" dirty="0">
                <a:latin typeface="Times New Roman" panose="02020603050405020304" pitchFamily="18" charset="0"/>
                <a:cs typeface="Times New Roman" panose="02020603050405020304" pitchFamily="18" charset="0"/>
              </a:rPr>
              <a:t>Kesatuan masyarakat hukum yang memiliki batas wilayah yang berwenang untuk mengatur dan mengurus urusan pemerintahan, kepentingan masyarakat setempat berdasarkan prakarsa masyarakat, hak asal usul, dan/atau hak tradisional yang diakui dan dihormati dalam sistem pemerintahan Negara Kesatuan Republik Indonesia</a:t>
            </a:r>
          </a:p>
        </p:txBody>
      </p:sp>
    </p:spTree>
    <p:extLst>
      <p:ext uri="{BB962C8B-B14F-4D97-AF65-F5344CB8AC3E}">
        <p14:creationId xmlns:p14="http://schemas.microsoft.com/office/powerpoint/2010/main" val="91066392"/>
      </p:ext>
    </p:extLst>
  </p:cSld>
  <p:clrMapOvr>
    <a:masterClrMapping/>
  </p:clrMapOvr>
  <p:transition spd="slow">
    <p:comb/>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A228-658A-4FC6-A61E-65839EBB583B}"/>
              </a:ext>
            </a:extLst>
          </p:cNvPr>
          <p:cNvSpPr>
            <a:spLocks noGrp="1"/>
          </p:cNvSpPr>
          <p:nvPr>
            <p:ph type="title"/>
          </p:nvPr>
        </p:nvSpPr>
        <p:spPr/>
        <p:txBody>
          <a:bodyPr>
            <a:noAutofit/>
          </a:bodyPr>
          <a:lstStyle/>
          <a:p>
            <a:pPr algn="ctr"/>
            <a:r>
              <a:rPr lang="id-ID" sz="3000" dirty="0"/>
              <a:t>Pemerintah  Republik  Indonesia  membuat penggolongan kota berdasarkan jumlah penduduk sebagai berikut (diolah dari Urban Population Growth of Indonesia, 1980-1990):</a:t>
            </a:r>
          </a:p>
        </p:txBody>
      </p:sp>
      <p:sp>
        <p:nvSpPr>
          <p:cNvPr id="3" name="Content Placeholder 2">
            <a:extLst>
              <a:ext uri="{FF2B5EF4-FFF2-40B4-BE49-F238E27FC236}">
                <a16:creationId xmlns:a16="http://schemas.microsoft.com/office/drawing/2014/main" id="{CE27058B-4C34-4CFE-A34F-C7A66E3BE892}"/>
              </a:ext>
            </a:extLst>
          </p:cNvPr>
          <p:cNvSpPr>
            <a:spLocks noGrp="1"/>
          </p:cNvSpPr>
          <p:nvPr>
            <p:ph idx="1"/>
          </p:nvPr>
        </p:nvSpPr>
        <p:spPr/>
        <p:txBody>
          <a:bodyPr>
            <a:normAutofit/>
          </a:bodyPr>
          <a:lstStyle/>
          <a:p>
            <a:r>
              <a:rPr lang="id-ID" dirty="0"/>
              <a:t>Kota kecil, jumlah penduduk antara 20.000 s/d 50.000 orang jiwa. Contohnya Padang panjang (32.104 orang), Banjaran (48.170 orang).</a:t>
            </a:r>
          </a:p>
          <a:p>
            <a:r>
              <a:rPr lang="id-ID" dirty="0"/>
              <a:t>Kota sedang, jumlah penduduk antara 50.000 s/d 100.000 jiwa. Contohnya Sibaloga (71.559 orang), Bukit Tinggi (71.093 orang), Mojokerto (96.626 orang), Palangkaraya (99.693 orang) dan Gorontalo (94.058 orang).</a:t>
            </a:r>
          </a:p>
          <a:p>
            <a:r>
              <a:rPr lang="id-ID" dirty="0"/>
              <a:t>Kota besar,jumlah penduduk  antara 100.000 orang sampai dengan 1.000.000 orang. Contoh: Padang 477.064 orang; Jambi  301.430 orang; Cirebon 244.906 orang;Surakarta 503.827 orang; Kediri 235.333 orang.</a:t>
            </a:r>
          </a:p>
          <a:p>
            <a:r>
              <a:rPr lang="id-ID" dirty="0"/>
              <a:t>Metropolis, jumlah penduduk di atas 1.000.000 jiwa. Contoh: Jakarta dengan jumlah penduduk 8.222.515 orang; Bandung dengan jumlah penduduknya 2.125.159 orang,Surabaya 2.410.417 orang dan Medan dengan jumlah penduduk 1.685.272 orang.</a:t>
            </a:r>
          </a:p>
        </p:txBody>
      </p:sp>
    </p:spTree>
    <p:extLst>
      <p:ext uri="{BB962C8B-B14F-4D97-AF65-F5344CB8AC3E}">
        <p14:creationId xmlns:p14="http://schemas.microsoft.com/office/powerpoint/2010/main" val="2760121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8D30-4CFD-4D75-A4A5-DF3C58C32C9F}"/>
              </a:ext>
            </a:extLst>
          </p:cNvPr>
          <p:cNvSpPr>
            <a:spLocks noGrp="1"/>
          </p:cNvSpPr>
          <p:nvPr>
            <p:ph type="ctrTitle"/>
          </p:nvPr>
        </p:nvSpPr>
        <p:spPr>
          <a:xfrm>
            <a:off x="1601272" y="5940000"/>
            <a:ext cx="7362423" cy="482544"/>
          </a:xfrm>
        </p:spPr>
        <p:txBody>
          <a:bodyPr>
            <a:noAutofit/>
          </a:bodyPr>
          <a:lstStyle/>
          <a:p>
            <a:r>
              <a:rPr lang="id-ID" sz="3200" dirty="0"/>
              <a:t>Doxiadis</a:t>
            </a:r>
          </a:p>
        </p:txBody>
      </p:sp>
      <p:graphicFrame>
        <p:nvGraphicFramePr>
          <p:cNvPr id="8" name="Content Placeholder 7">
            <a:extLst>
              <a:ext uri="{FF2B5EF4-FFF2-40B4-BE49-F238E27FC236}">
                <a16:creationId xmlns:a16="http://schemas.microsoft.com/office/drawing/2014/main" id="{2E7AB02C-505C-4510-A69F-7FE921ECB592}"/>
              </a:ext>
            </a:extLst>
          </p:cNvPr>
          <p:cNvGraphicFramePr>
            <a:graphicFrameLocks noGrp="1"/>
          </p:cNvGraphicFramePr>
          <p:nvPr>
            <p:ph idx="4294967295"/>
            <p:extLst>
              <p:ext uri="{D42A27DB-BD31-4B8C-83A1-F6EECF244321}">
                <p14:modId xmlns:p14="http://schemas.microsoft.com/office/powerpoint/2010/main" val="2568059820"/>
              </p:ext>
            </p:extLst>
          </p:nvPr>
        </p:nvGraphicFramePr>
        <p:xfrm>
          <a:off x="0" y="184150"/>
          <a:ext cx="8793163" cy="5627688"/>
        </p:xfrm>
        <a:graphic>
          <a:graphicData uri="http://schemas.openxmlformats.org/drawingml/2006/table">
            <a:tbl>
              <a:tblPr firstRow="1" firstCol="1" bandRow="1">
                <a:tableStyleId>{5C22544A-7EE6-4342-B048-85BDC9FD1C3A}</a:tableStyleId>
              </a:tblPr>
              <a:tblGrid>
                <a:gridCol w="1075601">
                  <a:extLst>
                    <a:ext uri="{9D8B030D-6E8A-4147-A177-3AD203B41FA5}">
                      <a16:colId xmlns:a16="http://schemas.microsoft.com/office/drawing/2014/main" val="1699715281"/>
                    </a:ext>
                  </a:extLst>
                </a:gridCol>
                <a:gridCol w="4308735">
                  <a:extLst>
                    <a:ext uri="{9D8B030D-6E8A-4147-A177-3AD203B41FA5}">
                      <a16:colId xmlns:a16="http://schemas.microsoft.com/office/drawing/2014/main" val="3099764201"/>
                    </a:ext>
                  </a:extLst>
                </a:gridCol>
                <a:gridCol w="3409025">
                  <a:extLst>
                    <a:ext uri="{9D8B030D-6E8A-4147-A177-3AD203B41FA5}">
                      <a16:colId xmlns:a16="http://schemas.microsoft.com/office/drawing/2014/main" val="3387671259"/>
                    </a:ext>
                  </a:extLst>
                </a:gridCol>
              </a:tblGrid>
              <a:tr h="725082">
                <a:tc>
                  <a:txBody>
                    <a:bodyPr/>
                    <a:lstStyle/>
                    <a:p>
                      <a:pPr algn="just">
                        <a:lnSpc>
                          <a:spcPct val="107000"/>
                        </a:lnSpc>
                        <a:spcAft>
                          <a:spcPts val="0"/>
                        </a:spcAft>
                      </a:pPr>
                      <a:r>
                        <a:rPr lang="id-ID" sz="1600">
                          <a:effectLst/>
                        </a:rPr>
                        <a:t>   No</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300"/>
                        </a:spcAft>
                      </a:pPr>
                      <a:r>
                        <a:rPr lang="id-ID" sz="1600" dirty="0">
                          <a:effectLst/>
                        </a:rPr>
                        <a:t>Nama Tahapan Kota</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300"/>
                        </a:spcAft>
                      </a:pPr>
                      <a:r>
                        <a:rPr lang="id-ID" sz="1600">
                          <a:effectLst/>
                        </a:rPr>
                        <a:t>Jumlah Penduduk Minimal</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6974196"/>
                  </a:ext>
                </a:extLst>
              </a:tr>
              <a:tr h="633666">
                <a:tc>
                  <a:txBody>
                    <a:bodyPr/>
                    <a:lstStyle/>
                    <a:p>
                      <a:pPr indent="-226695" algn="ctr">
                        <a:lnSpc>
                          <a:spcPct val="107000"/>
                        </a:lnSpc>
                        <a:spcAft>
                          <a:spcPts val="300"/>
                        </a:spcAft>
                      </a:pPr>
                      <a:r>
                        <a:rPr lang="id-ID" sz="1600">
                          <a:effectLst/>
                        </a:rPr>
                        <a:t>1.      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id-ID" sz="1600" dirty="0">
                          <a:effectLst/>
                        </a:rPr>
                        <a:t>Dwelling Group</a:t>
                      </a:r>
                      <a:br>
                        <a:rPr lang="id-ID" sz="1600" dirty="0">
                          <a:effectLst/>
                        </a:rPr>
                      </a:b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40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089645"/>
                  </a:ext>
                </a:extLst>
              </a:tr>
              <a:tr h="354362">
                <a:tc>
                  <a:txBody>
                    <a:bodyPr/>
                    <a:lstStyle/>
                    <a:p>
                      <a:pPr indent="-226695" algn="ctr">
                        <a:lnSpc>
                          <a:spcPct val="107000"/>
                        </a:lnSpc>
                        <a:spcAft>
                          <a:spcPts val="300"/>
                        </a:spcAft>
                      </a:pPr>
                      <a:r>
                        <a:rPr lang="id-ID" sz="1600">
                          <a:effectLst/>
                        </a:rPr>
                        <a:t>2.     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Small Neighborhood</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250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211830"/>
                  </a:ext>
                </a:extLst>
              </a:tr>
              <a:tr h="354362">
                <a:tc>
                  <a:txBody>
                    <a:bodyPr/>
                    <a:lstStyle/>
                    <a:p>
                      <a:pPr indent="-226695" algn="ctr">
                        <a:lnSpc>
                          <a:spcPct val="107000"/>
                        </a:lnSpc>
                        <a:spcAft>
                          <a:spcPts val="300"/>
                        </a:spcAft>
                      </a:pPr>
                      <a:r>
                        <a:rPr lang="id-ID" sz="1600">
                          <a:effectLst/>
                        </a:rPr>
                        <a:t>3.     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dirty="0">
                          <a:effectLst/>
                        </a:rPr>
                        <a:t>Neighborhood</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1.500orang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9563798"/>
                  </a:ext>
                </a:extLst>
              </a:tr>
              <a:tr h="354362">
                <a:tc>
                  <a:txBody>
                    <a:bodyPr/>
                    <a:lstStyle/>
                    <a:p>
                      <a:pPr indent="-226695" algn="ctr">
                        <a:lnSpc>
                          <a:spcPct val="107000"/>
                        </a:lnSpc>
                        <a:spcAft>
                          <a:spcPts val="300"/>
                        </a:spcAft>
                      </a:pPr>
                      <a:r>
                        <a:rPr lang="id-ID" sz="1600">
                          <a:effectLst/>
                        </a:rPr>
                        <a:t>4.     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Small Town</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9.000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6377624"/>
                  </a:ext>
                </a:extLst>
              </a:tr>
              <a:tr h="354362">
                <a:tc>
                  <a:txBody>
                    <a:bodyPr/>
                    <a:lstStyle/>
                    <a:p>
                      <a:pPr indent="-226695" algn="ctr">
                        <a:lnSpc>
                          <a:spcPct val="107000"/>
                        </a:lnSpc>
                        <a:spcAft>
                          <a:spcPts val="300"/>
                        </a:spcAft>
                      </a:pPr>
                      <a:r>
                        <a:rPr lang="id-ID" sz="1600">
                          <a:effectLst/>
                        </a:rPr>
                        <a:t>5.     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Town</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50.000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1082235"/>
                  </a:ext>
                </a:extLst>
              </a:tr>
              <a:tr h="354362">
                <a:tc>
                  <a:txBody>
                    <a:bodyPr/>
                    <a:lstStyle/>
                    <a:p>
                      <a:pPr indent="-226695" algn="ctr">
                        <a:lnSpc>
                          <a:spcPct val="107000"/>
                        </a:lnSpc>
                        <a:spcAft>
                          <a:spcPts val="300"/>
                        </a:spcAft>
                      </a:pPr>
                      <a:r>
                        <a:rPr lang="id-ID" sz="1600">
                          <a:effectLst/>
                        </a:rPr>
                        <a:t>6.     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Large City</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300.000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3905752"/>
                  </a:ext>
                </a:extLst>
              </a:tr>
              <a:tr h="354362">
                <a:tc>
                  <a:txBody>
                    <a:bodyPr/>
                    <a:lstStyle/>
                    <a:p>
                      <a:pPr indent="-226695" algn="ctr">
                        <a:lnSpc>
                          <a:spcPct val="107000"/>
                        </a:lnSpc>
                        <a:spcAft>
                          <a:spcPts val="300"/>
                        </a:spcAft>
                      </a:pPr>
                      <a:r>
                        <a:rPr lang="id-ID" sz="1600">
                          <a:effectLst/>
                        </a:rPr>
                        <a:t>7.     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Metropolis</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2.000.000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8743685"/>
                  </a:ext>
                </a:extLst>
              </a:tr>
              <a:tr h="354362">
                <a:tc>
                  <a:txBody>
                    <a:bodyPr/>
                    <a:lstStyle/>
                    <a:p>
                      <a:pPr indent="-226695" algn="ctr">
                        <a:lnSpc>
                          <a:spcPct val="107000"/>
                        </a:lnSpc>
                        <a:spcAft>
                          <a:spcPts val="300"/>
                        </a:spcAft>
                      </a:pPr>
                      <a:r>
                        <a:rPr lang="id-ID" sz="1600">
                          <a:effectLst/>
                        </a:rPr>
                        <a:t>8.     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Conurbation</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14.000.000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557448"/>
                  </a:ext>
                </a:extLst>
              </a:tr>
              <a:tr h="354362">
                <a:tc>
                  <a:txBody>
                    <a:bodyPr/>
                    <a:lstStyle/>
                    <a:p>
                      <a:pPr indent="-226695" algn="ctr">
                        <a:lnSpc>
                          <a:spcPct val="107000"/>
                        </a:lnSpc>
                        <a:spcAft>
                          <a:spcPts val="300"/>
                        </a:spcAft>
                      </a:pPr>
                      <a:r>
                        <a:rPr lang="id-ID" sz="1600">
                          <a:effectLst/>
                        </a:rPr>
                        <a:t>9.     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Megalopolish</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100.000.000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6229702"/>
                  </a:ext>
                </a:extLst>
              </a:tr>
              <a:tr h="354362">
                <a:tc>
                  <a:txBody>
                    <a:bodyPr/>
                    <a:lstStyle/>
                    <a:p>
                      <a:pPr indent="-226695" algn="ctr">
                        <a:lnSpc>
                          <a:spcPct val="107000"/>
                        </a:lnSpc>
                        <a:spcAft>
                          <a:spcPts val="300"/>
                        </a:spcAft>
                      </a:pPr>
                      <a:r>
                        <a:rPr lang="id-ID" sz="1600">
                          <a:effectLst/>
                        </a:rPr>
                        <a:t>10.  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Urban Region</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700.000.000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521053"/>
                  </a:ext>
                </a:extLst>
              </a:tr>
              <a:tr h="354362">
                <a:tc>
                  <a:txBody>
                    <a:bodyPr/>
                    <a:lstStyle/>
                    <a:p>
                      <a:pPr indent="-226695" algn="ctr">
                        <a:lnSpc>
                          <a:spcPct val="107000"/>
                        </a:lnSpc>
                        <a:spcAft>
                          <a:spcPts val="300"/>
                        </a:spcAft>
                      </a:pPr>
                      <a:r>
                        <a:rPr lang="id-ID" sz="1600">
                          <a:effectLst/>
                        </a:rPr>
                        <a:t>11.   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a:effectLst/>
                        </a:rPr>
                        <a:t>Urban Continent</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a:effectLst/>
                        </a:rPr>
                        <a:t>5.000.000.000 orang</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301819"/>
                  </a:ext>
                </a:extLst>
              </a:tr>
              <a:tr h="725082">
                <a:tc>
                  <a:txBody>
                    <a:bodyPr/>
                    <a:lstStyle/>
                    <a:p>
                      <a:pPr indent="-226695" algn="ctr">
                        <a:lnSpc>
                          <a:spcPct val="107000"/>
                        </a:lnSpc>
                        <a:spcAft>
                          <a:spcPts val="300"/>
                        </a:spcAft>
                      </a:pPr>
                      <a:r>
                        <a:rPr lang="id-ID" sz="1600">
                          <a:effectLst/>
                        </a:rPr>
                        <a:t>12.  </a:t>
                      </a:r>
                      <a:endParaRPr lang="id-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300"/>
                        </a:spcAft>
                      </a:pPr>
                      <a:r>
                        <a:rPr lang="id-ID" sz="1600" dirty="0">
                          <a:effectLst/>
                        </a:rPr>
                        <a:t>Ecumenepolish</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359410" algn="just">
                        <a:lnSpc>
                          <a:spcPct val="107000"/>
                        </a:lnSpc>
                        <a:spcAft>
                          <a:spcPts val="300"/>
                        </a:spcAft>
                      </a:pPr>
                      <a:r>
                        <a:rPr lang="id-ID" sz="1600" dirty="0">
                          <a:effectLst/>
                        </a:rPr>
                        <a:t>       30.000.000.000 orang</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6171742"/>
                  </a:ext>
                </a:extLst>
              </a:tr>
            </a:tbl>
          </a:graphicData>
        </a:graphic>
      </p:graphicFrame>
    </p:spTree>
    <p:extLst>
      <p:ext uri="{BB962C8B-B14F-4D97-AF65-F5344CB8AC3E}">
        <p14:creationId xmlns:p14="http://schemas.microsoft.com/office/powerpoint/2010/main" val="4219213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1A23-63E2-41F9-AB05-7FA8645B6590}"/>
              </a:ext>
            </a:extLst>
          </p:cNvPr>
          <p:cNvSpPr>
            <a:spLocks noGrp="1"/>
          </p:cNvSpPr>
          <p:nvPr>
            <p:ph type="title"/>
          </p:nvPr>
        </p:nvSpPr>
        <p:spPr/>
        <p:txBody>
          <a:bodyPr>
            <a:normAutofit fontScale="90000"/>
          </a:bodyPr>
          <a:lstStyle/>
          <a:p>
            <a:r>
              <a:rPr lang="id-ID" dirty="0"/>
              <a:t>Menurut N.R saxena tahapan pemusatan penduduk kota adalah sebagai berikut:</a:t>
            </a:r>
          </a:p>
        </p:txBody>
      </p:sp>
      <p:sp>
        <p:nvSpPr>
          <p:cNvPr id="3" name="Content Placeholder 2">
            <a:extLst>
              <a:ext uri="{FF2B5EF4-FFF2-40B4-BE49-F238E27FC236}">
                <a16:creationId xmlns:a16="http://schemas.microsoft.com/office/drawing/2014/main" id="{2C3B8607-6FDF-4F49-97EF-CB40540E580A}"/>
              </a:ext>
            </a:extLst>
          </p:cNvPr>
          <p:cNvSpPr>
            <a:spLocks noGrp="1"/>
          </p:cNvSpPr>
          <p:nvPr>
            <p:ph idx="1"/>
          </p:nvPr>
        </p:nvSpPr>
        <p:spPr/>
        <p:txBody>
          <a:bodyPr/>
          <a:lstStyle/>
          <a:p>
            <a:r>
              <a:rPr lang="id-ID" dirty="0"/>
              <a:t>Infant  Town dengan jumlah  penduduk 5.000 sampai dengan 10.000 orang.</a:t>
            </a:r>
          </a:p>
          <a:p>
            <a:r>
              <a:rPr lang="id-ID" dirty="0"/>
              <a:t>Township yang  terdiri atas adolescent  township, mature township dan specialized township dengan jumlah penduduk antara  10.000 s/d  50.000 orang.</a:t>
            </a:r>
          </a:p>
          <a:p>
            <a:r>
              <a:rPr lang="id-ID" dirty="0"/>
              <a:t>Town city  terdiri atas adolescent  town, mature town, specialized town dan adolescent city dengan jumlah penduduk berkisar  100.000 s/d  1.000.000 orang.</a:t>
            </a:r>
          </a:p>
        </p:txBody>
      </p:sp>
    </p:spTree>
    <p:extLst>
      <p:ext uri="{BB962C8B-B14F-4D97-AF65-F5344CB8AC3E}">
        <p14:creationId xmlns:p14="http://schemas.microsoft.com/office/powerpoint/2010/main" val="2801056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EE6AD499-4B27-42EF-88EA-B1CD08661202}"/>
              </a:ext>
            </a:extLst>
          </p:cNvPr>
          <p:cNvSpPr>
            <a:spLocks noChangeArrowheads="1"/>
          </p:cNvSpPr>
          <p:nvPr/>
        </p:nvSpPr>
        <p:spPr bwMode="auto">
          <a:xfrm>
            <a:off x="1809748" y="2128839"/>
            <a:ext cx="8501063" cy="3539430"/>
          </a:xfrm>
          <a:prstGeom prst="rect">
            <a:avLst/>
          </a:prstGeom>
          <a:noFill/>
          <a:ln w="9525">
            <a:noFill/>
            <a:miter lim="800000"/>
            <a:headEnd/>
            <a:tailEnd/>
          </a:ln>
        </p:spPr>
        <p:txBody>
          <a:bodyPr>
            <a:spAutoFit/>
          </a:bodyPr>
          <a:lstStyle/>
          <a:p>
            <a:pPr marL="508000" indent="-508000" algn="just" eaLnBrk="0" hangingPunct="0">
              <a:defRPr/>
            </a:pPr>
            <a:r>
              <a:rPr lang="en-US" sz="2800" dirty="0">
                <a:cs typeface="Times New Roman" pitchFamily="18" charset="0"/>
              </a:rPr>
              <a:t>a)	</a:t>
            </a:r>
            <a:r>
              <a:rPr lang="en-US" sz="2800" dirty="0" err="1">
                <a:cs typeface="Times New Roman" pitchFamily="18" charset="0"/>
              </a:rPr>
              <a:t>Tahap</a:t>
            </a:r>
            <a:r>
              <a:rPr lang="en-US" sz="2800" dirty="0">
                <a:cs typeface="Times New Roman" pitchFamily="18" charset="0"/>
              </a:rPr>
              <a:t> </a:t>
            </a:r>
            <a:r>
              <a:rPr lang="en-US" sz="2800" dirty="0" err="1">
                <a:cs typeface="Times New Roman" pitchFamily="18" charset="0"/>
              </a:rPr>
              <a:t>Eopolis</a:t>
            </a:r>
            <a:endParaRPr lang="en-US" sz="2800" dirty="0"/>
          </a:p>
          <a:p>
            <a:pPr marL="508000" indent="-508000" algn="just" eaLnBrk="0" hangingPunct="0">
              <a:defRPr/>
            </a:pPr>
            <a:r>
              <a:rPr lang="en-US" sz="2800" dirty="0">
                <a:cs typeface="Times New Roman" pitchFamily="18" charset="0"/>
              </a:rPr>
              <a:t>	</a:t>
            </a:r>
            <a:r>
              <a:rPr lang="en-US" sz="2800" dirty="0" err="1">
                <a:cs typeface="Times New Roman" pitchFamily="18" charset="0"/>
              </a:rPr>
              <a:t>tercermin</a:t>
            </a:r>
            <a:r>
              <a:rPr lang="en-US" sz="2800" dirty="0">
                <a:cs typeface="Times New Roman" pitchFamily="18" charset="0"/>
              </a:rPr>
              <a:t> </a:t>
            </a:r>
            <a:r>
              <a:rPr lang="en-US" sz="2800" dirty="0" err="1">
                <a:cs typeface="Times New Roman" pitchFamily="18" charset="0"/>
              </a:rPr>
              <a:t>adanya</a:t>
            </a:r>
            <a:r>
              <a:rPr lang="en-US" sz="2800" dirty="0">
                <a:cs typeface="Times New Roman" pitchFamily="18" charset="0"/>
              </a:rPr>
              <a:t> </a:t>
            </a:r>
            <a:r>
              <a:rPr lang="en-US" sz="2800" dirty="0" err="1">
                <a:cs typeface="Times New Roman" pitchFamily="18" charset="0"/>
              </a:rPr>
              <a:t>perkampungan</a:t>
            </a:r>
            <a:r>
              <a:rPr lang="en-US" sz="2800" dirty="0">
                <a:cs typeface="Times New Roman" pitchFamily="18" charset="0"/>
              </a:rPr>
              <a:t> yang </a:t>
            </a:r>
            <a:r>
              <a:rPr lang="en-US" sz="2800" dirty="0" err="1">
                <a:cs typeface="Times New Roman" pitchFamily="18" charset="0"/>
              </a:rPr>
              <a:t>makin</a:t>
            </a:r>
            <a:r>
              <a:rPr lang="en-US" sz="2800" dirty="0">
                <a:cs typeface="Times New Roman" pitchFamily="18" charset="0"/>
              </a:rPr>
              <a:t> </a:t>
            </a:r>
            <a:r>
              <a:rPr lang="en-US" sz="2800" dirty="0" err="1">
                <a:cs typeface="Times New Roman" pitchFamily="18" charset="0"/>
              </a:rPr>
              <a:t>maju</a:t>
            </a:r>
            <a:r>
              <a:rPr lang="en-US" sz="2800" dirty="0">
                <a:cs typeface="Times New Roman" pitchFamily="18" charset="0"/>
              </a:rPr>
              <a:t> </a:t>
            </a:r>
            <a:r>
              <a:rPr lang="en-US" sz="2800" dirty="0" err="1">
                <a:cs typeface="Times New Roman" pitchFamily="18" charset="0"/>
              </a:rPr>
              <a:t>dan</a:t>
            </a:r>
            <a:r>
              <a:rPr lang="en-US" sz="2800" dirty="0">
                <a:cs typeface="Times New Roman" pitchFamily="18" charset="0"/>
              </a:rPr>
              <a:t> </a:t>
            </a:r>
            <a:r>
              <a:rPr lang="en-US" sz="2800" dirty="0" err="1">
                <a:cs typeface="Times New Roman" pitchFamily="18" charset="0"/>
              </a:rPr>
              <a:t>mengarah</a:t>
            </a:r>
            <a:r>
              <a:rPr lang="en-US" sz="2800" dirty="0">
                <a:cs typeface="Times New Roman" pitchFamily="18" charset="0"/>
              </a:rPr>
              <a:t> </a:t>
            </a:r>
            <a:r>
              <a:rPr lang="en-US" sz="2800" dirty="0" err="1">
                <a:cs typeface="Times New Roman" pitchFamily="18" charset="0"/>
              </a:rPr>
              <a:t>ke</a:t>
            </a:r>
            <a:r>
              <a:rPr lang="en-US" sz="2800" dirty="0">
                <a:cs typeface="Times New Roman" pitchFamily="18" charset="0"/>
              </a:rPr>
              <a:t> </a:t>
            </a:r>
            <a:r>
              <a:rPr lang="en-US" sz="2800" dirty="0" err="1">
                <a:cs typeface="Times New Roman" pitchFamily="18" charset="0"/>
              </a:rPr>
              <a:t>kota</a:t>
            </a:r>
            <a:endParaRPr lang="en-US" sz="2800" dirty="0"/>
          </a:p>
          <a:p>
            <a:pPr marL="508000" indent="-508000" algn="just" eaLnBrk="0" hangingPunct="0">
              <a:defRPr/>
            </a:pPr>
            <a:r>
              <a:rPr lang="en-US" sz="2800" dirty="0">
                <a:cs typeface="Times New Roman" pitchFamily="18" charset="0"/>
              </a:rPr>
              <a:t>b)	</a:t>
            </a:r>
            <a:r>
              <a:rPr lang="en-US" sz="2800" dirty="0" err="1">
                <a:cs typeface="Times New Roman" pitchFamily="18" charset="0"/>
              </a:rPr>
              <a:t>Tahap</a:t>
            </a:r>
            <a:r>
              <a:rPr lang="en-US" sz="2800" dirty="0">
                <a:cs typeface="Times New Roman" pitchFamily="18" charset="0"/>
              </a:rPr>
              <a:t> Polis</a:t>
            </a:r>
            <a:endParaRPr lang="en-US" sz="2800" dirty="0"/>
          </a:p>
          <a:p>
            <a:pPr marL="508000" indent="-508000" algn="just" eaLnBrk="0" hangingPunct="0">
              <a:defRPr/>
            </a:pPr>
            <a:r>
              <a:rPr lang="en-US" sz="2800" dirty="0">
                <a:cs typeface="Times New Roman" pitchFamily="18" charset="0"/>
              </a:rPr>
              <a:t>	</a:t>
            </a:r>
            <a:r>
              <a:rPr lang="en-US" sz="2800" dirty="0" err="1">
                <a:cs typeface="Times New Roman" pitchFamily="18" charset="0"/>
              </a:rPr>
              <a:t>kota</a:t>
            </a:r>
            <a:r>
              <a:rPr lang="en-US" sz="2800" dirty="0">
                <a:cs typeface="Times New Roman" pitchFamily="18" charset="0"/>
              </a:rPr>
              <a:t> yang </a:t>
            </a:r>
            <a:r>
              <a:rPr lang="en-US" sz="2800" dirty="0" err="1">
                <a:cs typeface="Times New Roman" pitchFamily="18" charset="0"/>
              </a:rPr>
              <a:t>masih</a:t>
            </a:r>
            <a:r>
              <a:rPr lang="en-US" sz="2800" dirty="0">
                <a:cs typeface="Times New Roman" pitchFamily="18" charset="0"/>
              </a:rPr>
              <a:t> </a:t>
            </a:r>
            <a:r>
              <a:rPr lang="en-US" sz="2800" dirty="0" err="1">
                <a:cs typeface="Times New Roman" pitchFamily="18" charset="0"/>
              </a:rPr>
              <a:t>berorientasi</a:t>
            </a:r>
            <a:r>
              <a:rPr lang="en-US" sz="2800" dirty="0">
                <a:cs typeface="Times New Roman" pitchFamily="18" charset="0"/>
              </a:rPr>
              <a:t> </a:t>
            </a:r>
            <a:r>
              <a:rPr lang="en-US" sz="2800" dirty="0" err="1">
                <a:cs typeface="Times New Roman" pitchFamily="18" charset="0"/>
              </a:rPr>
              <a:t>agraris</a:t>
            </a:r>
            <a:r>
              <a:rPr lang="en-US" sz="2800" dirty="0">
                <a:cs typeface="Times New Roman" pitchFamily="18" charset="0"/>
              </a:rPr>
              <a:t> </a:t>
            </a:r>
            <a:r>
              <a:rPr lang="en-US" sz="2800" dirty="0" err="1">
                <a:cs typeface="Times New Roman" pitchFamily="18" charset="0"/>
              </a:rPr>
              <a:t>meskipun</a:t>
            </a:r>
            <a:r>
              <a:rPr lang="en-US" sz="2800" dirty="0">
                <a:cs typeface="Times New Roman" pitchFamily="18" charset="0"/>
              </a:rPr>
              <a:t> </a:t>
            </a:r>
            <a:r>
              <a:rPr lang="en-US" sz="2800" dirty="0" err="1">
                <a:cs typeface="Times New Roman" pitchFamily="18" charset="0"/>
              </a:rPr>
              <a:t>muncul</a:t>
            </a:r>
            <a:r>
              <a:rPr lang="en-US" sz="2800" dirty="0">
                <a:cs typeface="Times New Roman" pitchFamily="18" charset="0"/>
              </a:rPr>
              <a:t> </a:t>
            </a:r>
            <a:r>
              <a:rPr lang="en-US" sz="2800" dirty="0" err="1">
                <a:cs typeface="Times New Roman" pitchFamily="18" charset="0"/>
              </a:rPr>
              <a:t>beberapa</a:t>
            </a:r>
            <a:r>
              <a:rPr lang="en-US" sz="2800" dirty="0">
                <a:cs typeface="Times New Roman" pitchFamily="18" charset="0"/>
              </a:rPr>
              <a:t> </a:t>
            </a:r>
            <a:r>
              <a:rPr lang="en-US" sz="2800" dirty="0" err="1">
                <a:cs typeface="Times New Roman" pitchFamily="18" charset="0"/>
              </a:rPr>
              <a:t>kegiatan</a:t>
            </a:r>
            <a:r>
              <a:rPr lang="en-US" sz="2800" dirty="0">
                <a:cs typeface="Times New Roman" pitchFamily="18" charset="0"/>
              </a:rPr>
              <a:t> </a:t>
            </a:r>
            <a:r>
              <a:rPr lang="en-US" sz="2800" dirty="0" err="1">
                <a:cs typeface="Times New Roman" pitchFamily="18" charset="0"/>
              </a:rPr>
              <a:t>industri</a:t>
            </a:r>
            <a:endParaRPr lang="en-US" sz="2800" dirty="0"/>
          </a:p>
          <a:p>
            <a:pPr marL="508000" indent="-508000" algn="just" eaLnBrk="0" hangingPunct="0">
              <a:defRPr/>
            </a:pPr>
            <a:r>
              <a:rPr lang="en-US" sz="2800" dirty="0">
                <a:cs typeface="Times New Roman" pitchFamily="18" charset="0"/>
              </a:rPr>
              <a:t>c)	</a:t>
            </a:r>
            <a:r>
              <a:rPr lang="en-US" sz="2800" dirty="0" err="1">
                <a:cs typeface="Times New Roman" pitchFamily="18" charset="0"/>
              </a:rPr>
              <a:t>Tahap</a:t>
            </a:r>
            <a:r>
              <a:rPr lang="en-US" sz="2800" dirty="0">
                <a:cs typeface="Times New Roman" pitchFamily="18" charset="0"/>
              </a:rPr>
              <a:t> </a:t>
            </a:r>
            <a:r>
              <a:rPr lang="en-US" sz="2800" dirty="0" err="1">
                <a:cs typeface="Times New Roman" pitchFamily="18" charset="0"/>
              </a:rPr>
              <a:t>Metroplis</a:t>
            </a:r>
            <a:endParaRPr lang="en-US" sz="2800" dirty="0"/>
          </a:p>
          <a:p>
            <a:pPr marL="508000" indent="-508000" algn="just" eaLnBrk="0" hangingPunct="0">
              <a:defRPr/>
            </a:pPr>
            <a:r>
              <a:rPr lang="en-US" sz="2800" dirty="0">
                <a:cs typeface="Times New Roman" pitchFamily="18" charset="0"/>
              </a:rPr>
              <a:t>	</a:t>
            </a:r>
            <a:r>
              <a:rPr lang="en-US" sz="2800" dirty="0" err="1">
                <a:cs typeface="Times New Roman" pitchFamily="18" charset="0"/>
              </a:rPr>
              <a:t>kota</a:t>
            </a:r>
            <a:r>
              <a:rPr lang="en-US" sz="2800" dirty="0">
                <a:cs typeface="Times New Roman" pitchFamily="18" charset="0"/>
              </a:rPr>
              <a:t> yang </a:t>
            </a:r>
            <a:r>
              <a:rPr lang="en-US" sz="2800" dirty="0" err="1">
                <a:cs typeface="Times New Roman" pitchFamily="18" charset="0"/>
              </a:rPr>
              <a:t>berorientasi</a:t>
            </a:r>
            <a:r>
              <a:rPr lang="en-US" sz="2800" dirty="0">
                <a:cs typeface="Times New Roman" pitchFamily="18" charset="0"/>
              </a:rPr>
              <a:t> </a:t>
            </a:r>
            <a:r>
              <a:rPr lang="en-US" sz="2800" dirty="0" err="1">
                <a:cs typeface="Times New Roman" pitchFamily="18" charset="0"/>
              </a:rPr>
              <a:t>industri</a:t>
            </a:r>
            <a:endParaRPr lang="en-US" sz="2800" dirty="0"/>
          </a:p>
        </p:txBody>
      </p:sp>
      <p:sp>
        <p:nvSpPr>
          <p:cNvPr id="3" name="Rectangle 2">
            <a:extLst>
              <a:ext uri="{FF2B5EF4-FFF2-40B4-BE49-F238E27FC236}">
                <a16:creationId xmlns:a16="http://schemas.microsoft.com/office/drawing/2014/main" id="{AC59004E-AB13-453F-A575-4EC80A49DCD0}"/>
              </a:ext>
            </a:extLst>
          </p:cNvPr>
          <p:cNvSpPr/>
          <p:nvPr/>
        </p:nvSpPr>
        <p:spPr>
          <a:xfrm>
            <a:off x="1881189" y="428626"/>
            <a:ext cx="7786687" cy="1015663"/>
          </a:xfrm>
          <a:prstGeom prst="rect">
            <a:avLst/>
          </a:prstGeom>
        </p:spPr>
        <p:txBody>
          <a:bodyPr>
            <a:spAutoFit/>
          </a:bodyPr>
          <a:lstStyle/>
          <a:p>
            <a:pPr marL="347663" indent="-347663" algn="ctr" eaLnBrk="0" hangingPunct="0">
              <a:tabLst>
                <a:tab pos="347663" algn="l"/>
              </a:tabLst>
              <a:defRPr/>
            </a:pPr>
            <a:r>
              <a:rPr lang="id-ID" sz="2800" dirty="0">
                <a:cs typeface="Times New Roman" pitchFamily="18" charset="0"/>
              </a:rPr>
              <a:t>Klasifikasi kota menurut non kuatitatif</a:t>
            </a:r>
            <a:r>
              <a:rPr lang="en-US" sz="2800" dirty="0">
                <a:cs typeface="Times New Roman" pitchFamily="18" charset="0"/>
              </a:rPr>
              <a:t> </a:t>
            </a:r>
            <a:r>
              <a:rPr lang="en-US" sz="3000" dirty="0" err="1">
                <a:cs typeface="Times New Roman" pitchFamily="18" charset="0"/>
              </a:rPr>
              <a:t>Menurut</a:t>
            </a:r>
            <a:r>
              <a:rPr lang="en-US" sz="3000" dirty="0">
                <a:cs typeface="Times New Roman" pitchFamily="18" charset="0"/>
              </a:rPr>
              <a:t> </a:t>
            </a:r>
            <a:r>
              <a:rPr lang="id-ID" sz="3000" dirty="0"/>
              <a:t>Louis Munfored</a:t>
            </a:r>
            <a:r>
              <a:rPr lang="en-US" sz="3000" dirty="0">
                <a:cs typeface="Times New Roman" pitchFamily="18" charset="0"/>
              </a:rPr>
              <a:t> </a:t>
            </a:r>
            <a:r>
              <a:rPr lang="en-US" sz="2800" dirty="0">
                <a:cs typeface="Times New Roman" pitchFamily="18" charset="0"/>
              </a:rPr>
              <a:t>:</a:t>
            </a:r>
          </a:p>
        </p:txBody>
      </p:sp>
    </p:spTree>
    <p:extLst>
      <p:ext uri="{BB962C8B-B14F-4D97-AF65-F5344CB8AC3E}">
        <p14:creationId xmlns:p14="http://schemas.microsoft.com/office/powerpoint/2010/main" val="526837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5058"/>
                                        </p:tgtEl>
                                        <p:attrNameLst>
                                          <p:attrName>style.visibility</p:attrName>
                                        </p:attrNameLst>
                                      </p:cBhvr>
                                      <p:to>
                                        <p:strVal val="visible"/>
                                      </p:to>
                                    </p:set>
                                    <p:anim calcmode="lin" valueType="num">
                                      <p:cBhvr>
                                        <p:cTn id="14" dur="500" fill="hold"/>
                                        <p:tgtEl>
                                          <p:spTgt spid="45058"/>
                                        </p:tgtEl>
                                        <p:attrNameLst>
                                          <p:attrName>ppt_w</p:attrName>
                                        </p:attrNameLst>
                                      </p:cBhvr>
                                      <p:tavLst>
                                        <p:tav tm="0">
                                          <p:val>
                                            <p:fltVal val="0"/>
                                          </p:val>
                                        </p:tav>
                                        <p:tav tm="100000">
                                          <p:val>
                                            <p:strVal val="#ppt_w"/>
                                          </p:val>
                                        </p:tav>
                                      </p:tavLst>
                                    </p:anim>
                                    <p:anim calcmode="lin" valueType="num">
                                      <p:cBhvr>
                                        <p:cTn id="15" dur="500" fill="hold"/>
                                        <p:tgtEl>
                                          <p:spTgt spid="45058"/>
                                        </p:tgtEl>
                                        <p:attrNameLst>
                                          <p:attrName>ppt_h</p:attrName>
                                        </p:attrNameLst>
                                      </p:cBhvr>
                                      <p:tavLst>
                                        <p:tav tm="0">
                                          <p:val>
                                            <p:fltVal val="0"/>
                                          </p:val>
                                        </p:tav>
                                        <p:tav tm="100000">
                                          <p:val>
                                            <p:strVal val="#ppt_h"/>
                                          </p:val>
                                        </p:tav>
                                      </p:tavLst>
                                    </p:anim>
                                    <p:animEffect transition="in" filter="fade">
                                      <p:cBhvr>
                                        <p:cTn id="16"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5F78D-1FF3-4716-93B4-BD9A0C0014FB}"/>
              </a:ext>
            </a:extLst>
          </p:cNvPr>
          <p:cNvSpPr/>
          <p:nvPr/>
        </p:nvSpPr>
        <p:spPr>
          <a:xfrm>
            <a:off x="1738314" y="1166813"/>
            <a:ext cx="8643937" cy="5632450"/>
          </a:xfrm>
          <a:prstGeom prst="rect">
            <a:avLst/>
          </a:prstGeom>
        </p:spPr>
        <p:txBody>
          <a:bodyPr>
            <a:spAutoFit/>
          </a:bodyPr>
          <a:lstStyle/>
          <a:p>
            <a:pPr marL="347663" indent="-347663" algn="just" eaLnBrk="0" hangingPunct="0">
              <a:defRPr/>
            </a:pPr>
            <a:r>
              <a:rPr lang="en-US" sz="2400" dirty="0">
                <a:cs typeface="Times New Roman" pitchFamily="18" charset="0"/>
              </a:rPr>
              <a:t>d)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Megapolis</a:t>
            </a:r>
            <a:endParaRPr lang="en-US" sz="2400" dirty="0"/>
          </a:p>
          <a:p>
            <a:pPr marL="347663" indent="-347663" algn="just" eaLnBrk="0" hangingPunct="0">
              <a:defRPr/>
            </a:pPr>
            <a:r>
              <a:rPr lang="en-US" sz="2400" dirty="0">
                <a:cs typeface="Times New Roman" pitchFamily="18" charset="0"/>
              </a:rPr>
              <a:t>	</a:t>
            </a:r>
            <a:r>
              <a:rPr lang="en-US" sz="2400" dirty="0" err="1">
                <a:cs typeface="Times New Roman" pitchFamily="18" charset="0"/>
              </a:rPr>
              <a:t>Ditandai</a:t>
            </a:r>
            <a:r>
              <a:rPr lang="en-US" sz="2400" dirty="0">
                <a:cs typeface="Times New Roman" pitchFamily="18" charset="0"/>
              </a:rPr>
              <a:t> </a:t>
            </a:r>
            <a:r>
              <a:rPr lang="en-US" sz="2400" dirty="0" err="1">
                <a:cs typeface="Times New Roman" pitchFamily="18" charset="0"/>
              </a:rPr>
              <a:t>oleh</a:t>
            </a:r>
            <a:r>
              <a:rPr lang="en-US" sz="2400" dirty="0">
                <a:cs typeface="Times New Roman" pitchFamily="18" charset="0"/>
              </a:rPr>
              <a:t> </a:t>
            </a:r>
            <a:r>
              <a:rPr lang="en-US" sz="2400" dirty="0" err="1">
                <a:cs typeface="Times New Roman" pitchFamily="18" charset="0"/>
              </a:rPr>
              <a:t>perubahan</a:t>
            </a:r>
            <a:r>
              <a:rPr lang="en-US" sz="2400" dirty="0">
                <a:cs typeface="Times New Roman" pitchFamily="18" charset="0"/>
              </a:rPr>
              <a:t> </a:t>
            </a:r>
            <a:r>
              <a:rPr lang="en-US" sz="2400" dirty="0" err="1">
                <a:cs typeface="Times New Roman" pitchFamily="18" charset="0"/>
              </a:rPr>
              <a:t>perilaku</a:t>
            </a:r>
            <a:r>
              <a:rPr lang="en-US" sz="2400" dirty="0">
                <a:cs typeface="Times New Roman" pitchFamily="18" charset="0"/>
              </a:rPr>
              <a:t> </a:t>
            </a:r>
            <a:r>
              <a:rPr lang="en-US" sz="2400" dirty="0" err="1">
                <a:cs typeface="Times New Roman" pitchFamily="18" charset="0"/>
              </a:rPr>
              <a:t>manusia</a:t>
            </a:r>
            <a:r>
              <a:rPr lang="en-US" sz="2400" dirty="0">
                <a:cs typeface="Times New Roman" pitchFamily="18" charset="0"/>
              </a:rPr>
              <a:t> </a:t>
            </a:r>
            <a:r>
              <a:rPr lang="en-US" sz="2400" dirty="0" err="1">
                <a:cs typeface="Times New Roman" pitchFamily="18" charset="0"/>
              </a:rPr>
              <a:t>hanya</a:t>
            </a:r>
            <a:r>
              <a:rPr lang="en-US" sz="2400" dirty="0">
                <a:cs typeface="Times New Roman" pitchFamily="18" charset="0"/>
              </a:rPr>
              <a:t> </a:t>
            </a:r>
            <a:r>
              <a:rPr lang="en-US" sz="2400" dirty="0" err="1">
                <a:cs typeface="Times New Roman" pitchFamily="18" charset="0"/>
              </a:rPr>
              <a:t>berorientasi</a:t>
            </a:r>
            <a:r>
              <a:rPr lang="en-US" sz="2400" dirty="0">
                <a:cs typeface="Times New Roman" pitchFamily="18" charset="0"/>
              </a:rPr>
              <a:t> </a:t>
            </a:r>
            <a:r>
              <a:rPr lang="en-US" sz="2400" dirty="0" err="1">
                <a:cs typeface="Times New Roman" pitchFamily="18" charset="0"/>
              </a:rPr>
              <a:t>pada</a:t>
            </a:r>
            <a:r>
              <a:rPr lang="en-US" sz="2400" dirty="0">
                <a:cs typeface="Times New Roman" pitchFamily="18" charset="0"/>
              </a:rPr>
              <a:t> </a:t>
            </a:r>
            <a:r>
              <a:rPr lang="en-US" sz="2400" dirty="0" err="1">
                <a:cs typeface="Times New Roman" pitchFamily="18" charset="0"/>
              </a:rPr>
              <a:t>materi</a:t>
            </a:r>
            <a:endParaRPr lang="en-US" sz="2400" dirty="0">
              <a:cs typeface="Times New Roman" pitchFamily="18" charset="0"/>
            </a:endParaRPr>
          </a:p>
          <a:p>
            <a:pPr marL="347663" indent="-347663" algn="just" eaLnBrk="0" hangingPunct="0">
              <a:defRPr/>
            </a:pPr>
            <a:endParaRPr lang="en-US" sz="2400" dirty="0"/>
          </a:p>
          <a:p>
            <a:pPr marL="347663" indent="-347663" algn="just" eaLnBrk="0" hangingPunct="0">
              <a:defRPr/>
            </a:pPr>
            <a:r>
              <a:rPr lang="en-US" sz="2400" dirty="0">
                <a:cs typeface="Times New Roman" pitchFamily="18" charset="0"/>
              </a:rPr>
              <a:t>e)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Tiranopolis</a:t>
            </a:r>
            <a:endParaRPr lang="en-US" sz="2400" dirty="0"/>
          </a:p>
          <a:p>
            <a:pPr marL="347663" indent="-347663" algn="just" eaLnBrk="0" hangingPunct="0">
              <a:defRPr/>
            </a:pPr>
            <a:r>
              <a:rPr lang="en-US" sz="2400" dirty="0">
                <a:cs typeface="Times New Roman" pitchFamily="18" charset="0"/>
              </a:rPr>
              <a:t>	</a:t>
            </a:r>
            <a:r>
              <a:rPr lang="en-US" sz="2400" dirty="0" err="1">
                <a:cs typeface="Times New Roman" pitchFamily="18" charset="0"/>
              </a:rPr>
              <a:t>Tolak</a:t>
            </a:r>
            <a:r>
              <a:rPr lang="en-US" sz="2400" dirty="0">
                <a:cs typeface="Times New Roman" pitchFamily="18" charset="0"/>
              </a:rPr>
              <a:t> </a:t>
            </a:r>
            <a:r>
              <a:rPr lang="en-US" sz="2400" dirty="0" err="1">
                <a:cs typeface="Times New Roman" pitchFamily="18" charset="0"/>
              </a:rPr>
              <a:t>ukur</a:t>
            </a:r>
            <a:r>
              <a:rPr lang="en-US" sz="2400" dirty="0">
                <a:cs typeface="Times New Roman" pitchFamily="18" charset="0"/>
              </a:rPr>
              <a:t> </a:t>
            </a:r>
            <a:r>
              <a:rPr lang="en-US" sz="2400" dirty="0" err="1">
                <a:cs typeface="Times New Roman" pitchFamily="18" charset="0"/>
              </a:rPr>
              <a:t>budaya</a:t>
            </a:r>
            <a:r>
              <a:rPr lang="en-US" sz="2400" dirty="0">
                <a:cs typeface="Times New Roman" pitchFamily="18" charset="0"/>
              </a:rPr>
              <a:t> </a:t>
            </a:r>
            <a:r>
              <a:rPr lang="en-US" sz="2400" dirty="0" err="1">
                <a:cs typeface="Times New Roman" pitchFamily="18" charset="0"/>
              </a:rPr>
              <a:t>dilihat</a:t>
            </a:r>
            <a:r>
              <a:rPr lang="en-US" sz="2400" dirty="0">
                <a:cs typeface="Times New Roman" pitchFamily="18" charset="0"/>
              </a:rPr>
              <a:t> </a:t>
            </a:r>
            <a:r>
              <a:rPr lang="en-US" sz="2400" dirty="0" err="1">
                <a:cs typeface="Times New Roman" pitchFamily="18" charset="0"/>
              </a:rPr>
              <a:t>pada</a:t>
            </a:r>
            <a:r>
              <a:rPr lang="en-US" sz="2400" dirty="0">
                <a:cs typeface="Times New Roman" pitchFamily="18" charset="0"/>
              </a:rPr>
              <a:t> </a:t>
            </a:r>
            <a:r>
              <a:rPr lang="en-US" sz="2400" dirty="0" err="1">
                <a:cs typeface="Times New Roman" pitchFamily="18" charset="0"/>
              </a:rPr>
              <a:t>sesuatu</a:t>
            </a:r>
            <a:r>
              <a:rPr lang="en-US" sz="2400" dirty="0">
                <a:cs typeface="Times New Roman" pitchFamily="18" charset="0"/>
              </a:rPr>
              <a:t> yang </a:t>
            </a:r>
            <a:r>
              <a:rPr lang="en-US" sz="2400" dirty="0" err="1">
                <a:cs typeface="Times New Roman" pitchFamily="18" charset="0"/>
              </a:rPr>
              <a:t>nampak</a:t>
            </a:r>
            <a:r>
              <a:rPr lang="en-US" sz="2400" dirty="0">
                <a:cs typeface="Times New Roman" pitchFamily="18" charset="0"/>
              </a:rPr>
              <a:t> </a:t>
            </a:r>
            <a:r>
              <a:rPr lang="en-US" sz="2400" dirty="0" err="1">
                <a:cs typeface="Times New Roman" pitchFamily="18" charset="0"/>
              </a:rPr>
              <a:t>saja</a:t>
            </a:r>
            <a:r>
              <a:rPr lang="en-US" sz="2400" dirty="0">
                <a:cs typeface="Times New Roman" pitchFamily="18" charset="0"/>
              </a:rPr>
              <a:t>, </a:t>
            </a:r>
            <a:r>
              <a:rPr lang="en-US" sz="2400" dirty="0" err="1">
                <a:cs typeface="Times New Roman" pitchFamily="18" charset="0"/>
              </a:rPr>
              <a:t>misalnya</a:t>
            </a:r>
            <a:r>
              <a:rPr lang="en-US" sz="2400" dirty="0">
                <a:cs typeface="Times New Roman" pitchFamily="18" charset="0"/>
              </a:rPr>
              <a:t> </a:t>
            </a:r>
            <a:r>
              <a:rPr lang="en-US" sz="2400" dirty="0" err="1">
                <a:cs typeface="Times New Roman" pitchFamily="18" charset="0"/>
              </a:rPr>
              <a:t>kekayaan</a:t>
            </a:r>
            <a:r>
              <a:rPr lang="en-US" sz="2400" dirty="0">
                <a:cs typeface="Times New Roman" pitchFamily="18" charset="0"/>
              </a:rPr>
              <a:t>, </a:t>
            </a:r>
            <a:r>
              <a:rPr lang="en-US" sz="2400" dirty="0" err="1">
                <a:cs typeface="Times New Roman" pitchFamily="18" charset="0"/>
              </a:rPr>
              <a:t>serta</a:t>
            </a:r>
            <a:r>
              <a:rPr lang="en-US" sz="2400" dirty="0">
                <a:cs typeface="Times New Roman" pitchFamily="18" charset="0"/>
              </a:rPr>
              <a:t> </a:t>
            </a:r>
            <a:r>
              <a:rPr lang="en-US" sz="2400" dirty="0" err="1">
                <a:cs typeface="Times New Roman" pitchFamily="18" charset="0"/>
              </a:rPr>
              <a:t>ketidakacuhan</a:t>
            </a:r>
            <a:r>
              <a:rPr lang="en-US" sz="2400" dirty="0">
                <a:cs typeface="Times New Roman" pitchFamily="18" charset="0"/>
              </a:rPr>
              <a:t> </a:t>
            </a:r>
            <a:r>
              <a:rPr lang="en-US" sz="2400" dirty="0" err="1">
                <a:cs typeface="Times New Roman" pitchFamily="18" charset="0"/>
              </a:rPr>
              <a:t>mengenai</a:t>
            </a:r>
            <a:r>
              <a:rPr lang="en-US" sz="2400" dirty="0">
                <a:cs typeface="Times New Roman" pitchFamily="18" charset="0"/>
              </a:rPr>
              <a:t> </a:t>
            </a:r>
            <a:r>
              <a:rPr lang="en-US" sz="2400" dirty="0" err="1">
                <a:cs typeface="Times New Roman" pitchFamily="18" charset="0"/>
              </a:rPr>
              <a:t>aspek</a:t>
            </a:r>
            <a:r>
              <a:rPr lang="en-US" sz="2400" dirty="0">
                <a:cs typeface="Times New Roman" pitchFamily="18" charset="0"/>
              </a:rPr>
              <a:t> </a:t>
            </a:r>
            <a:r>
              <a:rPr lang="en-US" sz="2400" dirty="0" err="1">
                <a:cs typeface="Times New Roman" pitchFamily="18" charset="0"/>
              </a:rPr>
              <a:t>kehidupan</a:t>
            </a:r>
            <a:r>
              <a:rPr lang="en-US" sz="2400" dirty="0">
                <a:cs typeface="Times New Roman" pitchFamily="18" charset="0"/>
              </a:rPr>
              <a:t>. </a:t>
            </a:r>
            <a:r>
              <a:rPr lang="en-US" sz="2400" dirty="0" err="1">
                <a:cs typeface="Times New Roman" pitchFamily="18" charset="0"/>
              </a:rPr>
              <a:t>Selain</a:t>
            </a:r>
            <a:r>
              <a:rPr lang="en-US" sz="2400" dirty="0">
                <a:cs typeface="Times New Roman" pitchFamily="18" charset="0"/>
              </a:rPr>
              <a:t> </a:t>
            </a:r>
            <a:r>
              <a:rPr lang="en-US" sz="2400" dirty="0" err="1">
                <a:cs typeface="Times New Roman" pitchFamily="18" charset="0"/>
              </a:rPr>
              <a:t>itu</a:t>
            </a:r>
            <a:r>
              <a:rPr lang="en-US" sz="2400" dirty="0">
                <a:cs typeface="Times New Roman" pitchFamily="18" charset="0"/>
              </a:rPr>
              <a:t>, </a:t>
            </a:r>
            <a:r>
              <a:rPr lang="en-US" sz="2400" dirty="0" err="1">
                <a:cs typeface="Times New Roman" pitchFamily="18" charset="0"/>
              </a:rPr>
              <a:t>kondisi</a:t>
            </a:r>
            <a:r>
              <a:rPr lang="en-US" sz="2400" dirty="0">
                <a:cs typeface="Times New Roman" pitchFamily="18" charset="0"/>
              </a:rPr>
              <a:t> </a:t>
            </a:r>
            <a:r>
              <a:rPr lang="en-US" sz="2400" dirty="0" err="1">
                <a:cs typeface="Times New Roman" pitchFamily="18" charset="0"/>
              </a:rPr>
              <a:t>perdagangan</a:t>
            </a:r>
            <a:r>
              <a:rPr lang="en-US" sz="2400" dirty="0">
                <a:cs typeface="Times New Roman" pitchFamily="18" charset="0"/>
              </a:rPr>
              <a:t> </a:t>
            </a:r>
            <a:r>
              <a:rPr lang="en-US" sz="2400" dirty="0" err="1">
                <a:cs typeface="Times New Roman" pitchFamily="18" charset="0"/>
              </a:rPr>
              <a:t>mulai</a:t>
            </a:r>
            <a:r>
              <a:rPr lang="en-US" sz="2400" dirty="0">
                <a:cs typeface="Times New Roman" pitchFamily="18" charset="0"/>
              </a:rPr>
              <a:t> </a:t>
            </a:r>
            <a:r>
              <a:rPr lang="en-US" sz="2400" dirty="0" err="1">
                <a:cs typeface="Times New Roman" pitchFamily="18" charset="0"/>
              </a:rPr>
              <a:t>menunjukkan</a:t>
            </a:r>
            <a:r>
              <a:rPr lang="en-US" sz="2400" dirty="0">
                <a:cs typeface="Times New Roman" pitchFamily="18" charset="0"/>
              </a:rPr>
              <a:t> </a:t>
            </a:r>
            <a:r>
              <a:rPr lang="en-US" sz="2400" dirty="0" err="1">
                <a:cs typeface="Times New Roman" pitchFamily="18" charset="0"/>
              </a:rPr>
              <a:t>adanya</a:t>
            </a:r>
            <a:r>
              <a:rPr lang="en-US" sz="2400" dirty="0">
                <a:cs typeface="Times New Roman" pitchFamily="18" charset="0"/>
              </a:rPr>
              <a:t> </a:t>
            </a:r>
            <a:r>
              <a:rPr lang="en-US" sz="2400" dirty="0" err="1">
                <a:cs typeface="Times New Roman" pitchFamily="18" charset="0"/>
              </a:rPr>
              <a:t>penurunan</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tingkat</a:t>
            </a:r>
            <a:r>
              <a:rPr lang="en-US" sz="2400" dirty="0">
                <a:cs typeface="Times New Roman" pitchFamily="18" charset="0"/>
              </a:rPr>
              <a:t> </a:t>
            </a:r>
            <a:r>
              <a:rPr lang="en-US" sz="2400" dirty="0" err="1">
                <a:cs typeface="Times New Roman" pitchFamily="18" charset="0"/>
              </a:rPr>
              <a:t>kemacetan</a:t>
            </a:r>
            <a:r>
              <a:rPr lang="en-US" sz="2400" dirty="0">
                <a:cs typeface="Times New Roman" pitchFamily="18" charset="0"/>
              </a:rPr>
              <a:t> </a:t>
            </a:r>
            <a:r>
              <a:rPr lang="en-US" sz="2400" dirty="0" err="1">
                <a:cs typeface="Times New Roman" pitchFamily="18" charset="0"/>
              </a:rPr>
              <a:t>lalu</a:t>
            </a:r>
            <a:r>
              <a:rPr lang="en-US" sz="2400" dirty="0">
                <a:cs typeface="Times New Roman" pitchFamily="18" charset="0"/>
              </a:rPr>
              <a:t> </a:t>
            </a:r>
            <a:r>
              <a:rPr lang="en-US" sz="2400" dirty="0" err="1">
                <a:cs typeface="Times New Roman" pitchFamily="18" charset="0"/>
              </a:rPr>
              <a:t>lintas</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kriminalitas</a:t>
            </a:r>
            <a:r>
              <a:rPr lang="en-US" sz="2400" dirty="0">
                <a:cs typeface="Times New Roman" pitchFamily="18" charset="0"/>
              </a:rPr>
              <a:t> </a:t>
            </a:r>
            <a:r>
              <a:rPr lang="en-US" sz="2400" dirty="0" err="1">
                <a:cs typeface="Times New Roman" pitchFamily="18" charset="0"/>
              </a:rPr>
              <a:t>sangat</a:t>
            </a:r>
            <a:r>
              <a:rPr lang="en-US" sz="2400" dirty="0">
                <a:cs typeface="Times New Roman" pitchFamily="18" charset="0"/>
              </a:rPr>
              <a:t> </a:t>
            </a:r>
            <a:r>
              <a:rPr lang="en-US" sz="2400" dirty="0" err="1">
                <a:cs typeface="Times New Roman" pitchFamily="18" charset="0"/>
              </a:rPr>
              <a:t>tinggi</a:t>
            </a:r>
            <a:endParaRPr lang="en-US" sz="2400" dirty="0">
              <a:cs typeface="Times New Roman" pitchFamily="18" charset="0"/>
            </a:endParaRPr>
          </a:p>
          <a:p>
            <a:pPr marL="347663" indent="-347663" algn="just" eaLnBrk="0" hangingPunct="0">
              <a:defRPr/>
            </a:pPr>
            <a:endParaRPr lang="en-US" sz="2400" dirty="0"/>
          </a:p>
          <a:p>
            <a:pPr marL="347663" indent="-347663" algn="just" eaLnBrk="0" hangingPunct="0">
              <a:defRPr/>
            </a:pPr>
            <a:r>
              <a:rPr lang="en-US" sz="2400" dirty="0">
                <a:cs typeface="Times New Roman" pitchFamily="18" charset="0"/>
              </a:rPr>
              <a:t>f)	</a:t>
            </a:r>
            <a:r>
              <a:rPr lang="en-US" sz="2400" dirty="0" err="1">
                <a:cs typeface="Times New Roman" pitchFamily="18" charset="0"/>
              </a:rPr>
              <a:t>Tahap</a:t>
            </a:r>
            <a:r>
              <a:rPr lang="en-US" sz="2400" dirty="0">
                <a:cs typeface="Times New Roman" pitchFamily="18" charset="0"/>
              </a:rPr>
              <a:t> </a:t>
            </a:r>
            <a:r>
              <a:rPr lang="en-US" sz="2400" dirty="0" err="1">
                <a:cs typeface="Times New Roman" pitchFamily="18" charset="0"/>
              </a:rPr>
              <a:t>Nekropolis</a:t>
            </a:r>
            <a:endParaRPr lang="en-US" sz="2400" dirty="0"/>
          </a:p>
          <a:p>
            <a:pPr marL="347663" indent="-347663" algn="just" eaLnBrk="0" hangingPunct="0">
              <a:defRPr/>
            </a:pPr>
            <a:r>
              <a:rPr lang="en-US" sz="2400" dirty="0">
                <a:cs typeface="Times New Roman" pitchFamily="18" charset="0"/>
              </a:rPr>
              <a:t>	Kota </a:t>
            </a:r>
            <a:r>
              <a:rPr lang="en-US" sz="2400" dirty="0" err="1">
                <a:cs typeface="Times New Roman" pitchFamily="18" charset="0"/>
              </a:rPr>
              <a:t>mati</a:t>
            </a:r>
            <a:r>
              <a:rPr lang="en-US" sz="2400" dirty="0">
                <a:cs typeface="Times New Roman" pitchFamily="18" charset="0"/>
              </a:rPr>
              <a:t> (</a:t>
            </a:r>
            <a:r>
              <a:rPr lang="en-US" sz="2400" i="1" dirty="0">
                <a:cs typeface="Times New Roman" pitchFamily="18" charset="0"/>
              </a:rPr>
              <a:t>the city of dead</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menuju</a:t>
            </a:r>
            <a:r>
              <a:rPr lang="en-US" sz="2400" dirty="0">
                <a:cs typeface="Times New Roman" pitchFamily="18" charset="0"/>
              </a:rPr>
              <a:t> </a:t>
            </a:r>
            <a:r>
              <a:rPr lang="en-US" sz="2400" dirty="0" err="1">
                <a:cs typeface="Times New Roman" pitchFamily="18" charset="0"/>
              </a:rPr>
              <a:t>kehancuran</a:t>
            </a:r>
            <a:r>
              <a:rPr lang="en-US" sz="2400" dirty="0">
                <a:cs typeface="Times New Roman" pitchFamily="18" charset="0"/>
              </a:rPr>
              <a:t>. Hal </a:t>
            </a:r>
            <a:r>
              <a:rPr lang="en-US" sz="2400" dirty="0" err="1">
                <a:cs typeface="Times New Roman" pitchFamily="18" charset="0"/>
              </a:rPr>
              <a:t>ini</a:t>
            </a:r>
            <a:r>
              <a:rPr lang="en-US" sz="2400" dirty="0">
                <a:cs typeface="Times New Roman" pitchFamily="18" charset="0"/>
              </a:rPr>
              <a:t> </a:t>
            </a:r>
            <a:r>
              <a:rPr lang="en-US" sz="2400" dirty="0" err="1">
                <a:cs typeface="Times New Roman" pitchFamily="18" charset="0"/>
              </a:rPr>
              <a:t>disebabkan</a:t>
            </a:r>
            <a:r>
              <a:rPr lang="en-US" sz="2400" dirty="0">
                <a:cs typeface="Times New Roman" pitchFamily="18" charset="0"/>
              </a:rPr>
              <a:t> </a:t>
            </a:r>
            <a:r>
              <a:rPr lang="en-US" sz="2400" dirty="0" err="1">
                <a:cs typeface="Times New Roman" pitchFamily="18" charset="0"/>
              </a:rPr>
              <a:t>adanya</a:t>
            </a:r>
            <a:r>
              <a:rPr lang="en-US" sz="2400" dirty="0">
                <a:cs typeface="Times New Roman" pitchFamily="18" charset="0"/>
              </a:rPr>
              <a:t> </a:t>
            </a:r>
            <a:r>
              <a:rPr lang="en-US" sz="2400" dirty="0" err="1">
                <a:cs typeface="Times New Roman" pitchFamily="18" charset="0"/>
              </a:rPr>
              <a:t>peperangan</a:t>
            </a:r>
            <a:r>
              <a:rPr lang="en-US" sz="2400" dirty="0">
                <a:cs typeface="Times New Roman" pitchFamily="18" charset="0"/>
              </a:rPr>
              <a:t>, </a:t>
            </a:r>
            <a:r>
              <a:rPr lang="en-US" sz="2400" dirty="0" err="1">
                <a:cs typeface="Times New Roman" pitchFamily="18" charset="0"/>
              </a:rPr>
              <a:t>kelaparan</a:t>
            </a:r>
            <a:r>
              <a:rPr lang="en-US" sz="2400" dirty="0">
                <a:cs typeface="Times New Roman" pitchFamily="18" charset="0"/>
              </a:rPr>
              <a:t>, </a:t>
            </a:r>
            <a:r>
              <a:rPr lang="en-US" sz="2400" dirty="0" err="1">
                <a:cs typeface="Times New Roman" pitchFamily="18" charset="0"/>
              </a:rPr>
              <a:t>atau</a:t>
            </a:r>
            <a:r>
              <a:rPr lang="en-US" sz="2400" dirty="0">
                <a:cs typeface="Times New Roman" pitchFamily="18" charset="0"/>
              </a:rPr>
              <a:t> </a:t>
            </a:r>
            <a:r>
              <a:rPr lang="en-US" sz="2400" dirty="0" err="1">
                <a:cs typeface="Times New Roman" pitchFamily="18" charset="0"/>
              </a:rPr>
              <a:t>wabah</a:t>
            </a:r>
            <a:r>
              <a:rPr lang="en-US" sz="2400" dirty="0">
                <a:cs typeface="Times New Roman" pitchFamily="18" charset="0"/>
              </a:rPr>
              <a:t> yang </a:t>
            </a:r>
            <a:r>
              <a:rPr lang="en-US" sz="2400" dirty="0" err="1">
                <a:cs typeface="Times New Roman" pitchFamily="18" charset="0"/>
              </a:rPr>
              <a:t>melanda</a:t>
            </a:r>
            <a:r>
              <a:rPr lang="en-US" sz="2400" dirty="0">
                <a:cs typeface="Times New Roman" pitchFamily="18" charset="0"/>
              </a:rPr>
              <a:t> </a:t>
            </a:r>
            <a:r>
              <a:rPr lang="en-US" sz="2400" dirty="0" err="1">
                <a:cs typeface="Times New Roman" pitchFamily="18" charset="0"/>
              </a:rPr>
              <a:t>kota</a:t>
            </a:r>
            <a:r>
              <a:rPr lang="en-US" sz="2400" dirty="0">
                <a:cs typeface="Times New Roman" pitchFamily="18" charset="0"/>
              </a:rPr>
              <a:t> </a:t>
            </a:r>
            <a:r>
              <a:rPr lang="en-US" sz="2400" dirty="0" err="1">
                <a:cs typeface="Times New Roman" pitchFamily="18" charset="0"/>
              </a:rPr>
              <a:t>tersebut</a:t>
            </a:r>
            <a:r>
              <a:rPr lang="en-US" sz="2400" dirty="0">
                <a:cs typeface="Times New Roman" pitchFamily="18" charset="0"/>
              </a:rPr>
              <a:t>.</a:t>
            </a:r>
            <a:endParaRPr lang="en-US" sz="2400" dirty="0"/>
          </a:p>
        </p:txBody>
      </p:sp>
      <p:sp>
        <p:nvSpPr>
          <p:cNvPr id="3" name="Rectangle 2">
            <a:extLst>
              <a:ext uri="{FF2B5EF4-FFF2-40B4-BE49-F238E27FC236}">
                <a16:creationId xmlns:a16="http://schemas.microsoft.com/office/drawing/2014/main" id="{8741A4B7-8AAC-4220-A041-0BD8C3A24724}"/>
              </a:ext>
            </a:extLst>
          </p:cNvPr>
          <p:cNvSpPr/>
          <p:nvPr/>
        </p:nvSpPr>
        <p:spPr>
          <a:xfrm>
            <a:off x="1881188" y="285751"/>
            <a:ext cx="8215312"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Tree>
    <p:extLst>
      <p:ext uri="{BB962C8B-B14F-4D97-AF65-F5344CB8AC3E}">
        <p14:creationId xmlns:p14="http://schemas.microsoft.com/office/powerpoint/2010/main" val="2526760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3D5A4-DE58-464D-91C4-F131E1D442A0}"/>
              </a:ext>
            </a:extLst>
          </p:cNvPr>
          <p:cNvSpPr>
            <a:spLocks noChangeArrowheads="1"/>
          </p:cNvSpPr>
          <p:nvPr/>
        </p:nvSpPr>
        <p:spPr bwMode="auto">
          <a:xfrm>
            <a:off x="2182028" y="357515"/>
            <a:ext cx="6472221" cy="523220"/>
          </a:xfrm>
          <a:prstGeom prst="rect">
            <a:avLst/>
          </a:prstGeom>
          <a:noFill/>
          <a:ln w="9525">
            <a:noFill/>
            <a:miter lim="800000"/>
            <a:headEnd/>
            <a:tailEnd/>
          </a:ln>
          <a:effectLst/>
        </p:spPr>
        <p:txBody>
          <a:bodyPr wrap="none" anchor="ctr">
            <a:spAutoFit/>
          </a:bodyPr>
          <a:lstStyle/>
          <a:p>
            <a:pPr algn="just" eaLnBrk="0" hangingPunct="0">
              <a:tabLst>
                <a:tab pos="465138" algn="l"/>
              </a:tabLst>
              <a:defRPr/>
            </a:pPr>
            <a:r>
              <a:rPr lang="en-US" sz="2800" dirty="0">
                <a:latin typeface="+mj-lt"/>
                <a:ea typeface="Times New Roman" pitchFamily="18" charset="0"/>
              </a:rPr>
              <a:t>C.	</a:t>
            </a:r>
            <a:r>
              <a:rPr lang="en-US" sz="2800" u="sng" dirty="0" err="1">
                <a:latin typeface="+mj-lt"/>
                <a:ea typeface="Times New Roman" pitchFamily="18" charset="0"/>
              </a:rPr>
              <a:t>Sejarah</a:t>
            </a:r>
            <a:r>
              <a:rPr lang="en-US" sz="2800" u="sng" dirty="0">
                <a:latin typeface="+mj-lt"/>
                <a:ea typeface="Times New Roman" pitchFamily="18" charset="0"/>
              </a:rPr>
              <a:t> </a:t>
            </a:r>
            <a:r>
              <a:rPr lang="en-US" sz="2800" u="sng" dirty="0" err="1">
                <a:latin typeface="+mj-lt"/>
                <a:ea typeface="Times New Roman" pitchFamily="18" charset="0"/>
              </a:rPr>
              <a:t>perkembangan</a:t>
            </a:r>
            <a:r>
              <a:rPr lang="en-US" sz="2800" u="sng" dirty="0">
                <a:latin typeface="+mj-lt"/>
                <a:ea typeface="Times New Roman" pitchFamily="18" charset="0"/>
              </a:rPr>
              <a:t> </a:t>
            </a:r>
            <a:r>
              <a:rPr lang="en-US" sz="2800" u="sng" dirty="0" err="1">
                <a:latin typeface="+mj-lt"/>
                <a:ea typeface="Times New Roman" pitchFamily="18" charset="0"/>
              </a:rPr>
              <a:t>kota</a:t>
            </a:r>
            <a:r>
              <a:rPr lang="en-US" sz="2800" u="sng" dirty="0">
                <a:latin typeface="+mj-lt"/>
                <a:ea typeface="Times New Roman" pitchFamily="18" charset="0"/>
              </a:rPr>
              <a:t> </a:t>
            </a:r>
            <a:r>
              <a:rPr lang="en-US" sz="2800" u="sng" dirty="0" err="1">
                <a:latin typeface="+mj-lt"/>
                <a:ea typeface="Times New Roman" pitchFamily="18" charset="0"/>
              </a:rPr>
              <a:t>di</a:t>
            </a:r>
            <a:r>
              <a:rPr lang="en-US" sz="2800" u="sng" dirty="0">
                <a:latin typeface="+mj-lt"/>
                <a:ea typeface="Times New Roman" pitchFamily="18" charset="0"/>
              </a:rPr>
              <a:t> Indonesia</a:t>
            </a:r>
            <a:endParaRPr lang="en-US" sz="2800" dirty="0">
              <a:latin typeface="+mj-lt"/>
            </a:endParaRPr>
          </a:p>
        </p:txBody>
      </p:sp>
      <p:sp>
        <p:nvSpPr>
          <p:cNvPr id="3" name="Rectangle 1">
            <a:extLst>
              <a:ext uri="{FF2B5EF4-FFF2-40B4-BE49-F238E27FC236}">
                <a16:creationId xmlns:a16="http://schemas.microsoft.com/office/drawing/2014/main" id="{F8516CEF-744C-4023-96EF-BC5B1D2DD093}"/>
              </a:ext>
            </a:extLst>
          </p:cNvPr>
          <p:cNvSpPr>
            <a:spLocks noChangeArrowheads="1"/>
          </p:cNvSpPr>
          <p:nvPr/>
        </p:nvSpPr>
        <p:spPr bwMode="auto">
          <a:xfrm>
            <a:off x="1845468" y="2146863"/>
            <a:ext cx="8501063" cy="3416320"/>
          </a:xfrm>
          <a:prstGeom prst="rect">
            <a:avLst/>
          </a:prstGeom>
          <a:noFill/>
          <a:ln w="9525">
            <a:noFill/>
            <a:miter lim="800000"/>
            <a:headEnd/>
            <a:tailEnd/>
          </a:ln>
          <a:effectLst/>
        </p:spPr>
        <p:txBody>
          <a:bodyPr anchor="ctr">
            <a:spAutoFit/>
          </a:bodyPr>
          <a:lstStyle/>
          <a:p>
            <a:pPr marL="457200" indent="-457200" algn="just" eaLnBrk="0" hangingPunct="0">
              <a:buFontTx/>
              <a:buAutoNum type="arabicPeriod"/>
              <a:tabLst>
                <a:tab pos="465138" algn="l"/>
              </a:tabLst>
              <a:defRPr/>
            </a:pPr>
            <a:r>
              <a:rPr lang="en-US" sz="2400" dirty="0" err="1">
                <a:latin typeface="+mj-lt"/>
              </a:rPr>
              <a:t>Pertumbuhan</a:t>
            </a:r>
            <a:r>
              <a:rPr lang="en-US" sz="2400" dirty="0">
                <a:latin typeface="+mj-lt"/>
              </a:rPr>
              <a:t> </a:t>
            </a:r>
            <a:r>
              <a:rPr lang="en-US" sz="2400" dirty="0" err="1">
                <a:latin typeface="+mj-lt"/>
              </a:rPr>
              <a:t>kota</a:t>
            </a:r>
            <a:r>
              <a:rPr lang="en-US" sz="2400" dirty="0">
                <a:latin typeface="+mj-lt"/>
              </a:rPr>
              <a:t> </a:t>
            </a:r>
            <a:r>
              <a:rPr lang="en-US" sz="2400" dirty="0" err="1">
                <a:latin typeface="+mj-lt"/>
              </a:rPr>
              <a:t>berasal</a:t>
            </a:r>
            <a:r>
              <a:rPr lang="en-US" sz="2400" dirty="0">
                <a:latin typeface="+mj-lt"/>
              </a:rPr>
              <a:t> </a:t>
            </a:r>
            <a:r>
              <a:rPr lang="en-US" sz="2400" dirty="0" err="1">
                <a:latin typeface="+mj-lt"/>
              </a:rPr>
              <a:t>dari</a:t>
            </a:r>
            <a:r>
              <a:rPr lang="en-US" sz="2400" dirty="0">
                <a:latin typeface="+mj-lt"/>
              </a:rPr>
              <a:t> </a:t>
            </a:r>
            <a:r>
              <a:rPr lang="en-US" sz="2400" dirty="0" err="1">
                <a:latin typeface="+mj-lt"/>
              </a:rPr>
              <a:t>pusat</a:t>
            </a:r>
            <a:r>
              <a:rPr lang="en-US" sz="2400" dirty="0">
                <a:latin typeface="+mj-lt"/>
              </a:rPr>
              <a:t> </a:t>
            </a:r>
            <a:r>
              <a:rPr lang="en-US" sz="2400" dirty="0" err="1">
                <a:latin typeface="+mj-lt"/>
              </a:rPr>
              <a:t>perkebunan</a:t>
            </a:r>
            <a:endParaRPr lang="en-US" sz="2400" dirty="0">
              <a:latin typeface="+mj-lt"/>
            </a:endParaRPr>
          </a:p>
          <a:p>
            <a:pPr marL="457200" indent="7938" algn="just" eaLnBrk="0" hangingPunct="0">
              <a:tabLst>
                <a:tab pos="465138" algn="l"/>
              </a:tabLst>
              <a:defRPr/>
            </a:pPr>
            <a:r>
              <a:rPr lang="en-US" sz="2400" dirty="0" err="1">
                <a:latin typeface="+mj-lt"/>
              </a:rPr>
              <a:t>Contoh</a:t>
            </a:r>
            <a:r>
              <a:rPr lang="en-US" sz="2400" dirty="0">
                <a:latin typeface="+mj-lt"/>
              </a:rPr>
              <a:t> </a:t>
            </a:r>
            <a:r>
              <a:rPr lang="en-US" sz="2400" dirty="0" err="1">
                <a:latin typeface="+mj-lt"/>
              </a:rPr>
              <a:t>kota-kotanya</a:t>
            </a:r>
            <a:r>
              <a:rPr lang="en-US" sz="2400" dirty="0">
                <a:latin typeface="+mj-lt"/>
              </a:rPr>
              <a:t> : Bogor, </a:t>
            </a:r>
            <a:r>
              <a:rPr lang="en-US" sz="2400" dirty="0" err="1">
                <a:latin typeface="+mj-lt"/>
              </a:rPr>
              <a:t>Pematangsiantar</a:t>
            </a:r>
            <a:r>
              <a:rPr lang="en-US" sz="2400" dirty="0">
                <a:latin typeface="+mj-lt"/>
              </a:rPr>
              <a:t>, Jambi, Bengkulu, </a:t>
            </a:r>
            <a:r>
              <a:rPr lang="en-US" sz="2400" dirty="0" err="1">
                <a:latin typeface="+mj-lt"/>
              </a:rPr>
              <a:t>Tanjungkarang</a:t>
            </a:r>
            <a:r>
              <a:rPr lang="en-US" sz="2400" dirty="0">
                <a:latin typeface="+mj-lt"/>
              </a:rPr>
              <a:t> </a:t>
            </a:r>
            <a:r>
              <a:rPr lang="en-US" sz="2400" dirty="0" err="1">
                <a:latin typeface="+mj-lt"/>
              </a:rPr>
              <a:t>dan</a:t>
            </a:r>
            <a:r>
              <a:rPr lang="en-US" sz="2400" dirty="0">
                <a:latin typeface="+mj-lt"/>
              </a:rPr>
              <a:t> Palembang.</a:t>
            </a:r>
            <a:r>
              <a:rPr lang="id-ID" sz="2400" dirty="0">
                <a:latin typeface="+mj-lt"/>
              </a:rPr>
              <a:t> Bandung (kebun the, inna, busil), Sukabumi (kebun teh), Jambi (kebun karet), Bengkulu (kebun karet dan kelapa), Ambarawa (kebun kopi)</a:t>
            </a:r>
            <a:endParaRPr lang="en-US" sz="2400" dirty="0">
              <a:latin typeface="+mj-lt"/>
            </a:endParaRPr>
          </a:p>
          <a:p>
            <a:pPr marL="457200" indent="-457200" algn="just" eaLnBrk="0" hangingPunct="0">
              <a:buFontTx/>
              <a:buAutoNum type="arabicPeriod" startAt="2"/>
              <a:tabLst>
                <a:tab pos="465138" algn="l"/>
              </a:tabLst>
              <a:defRPr/>
            </a:pPr>
            <a:r>
              <a:rPr lang="en-US" sz="2400" dirty="0" err="1">
                <a:latin typeface="+mj-lt"/>
              </a:rPr>
              <a:t>Pertumbuhan</a:t>
            </a:r>
            <a:r>
              <a:rPr lang="en-US" sz="2400" dirty="0">
                <a:latin typeface="+mj-lt"/>
              </a:rPr>
              <a:t> </a:t>
            </a:r>
            <a:r>
              <a:rPr lang="en-US" sz="2400" dirty="0" err="1">
                <a:latin typeface="+mj-lt"/>
              </a:rPr>
              <a:t>kota</a:t>
            </a:r>
            <a:r>
              <a:rPr lang="en-US" sz="2400" dirty="0">
                <a:latin typeface="+mj-lt"/>
              </a:rPr>
              <a:t> </a:t>
            </a:r>
            <a:r>
              <a:rPr lang="en-US" sz="2400" dirty="0" err="1">
                <a:latin typeface="+mj-lt"/>
              </a:rPr>
              <a:t>berasal</a:t>
            </a:r>
            <a:r>
              <a:rPr lang="en-US" sz="2400" dirty="0">
                <a:latin typeface="+mj-lt"/>
              </a:rPr>
              <a:t> </a:t>
            </a:r>
            <a:r>
              <a:rPr lang="en-US" sz="2400" dirty="0" err="1">
                <a:latin typeface="+mj-lt"/>
              </a:rPr>
              <a:t>dari</a:t>
            </a:r>
            <a:r>
              <a:rPr lang="en-US" sz="2400" dirty="0">
                <a:latin typeface="+mj-lt"/>
              </a:rPr>
              <a:t> </a:t>
            </a:r>
            <a:r>
              <a:rPr lang="en-US" sz="2400" dirty="0" err="1">
                <a:latin typeface="+mj-lt"/>
              </a:rPr>
              <a:t>pusat</a:t>
            </a:r>
            <a:r>
              <a:rPr lang="en-US" sz="2400" dirty="0">
                <a:latin typeface="+mj-lt"/>
              </a:rPr>
              <a:t> </a:t>
            </a:r>
            <a:r>
              <a:rPr lang="en-US" sz="2400" dirty="0" err="1">
                <a:latin typeface="+mj-lt"/>
              </a:rPr>
              <a:t>pertambangan</a:t>
            </a:r>
            <a:endParaRPr lang="en-US" sz="2400" dirty="0">
              <a:latin typeface="+mj-lt"/>
            </a:endParaRPr>
          </a:p>
          <a:p>
            <a:pPr marL="457200" indent="7938" algn="just" eaLnBrk="0" hangingPunct="0">
              <a:tabLst>
                <a:tab pos="465138" algn="l"/>
              </a:tabLst>
              <a:defRPr/>
            </a:pPr>
            <a:r>
              <a:rPr lang="en-US" sz="2400" dirty="0" err="1">
                <a:latin typeface="+mj-lt"/>
              </a:rPr>
              <a:t>Contohnya</a:t>
            </a:r>
            <a:r>
              <a:rPr lang="en-US" sz="2400" dirty="0">
                <a:latin typeface="+mj-lt"/>
              </a:rPr>
              <a:t> </a:t>
            </a:r>
            <a:r>
              <a:rPr lang="en-US" sz="2400" dirty="0" err="1">
                <a:latin typeface="+mj-lt"/>
              </a:rPr>
              <a:t>kota-kotanya</a:t>
            </a:r>
            <a:r>
              <a:rPr lang="en-US" sz="2400" dirty="0">
                <a:latin typeface="+mj-lt"/>
              </a:rPr>
              <a:t> : </a:t>
            </a:r>
            <a:r>
              <a:rPr lang="en-US" sz="2400" dirty="0" err="1">
                <a:latin typeface="+mj-lt"/>
              </a:rPr>
              <a:t>Dumai</a:t>
            </a:r>
            <a:r>
              <a:rPr lang="en-US" sz="2400" dirty="0">
                <a:latin typeface="+mj-lt"/>
              </a:rPr>
              <a:t>, </a:t>
            </a:r>
            <a:r>
              <a:rPr lang="en-US" sz="2400" dirty="0" err="1">
                <a:latin typeface="+mj-lt"/>
              </a:rPr>
              <a:t>Plaju</a:t>
            </a:r>
            <a:r>
              <a:rPr lang="en-US" sz="2400" dirty="0">
                <a:latin typeface="+mj-lt"/>
              </a:rPr>
              <a:t>, Rejang </a:t>
            </a:r>
            <a:r>
              <a:rPr lang="en-US" sz="2400" dirty="0" err="1">
                <a:latin typeface="+mj-lt"/>
              </a:rPr>
              <a:t>Lebong</a:t>
            </a:r>
            <a:r>
              <a:rPr lang="en-US" sz="2400" dirty="0">
                <a:latin typeface="+mj-lt"/>
              </a:rPr>
              <a:t>, Tarakan, </a:t>
            </a:r>
            <a:r>
              <a:rPr lang="en-US" sz="2400" dirty="0" err="1">
                <a:latin typeface="+mj-lt"/>
              </a:rPr>
              <a:t>Ombilin</a:t>
            </a:r>
            <a:r>
              <a:rPr lang="en-US" sz="2400" dirty="0">
                <a:latin typeface="+mj-lt"/>
              </a:rPr>
              <a:t>, </a:t>
            </a:r>
            <a:r>
              <a:rPr lang="en-US" sz="2400" dirty="0" err="1">
                <a:latin typeface="+mj-lt"/>
              </a:rPr>
              <a:t>Sawah</a:t>
            </a:r>
            <a:r>
              <a:rPr lang="en-US" sz="2400" dirty="0">
                <a:latin typeface="+mj-lt"/>
              </a:rPr>
              <a:t> </a:t>
            </a:r>
            <a:r>
              <a:rPr lang="en-US" sz="2400" dirty="0" err="1">
                <a:latin typeface="+mj-lt"/>
              </a:rPr>
              <a:t>Lunto</a:t>
            </a:r>
            <a:r>
              <a:rPr lang="en-US" sz="2400" dirty="0">
                <a:latin typeface="+mj-lt"/>
              </a:rPr>
              <a:t>, </a:t>
            </a:r>
            <a:r>
              <a:rPr lang="en-US" sz="2400" dirty="0" err="1">
                <a:latin typeface="+mj-lt"/>
              </a:rPr>
              <a:t>Pangkal</a:t>
            </a:r>
            <a:r>
              <a:rPr lang="en-US" sz="2400" dirty="0">
                <a:latin typeface="+mj-lt"/>
              </a:rPr>
              <a:t> Pinang, Balikpapan, </a:t>
            </a:r>
            <a:r>
              <a:rPr lang="en-US" sz="2400" dirty="0" err="1">
                <a:latin typeface="+mj-lt"/>
              </a:rPr>
              <a:t>Martapura</a:t>
            </a:r>
            <a:r>
              <a:rPr lang="en-US" sz="2400" dirty="0">
                <a:latin typeface="+mj-lt"/>
              </a:rPr>
              <a:t>, </a:t>
            </a:r>
            <a:r>
              <a:rPr lang="en-US" sz="2400" dirty="0" err="1">
                <a:latin typeface="+mj-lt"/>
              </a:rPr>
              <a:t>Cepu</a:t>
            </a:r>
            <a:r>
              <a:rPr lang="en-US" sz="2400" dirty="0">
                <a:latin typeface="+mj-lt"/>
              </a:rPr>
              <a:t>, </a:t>
            </a:r>
            <a:r>
              <a:rPr lang="en-US" sz="2400" dirty="0" err="1">
                <a:latin typeface="+mj-lt"/>
              </a:rPr>
              <a:t>Wonokromo</a:t>
            </a:r>
            <a:r>
              <a:rPr lang="en-US" sz="2400" dirty="0">
                <a:latin typeface="+mj-lt"/>
              </a:rPr>
              <a:t>, </a:t>
            </a:r>
            <a:r>
              <a:rPr lang="en-US" sz="2400" dirty="0" err="1">
                <a:latin typeface="+mj-lt"/>
              </a:rPr>
              <a:t>Tembagapura</a:t>
            </a:r>
            <a:r>
              <a:rPr lang="en-US" sz="2400" dirty="0">
                <a:latin typeface="+mj-lt"/>
              </a:rPr>
              <a:t>, </a:t>
            </a:r>
            <a:r>
              <a:rPr lang="en-US" sz="2400" dirty="0" err="1">
                <a:latin typeface="+mj-lt"/>
              </a:rPr>
              <a:t>Tanjung</a:t>
            </a:r>
            <a:r>
              <a:rPr lang="en-US" sz="2400" dirty="0">
                <a:latin typeface="+mj-lt"/>
              </a:rPr>
              <a:t> </a:t>
            </a:r>
            <a:r>
              <a:rPr lang="en-US" sz="2400" dirty="0" err="1">
                <a:latin typeface="+mj-lt"/>
              </a:rPr>
              <a:t>Enim</a:t>
            </a:r>
            <a:r>
              <a:rPr lang="en-US" sz="2400" dirty="0">
                <a:latin typeface="+mj-lt"/>
              </a:rPr>
              <a:t>, </a:t>
            </a:r>
            <a:r>
              <a:rPr lang="en-US" sz="2400" dirty="0" err="1">
                <a:latin typeface="+mj-lt"/>
              </a:rPr>
              <a:t>Bontang</a:t>
            </a:r>
            <a:r>
              <a:rPr lang="en-US" sz="2400" dirty="0">
                <a:latin typeface="+mj-lt"/>
              </a:rPr>
              <a:t>, </a:t>
            </a:r>
            <a:r>
              <a:rPr lang="en-US" sz="2400" dirty="0" err="1">
                <a:latin typeface="+mj-lt"/>
              </a:rPr>
              <a:t>Arun</a:t>
            </a:r>
            <a:r>
              <a:rPr lang="en-US" sz="2400" dirty="0">
                <a:latin typeface="+mj-lt"/>
              </a:rPr>
              <a:t>.</a:t>
            </a:r>
          </a:p>
        </p:txBody>
      </p:sp>
    </p:spTree>
    <p:extLst>
      <p:ext uri="{BB962C8B-B14F-4D97-AF65-F5344CB8AC3E}">
        <p14:creationId xmlns:p14="http://schemas.microsoft.com/office/powerpoint/2010/main" val="2111796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0699D0-DA69-44FD-893D-D53BBFDFD40F}"/>
              </a:ext>
            </a:extLst>
          </p:cNvPr>
          <p:cNvSpPr/>
          <p:nvPr/>
        </p:nvSpPr>
        <p:spPr>
          <a:xfrm>
            <a:off x="1881189" y="428626"/>
            <a:ext cx="7786687"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
        <p:nvSpPr>
          <p:cNvPr id="3" name="Rectangle 2">
            <a:extLst>
              <a:ext uri="{FF2B5EF4-FFF2-40B4-BE49-F238E27FC236}">
                <a16:creationId xmlns:a16="http://schemas.microsoft.com/office/drawing/2014/main" id="{88389C7A-75F1-4E2D-B93A-DE546B46BA43}"/>
              </a:ext>
            </a:extLst>
          </p:cNvPr>
          <p:cNvSpPr/>
          <p:nvPr/>
        </p:nvSpPr>
        <p:spPr>
          <a:xfrm>
            <a:off x="1952626" y="1214439"/>
            <a:ext cx="7929563" cy="5109091"/>
          </a:xfrm>
          <a:prstGeom prst="rect">
            <a:avLst/>
          </a:prstGeom>
        </p:spPr>
        <p:txBody>
          <a:bodyPr>
            <a:spAutoFit/>
          </a:bodyPr>
          <a:lstStyle/>
          <a:p>
            <a:pPr marL="457200" indent="-457200" algn="just" eaLnBrk="0" hangingPunct="0">
              <a:buFontTx/>
              <a:buAutoNum type="arabicPeriod" startAt="3"/>
              <a:tabLst>
                <a:tab pos="465138" algn="l"/>
              </a:tabLst>
              <a:defRPr/>
            </a:pPr>
            <a:r>
              <a:rPr lang="en-US" sz="2800" dirty="0" err="1"/>
              <a:t>Pertumbuhan</a:t>
            </a:r>
            <a:r>
              <a:rPr lang="en-US" sz="2800" dirty="0"/>
              <a:t> </a:t>
            </a:r>
            <a:r>
              <a:rPr lang="en-US" sz="2800" dirty="0" err="1"/>
              <a:t>kota</a:t>
            </a:r>
            <a:r>
              <a:rPr lang="en-US" sz="2800" dirty="0"/>
              <a:t> </a:t>
            </a:r>
            <a:r>
              <a:rPr lang="en-US" sz="2800" dirty="0" err="1"/>
              <a:t>berasal</a:t>
            </a:r>
            <a:r>
              <a:rPr lang="en-US" sz="2800" dirty="0"/>
              <a:t> </a:t>
            </a:r>
            <a:r>
              <a:rPr lang="en-US" sz="2800" dirty="0" err="1"/>
              <a:t>dari</a:t>
            </a:r>
            <a:r>
              <a:rPr lang="en-US" sz="2800" dirty="0"/>
              <a:t> </a:t>
            </a:r>
            <a:r>
              <a:rPr lang="en-US" sz="2800" dirty="0" err="1"/>
              <a:t>pusat</a:t>
            </a:r>
            <a:r>
              <a:rPr lang="en-US" sz="2800" dirty="0"/>
              <a:t> </a:t>
            </a:r>
            <a:r>
              <a:rPr lang="en-US" sz="2800" dirty="0" err="1"/>
              <a:t>administrasi</a:t>
            </a:r>
            <a:r>
              <a:rPr lang="en-US" sz="2800" dirty="0"/>
              <a:t>. </a:t>
            </a:r>
            <a:r>
              <a:rPr lang="en-US" sz="2800" dirty="0" err="1"/>
              <a:t>Pada</a:t>
            </a:r>
            <a:r>
              <a:rPr lang="en-US" sz="2800" dirty="0"/>
              <a:t> </a:t>
            </a:r>
            <a:r>
              <a:rPr lang="en-US" sz="2800" dirty="0" err="1"/>
              <a:t>awalnya</a:t>
            </a:r>
            <a:r>
              <a:rPr lang="en-US" sz="2800" dirty="0"/>
              <a:t> </a:t>
            </a:r>
            <a:r>
              <a:rPr lang="en-US" sz="2800" dirty="0" err="1"/>
              <a:t>kota-kota</a:t>
            </a:r>
            <a:r>
              <a:rPr lang="en-US" sz="2800" dirty="0"/>
              <a:t> </a:t>
            </a:r>
            <a:r>
              <a:rPr lang="en-US" sz="2800" dirty="0" err="1"/>
              <a:t>ini</a:t>
            </a:r>
            <a:r>
              <a:rPr lang="en-US" sz="2800" dirty="0"/>
              <a:t> </a:t>
            </a:r>
            <a:r>
              <a:rPr lang="en-US" sz="2800" dirty="0" err="1"/>
              <a:t>merupakan</a:t>
            </a:r>
            <a:r>
              <a:rPr lang="en-US" sz="2800" dirty="0"/>
              <a:t> </a:t>
            </a:r>
            <a:r>
              <a:rPr lang="en-US" sz="2800" dirty="0" err="1"/>
              <a:t>pusat-pusat</a:t>
            </a:r>
            <a:r>
              <a:rPr lang="en-US" sz="2800" dirty="0"/>
              <a:t> </a:t>
            </a:r>
            <a:r>
              <a:rPr lang="en-US" sz="2800" dirty="0" err="1"/>
              <a:t>kerajaan</a:t>
            </a:r>
            <a:r>
              <a:rPr lang="en-US" sz="2800" dirty="0"/>
              <a:t>, </a:t>
            </a:r>
            <a:r>
              <a:rPr lang="en-US" sz="2800" dirty="0" err="1"/>
              <a:t>diantaranya</a:t>
            </a:r>
            <a:r>
              <a:rPr lang="en-US" sz="2800" dirty="0"/>
              <a:t> : Jakarta, </a:t>
            </a:r>
            <a:r>
              <a:rPr lang="en-US" sz="2800" dirty="0" err="1"/>
              <a:t>Demak</a:t>
            </a:r>
            <a:r>
              <a:rPr lang="en-US" sz="2800" dirty="0"/>
              <a:t>, Cirebon, Surakarta, Yogyakarta, </a:t>
            </a:r>
            <a:r>
              <a:rPr lang="en-US" sz="2800" dirty="0" err="1"/>
              <a:t>Gowa</a:t>
            </a:r>
            <a:r>
              <a:rPr lang="en-US" sz="2800" dirty="0"/>
              <a:t>, Banjarmasin, NAD.</a:t>
            </a:r>
          </a:p>
          <a:p>
            <a:pPr marL="457200" indent="-457200" algn="just" eaLnBrk="0" hangingPunct="0">
              <a:buFontTx/>
              <a:buAutoNum type="arabicPeriod" startAt="3"/>
              <a:tabLst>
                <a:tab pos="465138" algn="l"/>
              </a:tabLst>
              <a:defRPr/>
            </a:pPr>
            <a:r>
              <a:rPr lang="en-US" sz="2800" dirty="0" err="1"/>
              <a:t>Pertumbuhan</a:t>
            </a:r>
            <a:r>
              <a:rPr lang="en-US" sz="2800" dirty="0"/>
              <a:t> </a:t>
            </a:r>
            <a:r>
              <a:rPr lang="en-US" sz="2800" dirty="0" err="1"/>
              <a:t>kota</a:t>
            </a:r>
            <a:r>
              <a:rPr lang="en-US" sz="2800" dirty="0"/>
              <a:t> </a:t>
            </a:r>
            <a:r>
              <a:rPr lang="en-US" sz="2800" dirty="0" err="1"/>
              <a:t>berasal</a:t>
            </a:r>
            <a:r>
              <a:rPr lang="en-US" sz="2800" dirty="0"/>
              <a:t>  </a:t>
            </a:r>
            <a:r>
              <a:rPr lang="en-US" sz="2800" dirty="0" err="1"/>
              <a:t>dari</a:t>
            </a:r>
            <a:r>
              <a:rPr lang="en-US" sz="2800" dirty="0"/>
              <a:t> </a:t>
            </a:r>
            <a:r>
              <a:rPr lang="en-US" sz="2800" dirty="0" err="1"/>
              <a:t>kebudayaan</a:t>
            </a:r>
            <a:r>
              <a:rPr lang="en-US" sz="2800" dirty="0"/>
              <a:t> </a:t>
            </a:r>
            <a:r>
              <a:rPr lang="en-US" sz="2800" dirty="0" err="1"/>
              <a:t>contohnya</a:t>
            </a:r>
            <a:r>
              <a:rPr lang="en-US" sz="2800" dirty="0"/>
              <a:t> : Solo, Yogyakarta, Denpasar</a:t>
            </a:r>
          </a:p>
          <a:p>
            <a:pPr marL="457200" indent="-457200" algn="just" eaLnBrk="0" hangingPunct="0">
              <a:buFontTx/>
              <a:buAutoNum type="arabicPeriod" startAt="5"/>
              <a:tabLst>
                <a:tab pos="465138" algn="l"/>
              </a:tabLst>
              <a:defRPr/>
            </a:pPr>
            <a:r>
              <a:rPr lang="en-US" sz="2800" dirty="0" err="1"/>
              <a:t>Pertumbuhan</a:t>
            </a:r>
            <a:r>
              <a:rPr lang="en-US" sz="2800" dirty="0"/>
              <a:t> </a:t>
            </a:r>
            <a:r>
              <a:rPr lang="en-US" sz="2800" dirty="0" err="1"/>
              <a:t>kota</a:t>
            </a:r>
            <a:r>
              <a:rPr lang="en-US" sz="2800" dirty="0"/>
              <a:t> </a:t>
            </a:r>
            <a:r>
              <a:rPr lang="en-US" sz="2800" dirty="0" err="1"/>
              <a:t>berasal</a:t>
            </a:r>
            <a:r>
              <a:rPr lang="en-US" sz="2800" dirty="0"/>
              <a:t> </a:t>
            </a:r>
            <a:r>
              <a:rPr lang="en-US" sz="2800" dirty="0" err="1"/>
              <a:t>dari</a:t>
            </a:r>
            <a:r>
              <a:rPr lang="en-US" sz="2800" dirty="0"/>
              <a:t> </a:t>
            </a:r>
            <a:r>
              <a:rPr lang="en-US" sz="2800" dirty="0" err="1"/>
              <a:t>pusat</a:t>
            </a:r>
            <a:r>
              <a:rPr lang="en-US" sz="2800" dirty="0"/>
              <a:t> </a:t>
            </a:r>
            <a:r>
              <a:rPr lang="en-US" sz="2800" dirty="0" err="1"/>
              <a:t>perdagangan</a:t>
            </a:r>
            <a:endParaRPr lang="en-US" sz="2800" dirty="0"/>
          </a:p>
          <a:p>
            <a:pPr marL="457200" indent="7938" algn="just" eaLnBrk="0" hangingPunct="0">
              <a:tabLst>
                <a:tab pos="465138" algn="l"/>
              </a:tabLst>
              <a:defRPr/>
            </a:pPr>
            <a:r>
              <a:rPr lang="en-US" sz="2800" dirty="0" err="1"/>
              <a:t>Umumnya</a:t>
            </a:r>
            <a:r>
              <a:rPr lang="en-US" sz="2800" dirty="0"/>
              <a:t> </a:t>
            </a:r>
            <a:r>
              <a:rPr lang="en-US" sz="2800" dirty="0" err="1"/>
              <a:t>menepati</a:t>
            </a:r>
            <a:r>
              <a:rPr lang="en-US" sz="2800" dirty="0"/>
              <a:t> </a:t>
            </a:r>
            <a:r>
              <a:rPr lang="en-US" sz="2800" dirty="0" err="1"/>
              <a:t>daerah</a:t>
            </a:r>
            <a:r>
              <a:rPr lang="en-US" sz="2800" dirty="0"/>
              <a:t> </a:t>
            </a:r>
            <a:r>
              <a:rPr lang="en-US" sz="2800" dirty="0" err="1"/>
              <a:t>pantai</a:t>
            </a:r>
            <a:r>
              <a:rPr lang="en-US" sz="2800" dirty="0"/>
              <a:t>, </a:t>
            </a:r>
            <a:r>
              <a:rPr lang="en-US" sz="2800" dirty="0" err="1"/>
              <a:t>contohnya</a:t>
            </a:r>
            <a:r>
              <a:rPr lang="en-US" sz="2800" dirty="0"/>
              <a:t> </a:t>
            </a:r>
            <a:r>
              <a:rPr lang="en-US" sz="2800" dirty="0" err="1"/>
              <a:t>Makasar</a:t>
            </a:r>
            <a:r>
              <a:rPr lang="en-US" sz="2800" dirty="0"/>
              <a:t>, </a:t>
            </a:r>
            <a:r>
              <a:rPr lang="en-US" sz="2800" dirty="0" err="1"/>
              <a:t>Banten</a:t>
            </a:r>
            <a:r>
              <a:rPr lang="en-US" sz="2800" dirty="0"/>
              <a:t>, Jakarta, Semarang, Surabaya.</a:t>
            </a:r>
            <a:endParaRPr lang="en-US" dirty="0"/>
          </a:p>
          <a:p>
            <a:pPr marL="457200" indent="-457200" algn="just" eaLnBrk="0" hangingPunct="0">
              <a:tabLst>
                <a:tab pos="465138" algn="l"/>
              </a:tabLst>
              <a:defRPr/>
            </a:pPr>
            <a:r>
              <a:rPr lang="en-US" dirty="0"/>
              <a:t> </a:t>
            </a:r>
          </a:p>
        </p:txBody>
      </p:sp>
    </p:spTree>
    <p:extLst>
      <p:ext uri="{BB962C8B-B14F-4D97-AF65-F5344CB8AC3E}">
        <p14:creationId xmlns:p14="http://schemas.microsoft.com/office/powerpoint/2010/main" val="3076137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4C44B404-AABD-4328-99D5-DB84A70FA6A1}"/>
              </a:ext>
            </a:extLst>
          </p:cNvPr>
          <p:cNvSpPr>
            <a:spLocks noChangeArrowheads="1"/>
          </p:cNvSpPr>
          <p:nvPr/>
        </p:nvSpPr>
        <p:spPr bwMode="auto">
          <a:xfrm>
            <a:off x="2166938" y="500064"/>
            <a:ext cx="764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eaLnBrk="0" hangingPunct="0">
              <a:tabLst>
                <a:tab pos="347663" algn="l"/>
              </a:tabLst>
              <a:defRPr>
                <a:solidFill>
                  <a:schemeClr val="tx1"/>
                </a:solidFill>
                <a:latin typeface="Arial" panose="020B0604020202020204" pitchFamily="34" charset="0"/>
              </a:defRPr>
            </a:lvl1pPr>
            <a:lvl2pPr marL="742950" indent="-285750" eaLnBrk="0" hangingPunct="0">
              <a:tabLst>
                <a:tab pos="347663" algn="l"/>
              </a:tabLst>
              <a:defRPr>
                <a:solidFill>
                  <a:schemeClr val="tx1"/>
                </a:solidFill>
                <a:latin typeface="Arial" panose="020B0604020202020204" pitchFamily="34" charset="0"/>
              </a:defRPr>
            </a:lvl2pPr>
            <a:lvl3pPr marL="1143000" indent="-228600" eaLnBrk="0" hangingPunct="0">
              <a:tabLst>
                <a:tab pos="347663" algn="l"/>
              </a:tabLst>
              <a:defRPr>
                <a:solidFill>
                  <a:schemeClr val="tx1"/>
                </a:solidFill>
                <a:latin typeface="Arial" panose="020B0604020202020204" pitchFamily="34" charset="0"/>
              </a:defRPr>
            </a:lvl3pPr>
            <a:lvl4pPr marL="1600200" indent="-228600" eaLnBrk="0" hangingPunct="0">
              <a:tabLst>
                <a:tab pos="347663" algn="l"/>
              </a:tabLst>
              <a:defRPr>
                <a:solidFill>
                  <a:schemeClr val="tx1"/>
                </a:solidFill>
                <a:latin typeface="Arial" panose="020B0604020202020204" pitchFamily="34" charset="0"/>
              </a:defRPr>
            </a:lvl4pPr>
            <a:lvl5pPr marL="2057400" indent="-228600" eaLnBrk="0" hangingPunct="0">
              <a:tabLst>
                <a:tab pos="347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47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47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47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47663" algn="l"/>
              </a:tabLst>
              <a:defRPr>
                <a:solidFill>
                  <a:schemeClr val="tx1"/>
                </a:solidFill>
                <a:latin typeface="Arial" panose="020B0604020202020204" pitchFamily="34" charset="0"/>
              </a:defRPr>
            </a:lvl9pPr>
          </a:lstStyle>
          <a:p>
            <a:pPr algn="ctr"/>
            <a:r>
              <a:rPr lang="en-US" altLang="id-ID">
                <a:cs typeface="Times New Roman" panose="02020603050405020304" pitchFamily="18" charset="0"/>
              </a:rPr>
              <a:t>	</a:t>
            </a:r>
            <a:r>
              <a:rPr lang="en-US" altLang="id-ID" sz="2800" b="1">
                <a:cs typeface="Times New Roman" panose="02020603050405020304" pitchFamily="18" charset="0"/>
              </a:rPr>
              <a:t>Fungsi Kota</a:t>
            </a:r>
          </a:p>
        </p:txBody>
      </p:sp>
      <p:sp>
        <p:nvSpPr>
          <p:cNvPr id="3" name="Rectangle 2">
            <a:extLst>
              <a:ext uri="{FF2B5EF4-FFF2-40B4-BE49-F238E27FC236}">
                <a16:creationId xmlns:a16="http://schemas.microsoft.com/office/drawing/2014/main" id="{A6FD831D-09A3-4058-9A18-3C8E17CD6697}"/>
              </a:ext>
            </a:extLst>
          </p:cNvPr>
          <p:cNvSpPr/>
          <p:nvPr/>
        </p:nvSpPr>
        <p:spPr>
          <a:xfrm>
            <a:off x="2024064" y="1571626"/>
            <a:ext cx="7858125" cy="3540125"/>
          </a:xfrm>
          <a:prstGeom prst="rect">
            <a:avLst/>
          </a:prstGeom>
        </p:spPr>
        <p:txBody>
          <a:bodyPr>
            <a:spAutoFit/>
          </a:bodyPr>
          <a:lstStyle/>
          <a:p>
            <a:pPr marL="514350" indent="-514350" algn="just">
              <a:buFont typeface="+mj-lt"/>
              <a:buAutoNum type="arabicPeriod"/>
              <a:defRPr/>
            </a:pPr>
            <a:r>
              <a:rPr lang="en-US" sz="2800" dirty="0">
                <a:cs typeface="Times New Roman" pitchFamily="18" charset="0"/>
              </a:rPr>
              <a:t>Kota </a:t>
            </a:r>
            <a:r>
              <a:rPr lang="en-US" sz="2800" dirty="0" err="1">
                <a:cs typeface="Times New Roman" pitchFamily="18" charset="0"/>
              </a:rPr>
              <a:t>sebagai</a:t>
            </a:r>
            <a:r>
              <a:rPr lang="en-US" sz="2800" dirty="0">
                <a:cs typeface="Times New Roman" pitchFamily="18" charset="0"/>
              </a:rPr>
              <a:t>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pemerintahan</a:t>
            </a:r>
            <a:r>
              <a:rPr lang="en-US" sz="2800" dirty="0">
                <a:cs typeface="Times New Roman" pitchFamily="18" charset="0"/>
              </a:rPr>
              <a:t> (political capital) (</a:t>
            </a:r>
            <a:r>
              <a:rPr lang="en-US" sz="2800" dirty="0" err="1">
                <a:cs typeface="Times New Roman" pitchFamily="18" charset="0"/>
              </a:rPr>
              <a:t>sebagai</a:t>
            </a:r>
            <a:r>
              <a:rPr lang="en-US" sz="2800" dirty="0">
                <a:cs typeface="Times New Roman" pitchFamily="18" charset="0"/>
              </a:rPr>
              <a:t>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pengaturan</a:t>
            </a:r>
            <a:r>
              <a:rPr lang="en-US" sz="2800" dirty="0">
                <a:cs typeface="Times New Roman" pitchFamily="18" charset="0"/>
              </a:rPr>
              <a:t> </a:t>
            </a:r>
            <a:r>
              <a:rPr lang="en-US" sz="2800" dirty="0" err="1">
                <a:cs typeface="Times New Roman" pitchFamily="18" charset="0"/>
              </a:rPr>
              <a:t>atau</a:t>
            </a:r>
            <a:r>
              <a:rPr lang="en-US" sz="2800" dirty="0">
                <a:cs typeface="Times New Roman" pitchFamily="18" charset="0"/>
              </a:rPr>
              <a:t> </a:t>
            </a:r>
            <a:r>
              <a:rPr lang="en-US" sz="2800" dirty="0" err="1">
                <a:cs typeface="Times New Roman" pitchFamily="18" charset="0"/>
              </a:rPr>
              <a:t>pengendalian</a:t>
            </a:r>
            <a:endParaRPr lang="en-US" sz="2800" dirty="0">
              <a:cs typeface="Times New Roman" pitchFamily="18" charset="0"/>
            </a:endParaRPr>
          </a:p>
          <a:p>
            <a:pPr marL="514350" indent="-514350" algn="just">
              <a:buFont typeface="+mj-lt"/>
              <a:buAutoNum type="arabicPeriod"/>
              <a:defRPr/>
            </a:pPr>
            <a:r>
              <a:rPr lang="en-US" sz="2800" dirty="0">
                <a:cs typeface="Times New Roman" pitchFamily="18" charset="0"/>
              </a:rPr>
              <a:t>Kota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pendidikan</a:t>
            </a:r>
            <a:endParaRPr lang="en-US" sz="2800" dirty="0">
              <a:cs typeface="Times New Roman" pitchFamily="18" charset="0"/>
            </a:endParaRPr>
          </a:p>
          <a:p>
            <a:pPr marL="514350" indent="-514350" algn="just">
              <a:buFont typeface="+mj-lt"/>
              <a:buAutoNum type="arabicPeriod"/>
              <a:defRPr/>
            </a:pPr>
            <a:r>
              <a:rPr lang="en-US" sz="2800" dirty="0">
                <a:cs typeface="Times New Roman" pitchFamily="18" charset="0"/>
              </a:rPr>
              <a:t>Kota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informasi</a:t>
            </a:r>
            <a:endParaRPr lang="en-US" sz="2800" dirty="0">
              <a:cs typeface="Times New Roman" pitchFamily="18" charset="0"/>
            </a:endParaRPr>
          </a:p>
          <a:p>
            <a:pPr marL="514350" indent="-514350" algn="just">
              <a:buFont typeface="+mj-lt"/>
              <a:buAutoNum type="arabicPeriod"/>
              <a:defRPr/>
            </a:pPr>
            <a:r>
              <a:rPr lang="en-US" sz="2800" dirty="0">
                <a:cs typeface="Times New Roman" pitchFamily="18" charset="0"/>
              </a:rPr>
              <a:t>Kota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produksi</a:t>
            </a:r>
            <a:endParaRPr lang="en-US" sz="2800" dirty="0">
              <a:cs typeface="Times New Roman" pitchFamily="18" charset="0"/>
            </a:endParaRPr>
          </a:p>
          <a:p>
            <a:pPr marL="514350" indent="-514350" algn="just">
              <a:buFont typeface="+mj-lt"/>
              <a:buAutoNum type="arabicPeriod"/>
              <a:defRPr/>
            </a:pPr>
            <a:r>
              <a:rPr lang="en-US" sz="2800" dirty="0">
                <a:cs typeface="Times New Roman" pitchFamily="18" charset="0"/>
              </a:rPr>
              <a:t>Kota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kebudayaan</a:t>
            </a:r>
            <a:endParaRPr lang="en-US" sz="2800" dirty="0">
              <a:cs typeface="Times New Roman" pitchFamily="18" charset="0"/>
            </a:endParaRPr>
          </a:p>
          <a:p>
            <a:pPr marL="514350" indent="-514350" algn="just">
              <a:buFont typeface="+mj-lt"/>
              <a:buAutoNum type="arabicPeriod"/>
              <a:defRPr/>
            </a:pPr>
            <a:r>
              <a:rPr lang="en-US" sz="2800" dirty="0">
                <a:cs typeface="Times New Roman" pitchFamily="18" charset="0"/>
              </a:rPr>
              <a:t>Kota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perdagangan</a:t>
            </a:r>
            <a:endParaRPr lang="en-US" sz="2800" dirty="0"/>
          </a:p>
        </p:txBody>
      </p:sp>
    </p:spTree>
    <p:extLst>
      <p:ext uri="{BB962C8B-B14F-4D97-AF65-F5344CB8AC3E}">
        <p14:creationId xmlns:p14="http://schemas.microsoft.com/office/powerpoint/2010/main" val="3027324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p:cTn id="7" dur="500" fill="hold"/>
                                        <p:tgtEl>
                                          <p:spTgt spid="512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120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120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3884-75A5-4C3D-8197-4FF385C3D332}"/>
              </a:ext>
            </a:extLst>
          </p:cNvPr>
          <p:cNvSpPr>
            <a:spLocks noGrp="1"/>
          </p:cNvSpPr>
          <p:nvPr>
            <p:ph type="title"/>
          </p:nvPr>
        </p:nvSpPr>
        <p:spPr/>
        <p:txBody>
          <a:bodyPr/>
          <a:lstStyle/>
          <a:p>
            <a:pPr algn="ctr"/>
            <a:r>
              <a:rPr lang="id-ID" dirty="0"/>
              <a:t>Pola Keruangan kota </a:t>
            </a:r>
          </a:p>
        </p:txBody>
      </p:sp>
      <p:sp>
        <p:nvSpPr>
          <p:cNvPr id="3" name="Content Placeholder 2">
            <a:extLst>
              <a:ext uri="{FF2B5EF4-FFF2-40B4-BE49-F238E27FC236}">
                <a16:creationId xmlns:a16="http://schemas.microsoft.com/office/drawing/2014/main" id="{3E359DF5-D641-40FD-BED5-5445FBB621BC}"/>
              </a:ext>
            </a:extLst>
          </p:cNvPr>
          <p:cNvSpPr>
            <a:spLocks noGrp="1"/>
          </p:cNvSpPr>
          <p:nvPr>
            <p:ph idx="1"/>
          </p:nvPr>
        </p:nvSpPr>
        <p:spPr/>
        <p:txBody>
          <a:bodyPr/>
          <a:lstStyle/>
          <a:p>
            <a:r>
              <a:rPr lang="id-ID" dirty="0"/>
              <a:t>Pendekatan Ekologi</a:t>
            </a:r>
          </a:p>
          <a:p>
            <a:r>
              <a:rPr lang="id-ID" dirty="0"/>
              <a:t>Pendekatan ekonomi</a:t>
            </a:r>
          </a:p>
          <a:p>
            <a:r>
              <a:rPr lang="id-ID" dirty="0"/>
              <a:t>Pendekatan morfologi</a:t>
            </a:r>
          </a:p>
          <a:p>
            <a:r>
              <a:rPr lang="id-ID" dirty="0"/>
              <a:t>Pendekatan sistem kegiatan</a:t>
            </a:r>
          </a:p>
        </p:txBody>
      </p:sp>
    </p:spTree>
    <p:extLst>
      <p:ext uri="{BB962C8B-B14F-4D97-AF65-F5344CB8AC3E}">
        <p14:creationId xmlns:p14="http://schemas.microsoft.com/office/powerpoint/2010/main" val="196983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1858-489F-40E8-9435-EBDE9DC2B9D7}"/>
              </a:ext>
            </a:extLst>
          </p:cNvPr>
          <p:cNvSpPr>
            <a:spLocks noGrp="1"/>
          </p:cNvSpPr>
          <p:nvPr>
            <p:ph type="title"/>
          </p:nvPr>
        </p:nvSpPr>
        <p:spPr/>
        <p:txBody>
          <a:bodyPr/>
          <a:lstStyle/>
          <a:p>
            <a:pPr algn="ctr"/>
            <a:r>
              <a:rPr lang="id-ID" dirty="0"/>
              <a:t>Pendekatan Ekologi</a:t>
            </a:r>
          </a:p>
        </p:txBody>
      </p:sp>
      <p:sp>
        <p:nvSpPr>
          <p:cNvPr id="3" name="Content Placeholder 2">
            <a:extLst>
              <a:ext uri="{FF2B5EF4-FFF2-40B4-BE49-F238E27FC236}">
                <a16:creationId xmlns:a16="http://schemas.microsoft.com/office/drawing/2014/main" id="{B40ECCAB-ED5A-4A17-8C88-4B1DF4FB26B1}"/>
              </a:ext>
            </a:extLst>
          </p:cNvPr>
          <p:cNvSpPr>
            <a:spLocks noGrp="1"/>
          </p:cNvSpPr>
          <p:nvPr>
            <p:ph idx="1"/>
          </p:nvPr>
        </p:nvSpPr>
        <p:spPr/>
        <p:txBody>
          <a:bodyPr/>
          <a:lstStyle/>
          <a:p>
            <a:r>
              <a:rPr lang="id-ID" dirty="0"/>
              <a:t>Teori konsentris</a:t>
            </a:r>
          </a:p>
          <a:p>
            <a:r>
              <a:rPr lang="id-ID" dirty="0"/>
              <a:t>Teori tinggi bangunan</a:t>
            </a:r>
          </a:p>
          <a:p>
            <a:r>
              <a:rPr lang="id-ID" dirty="0"/>
              <a:t>Teori sektoral</a:t>
            </a:r>
          </a:p>
          <a:p>
            <a:r>
              <a:rPr lang="id-ID" dirty="0"/>
              <a:t>Teori konsektoral</a:t>
            </a:r>
          </a:p>
          <a:p>
            <a:r>
              <a:rPr lang="id-ID" dirty="0"/>
              <a:t>Teori poros</a:t>
            </a:r>
          </a:p>
          <a:p>
            <a:r>
              <a:rPr lang="id-ID" dirty="0"/>
              <a:t>Teori pusat kegiatan banyak</a:t>
            </a:r>
          </a:p>
          <a:p>
            <a:r>
              <a:rPr lang="id-ID" dirty="0"/>
              <a:t>Teori ukuran kota</a:t>
            </a:r>
          </a:p>
          <a:p>
            <a:r>
              <a:rPr lang="id-ID" dirty="0"/>
              <a:t>Teori historis</a:t>
            </a:r>
          </a:p>
          <a:p>
            <a:endParaRPr lang="id-ID" dirty="0"/>
          </a:p>
          <a:p>
            <a:endParaRPr lang="id-ID" dirty="0"/>
          </a:p>
          <a:p>
            <a:endParaRPr lang="id-ID" dirty="0"/>
          </a:p>
          <a:p>
            <a:endParaRPr lang="id-ID" dirty="0"/>
          </a:p>
        </p:txBody>
      </p:sp>
    </p:spTree>
    <p:extLst>
      <p:ext uri="{BB962C8B-B14F-4D97-AF65-F5344CB8AC3E}">
        <p14:creationId xmlns:p14="http://schemas.microsoft.com/office/powerpoint/2010/main" val="2706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8EACE-D8AF-49B5-9211-99DB0185F3A3}"/>
              </a:ext>
            </a:extLst>
          </p:cNvPr>
          <p:cNvSpPr>
            <a:spLocks noGrp="1"/>
          </p:cNvSpPr>
          <p:nvPr>
            <p:ph idx="1"/>
          </p:nvPr>
        </p:nvSpPr>
        <p:spPr/>
        <p:txBody>
          <a:bodyPr/>
          <a:lstStyle/>
          <a:p>
            <a:pPr algn="just"/>
            <a:r>
              <a:rPr lang="id-ID" dirty="0"/>
              <a:t>Umumnya mereka curiga terhadap orang luar yang masuk</a:t>
            </a:r>
          </a:p>
          <a:p>
            <a:pPr algn="just"/>
            <a:r>
              <a:rPr lang="id-ID" dirty="0"/>
              <a:t>Para orang tua </a:t>
            </a:r>
            <a:r>
              <a:rPr lang="id-ID" dirty="0" err="1"/>
              <a:t>umumya</a:t>
            </a:r>
            <a:r>
              <a:rPr lang="id-ID" dirty="0"/>
              <a:t> otoriter terhadap anak-anaknya</a:t>
            </a:r>
          </a:p>
          <a:p>
            <a:pPr algn="just"/>
            <a:r>
              <a:rPr lang="id-ID" dirty="0"/>
              <a:t>Cara </a:t>
            </a:r>
            <a:r>
              <a:rPr lang="id-ID" dirty="0" err="1"/>
              <a:t>berfikir</a:t>
            </a:r>
            <a:r>
              <a:rPr lang="id-ID" dirty="0"/>
              <a:t> dan sikapnya konservatif dan statis</a:t>
            </a:r>
          </a:p>
          <a:p>
            <a:pPr algn="just"/>
            <a:r>
              <a:rPr lang="id-ID" dirty="0"/>
              <a:t>Mereka amat toleran terhadap nilai-nilai budayanya sendiri, sehingga kurang toleran terhadap budaya lain</a:t>
            </a:r>
          </a:p>
          <a:p>
            <a:pPr algn="just"/>
            <a:r>
              <a:rPr lang="id-ID" dirty="0"/>
              <a:t>Adanya sikap pasrah menerima nasib dan kurang kompetitif</a:t>
            </a:r>
          </a:p>
          <a:p>
            <a:pPr algn="just"/>
            <a:r>
              <a:rPr lang="id-ID" dirty="0"/>
              <a:t>Memiliki sikap udik dan isolatif serta kurang komunikatif dengan kelompok sosial di atasnya</a:t>
            </a:r>
          </a:p>
        </p:txBody>
      </p:sp>
      <p:sp>
        <p:nvSpPr>
          <p:cNvPr id="6" name="Rectangle: Rounded Corners 5">
            <a:extLst>
              <a:ext uri="{FF2B5EF4-FFF2-40B4-BE49-F238E27FC236}">
                <a16:creationId xmlns:a16="http://schemas.microsoft.com/office/drawing/2014/main" id="{DBFBE032-BC4C-44F5-B46A-7DC571EAC08D}"/>
              </a:ext>
            </a:extLst>
          </p:cNvPr>
          <p:cNvSpPr/>
          <p:nvPr/>
        </p:nvSpPr>
        <p:spPr>
          <a:xfrm>
            <a:off x="4340179" y="154546"/>
            <a:ext cx="2884869" cy="73409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sz="3200" dirty="0">
                <a:latin typeface="Algerian" panose="04020705040A02060702" pitchFamily="82" charset="0"/>
              </a:rPr>
              <a:t>Ciri-ciri </a:t>
            </a:r>
          </a:p>
        </p:txBody>
      </p:sp>
      <p:sp>
        <p:nvSpPr>
          <p:cNvPr id="7" name="Arrow: Pentagon 6">
            <a:extLst>
              <a:ext uri="{FF2B5EF4-FFF2-40B4-BE49-F238E27FC236}">
                <a16:creationId xmlns:a16="http://schemas.microsoft.com/office/drawing/2014/main" id="{584C0DEC-1EBC-4D00-9ED1-C617A9267154}"/>
              </a:ext>
            </a:extLst>
          </p:cNvPr>
          <p:cNvSpPr/>
          <p:nvPr/>
        </p:nvSpPr>
        <p:spPr>
          <a:xfrm>
            <a:off x="0" y="682579"/>
            <a:ext cx="2021983" cy="61818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anose="020B0A04020102020204" pitchFamily="34" charset="0"/>
              </a:rPr>
              <a:t>Paul H </a:t>
            </a:r>
            <a:r>
              <a:rPr lang="id-ID" dirty="0" err="1">
                <a:latin typeface="Arial Black" panose="020B0A04020102020204" pitchFamily="34" charset="0"/>
              </a:rPr>
              <a:t>Landis</a:t>
            </a:r>
            <a:endParaRPr lang="id-ID" b="1" dirty="0">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31732342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a:extLst>
              <a:ext uri="{FF2B5EF4-FFF2-40B4-BE49-F238E27FC236}">
                <a16:creationId xmlns:a16="http://schemas.microsoft.com/office/drawing/2014/main" id="{84AC3054-FE89-4312-A4B0-6E6B00CDE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4" y="3071814"/>
            <a:ext cx="372268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5">
            <a:extLst>
              <a:ext uri="{FF2B5EF4-FFF2-40B4-BE49-F238E27FC236}">
                <a16:creationId xmlns:a16="http://schemas.microsoft.com/office/drawing/2014/main" id="{1C17544E-C600-4F46-B60A-BFDBAD88D881}"/>
              </a:ext>
            </a:extLst>
          </p:cNvPr>
          <p:cNvSpPr>
            <a:spLocks noChangeArrowheads="1"/>
          </p:cNvSpPr>
          <p:nvPr/>
        </p:nvSpPr>
        <p:spPr bwMode="auto">
          <a:xfrm>
            <a:off x="1881189" y="928689"/>
            <a:ext cx="8429625" cy="1938337"/>
          </a:xfrm>
          <a:prstGeom prst="rect">
            <a:avLst/>
          </a:prstGeom>
          <a:noFill/>
          <a:ln w="9525">
            <a:noFill/>
            <a:miter lim="800000"/>
            <a:headEnd/>
            <a:tailEnd/>
          </a:ln>
        </p:spPr>
        <p:txBody>
          <a:bodyPr>
            <a:spAutoFit/>
          </a:bodyPr>
          <a:lstStyle/>
          <a:p>
            <a:pPr eaLnBrk="0" hangingPunct="0">
              <a:tabLst>
                <a:tab pos="508000" algn="l"/>
              </a:tabLst>
              <a:defRPr/>
            </a:pPr>
            <a:r>
              <a:rPr lang="en-US" sz="2400" dirty="0">
                <a:cs typeface="Times New Roman" pitchFamily="18" charset="0"/>
              </a:rPr>
              <a:t>A.	TEORI KONSENTRIS ..... E.W.BURGESS</a:t>
            </a:r>
            <a:endParaRPr lang="en-US" sz="2400" dirty="0"/>
          </a:p>
          <a:p>
            <a:pPr marL="855663" indent="-347663" eaLnBrk="0" hangingPunct="0">
              <a:defRPr/>
            </a:pPr>
            <a:r>
              <a:rPr lang="en-US" sz="2400" dirty="0">
                <a:cs typeface="Times New Roman" pitchFamily="18" charset="0"/>
              </a:rPr>
              <a:t>-	</a:t>
            </a:r>
            <a:r>
              <a:rPr lang="en-US" sz="2400" dirty="0" err="1">
                <a:cs typeface="Times New Roman" pitchFamily="18" charset="0"/>
              </a:rPr>
              <a:t>penggunaan</a:t>
            </a:r>
            <a:r>
              <a:rPr lang="en-US" sz="2400" dirty="0">
                <a:cs typeface="Times New Roman" pitchFamily="18" charset="0"/>
              </a:rPr>
              <a:t> </a:t>
            </a:r>
            <a:r>
              <a:rPr lang="en-US" sz="2400" dirty="0" err="1">
                <a:cs typeface="Times New Roman" pitchFamily="18" charset="0"/>
              </a:rPr>
              <a:t>lahan</a:t>
            </a:r>
            <a:r>
              <a:rPr lang="en-US" sz="2400" dirty="0">
                <a:cs typeface="Times New Roman" pitchFamily="18" charset="0"/>
              </a:rPr>
              <a:t> </a:t>
            </a:r>
            <a:r>
              <a:rPr lang="en-US" sz="2400" dirty="0" err="1">
                <a:cs typeface="Times New Roman" pitchFamily="18" charset="0"/>
              </a:rPr>
              <a:t>secara</a:t>
            </a:r>
            <a:r>
              <a:rPr lang="en-US" sz="2400" dirty="0">
                <a:cs typeface="Times New Roman" pitchFamily="18" charset="0"/>
              </a:rPr>
              <a:t> </a:t>
            </a:r>
            <a:r>
              <a:rPr lang="en-US" sz="2400" dirty="0" err="1">
                <a:cs typeface="Times New Roman" pitchFamily="18" charset="0"/>
              </a:rPr>
              <a:t>melingkar</a:t>
            </a:r>
            <a:endParaRPr lang="en-US" sz="2400" dirty="0"/>
          </a:p>
          <a:p>
            <a:pPr marL="855663" indent="-347663" eaLnBrk="0" hangingPunct="0">
              <a:defRPr/>
            </a:pPr>
            <a:r>
              <a:rPr lang="en-US" sz="2400" dirty="0">
                <a:cs typeface="Times New Roman" pitchFamily="18" charset="0"/>
              </a:rPr>
              <a:t>- 	</a:t>
            </a:r>
            <a:r>
              <a:rPr lang="en-US" sz="2400" dirty="0" err="1">
                <a:cs typeface="Times New Roman" pitchFamily="18" charset="0"/>
              </a:rPr>
              <a:t>inti</a:t>
            </a:r>
            <a:r>
              <a:rPr lang="en-US" sz="2400" dirty="0">
                <a:cs typeface="Times New Roman" pitchFamily="18" charset="0"/>
              </a:rPr>
              <a:t> </a:t>
            </a:r>
            <a:r>
              <a:rPr lang="en-US" sz="2400" dirty="0" err="1">
                <a:cs typeface="Times New Roman" pitchFamily="18" charset="0"/>
              </a:rPr>
              <a:t>kota</a:t>
            </a:r>
            <a:r>
              <a:rPr lang="en-US" sz="2400" dirty="0">
                <a:cs typeface="Times New Roman" pitchFamily="18" charset="0"/>
              </a:rPr>
              <a:t> </a:t>
            </a:r>
            <a:r>
              <a:rPr lang="en-US" sz="2400" dirty="0" err="1">
                <a:cs typeface="Times New Roman" pitchFamily="18" charset="0"/>
              </a:rPr>
              <a:t>sebagai</a:t>
            </a:r>
            <a:r>
              <a:rPr lang="en-US" sz="2400" dirty="0">
                <a:cs typeface="Times New Roman" pitchFamily="18" charset="0"/>
              </a:rPr>
              <a:t> </a:t>
            </a:r>
            <a:r>
              <a:rPr lang="en-US" sz="2400" dirty="0" err="1">
                <a:cs typeface="Times New Roman" pitchFamily="18" charset="0"/>
              </a:rPr>
              <a:t>pusat</a:t>
            </a:r>
            <a:r>
              <a:rPr lang="en-US" sz="2400" dirty="0">
                <a:cs typeface="Times New Roman" pitchFamily="18" charset="0"/>
              </a:rPr>
              <a:t> </a:t>
            </a:r>
            <a:r>
              <a:rPr lang="en-US" sz="2400" dirty="0" err="1">
                <a:cs typeface="Times New Roman" pitchFamily="18" charset="0"/>
              </a:rPr>
              <a:t>kegiatan</a:t>
            </a:r>
            <a:r>
              <a:rPr lang="en-US" sz="2400" dirty="0">
                <a:cs typeface="Times New Roman" pitchFamily="18" charset="0"/>
              </a:rPr>
              <a:t> </a:t>
            </a:r>
            <a:r>
              <a:rPr lang="en-US" sz="2400" dirty="0" err="1">
                <a:cs typeface="Times New Roman" pitchFamily="18" charset="0"/>
              </a:rPr>
              <a:t>ekonomi</a:t>
            </a:r>
            <a:r>
              <a:rPr lang="en-US" sz="2400" dirty="0">
                <a:cs typeface="Times New Roman" pitchFamily="18" charset="0"/>
              </a:rPr>
              <a:t> </a:t>
            </a:r>
            <a:r>
              <a:rPr lang="en-US" sz="2400" dirty="0" err="1">
                <a:cs typeface="Times New Roman" pitchFamily="18" charset="0"/>
              </a:rPr>
              <a:t>terletak</a:t>
            </a:r>
            <a:r>
              <a:rPr lang="en-US" sz="2400" dirty="0">
                <a:cs typeface="Times New Roman" pitchFamily="18" charset="0"/>
              </a:rPr>
              <a:t> </a:t>
            </a:r>
            <a:r>
              <a:rPr lang="en-US" sz="2400" dirty="0" err="1">
                <a:cs typeface="Times New Roman" pitchFamily="18" charset="0"/>
              </a:rPr>
              <a:t>di</a:t>
            </a:r>
            <a:r>
              <a:rPr lang="en-US" sz="2400" dirty="0">
                <a:cs typeface="Times New Roman" pitchFamily="18" charset="0"/>
              </a:rPr>
              <a:t> </a:t>
            </a:r>
            <a:r>
              <a:rPr lang="en-US" sz="2400" dirty="0" err="1">
                <a:cs typeface="Times New Roman" pitchFamily="18" charset="0"/>
              </a:rPr>
              <a:t>pusat</a:t>
            </a:r>
            <a:r>
              <a:rPr lang="en-US" sz="2400" dirty="0">
                <a:cs typeface="Times New Roman" pitchFamily="18" charset="0"/>
              </a:rPr>
              <a:t> </a:t>
            </a:r>
            <a:r>
              <a:rPr lang="en-US" sz="2400" dirty="0" err="1">
                <a:cs typeface="Times New Roman" pitchFamily="18" charset="0"/>
              </a:rPr>
              <a:t>lingkaran</a:t>
            </a:r>
            <a:r>
              <a:rPr lang="en-US" sz="2400" dirty="0">
                <a:cs typeface="Times New Roman" pitchFamily="18" charset="0"/>
              </a:rPr>
              <a:t>. Makin </a:t>
            </a:r>
            <a:r>
              <a:rPr lang="en-US" sz="2400" dirty="0" err="1">
                <a:cs typeface="Times New Roman" pitchFamily="18" charset="0"/>
              </a:rPr>
              <a:t>ke</a:t>
            </a:r>
            <a:r>
              <a:rPr lang="en-US" sz="2400" dirty="0">
                <a:cs typeface="Times New Roman" pitchFamily="18" charset="0"/>
              </a:rPr>
              <a:t> </a:t>
            </a:r>
            <a:r>
              <a:rPr lang="en-US" sz="2400" dirty="0" err="1">
                <a:cs typeface="Times New Roman" pitchFamily="18" charset="0"/>
              </a:rPr>
              <a:t>pinggir</a:t>
            </a:r>
            <a:r>
              <a:rPr lang="en-US" sz="2400" dirty="0">
                <a:cs typeface="Times New Roman" pitchFamily="18" charset="0"/>
              </a:rPr>
              <a:t> </a:t>
            </a:r>
            <a:r>
              <a:rPr lang="en-US" sz="2400" dirty="0" err="1">
                <a:cs typeface="Times New Roman" pitchFamily="18" charset="0"/>
              </a:rPr>
              <a:t>makin</a:t>
            </a:r>
            <a:r>
              <a:rPr lang="en-US" sz="2400" dirty="0">
                <a:cs typeface="Times New Roman" pitchFamily="18" charset="0"/>
              </a:rPr>
              <a:t> </a:t>
            </a:r>
            <a:r>
              <a:rPr lang="en-US" sz="2400" dirty="0" err="1">
                <a:cs typeface="Times New Roman" pitchFamily="18" charset="0"/>
              </a:rPr>
              <a:t>berkurang</a:t>
            </a:r>
            <a:r>
              <a:rPr lang="en-US" sz="2400" dirty="0">
                <a:cs typeface="Times New Roman" pitchFamily="18" charset="0"/>
              </a:rPr>
              <a:t>, </a:t>
            </a:r>
            <a:r>
              <a:rPr lang="en-US" sz="2400" dirty="0" err="1">
                <a:cs typeface="Times New Roman" pitchFamily="18" charset="0"/>
              </a:rPr>
              <a:t>tetapi</a:t>
            </a:r>
            <a:r>
              <a:rPr lang="en-US" sz="2400" dirty="0">
                <a:cs typeface="Times New Roman" pitchFamily="18" charset="0"/>
              </a:rPr>
              <a:t> </a:t>
            </a:r>
            <a:r>
              <a:rPr lang="en-US" sz="2400" dirty="0" err="1">
                <a:cs typeface="Times New Roman" pitchFamily="18" charset="0"/>
              </a:rPr>
              <a:t>pemukiman</a:t>
            </a:r>
            <a:r>
              <a:rPr lang="en-US" sz="2400" dirty="0">
                <a:cs typeface="Times New Roman" pitchFamily="18" charset="0"/>
              </a:rPr>
              <a:t> </a:t>
            </a:r>
            <a:r>
              <a:rPr lang="en-US" sz="2400" dirty="0" err="1">
                <a:cs typeface="Times New Roman" pitchFamily="18" charset="0"/>
              </a:rPr>
              <a:t>semakin</a:t>
            </a:r>
            <a:r>
              <a:rPr lang="en-US" sz="2400" dirty="0">
                <a:cs typeface="Times New Roman" pitchFamily="18" charset="0"/>
              </a:rPr>
              <a:t> </a:t>
            </a:r>
            <a:r>
              <a:rPr lang="en-US" sz="2400" dirty="0" err="1">
                <a:cs typeface="Times New Roman" pitchFamily="18" charset="0"/>
              </a:rPr>
              <a:t>banyak</a:t>
            </a:r>
            <a:endParaRPr lang="en-US" sz="2400" dirty="0"/>
          </a:p>
        </p:txBody>
      </p:sp>
      <p:sp>
        <p:nvSpPr>
          <p:cNvPr id="4" name="Rectangle 3">
            <a:extLst>
              <a:ext uri="{FF2B5EF4-FFF2-40B4-BE49-F238E27FC236}">
                <a16:creationId xmlns:a16="http://schemas.microsoft.com/office/drawing/2014/main" id="{527D1BAD-D286-47AB-AD05-452B064990D5}"/>
              </a:ext>
            </a:extLst>
          </p:cNvPr>
          <p:cNvSpPr/>
          <p:nvPr/>
        </p:nvSpPr>
        <p:spPr>
          <a:xfrm>
            <a:off x="1738313" y="214314"/>
            <a:ext cx="8286750" cy="523875"/>
          </a:xfrm>
          <a:prstGeom prst="rect">
            <a:avLst/>
          </a:prstGeom>
        </p:spPr>
        <p:txBody>
          <a:bodyPr>
            <a:spAutoFit/>
          </a:bodyPr>
          <a:lstStyle/>
          <a:p>
            <a:pPr algn="ctr" eaLnBrk="0" hangingPunct="0">
              <a:defRPr/>
            </a:pPr>
            <a:r>
              <a:rPr lang="en-US" sz="2800" b="1" dirty="0" err="1">
                <a:solidFill>
                  <a:schemeClr val="accent1">
                    <a:lumMod val="60000"/>
                    <a:lumOff val="40000"/>
                  </a:schemeClr>
                </a:solidFill>
                <a:latin typeface="Tahoma" pitchFamily="34" charset="0"/>
                <a:cs typeface="Tahoma" pitchFamily="34" charset="0"/>
              </a:rPr>
              <a:t>Teori</a:t>
            </a:r>
            <a:r>
              <a:rPr lang="en-US" sz="2800" b="1" dirty="0">
                <a:solidFill>
                  <a:schemeClr val="accent1">
                    <a:lumMod val="60000"/>
                    <a:lumOff val="40000"/>
                  </a:schemeClr>
                </a:solidFill>
                <a:latin typeface="Tahoma" pitchFamily="34" charset="0"/>
                <a:cs typeface="Tahoma" pitchFamily="34" charset="0"/>
              </a:rPr>
              <a:t> </a:t>
            </a:r>
            <a:r>
              <a:rPr lang="id-ID" sz="2800" b="1" dirty="0">
                <a:solidFill>
                  <a:schemeClr val="accent1">
                    <a:lumMod val="60000"/>
                    <a:lumOff val="40000"/>
                  </a:schemeClr>
                </a:solidFill>
                <a:latin typeface="Tahoma" pitchFamily="34" charset="0"/>
                <a:cs typeface="Tahoma" pitchFamily="34" charset="0"/>
              </a:rPr>
              <a:t>Pola tata ruang</a:t>
            </a:r>
            <a:r>
              <a:rPr lang="en-US" sz="2800" b="1" dirty="0">
                <a:solidFill>
                  <a:schemeClr val="accent1">
                    <a:lumMod val="60000"/>
                    <a:lumOff val="40000"/>
                  </a:schemeClr>
                </a:solidFill>
                <a:latin typeface="Tahoma" pitchFamily="34" charset="0"/>
                <a:cs typeface="Tahoma" pitchFamily="34" charset="0"/>
              </a:rPr>
              <a:t> Kota  </a:t>
            </a:r>
          </a:p>
        </p:txBody>
      </p:sp>
    </p:spTree>
    <p:extLst>
      <p:ext uri="{BB962C8B-B14F-4D97-AF65-F5344CB8AC3E}">
        <p14:creationId xmlns:p14="http://schemas.microsoft.com/office/powerpoint/2010/main" val="2226101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6083"/>
                                        </p:tgtEl>
                                        <p:attrNameLst>
                                          <p:attrName>style.visibility</p:attrName>
                                        </p:attrNameLst>
                                      </p:cBhvr>
                                      <p:to>
                                        <p:strVal val="visible"/>
                                      </p:to>
                                    </p:set>
                                    <p:anim calcmode="lin" valueType="num">
                                      <p:cBhvr>
                                        <p:cTn id="14" dur="500" fill="hold"/>
                                        <p:tgtEl>
                                          <p:spTgt spid="46083"/>
                                        </p:tgtEl>
                                        <p:attrNameLst>
                                          <p:attrName>ppt_w</p:attrName>
                                        </p:attrNameLst>
                                      </p:cBhvr>
                                      <p:tavLst>
                                        <p:tav tm="0">
                                          <p:val>
                                            <p:fltVal val="0"/>
                                          </p:val>
                                        </p:tav>
                                        <p:tav tm="100000">
                                          <p:val>
                                            <p:strVal val="#ppt_w"/>
                                          </p:val>
                                        </p:tav>
                                      </p:tavLst>
                                    </p:anim>
                                    <p:anim calcmode="lin" valueType="num">
                                      <p:cBhvr>
                                        <p:cTn id="15" dur="500" fill="hold"/>
                                        <p:tgtEl>
                                          <p:spTgt spid="46083"/>
                                        </p:tgtEl>
                                        <p:attrNameLst>
                                          <p:attrName>ppt_h</p:attrName>
                                        </p:attrNameLst>
                                      </p:cBhvr>
                                      <p:tavLst>
                                        <p:tav tm="0">
                                          <p:val>
                                            <p:fltVal val="0"/>
                                          </p:val>
                                        </p:tav>
                                        <p:tav tm="100000">
                                          <p:val>
                                            <p:strVal val="#ppt_h"/>
                                          </p:val>
                                        </p:tav>
                                      </p:tavLst>
                                    </p:anim>
                                    <p:animEffect transition="in" filter="fade">
                                      <p:cBhvr>
                                        <p:cTn id="16" dur="500"/>
                                        <p:tgtEl>
                                          <p:spTgt spid="460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4274"/>
                                        </p:tgtEl>
                                        <p:attrNameLst>
                                          <p:attrName>style.visibility</p:attrName>
                                        </p:attrNameLst>
                                      </p:cBhvr>
                                      <p:to>
                                        <p:strVal val="visible"/>
                                      </p:to>
                                    </p:set>
                                    <p:anim calcmode="lin" valueType="num">
                                      <p:cBhvr>
                                        <p:cTn id="21" dur="500" fill="hold"/>
                                        <p:tgtEl>
                                          <p:spTgt spid="54274"/>
                                        </p:tgtEl>
                                        <p:attrNameLst>
                                          <p:attrName>ppt_w</p:attrName>
                                        </p:attrNameLst>
                                      </p:cBhvr>
                                      <p:tavLst>
                                        <p:tav tm="0">
                                          <p:val>
                                            <p:fltVal val="0"/>
                                          </p:val>
                                        </p:tav>
                                        <p:tav tm="100000">
                                          <p:val>
                                            <p:strVal val="#ppt_w"/>
                                          </p:val>
                                        </p:tav>
                                      </p:tavLst>
                                    </p:anim>
                                    <p:anim calcmode="lin" valueType="num">
                                      <p:cBhvr>
                                        <p:cTn id="22" dur="500" fill="hold"/>
                                        <p:tgtEl>
                                          <p:spTgt spid="54274"/>
                                        </p:tgtEl>
                                        <p:attrNameLst>
                                          <p:attrName>ppt_h</p:attrName>
                                        </p:attrNameLst>
                                      </p:cBhvr>
                                      <p:tavLst>
                                        <p:tav tm="0">
                                          <p:val>
                                            <p:fltVal val="0"/>
                                          </p:val>
                                        </p:tav>
                                        <p:tav tm="100000">
                                          <p:val>
                                            <p:strVal val="#ppt_h"/>
                                          </p:val>
                                        </p:tav>
                                      </p:tavLst>
                                    </p:anim>
                                    <p:animEffect transition="in" filter="fade">
                                      <p:cBhvr>
                                        <p:cTn id="23"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F0D5A1F-F92C-4AB4-85C3-2B3E6123A26F}"/>
              </a:ext>
            </a:extLst>
          </p:cNvPr>
          <p:cNvSpPr>
            <a:spLocks noChangeArrowheads="1"/>
          </p:cNvSpPr>
          <p:nvPr/>
        </p:nvSpPr>
        <p:spPr bwMode="auto">
          <a:xfrm>
            <a:off x="1524000" y="1285876"/>
            <a:ext cx="8929688" cy="4894263"/>
          </a:xfrm>
          <a:prstGeom prst="rect">
            <a:avLst/>
          </a:prstGeom>
          <a:noFill/>
          <a:ln w="9525">
            <a:noFill/>
            <a:miter lim="800000"/>
            <a:headEnd/>
            <a:tailEnd/>
          </a:ln>
        </p:spPr>
        <p:txBody>
          <a:bodyPr>
            <a:spAutoFit/>
          </a:bodyPr>
          <a:lstStyle/>
          <a:p>
            <a:pPr marL="406400" indent="-406400" algn="just" eaLnBrk="0" hangingPunct="0">
              <a:buFontTx/>
              <a:buChar char="•"/>
              <a:defRPr/>
            </a:pPr>
            <a:r>
              <a:rPr lang="en-US" sz="2400" dirty="0" err="1">
                <a:latin typeface="Tahoma" pitchFamily="34" charset="0"/>
                <a:cs typeface="Tahoma" pitchFamily="34" charset="0"/>
              </a:rPr>
              <a:t>Zona</a:t>
            </a:r>
            <a:r>
              <a:rPr lang="en-US" sz="2400" dirty="0">
                <a:latin typeface="Tahoma" pitchFamily="34" charset="0"/>
                <a:cs typeface="Tahoma" pitchFamily="34" charset="0"/>
              </a:rPr>
              <a:t>  </a:t>
            </a:r>
            <a:r>
              <a:rPr lang="en-US" sz="2400" dirty="0" err="1">
                <a:latin typeface="Tahoma" pitchFamily="34" charset="0"/>
                <a:cs typeface="Tahoma" pitchFamily="34" charset="0"/>
              </a:rPr>
              <a:t>Pusat</a:t>
            </a:r>
            <a:r>
              <a:rPr lang="en-US" sz="2400" dirty="0">
                <a:latin typeface="Tahoma" pitchFamily="34" charset="0"/>
                <a:cs typeface="Tahoma" pitchFamily="34" charset="0"/>
              </a:rPr>
              <a:t>  Wilayah  </a:t>
            </a:r>
            <a:r>
              <a:rPr lang="en-US" sz="2400" dirty="0" err="1">
                <a:latin typeface="Tahoma" pitchFamily="34" charset="0"/>
                <a:cs typeface="Tahoma" pitchFamily="34" charset="0"/>
              </a:rPr>
              <a:t>Kegiatan</a:t>
            </a:r>
            <a:r>
              <a:rPr lang="en-US" sz="2400" dirty="0">
                <a:latin typeface="Tahoma" pitchFamily="34" charset="0"/>
                <a:cs typeface="Tahoma" pitchFamily="34" charset="0"/>
              </a:rPr>
              <a:t>  (Central </a:t>
            </a:r>
            <a:r>
              <a:rPr lang="en-US" sz="2400" dirty="0" err="1">
                <a:latin typeface="Tahoma" pitchFamily="34" charset="0"/>
                <a:cs typeface="Tahoma" pitchFamily="34" charset="0"/>
              </a:rPr>
              <a:t>Bussines</a:t>
            </a:r>
            <a:r>
              <a:rPr lang="en-US" sz="2400" dirty="0">
                <a:latin typeface="Tahoma" pitchFamily="34" charset="0"/>
                <a:cs typeface="Tahoma" pitchFamily="34" charset="0"/>
              </a:rPr>
              <a:t> Districts)  --&gt;</a:t>
            </a:r>
            <a:r>
              <a:rPr lang="en-US" sz="2400" dirty="0" err="1">
                <a:latin typeface="Tahoma" pitchFamily="34" charset="0"/>
                <a:cs typeface="Tahoma" pitchFamily="34" charset="0"/>
              </a:rPr>
              <a:t>didalamnya</a:t>
            </a:r>
            <a:r>
              <a:rPr lang="en-US" sz="2400" dirty="0">
                <a:latin typeface="Tahoma" pitchFamily="34" charset="0"/>
                <a:cs typeface="Tahoma" pitchFamily="34" charset="0"/>
              </a:rPr>
              <a:t> </a:t>
            </a:r>
            <a:r>
              <a:rPr lang="en-US" sz="2400" dirty="0" err="1">
                <a:latin typeface="Tahoma" pitchFamily="34" charset="0"/>
                <a:cs typeface="Tahoma" pitchFamily="34" charset="0"/>
              </a:rPr>
              <a:t>terdapat</a:t>
            </a:r>
            <a:r>
              <a:rPr lang="en-US" sz="2400" dirty="0">
                <a:latin typeface="Tahoma" pitchFamily="34" charset="0"/>
                <a:cs typeface="Tahoma" pitchFamily="34" charset="0"/>
              </a:rPr>
              <a:t> </a:t>
            </a:r>
            <a:r>
              <a:rPr lang="en-US" sz="2400" dirty="0" err="1">
                <a:latin typeface="Tahoma" pitchFamily="34" charset="0"/>
                <a:cs typeface="Tahoma" pitchFamily="34" charset="0"/>
              </a:rPr>
              <a:t>pusat</a:t>
            </a:r>
            <a:r>
              <a:rPr lang="en-US" sz="2400" dirty="0">
                <a:latin typeface="Tahoma" pitchFamily="34" charset="0"/>
                <a:cs typeface="Tahoma" pitchFamily="34" charset="0"/>
              </a:rPr>
              <a:t> </a:t>
            </a:r>
            <a:r>
              <a:rPr lang="en-US" sz="2400" dirty="0" err="1">
                <a:latin typeface="Tahoma" pitchFamily="34" charset="0"/>
                <a:cs typeface="Tahoma" pitchFamily="34" charset="0"/>
              </a:rPr>
              <a:t>pertokoan</a:t>
            </a:r>
            <a:r>
              <a:rPr lang="en-US" sz="2400" dirty="0">
                <a:latin typeface="Tahoma" pitchFamily="34" charset="0"/>
                <a:cs typeface="Tahoma" pitchFamily="34" charset="0"/>
              </a:rPr>
              <a:t> </a:t>
            </a:r>
            <a:r>
              <a:rPr lang="en-US" sz="2400" dirty="0" err="1">
                <a:latin typeface="Tahoma" pitchFamily="34" charset="0"/>
                <a:cs typeface="Tahoma" pitchFamily="34" charset="0"/>
              </a:rPr>
              <a:t>besar</a:t>
            </a:r>
            <a:r>
              <a:rPr lang="en-US" sz="2400" dirty="0">
                <a:latin typeface="Tahoma" pitchFamily="34" charset="0"/>
                <a:cs typeface="Tahoma" pitchFamily="34" charset="0"/>
              </a:rPr>
              <a:t>, </a:t>
            </a:r>
            <a:r>
              <a:rPr lang="en-US" sz="2400" dirty="0" err="1">
                <a:latin typeface="Tahoma" pitchFamily="34" charset="0"/>
                <a:cs typeface="Tahoma" pitchFamily="34" charset="0"/>
              </a:rPr>
              <a:t>gedung</a:t>
            </a:r>
            <a:r>
              <a:rPr lang="en-US" sz="2400" dirty="0">
                <a:latin typeface="Tahoma" pitchFamily="34" charset="0"/>
                <a:cs typeface="Tahoma" pitchFamily="34" charset="0"/>
              </a:rPr>
              <a:t> </a:t>
            </a:r>
            <a:r>
              <a:rPr lang="en-US" sz="2400" dirty="0" err="1">
                <a:latin typeface="Tahoma" pitchFamily="34" charset="0"/>
                <a:cs typeface="Tahoma" pitchFamily="34" charset="0"/>
              </a:rPr>
              <a:t>perkantoran</a:t>
            </a:r>
            <a:r>
              <a:rPr lang="en-US" sz="2400" dirty="0">
                <a:latin typeface="Tahoma" pitchFamily="34" charset="0"/>
                <a:cs typeface="Tahoma" pitchFamily="34" charset="0"/>
              </a:rPr>
              <a:t> yang </a:t>
            </a:r>
            <a:r>
              <a:rPr lang="en-US" sz="2400" dirty="0" err="1">
                <a:latin typeface="Tahoma" pitchFamily="34" charset="0"/>
                <a:cs typeface="Tahoma" pitchFamily="34" charset="0"/>
              </a:rPr>
              <a:t>bertingkat</a:t>
            </a:r>
            <a:r>
              <a:rPr lang="en-US" sz="2400" dirty="0">
                <a:latin typeface="Tahoma" pitchFamily="34" charset="0"/>
                <a:cs typeface="Tahoma" pitchFamily="34" charset="0"/>
              </a:rPr>
              <a:t>, bank, hotel, </a:t>
            </a:r>
            <a:r>
              <a:rPr lang="en-US" sz="2400" dirty="0" err="1">
                <a:latin typeface="Tahoma" pitchFamily="34" charset="0"/>
                <a:cs typeface="Tahoma" pitchFamily="34" charset="0"/>
              </a:rPr>
              <a:t>restoran</a:t>
            </a:r>
            <a:r>
              <a:rPr lang="en-US" sz="2400" dirty="0">
                <a:latin typeface="Tahoma" pitchFamily="34" charset="0"/>
                <a:cs typeface="Tahoma" pitchFamily="34" charset="0"/>
              </a:rPr>
              <a:t>, </a:t>
            </a:r>
            <a:r>
              <a:rPr lang="en-US" sz="2400" dirty="0" err="1">
                <a:latin typeface="Tahoma" pitchFamily="34" charset="0"/>
                <a:cs typeface="Tahoma" pitchFamily="34" charset="0"/>
              </a:rPr>
              <a:t>dan</a:t>
            </a:r>
            <a:r>
              <a:rPr lang="en-US" sz="2400" dirty="0">
                <a:latin typeface="Tahoma" pitchFamily="34" charset="0"/>
                <a:cs typeface="Tahoma" pitchFamily="34" charset="0"/>
              </a:rPr>
              <a:t> </a:t>
            </a:r>
            <a:r>
              <a:rPr lang="en-US" sz="2400" dirty="0" err="1">
                <a:latin typeface="Tahoma" pitchFamily="34" charset="0"/>
                <a:cs typeface="Tahoma" pitchFamily="34" charset="0"/>
              </a:rPr>
              <a:t>sebagainya</a:t>
            </a:r>
            <a:r>
              <a:rPr lang="en-US" sz="2400" dirty="0">
                <a:latin typeface="Tahoma" pitchFamily="34" charset="0"/>
                <a:cs typeface="Tahoma" pitchFamily="34" charset="0"/>
              </a:rPr>
              <a:t> </a:t>
            </a:r>
          </a:p>
          <a:p>
            <a:pPr marL="406400" indent="-406400" algn="just" eaLnBrk="0" hangingPunct="0">
              <a:buFontTx/>
              <a:buChar char="•"/>
              <a:defRPr/>
            </a:pPr>
            <a:endParaRPr lang="en-US" sz="2400" dirty="0">
              <a:latin typeface="Tahoma" pitchFamily="34" charset="0"/>
              <a:cs typeface="Tahoma" pitchFamily="34" charset="0"/>
            </a:endParaRPr>
          </a:p>
          <a:p>
            <a:pPr marL="406400" indent="-406400" algn="just" eaLnBrk="0" hangingPunct="0">
              <a:buFontTx/>
              <a:buChar char="•"/>
              <a:defRPr/>
            </a:pPr>
            <a:r>
              <a:rPr lang="en-US" sz="2400" dirty="0" err="1">
                <a:latin typeface="Tahoma" pitchFamily="34" charset="0"/>
                <a:cs typeface="Tahoma" pitchFamily="34" charset="0"/>
              </a:rPr>
              <a:t>Zona</a:t>
            </a:r>
            <a:r>
              <a:rPr lang="en-US" sz="2400" dirty="0">
                <a:latin typeface="Tahoma" pitchFamily="34" charset="0"/>
                <a:cs typeface="Tahoma" pitchFamily="34" charset="0"/>
              </a:rPr>
              <a:t> </a:t>
            </a:r>
            <a:r>
              <a:rPr lang="en-US" sz="2400" dirty="0" err="1">
                <a:latin typeface="Tahoma" pitchFamily="34" charset="0"/>
                <a:cs typeface="Tahoma" pitchFamily="34" charset="0"/>
              </a:rPr>
              <a:t>Peralihan</a:t>
            </a:r>
            <a:r>
              <a:rPr lang="en-US" sz="2400" dirty="0">
                <a:latin typeface="Tahoma" pitchFamily="34" charset="0"/>
                <a:cs typeface="Tahoma" pitchFamily="34" charset="0"/>
              </a:rPr>
              <a:t> </a:t>
            </a:r>
            <a:r>
              <a:rPr lang="en-US" sz="2400" dirty="0" err="1">
                <a:latin typeface="Tahoma" pitchFamily="34" charset="0"/>
                <a:cs typeface="Tahoma" pitchFamily="34" charset="0"/>
              </a:rPr>
              <a:t>atau</a:t>
            </a:r>
            <a:r>
              <a:rPr lang="en-US" sz="2400" dirty="0">
                <a:latin typeface="Tahoma" pitchFamily="34" charset="0"/>
                <a:cs typeface="Tahoma" pitchFamily="34" charset="0"/>
              </a:rPr>
              <a:t> </a:t>
            </a:r>
            <a:r>
              <a:rPr lang="en-US" sz="2400" dirty="0" err="1">
                <a:latin typeface="Tahoma" pitchFamily="34" charset="0"/>
                <a:cs typeface="Tahoma" pitchFamily="34" charset="0"/>
              </a:rPr>
              <a:t>zona</a:t>
            </a:r>
            <a:r>
              <a:rPr lang="en-US" sz="2400" dirty="0">
                <a:latin typeface="Tahoma" pitchFamily="34" charset="0"/>
                <a:cs typeface="Tahoma" pitchFamily="34" charset="0"/>
              </a:rPr>
              <a:t> </a:t>
            </a:r>
            <a:r>
              <a:rPr lang="en-US" sz="2400" dirty="0" err="1">
                <a:latin typeface="Tahoma" pitchFamily="34" charset="0"/>
                <a:cs typeface="Tahoma" pitchFamily="34" charset="0"/>
              </a:rPr>
              <a:t>transisi</a:t>
            </a:r>
            <a:r>
              <a:rPr lang="en-US" sz="2400" dirty="0">
                <a:latin typeface="Tahoma" pitchFamily="34" charset="0"/>
                <a:cs typeface="Tahoma" pitchFamily="34" charset="0"/>
              </a:rPr>
              <a:t> --&gt; zone </a:t>
            </a:r>
            <a:r>
              <a:rPr lang="en-US" sz="2400" dirty="0" err="1">
                <a:latin typeface="Tahoma" pitchFamily="34" charset="0"/>
                <a:cs typeface="Tahoma" pitchFamily="34" charset="0"/>
              </a:rPr>
              <a:t>peralihan</a:t>
            </a:r>
            <a:r>
              <a:rPr lang="en-US" sz="2400" dirty="0">
                <a:latin typeface="Tahoma" pitchFamily="34" charset="0"/>
                <a:cs typeface="Tahoma" pitchFamily="34" charset="0"/>
              </a:rPr>
              <a:t> </a:t>
            </a:r>
            <a:r>
              <a:rPr lang="en-US" sz="2400" dirty="0" err="1">
                <a:latin typeface="Tahoma" pitchFamily="34" charset="0"/>
                <a:cs typeface="Tahoma" pitchFamily="34" charset="0"/>
              </a:rPr>
              <a:t>merupakan</a:t>
            </a:r>
            <a:r>
              <a:rPr lang="en-US" sz="2400" dirty="0">
                <a:latin typeface="Tahoma" pitchFamily="34" charset="0"/>
                <a:cs typeface="Tahoma" pitchFamily="34" charset="0"/>
              </a:rPr>
              <a:t> </a:t>
            </a:r>
            <a:r>
              <a:rPr lang="en-US" sz="2400" dirty="0" err="1">
                <a:latin typeface="Tahoma" pitchFamily="34" charset="0"/>
                <a:cs typeface="Tahoma" pitchFamily="34" charset="0"/>
              </a:rPr>
              <a:t>konsentrasi</a:t>
            </a:r>
            <a:r>
              <a:rPr lang="en-US" sz="2400" dirty="0">
                <a:latin typeface="Tahoma" pitchFamily="34" charset="0"/>
                <a:cs typeface="Tahoma" pitchFamily="34" charset="0"/>
              </a:rPr>
              <a:t> </a:t>
            </a:r>
            <a:r>
              <a:rPr lang="en-US" sz="2400" dirty="0" err="1">
                <a:latin typeface="Tahoma" pitchFamily="34" charset="0"/>
                <a:cs typeface="Tahoma" pitchFamily="34" charset="0"/>
              </a:rPr>
              <a:t>penduduk</a:t>
            </a:r>
            <a:r>
              <a:rPr lang="en-US" sz="2400" dirty="0">
                <a:latin typeface="Tahoma" pitchFamily="34" charset="0"/>
                <a:cs typeface="Tahoma" pitchFamily="34" charset="0"/>
              </a:rPr>
              <a:t> </a:t>
            </a:r>
            <a:r>
              <a:rPr lang="en-US" sz="2400" dirty="0" err="1">
                <a:latin typeface="Tahoma" pitchFamily="34" charset="0"/>
                <a:cs typeface="Tahoma" pitchFamily="34" charset="0"/>
              </a:rPr>
              <a:t>miskin</a:t>
            </a:r>
            <a:r>
              <a:rPr lang="en-US" sz="2400" dirty="0">
                <a:latin typeface="Tahoma" pitchFamily="34" charset="0"/>
                <a:cs typeface="Tahoma" pitchFamily="34" charset="0"/>
              </a:rPr>
              <a:t>. </a:t>
            </a:r>
            <a:r>
              <a:rPr lang="en-US" sz="2400" dirty="0" err="1">
                <a:latin typeface="Tahoma" pitchFamily="34" charset="0"/>
                <a:cs typeface="Tahoma" pitchFamily="34" charset="0"/>
              </a:rPr>
              <a:t>Sering</a:t>
            </a:r>
            <a:r>
              <a:rPr lang="en-US" sz="2400" dirty="0">
                <a:latin typeface="Tahoma" pitchFamily="34" charset="0"/>
                <a:cs typeface="Tahoma" pitchFamily="34" charset="0"/>
              </a:rPr>
              <a:t> </a:t>
            </a:r>
            <a:r>
              <a:rPr lang="en-US" sz="2400" dirty="0" err="1">
                <a:latin typeface="Tahoma" pitchFamily="34" charset="0"/>
                <a:cs typeface="Tahoma" pitchFamily="34" charset="0"/>
              </a:rPr>
              <a:t>ditemui</a:t>
            </a:r>
            <a:r>
              <a:rPr lang="en-US" sz="2400" dirty="0">
                <a:latin typeface="Tahoma" pitchFamily="34" charset="0"/>
                <a:cs typeface="Tahoma" pitchFamily="34" charset="0"/>
              </a:rPr>
              <a:t> </a:t>
            </a:r>
            <a:r>
              <a:rPr lang="en-US" sz="2400" dirty="0" err="1">
                <a:latin typeface="Tahoma" pitchFamily="34" charset="0"/>
                <a:cs typeface="Tahoma" pitchFamily="34" charset="0"/>
              </a:rPr>
              <a:t>wilayah</a:t>
            </a:r>
            <a:r>
              <a:rPr lang="en-US" sz="2400" dirty="0">
                <a:latin typeface="Tahoma" pitchFamily="34" charset="0"/>
                <a:cs typeface="Tahoma" pitchFamily="34" charset="0"/>
              </a:rPr>
              <a:t> </a:t>
            </a:r>
            <a:r>
              <a:rPr lang="en-US" sz="2400" dirty="0" err="1">
                <a:latin typeface="Tahoma" pitchFamily="34" charset="0"/>
                <a:cs typeface="Tahoma" pitchFamily="34" charset="0"/>
              </a:rPr>
              <a:t>kumuh</a:t>
            </a:r>
            <a:r>
              <a:rPr lang="en-US" sz="2400" dirty="0">
                <a:latin typeface="Tahoma" pitchFamily="34" charset="0"/>
                <a:cs typeface="Tahoma" pitchFamily="34" charset="0"/>
              </a:rPr>
              <a:t> (slum area)</a:t>
            </a:r>
          </a:p>
          <a:p>
            <a:pPr marL="406400" indent="-406400" algn="just" eaLnBrk="0" hangingPunct="0">
              <a:buFontTx/>
              <a:buChar char="•"/>
              <a:defRPr/>
            </a:pPr>
            <a:endParaRPr lang="en-US" sz="2400" dirty="0">
              <a:latin typeface="Tahoma" pitchFamily="34" charset="0"/>
              <a:cs typeface="Tahoma" pitchFamily="34" charset="0"/>
            </a:endParaRPr>
          </a:p>
          <a:p>
            <a:pPr marL="406400" indent="-406400" algn="just" eaLnBrk="0" hangingPunct="0">
              <a:buFontTx/>
              <a:buChar char="•"/>
              <a:defRPr/>
            </a:pPr>
            <a:r>
              <a:rPr lang="en-US" sz="2400" dirty="0" err="1">
                <a:latin typeface="Tahoma" pitchFamily="34" charset="0"/>
                <a:cs typeface="Tahoma" pitchFamily="34" charset="0"/>
              </a:rPr>
              <a:t>Zona</a:t>
            </a:r>
            <a:r>
              <a:rPr lang="en-US" sz="2400" dirty="0">
                <a:latin typeface="Tahoma" pitchFamily="34" charset="0"/>
                <a:cs typeface="Tahoma" pitchFamily="34" charset="0"/>
              </a:rPr>
              <a:t> </a:t>
            </a:r>
            <a:r>
              <a:rPr lang="en-US" sz="2400" dirty="0" err="1">
                <a:latin typeface="Tahoma" pitchFamily="34" charset="0"/>
                <a:cs typeface="Tahoma" pitchFamily="34" charset="0"/>
              </a:rPr>
              <a:t>Pemukiman</a:t>
            </a:r>
            <a:r>
              <a:rPr lang="en-US" sz="2400" dirty="0">
                <a:latin typeface="Tahoma" pitchFamily="34" charset="0"/>
                <a:cs typeface="Tahoma" pitchFamily="34" charset="0"/>
              </a:rPr>
              <a:t> </a:t>
            </a:r>
            <a:r>
              <a:rPr lang="en-US" sz="2400" dirty="0" err="1">
                <a:latin typeface="Tahoma" pitchFamily="34" charset="0"/>
                <a:cs typeface="Tahoma" pitchFamily="34" charset="0"/>
              </a:rPr>
              <a:t>Kelas</a:t>
            </a:r>
            <a:r>
              <a:rPr lang="en-US" sz="2400" dirty="0">
                <a:latin typeface="Tahoma" pitchFamily="34" charset="0"/>
                <a:cs typeface="Tahoma" pitchFamily="34" charset="0"/>
              </a:rPr>
              <a:t> </a:t>
            </a:r>
            <a:r>
              <a:rPr lang="en-US" sz="2400" dirty="0" err="1">
                <a:latin typeface="Tahoma" pitchFamily="34" charset="0"/>
                <a:cs typeface="Tahoma" pitchFamily="34" charset="0"/>
              </a:rPr>
              <a:t>Proletar</a:t>
            </a:r>
            <a:r>
              <a:rPr lang="en-US" sz="2400" dirty="0">
                <a:latin typeface="Tahoma" pitchFamily="34" charset="0"/>
                <a:cs typeface="Tahoma" pitchFamily="34" charset="0"/>
              </a:rPr>
              <a:t> --&gt; </a:t>
            </a:r>
            <a:r>
              <a:rPr lang="en-US" sz="2400" dirty="0" err="1">
                <a:latin typeface="Tahoma" pitchFamily="34" charset="0"/>
                <a:cs typeface="Tahoma" pitchFamily="34" charset="0"/>
              </a:rPr>
              <a:t>didiami</a:t>
            </a:r>
            <a:r>
              <a:rPr lang="en-US" sz="2400" dirty="0">
                <a:latin typeface="Tahoma" pitchFamily="34" charset="0"/>
                <a:cs typeface="Tahoma" pitchFamily="34" charset="0"/>
              </a:rPr>
              <a:t> </a:t>
            </a:r>
            <a:r>
              <a:rPr lang="en-US" sz="2400" dirty="0" err="1">
                <a:latin typeface="Tahoma" pitchFamily="34" charset="0"/>
                <a:cs typeface="Tahoma" pitchFamily="34" charset="0"/>
              </a:rPr>
              <a:t>oleh</a:t>
            </a:r>
            <a:r>
              <a:rPr lang="en-US" sz="2400" dirty="0">
                <a:latin typeface="Tahoma" pitchFamily="34" charset="0"/>
                <a:cs typeface="Tahoma" pitchFamily="34" charset="0"/>
              </a:rPr>
              <a:t> </a:t>
            </a:r>
            <a:r>
              <a:rPr lang="en-US" sz="2400" dirty="0" err="1">
                <a:latin typeface="Tahoma" pitchFamily="34" charset="0"/>
                <a:cs typeface="Tahoma" pitchFamily="34" charset="0"/>
              </a:rPr>
              <a:t>para</a:t>
            </a:r>
            <a:r>
              <a:rPr lang="en-US" sz="2400" dirty="0">
                <a:latin typeface="Tahoma" pitchFamily="34" charset="0"/>
                <a:cs typeface="Tahoma" pitchFamily="34" charset="0"/>
              </a:rPr>
              <a:t> </a:t>
            </a:r>
            <a:r>
              <a:rPr lang="en-US" sz="2400" dirty="0" err="1">
                <a:latin typeface="Tahoma" pitchFamily="34" charset="0"/>
                <a:cs typeface="Tahoma" pitchFamily="34" charset="0"/>
              </a:rPr>
              <a:t>pekerja</a:t>
            </a:r>
            <a:r>
              <a:rPr lang="en-US" sz="2400" dirty="0">
                <a:latin typeface="Tahoma" pitchFamily="34" charset="0"/>
                <a:cs typeface="Tahoma" pitchFamily="34" charset="0"/>
              </a:rPr>
              <a:t> yang </a:t>
            </a:r>
            <a:r>
              <a:rPr lang="en-US" sz="2400" dirty="0" err="1">
                <a:latin typeface="Tahoma" pitchFamily="34" charset="0"/>
                <a:cs typeface="Tahoma" pitchFamily="34" charset="0"/>
              </a:rPr>
              <a:t>berpenghasilan</a:t>
            </a:r>
            <a:r>
              <a:rPr lang="en-US" sz="2400" dirty="0">
                <a:latin typeface="Tahoma" pitchFamily="34" charset="0"/>
                <a:cs typeface="Tahoma" pitchFamily="34" charset="0"/>
              </a:rPr>
              <a:t> </a:t>
            </a:r>
            <a:r>
              <a:rPr lang="en-US" sz="2400" dirty="0" err="1">
                <a:latin typeface="Tahoma" pitchFamily="34" charset="0"/>
                <a:cs typeface="Tahoma" pitchFamily="34" charset="0"/>
              </a:rPr>
              <a:t>kecil</a:t>
            </a:r>
            <a:r>
              <a:rPr lang="en-US" sz="2400" dirty="0">
                <a:latin typeface="Tahoma" pitchFamily="34" charset="0"/>
                <a:cs typeface="Tahoma" pitchFamily="34" charset="0"/>
              </a:rPr>
              <a:t> </a:t>
            </a:r>
            <a:r>
              <a:rPr lang="en-US" sz="2400" dirty="0" err="1">
                <a:latin typeface="Tahoma" pitchFamily="34" charset="0"/>
                <a:cs typeface="Tahoma" pitchFamily="34" charset="0"/>
              </a:rPr>
              <a:t>atau</a:t>
            </a:r>
            <a:r>
              <a:rPr lang="en-US" sz="2400" dirty="0">
                <a:latin typeface="Tahoma" pitchFamily="34" charset="0"/>
                <a:cs typeface="Tahoma" pitchFamily="34" charset="0"/>
              </a:rPr>
              <a:t> </a:t>
            </a:r>
            <a:r>
              <a:rPr lang="en-US" sz="2400" dirty="0" err="1">
                <a:latin typeface="Tahoma" pitchFamily="34" charset="0"/>
                <a:cs typeface="Tahoma" pitchFamily="34" charset="0"/>
              </a:rPr>
              <a:t>buruh</a:t>
            </a:r>
            <a:r>
              <a:rPr lang="en-US" sz="2400" dirty="0">
                <a:latin typeface="Tahoma" pitchFamily="34" charset="0"/>
                <a:cs typeface="Tahoma" pitchFamily="34" charset="0"/>
              </a:rPr>
              <a:t> </a:t>
            </a:r>
            <a:r>
              <a:rPr lang="en-US" sz="2400" dirty="0" err="1">
                <a:latin typeface="Tahoma" pitchFamily="34" charset="0"/>
                <a:cs typeface="Tahoma" pitchFamily="34" charset="0"/>
              </a:rPr>
              <a:t>dan</a:t>
            </a:r>
            <a:r>
              <a:rPr lang="en-US" sz="2400" dirty="0">
                <a:latin typeface="Tahoma" pitchFamily="34" charset="0"/>
                <a:cs typeface="Tahoma" pitchFamily="34" charset="0"/>
              </a:rPr>
              <a:t> </a:t>
            </a:r>
            <a:r>
              <a:rPr lang="en-US" sz="2400" dirty="0" err="1">
                <a:latin typeface="Tahoma" pitchFamily="34" charset="0"/>
                <a:cs typeface="Tahoma" pitchFamily="34" charset="0"/>
              </a:rPr>
              <a:t>karyawan</a:t>
            </a:r>
            <a:r>
              <a:rPr lang="en-US" sz="2400" dirty="0">
                <a:latin typeface="Tahoma" pitchFamily="34" charset="0"/>
                <a:cs typeface="Tahoma" pitchFamily="34" charset="0"/>
              </a:rPr>
              <a:t> </a:t>
            </a:r>
            <a:r>
              <a:rPr lang="en-US" sz="2400" dirty="0" err="1">
                <a:latin typeface="Tahoma" pitchFamily="34" charset="0"/>
                <a:cs typeface="Tahoma" pitchFamily="34" charset="0"/>
              </a:rPr>
              <a:t>kelas</a:t>
            </a:r>
            <a:r>
              <a:rPr lang="en-US" sz="2400" dirty="0">
                <a:latin typeface="Tahoma" pitchFamily="34" charset="0"/>
                <a:cs typeface="Tahoma" pitchFamily="34" charset="0"/>
              </a:rPr>
              <a:t> </a:t>
            </a:r>
            <a:r>
              <a:rPr lang="en-US" sz="2400" dirty="0" err="1">
                <a:latin typeface="Tahoma" pitchFamily="34" charset="0"/>
                <a:cs typeface="Tahoma" pitchFamily="34" charset="0"/>
              </a:rPr>
              <a:t>bawah</a:t>
            </a:r>
            <a:r>
              <a:rPr lang="en-US" sz="2400" dirty="0">
                <a:latin typeface="Tahoma" pitchFamily="34" charset="0"/>
                <a:cs typeface="Tahoma" pitchFamily="34" charset="0"/>
              </a:rPr>
              <a:t>. </a:t>
            </a:r>
            <a:r>
              <a:rPr lang="en-US" sz="2400" dirty="0" err="1">
                <a:latin typeface="Tahoma" pitchFamily="34" charset="0"/>
                <a:cs typeface="Tahoma" pitchFamily="34" charset="0"/>
              </a:rPr>
              <a:t>Ditandai</a:t>
            </a:r>
            <a:r>
              <a:rPr lang="en-US" sz="2400" dirty="0">
                <a:latin typeface="Tahoma" pitchFamily="34" charset="0"/>
                <a:cs typeface="Tahoma" pitchFamily="34" charset="0"/>
              </a:rPr>
              <a:t> </a:t>
            </a:r>
            <a:r>
              <a:rPr lang="en-US" sz="2400" dirty="0" err="1">
                <a:latin typeface="Tahoma" pitchFamily="34" charset="0"/>
                <a:cs typeface="Tahoma" pitchFamily="34" charset="0"/>
              </a:rPr>
              <a:t>oleh</a:t>
            </a:r>
            <a:r>
              <a:rPr lang="en-US" sz="2400" dirty="0">
                <a:latin typeface="Tahoma" pitchFamily="34" charset="0"/>
                <a:cs typeface="Tahoma" pitchFamily="34" charset="0"/>
              </a:rPr>
              <a:t> </a:t>
            </a:r>
            <a:r>
              <a:rPr lang="en-US" sz="2400" dirty="0" err="1">
                <a:latin typeface="Tahoma" pitchFamily="34" charset="0"/>
                <a:cs typeface="Tahoma" pitchFamily="34" charset="0"/>
              </a:rPr>
              <a:t>adanya</a:t>
            </a:r>
            <a:r>
              <a:rPr lang="en-US" sz="2400" dirty="0">
                <a:latin typeface="Tahoma" pitchFamily="34" charset="0"/>
                <a:cs typeface="Tahoma" pitchFamily="34" charset="0"/>
              </a:rPr>
              <a:t> </a:t>
            </a:r>
            <a:r>
              <a:rPr lang="en-US" sz="2400" dirty="0" err="1">
                <a:latin typeface="Tahoma" pitchFamily="34" charset="0"/>
                <a:cs typeface="Tahoma" pitchFamily="34" charset="0"/>
              </a:rPr>
              <a:t>rumah</a:t>
            </a:r>
            <a:r>
              <a:rPr lang="en-US" sz="2400" dirty="0">
                <a:latin typeface="Tahoma" pitchFamily="34" charset="0"/>
                <a:cs typeface="Tahoma" pitchFamily="34" charset="0"/>
              </a:rPr>
              <a:t> </a:t>
            </a:r>
            <a:r>
              <a:rPr lang="en-US" sz="2400" dirty="0" err="1">
                <a:latin typeface="Tahoma" pitchFamily="34" charset="0"/>
                <a:cs typeface="Tahoma" pitchFamily="34" charset="0"/>
              </a:rPr>
              <a:t>susun</a:t>
            </a:r>
            <a:r>
              <a:rPr lang="en-US" sz="2400" dirty="0">
                <a:latin typeface="Tahoma" pitchFamily="34" charset="0"/>
                <a:cs typeface="Tahoma" pitchFamily="34" charset="0"/>
              </a:rPr>
              <a:t> </a:t>
            </a:r>
            <a:r>
              <a:rPr lang="en-US" sz="2400" dirty="0" err="1">
                <a:latin typeface="Tahoma" pitchFamily="34" charset="0"/>
                <a:cs typeface="Tahoma" pitchFamily="34" charset="0"/>
              </a:rPr>
              <a:t>sederhana</a:t>
            </a:r>
            <a:r>
              <a:rPr lang="en-US" sz="2400" dirty="0">
                <a:latin typeface="Tahoma" pitchFamily="34" charset="0"/>
                <a:cs typeface="Tahoma" pitchFamily="34" charset="0"/>
              </a:rPr>
              <a:t>.</a:t>
            </a:r>
          </a:p>
          <a:p>
            <a:pPr algn="just" eaLnBrk="0" hangingPunct="0">
              <a:buFontTx/>
              <a:buChar char="•"/>
              <a:defRPr/>
            </a:pPr>
            <a:endParaRPr lang="en-US" sz="2400" dirty="0">
              <a:latin typeface="Tahoma" pitchFamily="34" charset="0"/>
              <a:cs typeface="Tahoma" pitchFamily="34" charset="0"/>
            </a:endParaRPr>
          </a:p>
        </p:txBody>
      </p:sp>
      <p:sp>
        <p:nvSpPr>
          <p:cNvPr id="3" name="Rectangle 2">
            <a:extLst>
              <a:ext uri="{FF2B5EF4-FFF2-40B4-BE49-F238E27FC236}">
                <a16:creationId xmlns:a16="http://schemas.microsoft.com/office/drawing/2014/main" id="{F02FA296-8485-44F0-A440-3E5BCB8814C6}"/>
              </a:ext>
            </a:extLst>
          </p:cNvPr>
          <p:cNvSpPr/>
          <p:nvPr/>
        </p:nvSpPr>
        <p:spPr>
          <a:xfrm>
            <a:off x="1738314" y="285751"/>
            <a:ext cx="8715375"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Tree>
    <p:extLst>
      <p:ext uri="{BB962C8B-B14F-4D97-AF65-F5344CB8AC3E}">
        <p14:creationId xmlns:p14="http://schemas.microsoft.com/office/powerpoint/2010/main" val="4150320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7106"/>
                                        </p:tgtEl>
                                        <p:attrNameLst>
                                          <p:attrName>style.visibility</p:attrName>
                                        </p:attrNameLst>
                                      </p:cBhvr>
                                      <p:to>
                                        <p:strVal val="visible"/>
                                      </p:to>
                                    </p:set>
                                    <p:anim calcmode="lin" valueType="num">
                                      <p:cBhvr>
                                        <p:cTn id="14" dur="500" fill="hold"/>
                                        <p:tgtEl>
                                          <p:spTgt spid="47106"/>
                                        </p:tgtEl>
                                        <p:attrNameLst>
                                          <p:attrName>ppt_w</p:attrName>
                                        </p:attrNameLst>
                                      </p:cBhvr>
                                      <p:tavLst>
                                        <p:tav tm="0">
                                          <p:val>
                                            <p:fltVal val="0"/>
                                          </p:val>
                                        </p:tav>
                                        <p:tav tm="100000">
                                          <p:val>
                                            <p:strVal val="#ppt_w"/>
                                          </p:val>
                                        </p:tav>
                                      </p:tavLst>
                                    </p:anim>
                                    <p:anim calcmode="lin" valueType="num">
                                      <p:cBhvr>
                                        <p:cTn id="15" dur="500" fill="hold"/>
                                        <p:tgtEl>
                                          <p:spTgt spid="47106"/>
                                        </p:tgtEl>
                                        <p:attrNameLst>
                                          <p:attrName>ppt_h</p:attrName>
                                        </p:attrNameLst>
                                      </p:cBhvr>
                                      <p:tavLst>
                                        <p:tav tm="0">
                                          <p:val>
                                            <p:fltVal val="0"/>
                                          </p:val>
                                        </p:tav>
                                        <p:tav tm="100000">
                                          <p:val>
                                            <p:strVal val="#ppt_h"/>
                                          </p:val>
                                        </p:tav>
                                      </p:tavLst>
                                    </p:anim>
                                    <p:animEffect transition="in" filter="fade">
                                      <p:cBhvr>
                                        <p:cTn id="16"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83D528-6205-4C75-893D-1D9E49422072}"/>
              </a:ext>
            </a:extLst>
          </p:cNvPr>
          <p:cNvSpPr/>
          <p:nvPr/>
        </p:nvSpPr>
        <p:spPr>
          <a:xfrm>
            <a:off x="1738313" y="1071564"/>
            <a:ext cx="8501062" cy="4586287"/>
          </a:xfrm>
          <a:prstGeom prst="rect">
            <a:avLst/>
          </a:prstGeom>
        </p:spPr>
        <p:txBody>
          <a:bodyPr>
            <a:spAutoFit/>
          </a:bodyPr>
          <a:lstStyle/>
          <a:p>
            <a:pPr marL="347663" indent="-347663" algn="just" eaLnBrk="0" hangingPunct="0">
              <a:buFontTx/>
              <a:buChar char="•"/>
              <a:defRPr/>
            </a:pPr>
            <a:r>
              <a:rPr lang="en-US" sz="2400" dirty="0" err="1">
                <a:latin typeface="Tahoma" pitchFamily="34" charset="0"/>
                <a:cs typeface="Tahoma" pitchFamily="34" charset="0"/>
              </a:rPr>
              <a:t>Zona</a:t>
            </a:r>
            <a:r>
              <a:rPr lang="en-US" sz="2400" dirty="0">
                <a:latin typeface="Tahoma" pitchFamily="34" charset="0"/>
                <a:cs typeface="Tahoma" pitchFamily="34" charset="0"/>
              </a:rPr>
              <a:t>   </a:t>
            </a:r>
            <a:r>
              <a:rPr lang="en-US" sz="2400" dirty="0" err="1">
                <a:latin typeface="Tahoma" pitchFamily="34" charset="0"/>
                <a:cs typeface="Tahoma" pitchFamily="34" charset="0"/>
              </a:rPr>
              <a:t>Pemukiman</a:t>
            </a:r>
            <a:r>
              <a:rPr lang="en-US" sz="2400" dirty="0">
                <a:latin typeface="Tahoma" pitchFamily="34" charset="0"/>
                <a:cs typeface="Tahoma" pitchFamily="34" charset="0"/>
              </a:rPr>
              <a:t> </a:t>
            </a:r>
            <a:r>
              <a:rPr lang="en-US" sz="2400" dirty="0" err="1">
                <a:latin typeface="Tahoma" pitchFamily="34" charset="0"/>
                <a:cs typeface="Tahoma" pitchFamily="34" charset="0"/>
              </a:rPr>
              <a:t>Kelas</a:t>
            </a:r>
            <a:r>
              <a:rPr lang="en-US" sz="2400" dirty="0">
                <a:latin typeface="Tahoma" pitchFamily="34" charset="0"/>
                <a:cs typeface="Tahoma" pitchFamily="34" charset="0"/>
              </a:rPr>
              <a:t>     </a:t>
            </a:r>
            <a:r>
              <a:rPr lang="en-US" sz="2400" dirty="0" err="1">
                <a:latin typeface="Tahoma" pitchFamily="34" charset="0"/>
                <a:cs typeface="Tahoma" pitchFamily="34" charset="0"/>
              </a:rPr>
              <a:t>Menengah</a:t>
            </a:r>
            <a:r>
              <a:rPr lang="en-US" sz="2400" dirty="0">
                <a:latin typeface="Tahoma" pitchFamily="34" charset="0"/>
                <a:cs typeface="Tahoma" pitchFamily="34" charset="0"/>
              </a:rPr>
              <a:t>      (</a:t>
            </a:r>
            <a:r>
              <a:rPr lang="en-US" sz="2400" dirty="0" err="1">
                <a:latin typeface="Tahoma" pitchFamily="34" charset="0"/>
                <a:cs typeface="Tahoma" pitchFamily="34" charset="0"/>
              </a:rPr>
              <a:t>Residental</a:t>
            </a:r>
            <a:r>
              <a:rPr lang="en-US" sz="2400" dirty="0">
                <a:latin typeface="Tahoma" pitchFamily="34" charset="0"/>
                <a:cs typeface="Tahoma" pitchFamily="34" charset="0"/>
              </a:rPr>
              <a:t> Zone) --&gt;</a:t>
            </a:r>
            <a:r>
              <a:rPr lang="en-US" sz="2400" dirty="0" err="1">
                <a:latin typeface="Tahoma" pitchFamily="34" charset="0"/>
                <a:cs typeface="Tahoma" pitchFamily="34" charset="0"/>
              </a:rPr>
              <a:t>merupakan</a:t>
            </a:r>
            <a:r>
              <a:rPr lang="en-US" sz="2400" dirty="0">
                <a:latin typeface="Tahoma" pitchFamily="34" charset="0"/>
                <a:cs typeface="Tahoma" pitchFamily="34" charset="0"/>
              </a:rPr>
              <a:t> </a:t>
            </a:r>
            <a:r>
              <a:rPr lang="en-US" sz="2400" dirty="0" err="1">
                <a:latin typeface="Tahoma" pitchFamily="34" charset="0"/>
                <a:cs typeface="Tahoma" pitchFamily="34" charset="0"/>
              </a:rPr>
              <a:t>kompleks</a:t>
            </a:r>
            <a:r>
              <a:rPr lang="en-US" sz="2400" dirty="0">
                <a:latin typeface="Tahoma" pitchFamily="34" charset="0"/>
                <a:cs typeface="Tahoma" pitchFamily="34" charset="0"/>
              </a:rPr>
              <a:t> </a:t>
            </a:r>
            <a:r>
              <a:rPr lang="en-US" sz="2400" dirty="0" err="1">
                <a:latin typeface="Tahoma" pitchFamily="34" charset="0"/>
                <a:cs typeface="Tahoma" pitchFamily="34" charset="0"/>
              </a:rPr>
              <a:t>perumahan</a:t>
            </a:r>
            <a:r>
              <a:rPr lang="en-US" sz="2400" dirty="0">
                <a:latin typeface="Tahoma" pitchFamily="34" charset="0"/>
                <a:cs typeface="Tahoma" pitchFamily="34" charset="0"/>
              </a:rPr>
              <a:t> </a:t>
            </a:r>
            <a:r>
              <a:rPr lang="en-US" sz="2400" dirty="0" err="1">
                <a:latin typeface="Tahoma" pitchFamily="34" charset="0"/>
                <a:cs typeface="Tahoma" pitchFamily="34" charset="0"/>
              </a:rPr>
              <a:t>karyawan</a:t>
            </a:r>
            <a:r>
              <a:rPr lang="en-US" sz="2400" dirty="0">
                <a:latin typeface="Tahoma" pitchFamily="34" charset="0"/>
                <a:cs typeface="Tahoma" pitchFamily="34" charset="0"/>
              </a:rPr>
              <a:t> </a:t>
            </a:r>
            <a:r>
              <a:rPr lang="en-US" sz="2400" dirty="0" err="1">
                <a:latin typeface="Tahoma" pitchFamily="34" charset="0"/>
                <a:cs typeface="Tahoma" pitchFamily="34" charset="0"/>
              </a:rPr>
              <a:t>kelas</a:t>
            </a:r>
            <a:r>
              <a:rPr lang="en-US" sz="2400" dirty="0">
                <a:latin typeface="Tahoma" pitchFamily="34" charset="0"/>
                <a:cs typeface="Tahoma" pitchFamily="34" charset="0"/>
              </a:rPr>
              <a:t> </a:t>
            </a:r>
            <a:r>
              <a:rPr lang="en-US" sz="2400" dirty="0" err="1">
                <a:latin typeface="Tahoma" pitchFamily="34" charset="0"/>
                <a:cs typeface="Tahoma" pitchFamily="34" charset="0"/>
              </a:rPr>
              <a:t>menengah</a:t>
            </a:r>
            <a:r>
              <a:rPr lang="en-US" sz="2400" dirty="0">
                <a:latin typeface="Tahoma" pitchFamily="34" charset="0"/>
                <a:cs typeface="Tahoma" pitchFamily="34" charset="0"/>
              </a:rPr>
              <a:t> yang </a:t>
            </a:r>
            <a:r>
              <a:rPr lang="en-US" sz="2400" dirty="0" err="1">
                <a:latin typeface="Tahoma" pitchFamily="34" charset="0"/>
                <a:cs typeface="Tahoma" pitchFamily="34" charset="0"/>
              </a:rPr>
              <a:t>memiliki</a:t>
            </a:r>
            <a:r>
              <a:rPr lang="en-US" sz="2400" dirty="0">
                <a:latin typeface="Tahoma" pitchFamily="34" charset="0"/>
                <a:cs typeface="Tahoma" pitchFamily="34" charset="0"/>
              </a:rPr>
              <a:t> </a:t>
            </a:r>
            <a:r>
              <a:rPr lang="en-US" sz="2400" dirty="0" err="1">
                <a:latin typeface="Tahoma" pitchFamily="34" charset="0"/>
                <a:cs typeface="Tahoma" pitchFamily="34" charset="0"/>
              </a:rPr>
              <a:t>keahlian</a:t>
            </a:r>
            <a:r>
              <a:rPr lang="en-US" sz="2400" dirty="0">
                <a:latin typeface="Tahoma" pitchFamily="34" charset="0"/>
                <a:cs typeface="Tahoma" pitchFamily="34" charset="0"/>
              </a:rPr>
              <a:t> </a:t>
            </a:r>
            <a:r>
              <a:rPr lang="en-US" sz="2400" dirty="0" err="1">
                <a:latin typeface="Tahoma" pitchFamily="34" charset="0"/>
                <a:cs typeface="Tahoma" pitchFamily="34" charset="0"/>
              </a:rPr>
              <a:t>tertentu</a:t>
            </a:r>
            <a:r>
              <a:rPr lang="en-US" sz="2400" dirty="0">
                <a:latin typeface="Tahoma" pitchFamily="34" charset="0"/>
                <a:cs typeface="Tahoma" pitchFamily="34" charset="0"/>
              </a:rPr>
              <a:t>.</a:t>
            </a:r>
          </a:p>
          <a:p>
            <a:pPr marL="347663" indent="-347663" algn="just" eaLnBrk="0" hangingPunct="0">
              <a:buFontTx/>
              <a:buChar char="•"/>
              <a:defRPr/>
            </a:pPr>
            <a:endParaRPr lang="en-US" sz="2400" dirty="0">
              <a:latin typeface="Tahoma" pitchFamily="34" charset="0"/>
              <a:cs typeface="Tahoma" pitchFamily="34" charset="0"/>
            </a:endParaRPr>
          </a:p>
          <a:p>
            <a:pPr marL="347663" indent="-347663" algn="just" eaLnBrk="0" hangingPunct="0">
              <a:buFontTx/>
              <a:buChar char="•"/>
              <a:defRPr/>
            </a:pPr>
            <a:r>
              <a:rPr lang="en-US" sz="2400" dirty="0">
                <a:latin typeface="Tahoma" pitchFamily="34" charset="0"/>
                <a:cs typeface="Tahoma" pitchFamily="34" charset="0"/>
              </a:rPr>
              <a:t>Wilayah </a:t>
            </a:r>
            <a:r>
              <a:rPr lang="en-US" sz="2400" dirty="0" err="1">
                <a:latin typeface="Tahoma" pitchFamily="34" charset="0"/>
                <a:cs typeface="Tahoma" pitchFamily="34" charset="0"/>
              </a:rPr>
              <a:t>Tempat</a:t>
            </a:r>
            <a:r>
              <a:rPr lang="en-US" sz="2400" dirty="0">
                <a:latin typeface="Tahoma" pitchFamily="34" charset="0"/>
                <a:cs typeface="Tahoma" pitchFamily="34" charset="0"/>
              </a:rPr>
              <a:t> </a:t>
            </a:r>
            <a:r>
              <a:rPr lang="en-US" sz="2400" dirty="0" err="1">
                <a:latin typeface="Tahoma" pitchFamily="34" charset="0"/>
                <a:cs typeface="Tahoma" pitchFamily="34" charset="0"/>
              </a:rPr>
              <a:t>Tinggal</a:t>
            </a:r>
            <a:r>
              <a:rPr lang="en-US" sz="2400" dirty="0">
                <a:latin typeface="Tahoma" pitchFamily="34" charset="0"/>
                <a:cs typeface="Tahoma" pitchFamily="34" charset="0"/>
              </a:rPr>
              <a:t> </a:t>
            </a:r>
            <a:r>
              <a:rPr lang="en-US" sz="2400" dirty="0" err="1">
                <a:latin typeface="Tahoma" pitchFamily="34" charset="0"/>
                <a:cs typeface="Tahoma" pitchFamily="34" charset="0"/>
              </a:rPr>
              <a:t>Masyarakat</a:t>
            </a:r>
            <a:r>
              <a:rPr lang="en-US" sz="2400" dirty="0">
                <a:latin typeface="Tahoma" pitchFamily="34" charset="0"/>
                <a:cs typeface="Tahoma" pitchFamily="34" charset="0"/>
              </a:rPr>
              <a:t> </a:t>
            </a:r>
            <a:r>
              <a:rPr lang="en-US" sz="2400" dirty="0" err="1">
                <a:latin typeface="Tahoma" pitchFamily="34" charset="0"/>
                <a:cs typeface="Tahoma" pitchFamily="34" charset="0"/>
              </a:rPr>
              <a:t>Berpenghasilan</a:t>
            </a:r>
            <a:r>
              <a:rPr lang="en-US" sz="2400" dirty="0">
                <a:latin typeface="Tahoma" pitchFamily="34" charset="0"/>
                <a:cs typeface="Tahoma" pitchFamily="34" charset="0"/>
              </a:rPr>
              <a:t> </a:t>
            </a:r>
            <a:r>
              <a:rPr lang="en-US" sz="2400" dirty="0" err="1">
                <a:latin typeface="Tahoma" pitchFamily="34" charset="0"/>
                <a:cs typeface="Tahoma" pitchFamily="34" charset="0"/>
              </a:rPr>
              <a:t>Tinggi</a:t>
            </a:r>
            <a:r>
              <a:rPr lang="en-US" sz="2400" dirty="0">
                <a:latin typeface="Tahoma" pitchFamily="34" charset="0"/>
                <a:cs typeface="Tahoma" pitchFamily="34" charset="0"/>
              </a:rPr>
              <a:t> </a:t>
            </a:r>
            <a:r>
              <a:rPr lang="en-US" sz="2400" dirty="0" err="1">
                <a:latin typeface="Tahoma" pitchFamily="34" charset="0"/>
                <a:cs typeface="Tahoma" pitchFamily="34" charset="0"/>
              </a:rPr>
              <a:t>ditandai</a:t>
            </a:r>
            <a:r>
              <a:rPr lang="en-US" sz="2400" dirty="0">
                <a:latin typeface="Tahoma" pitchFamily="34" charset="0"/>
                <a:cs typeface="Tahoma" pitchFamily="34" charset="0"/>
              </a:rPr>
              <a:t> </a:t>
            </a:r>
            <a:r>
              <a:rPr lang="en-US" sz="2400" dirty="0" err="1">
                <a:latin typeface="Tahoma" pitchFamily="34" charset="0"/>
                <a:cs typeface="Tahoma" pitchFamily="34" charset="0"/>
              </a:rPr>
              <a:t>dengan</a:t>
            </a:r>
            <a:r>
              <a:rPr lang="en-US" sz="2400" dirty="0">
                <a:latin typeface="Tahoma" pitchFamily="34" charset="0"/>
                <a:cs typeface="Tahoma" pitchFamily="34" charset="0"/>
              </a:rPr>
              <a:t> </a:t>
            </a:r>
            <a:r>
              <a:rPr lang="en-US" sz="2400" dirty="0" err="1">
                <a:latin typeface="Tahoma" pitchFamily="34" charset="0"/>
                <a:cs typeface="Tahoma" pitchFamily="34" charset="0"/>
              </a:rPr>
              <a:t>kawasan</a:t>
            </a:r>
            <a:r>
              <a:rPr lang="en-US" sz="2400" dirty="0">
                <a:latin typeface="Tahoma" pitchFamily="34" charset="0"/>
                <a:cs typeface="Tahoma" pitchFamily="34" charset="0"/>
              </a:rPr>
              <a:t> </a:t>
            </a:r>
            <a:r>
              <a:rPr lang="en-US" sz="2400" dirty="0" err="1">
                <a:latin typeface="Tahoma" pitchFamily="34" charset="0"/>
                <a:cs typeface="Tahoma" pitchFamily="34" charset="0"/>
              </a:rPr>
              <a:t>elit</a:t>
            </a:r>
            <a:r>
              <a:rPr lang="en-US" sz="2400" dirty="0">
                <a:latin typeface="Tahoma" pitchFamily="34" charset="0"/>
                <a:cs typeface="Tahoma" pitchFamily="34" charset="0"/>
              </a:rPr>
              <a:t>. </a:t>
            </a:r>
            <a:r>
              <a:rPr lang="en-US" sz="2400" dirty="0" err="1">
                <a:latin typeface="Tahoma" pitchFamily="34" charset="0"/>
                <a:cs typeface="Tahoma" pitchFamily="34" charset="0"/>
              </a:rPr>
              <a:t>Sebagian</a:t>
            </a:r>
            <a:r>
              <a:rPr lang="en-US" sz="2400" dirty="0">
                <a:latin typeface="Tahoma" pitchFamily="34" charset="0"/>
                <a:cs typeface="Tahoma" pitchFamily="34" charset="0"/>
              </a:rPr>
              <a:t> </a:t>
            </a:r>
            <a:r>
              <a:rPr lang="en-US" sz="2400" dirty="0" err="1">
                <a:latin typeface="Tahoma" pitchFamily="34" charset="0"/>
                <a:cs typeface="Tahoma" pitchFamily="34" charset="0"/>
              </a:rPr>
              <a:t>besar</a:t>
            </a:r>
            <a:r>
              <a:rPr lang="en-US" sz="2400" dirty="0">
                <a:latin typeface="Tahoma" pitchFamily="34" charset="0"/>
                <a:cs typeface="Tahoma" pitchFamily="34" charset="0"/>
              </a:rPr>
              <a:t> </a:t>
            </a:r>
            <a:r>
              <a:rPr lang="en-US" sz="2400" dirty="0" err="1">
                <a:latin typeface="Tahoma" pitchFamily="34" charset="0"/>
                <a:cs typeface="Tahoma" pitchFamily="34" charset="0"/>
              </a:rPr>
              <a:t>penduduknya</a:t>
            </a:r>
            <a:r>
              <a:rPr lang="en-US" sz="2400" dirty="0">
                <a:latin typeface="Tahoma" pitchFamily="34" charset="0"/>
                <a:cs typeface="Tahoma" pitchFamily="34" charset="0"/>
              </a:rPr>
              <a:t> </a:t>
            </a:r>
            <a:r>
              <a:rPr lang="en-US" sz="2400" dirty="0" err="1">
                <a:latin typeface="Tahoma" pitchFamily="34" charset="0"/>
                <a:cs typeface="Tahoma" pitchFamily="34" charset="0"/>
              </a:rPr>
              <a:t>merupakan</a:t>
            </a:r>
            <a:r>
              <a:rPr lang="en-US" sz="2400" dirty="0">
                <a:latin typeface="Tahoma" pitchFamily="34" charset="0"/>
                <a:cs typeface="Tahoma" pitchFamily="34" charset="0"/>
              </a:rPr>
              <a:t> </a:t>
            </a:r>
            <a:r>
              <a:rPr lang="en-US" sz="2400" dirty="0" err="1">
                <a:latin typeface="Tahoma" pitchFamily="34" charset="0"/>
                <a:cs typeface="Tahoma" pitchFamily="34" charset="0"/>
              </a:rPr>
              <a:t>kaum</a:t>
            </a:r>
            <a:r>
              <a:rPr lang="en-US" sz="2400" dirty="0">
                <a:latin typeface="Tahoma" pitchFamily="34" charset="0"/>
                <a:cs typeface="Tahoma" pitchFamily="34" charset="0"/>
              </a:rPr>
              <a:t> </a:t>
            </a:r>
            <a:r>
              <a:rPr lang="en-US" sz="2400" dirty="0" err="1">
                <a:latin typeface="Tahoma" pitchFamily="34" charset="0"/>
                <a:cs typeface="Tahoma" pitchFamily="34" charset="0"/>
              </a:rPr>
              <a:t>eksekutif</a:t>
            </a:r>
            <a:r>
              <a:rPr lang="en-US" sz="2400" dirty="0">
                <a:latin typeface="Tahoma" pitchFamily="34" charset="0"/>
                <a:cs typeface="Tahoma" pitchFamily="34" charset="0"/>
              </a:rPr>
              <a:t> </a:t>
            </a:r>
          </a:p>
          <a:p>
            <a:pPr marL="347663" indent="-347663" algn="just" eaLnBrk="0" hangingPunct="0">
              <a:buFontTx/>
              <a:buChar char="•"/>
              <a:defRPr/>
            </a:pPr>
            <a:endParaRPr lang="en-US" sz="2400" dirty="0">
              <a:latin typeface="Tahoma" pitchFamily="34" charset="0"/>
              <a:cs typeface="Tahoma" pitchFamily="34" charset="0"/>
            </a:endParaRPr>
          </a:p>
          <a:p>
            <a:pPr marL="347663" indent="-347663" algn="just" eaLnBrk="0" hangingPunct="0">
              <a:buFontTx/>
              <a:buChar char="•"/>
              <a:defRPr/>
            </a:pPr>
            <a:r>
              <a:rPr lang="en-US" sz="2400" dirty="0" err="1">
                <a:latin typeface="Tahoma" pitchFamily="34" charset="0"/>
                <a:cs typeface="Tahoma" pitchFamily="34" charset="0"/>
              </a:rPr>
              <a:t>Zona</a:t>
            </a:r>
            <a:r>
              <a:rPr lang="en-US" sz="2400" dirty="0">
                <a:latin typeface="Tahoma" pitchFamily="34" charset="0"/>
                <a:cs typeface="Tahoma" pitchFamily="34" charset="0"/>
              </a:rPr>
              <a:t> </a:t>
            </a:r>
            <a:r>
              <a:rPr lang="en-US" sz="2400" dirty="0" err="1">
                <a:latin typeface="Tahoma" pitchFamily="34" charset="0"/>
                <a:cs typeface="Tahoma" pitchFamily="34" charset="0"/>
              </a:rPr>
              <a:t>Penglaju</a:t>
            </a:r>
            <a:r>
              <a:rPr lang="en-US" sz="2400" dirty="0">
                <a:latin typeface="Tahoma" pitchFamily="34" charset="0"/>
                <a:cs typeface="Tahoma" pitchFamily="34" charset="0"/>
              </a:rPr>
              <a:t> (Commuters) --&gt;</a:t>
            </a:r>
            <a:r>
              <a:rPr lang="en-US" sz="2400" dirty="0" err="1">
                <a:latin typeface="Tahoma" pitchFamily="34" charset="0"/>
                <a:cs typeface="Tahoma" pitchFamily="34" charset="0"/>
              </a:rPr>
              <a:t>merupakan</a:t>
            </a:r>
            <a:r>
              <a:rPr lang="en-US" sz="2400" dirty="0">
                <a:latin typeface="Tahoma" pitchFamily="34" charset="0"/>
                <a:cs typeface="Tahoma" pitchFamily="34" charset="0"/>
              </a:rPr>
              <a:t> </a:t>
            </a:r>
            <a:r>
              <a:rPr lang="en-US" sz="2400" dirty="0" err="1">
                <a:latin typeface="Tahoma" pitchFamily="34" charset="0"/>
                <a:cs typeface="Tahoma" pitchFamily="34" charset="0"/>
              </a:rPr>
              <a:t>wilayah</a:t>
            </a:r>
            <a:r>
              <a:rPr lang="en-US" sz="2400" dirty="0">
                <a:latin typeface="Tahoma" pitchFamily="34" charset="0"/>
                <a:cs typeface="Tahoma" pitchFamily="34" charset="0"/>
              </a:rPr>
              <a:t> yang </a:t>
            </a:r>
            <a:r>
              <a:rPr lang="en-US" sz="2400" dirty="0" err="1">
                <a:latin typeface="Tahoma" pitchFamily="34" charset="0"/>
                <a:cs typeface="Tahoma" pitchFamily="34" charset="0"/>
              </a:rPr>
              <a:t>memasuki</a:t>
            </a:r>
            <a:r>
              <a:rPr lang="en-US" sz="2400" dirty="0">
                <a:latin typeface="Tahoma" pitchFamily="34" charset="0"/>
                <a:cs typeface="Tahoma" pitchFamily="34" charset="0"/>
              </a:rPr>
              <a:t> </a:t>
            </a:r>
            <a:r>
              <a:rPr lang="en-US" sz="2400" dirty="0" err="1">
                <a:latin typeface="Tahoma" pitchFamily="34" charset="0"/>
                <a:cs typeface="Tahoma" pitchFamily="34" charset="0"/>
              </a:rPr>
              <a:t>wilayah</a:t>
            </a:r>
            <a:r>
              <a:rPr lang="en-US" sz="2400" dirty="0">
                <a:latin typeface="Tahoma" pitchFamily="34" charset="0"/>
                <a:cs typeface="Tahoma" pitchFamily="34" charset="0"/>
              </a:rPr>
              <a:t> </a:t>
            </a:r>
            <a:r>
              <a:rPr lang="en-US" sz="2400" dirty="0" err="1">
                <a:latin typeface="Tahoma" pitchFamily="34" charset="0"/>
                <a:cs typeface="Tahoma" pitchFamily="34" charset="0"/>
              </a:rPr>
              <a:t>belakang</a:t>
            </a:r>
            <a:r>
              <a:rPr lang="en-US" sz="2400" dirty="0">
                <a:latin typeface="Tahoma" pitchFamily="34" charset="0"/>
                <a:cs typeface="Tahoma" pitchFamily="34" charset="0"/>
              </a:rPr>
              <a:t> (Hinterland) </a:t>
            </a:r>
            <a:r>
              <a:rPr lang="en-US" sz="2400" dirty="0" err="1">
                <a:latin typeface="Tahoma" pitchFamily="34" charset="0"/>
                <a:cs typeface="Tahoma" pitchFamily="34" charset="0"/>
              </a:rPr>
              <a:t>atau</a:t>
            </a:r>
            <a:r>
              <a:rPr lang="en-US" sz="2400" dirty="0">
                <a:latin typeface="Tahoma" pitchFamily="34" charset="0"/>
                <a:cs typeface="Tahoma" pitchFamily="34" charset="0"/>
              </a:rPr>
              <a:t> </a:t>
            </a:r>
            <a:r>
              <a:rPr lang="en-US" sz="2400" dirty="0" err="1">
                <a:latin typeface="Tahoma" pitchFamily="34" charset="0"/>
                <a:cs typeface="Tahoma" pitchFamily="34" charset="0"/>
              </a:rPr>
              <a:t>merupakan</a:t>
            </a:r>
            <a:r>
              <a:rPr lang="en-US" sz="2400" dirty="0">
                <a:latin typeface="Tahoma" pitchFamily="34" charset="0"/>
                <a:cs typeface="Tahoma" pitchFamily="34" charset="0"/>
              </a:rPr>
              <a:t> </a:t>
            </a:r>
            <a:r>
              <a:rPr lang="en-US" sz="2400" dirty="0" err="1">
                <a:latin typeface="Tahoma" pitchFamily="34" charset="0"/>
                <a:cs typeface="Tahoma" pitchFamily="34" charset="0"/>
              </a:rPr>
              <a:t>wilayah</a:t>
            </a:r>
            <a:r>
              <a:rPr lang="en-US" sz="2400" dirty="0">
                <a:latin typeface="Tahoma" pitchFamily="34" charset="0"/>
                <a:cs typeface="Tahoma" pitchFamily="34" charset="0"/>
              </a:rPr>
              <a:t> </a:t>
            </a:r>
            <a:r>
              <a:rPr lang="en-US" sz="2400" dirty="0" err="1">
                <a:latin typeface="Tahoma" pitchFamily="34" charset="0"/>
                <a:cs typeface="Tahoma" pitchFamily="34" charset="0"/>
              </a:rPr>
              <a:t>batas</a:t>
            </a:r>
            <a:r>
              <a:rPr lang="en-US" sz="2400" dirty="0">
                <a:latin typeface="Tahoma" pitchFamily="34" charset="0"/>
                <a:cs typeface="Tahoma" pitchFamily="34" charset="0"/>
              </a:rPr>
              <a:t> </a:t>
            </a:r>
            <a:r>
              <a:rPr lang="en-US" sz="2400" dirty="0" err="1">
                <a:latin typeface="Tahoma" pitchFamily="34" charset="0"/>
                <a:cs typeface="Tahoma" pitchFamily="34" charset="0"/>
              </a:rPr>
              <a:t>desa-kota</a:t>
            </a:r>
            <a:r>
              <a:rPr lang="en-US" sz="2400" dirty="0">
                <a:latin typeface="Tahoma" pitchFamily="34" charset="0"/>
                <a:cs typeface="Tahoma" pitchFamily="34" charset="0"/>
              </a:rPr>
              <a:t>. </a:t>
            </a:r>
            <a:r>
              <a:rPr lang="en-US" sz="2400" dirty="0" err="1">
                <a:latin typeface="Tahoma" pitchFamily="34" charset="0"/>
                <a:cs typeface="Tahoma" pitchFamily="34" charset="0"/>
              </a:rPr>
              <a:t>Penduduknya</a:t>
            </a:r>
            <a:r>
              <a:rPr lang="en-US" sz="2400" dirty="0">
                <a:latin typeface="Tahoma" pitchFamily="34" charset="0"/>
                <a:cs typeface="Tahoma" pitchFamily="34" charset="0"/>
              </a:rPr>
              <a:t> </a:t>
            </a:r>
            <a:r>
              <a:rPr lang="en-US" sz="2400" dirty="0" err="1">
                <a:latin typeface="Tahoma" pitchFamily="34" charset="0"/>
                <a:cs typeface="Tahoma" pitchFamily="34" charset="0"/>
              </a:rPr>
              <a:t>bekerja</a:t>
            </a:r>
            <a:r>
              <a:rPr lang="en-US" sz="2400" dirty="0">
                <a:latin typeface="Tahoma" pitchFamily="34" charset="0"/>
                <a:cs typeface="Tahoma" pitchFamily="34" charset="0"/>
              </a:rPr>
              <a:t> </a:t>
            </a:r>
            <a:r>
              <a:rPr lang="en-US" sz="2400" dirty="0" err="1">
                <a:latin typeface="Tahoma" pitchFamily="34" charset="0"/>
                <a:cs typeface="Tahoma" pitchFamily="34" charset="0"/>
              </a:rPr>
              <a:t>di</a:t>
            </a:r>
            <a:r>
              <a:rPr lang="en-US" sz="2400" dirty="0">
                <a:latin typeface="Tahoma" pitchFamily="34" charset="0"/>
                <a:cs typeface="Tahoma" pitchFamily="34" charset="0"/>
              </a:rPr>
              <a:t> </a:t>
            </a:r>
            <a:r>
              <a:rPr lang="en-US" sz="2400" dirty="0" err="1">
                <a:latin typeface="Tahoma" pitchFamily="34" charset="0"/>
                <a:cs typeface="Tahoma" pitchFamily="34" charset="0"/>
              </a:rPr>
              <a:t>kota</a:t>
            </a:r>
            <a:r>
              <a:rPr lang="en-US" sz="2400" dirty="0">
                <a:latin typeface="Tahoma" pitchFamily="34" charset="0"/>
                <a:cs typeface="Tahoma" pitchFamily="34" charset="0"/>
              </a:rPr>
              <a:t> </a:t>
            </a:r>
            <a:r>
              <a:rPr lang="en-US" sz="2400" dirty="0" err="1">
                <a:latin typeface="Tahoma" pitchFamily="34" charset="0"/>
                <a:cs typeface="Tahoma" pitchFamily="34" charset="0"/>
              </a:rPr>
              <a:t>tetapi</a:t>
            </a:r>
            <a:r>
              <a:rPr lang="en-US" sz="2400" dirty="0">
                <a:latin typeface="Tahoma" pitchFamily="34" charset="0"/>
                <a:cs typeface="Tahoma" pitchFamily="34" charset="0"/>
              </a:rPr>
              <a:t> </a:t>
            </a:r>
            <a:r>
              <a:rPr lang="en-US" sz="2400" dirty="0" err="1">
                <a:latin typeface="Tahoma" pitchFamily="34" charset="0"/>
                <a:cs typeface="Tahoma" pitchFamily="34" charset="0"/>
              </a:rPr>
              <a:t>tinggal</a:t>
            </a:r>
            <a:r>
              <a:rPr lang="en-US" sz="2400" dirty="0">
                <a:latin typeface="Tahoma" pitchFamily="34" charset="0"/>
                <a:cs typeface="Tahoma" pitchFamily="34" charset="0"/>
              </a:rPr>
              <a:t> </a:t>
            </a:r>
            <a:r>
              <a:rPr lang="en-US" sz="2400" dirty="0" err="1">
                <a:latin typeface="Tahoma" pitchFamily="34" charset="0"/>
                <a:cs typeface="Tahoma" pitchFamily="34" charset="0"/>
              </a:rPr>
              <a:t>di</a:t>
            </a:r>
            <a:r>
              <a:rPr lang="en-US" sz="2400" dirty="0">
                <a:latin typeface="Tahoma" pitchFamily="34" charset="0"/>
                <a:cs typeface="Tahoma" pitchFamily="34" charset="0"/>
              </a:rPr>
              <a:t> </a:t>
            </a:r>
            <a:r>
              <a:rPr lang="en-US" sz="2400" dirty="0" err="1">
                <a:latin typeface="Tahoma" pitchFamily="34" charset="0"/>
                <a:cs typeface="Tahoma" pitchFamily="34" charset="0"/>
              </a:rPr>
              <a:t>pinggiran</a:t>
            </a:r>
            <a:r>
              <a:rPr lang="en-US" sz="2400" dirty="0">
                <a:latin typeface="Tahoma" pitchFamily="34" charset="0"/>
                <a:cs typeface="Tahoma" pitchFamily="34" charset="0"/>
              </a:rPr>
              <a:t> </a:t>
            </a:r>
            <a:r>
              <a:rPr lang="en-US" sz="2400" dirty="0" err="1">
                <a:latin typeface="Tahoma" pitchFamily="34" charset="0"/>
                <a:cs typeface="Tahoma" pitchFamily="34" charset="0"/>
              </a:rPr>
              <a:t>kota</a:t>
            </a:r>
            <a:r>
              <a:rPr lang="en-US" sz="2800" dirty="0">
                <a:latin typeface="Tahoma" pitchFamily="34" charset="0"/>
                <a:cs typeface="Tahoma" pitchFamily="34" charset="0"/>
              </a:rPr>
              <a:t>.</a:t>
            </a:r>
            <a:endParaRPr lang="en-US" sz="2800" dirty="0"/>
          </a:p>
        </p:txBody>
      </p:sp>
      <p:sp>
        <p:nvSpPr>
          <p:cNvPr id="3" name="Rectangle 2">
            <a:extLst>
              <a:ext uri="{FF2B5EF4-FFF2-40B4-BE49-F238E27FC236}">
                <a16:creationId xmlns:a16="http://schemas.microsoft.com/office/drawing/2014/main" id="{A31134F7-9F7F-41FE-873D-FB5E2795E9F1}"/>
              </a:ext>
            </a:extLst>
          </p:cNvPr>
          <p:cNvSpPr/>
          <p:nvPr/>
        </p:nvSpPr>
        <p:spPr>
          <a:xfrm>
            <a:off x="1738314" y="285751"/>
            <a:ext cx="8715375"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Tree>
    <p:extLst>
      <p:ext uri="{BB962C8B-B14F-4D97-AF65-F5344CB8AC3E}">
        <p14:creationId xmlns:p14="http://schemas.microsoft.com/office/powerpoint/2010/main" val="3971822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DE591AB-EC2F-42C9-AEEE-A584AA5BD1A8}"/>
              </a:ext>
            </a:extLst>
          </p:cNvPr>
          <p:cNvSpPr>
            <a:spLocks noChangeArrowheads="1"/>
          </p:cNvSpPr>
          <p:nvPr/>
        </p:nvSpPr>
        <p:spPr bwMode="auto">
          <a:xfrm>
            <a:off x="2095500" y="214314"/>
            <a:ext cx="8286750" cy="2586037"/>
          </a:xfrm>
          <a:prstGeom prst="rect">
            <a:avLst/>
          </a:prstGeom>
          <a:noFill/>
          <a:ln w="9525">
            <a:noFill/>
            <a:miter lim="800000"/>
            <a:headEnd/>
            <a:tailEnd/>
          </a:ln>
        </p:spPr>
        <p:txBody>
          <a:bodyPr anchor="ctr">
            <a:spAutoFit/>
          </a:bodyPr>
          <a:lstStyle/>
          <a:p>
            <a:pPr marL="465138" indent="-406400" algn="just" eaLnBrk="0" hangingPunct="0">
              <a:defRPr/>
            </a:pPr>
            <a:r>
              <a:rPr lang="en-US" sz="2400" dirty="0">
                <a:latin typeface="Tahoma" pitchFamily="34" charset="0"/>
                <a:cs typeface="Tahoma" pitchFamily="34" charset="0"/>
              </a:rPr>
              <a:t>B.	TEORI SEKTORAL ..... HOMMER HOYT</a:t>
            </a:r>
          </a:p>
          <a:p>
            <a:pPr marL="914400" indent="-449263" algn="just" eaLnBrk="0" hangingPunct="0">
              <a:defRPr/>
            </a:pPr>
            <a:r>
              <a:rPr lang="en-US" sz="2400" dirty="0">
                <a:latin typeface="Tahoma" pitchFamily="34" charset="0"/>
                <a:cs typeface="Tahoma" pitchFamily="34" charset="0"/>
              </a:rPr>
              <a:t>-	</a:t>
            </a:r>
            <a:r>
              <a:rPr lang="en-US" sz="2400" dirty="0" err="1">
                <a:latin typeface="Tahoma" pitchFamily="34" charset="0"/>
                <a:cs typeface="Tahoma" pitchFamily="34" charset="0"/>
              </a:rPr>
              <a:t>penggunaan</a:t>
            </a:r>
            <a:r>
              <a:rPr lang="en-US" sz="2400" dirty="0">
                <a:latin typeface="Tahoma" pitchFamily="34" charset="0"/>
                <a:cs typeface="Tahoma" pitchFamily="34" charset="0"/>
              </a:rPr>
              <a:t> </a:t>
            </a:r>
            <a:r>
              <a:rPr lang="en-US" sz="2400" dirty="0" err="1">
                <a:latin typeface="Tahoma" pitchFamily="34" charset="0"/>
                <a:cs typeface="Tahoma" pitchFamily="34" charset="0"/>
              </a:rPr>
              <a:t>lahan</a:t>
            </a:r>
            <a:r>
              <a:rPr lang="en-US" sz="2400" dirty="0">
                <a:latin typeface="Tahoma" pitchFamily="34" charset="0"/>
                <a:cs typeface="Tahoma" pitchFamily="34" charset="0"/>
              </a:rPr>
              <a:t> </a:t>
            </a:r>
            <a:r>
              <a:rPr lang="en-US" sz="2400" dirty="0" err="1">
                <a:latin typeface="Tahoma" pitchFamily="34" charset="0"/>
                <a:cs typeface="Tahoma" pitchFamily="34" charset="0"/>
              </a:rPr>
              <a:t>berdasarkan</a:t>
            </a:r>
            <a:r>
              <a:rPr lang="en-US" sz="2400" dirty="0">
                <a:latin typeface="Tahoma" pitchFamily="34" charset="0"/>
                <a:cs typeface="Tahoma" pitchFamily="34" charset="0"/>
              </a:rPr>
              <a:t> </a:t>
            </a:r>
            <a:r>
              <a:rPr lang="en-US" sz="2400" dirty="0" err="1">
                <a:latin typeface="Tahoma" pitchFamily="34" charset="0"/>
                <a:cs typeface="Tahoma" pitchFamily="34" charset="0"/>
              </a:rPr>
              <a:t>sektor-sektor</a:t>
            </a:r>
            <a:endParaRPr lang="en-US" sz="2400" dirty="0">
              <a:latin typeface="Tahoma" pitchFamily="34" charset="0"/>
              <a:cs typeface="Tahoma" pitchFamily="34" charset="0"/>
            </a:endParaRPr>
          </a:p>
          <a:p>
            <a:pPr marL="914400" indent="-449263" algn="just" eaLnBrk="0" hangingPunct="0">
              <a:defRPr/>
            </a:pPr>
            <a:r>
              <a:rPr lang="en-US" sz="2400" dirty="0">
                <a:latin typeface="Tahoma" pitchFamily="34" charset="0"/>
                <a:cs typeface="Tahoma" pitchFamily="34" charset="0"/>
              </a:rPr>
              <a:t>-	CBD (Central Business </a:t>
            </a:r>
            <a:r>
              <a:rPr lang="en-US" sz="2400" dirty="0" err="1">
                <a:latin typeface="Tahoma" pitchFamily="34" charset="0"/>
                <a:cs typeface="Tahoma" pitchFamily="34" charset="0"/>
              </a:rPr>
              <a:t>Distric</a:t>
            </a:r>
            <a:r>
              <a:rPr lang="en-US" sz="2400" dirty="0">
                <a:latin typeface="Tahoma" pitchFamily="34" charset="0"/>
                <a:cs typeface="Tahoma" pitchFamily="34" charset="0"/>
              </a:rPr>
              <a:t>/</a:t>
            </a:r>
            <a:r>
              <a:rPr lang="en-US" sz="2400" dirty="0" err="1">
                <a:latin typeface="Tahoma" pitchFamily="34" charset="0"/>
                <a:cs typeface="Tahoma" pitchFamily="34" charset="0"/>
              </a:rPr>
              <a:t>Pusat</a:t>
            </a:r>
            <a:r>
              <a:rPr lang="en-US" sz="2400" dirty="0">
                <a:latin typeface="Tahoma" pitchFamily="34" charset="0"/>
                <a:cs typeface="Tahoma" pitchFamily="34" charset="0"/>
              </a:rPr>
              <a:t> </a:t>
            </a:r>
            <a:r>
              <a:rPr lang="en-US" sz="2400" dirty="0" err="1">
                <a:latin typeface="Tahoma" pitchFamily="34" charset="0"/>
                <a:cs typeface="Tahoma" pitchFamily="34" charset="0"/>
              </a:rPr>
              <a:t>Kegiatan</a:t>
            </a:r>
            <a:r>
              <a:rPr lang="en-US" sz="2400" dirty="0">
                <a:latin typeface="Tahoma" pitchFamily="34" charset="0"/>
                <a:cs typeface="Tahoma" pitchFamily="34" charset="0"/>
              </a:rPr>
              <a:t>) </a:t>
            </a:r>
            <a:r>
              <a:rPr lang="en-US" sz="2400" dirty="0" err="1">
                <a:latin typeface="Tahoma" pitchFamily="34" charset="0"/>
                <a:cs typeface="Tahoma" pitchFamily="34" charset="0"/>
              </a:rPr>
              <a:t>berada</a:t>
            </a:r>
            <a:r>
              <a:rPr lang="en-US" sz="2400" dirty="0">
                <a:latin typeface="Tahoma" pitchFamily="34" charset="0"/>
                <a:cs typeface="Tahoma" pitchFamily="34" charset="0"/>
              </a:rPr>
              <a:t> </a:t>
            </a:r>
            <a:r>
              <a:rPr lang="en-US" sz="2400" dirty="0" err="1">
                <a:latin typeface="Tahoma" pitchFamily="34" charset="0"/>
                <a:cs typeface="Tahoma" pitchFamily="34" charset="0"/>
              </a:rPr>
              <a:t>di</a:t>
            </a:r>
            <a:r>
              <a:rPr lang="en-US" sz="2400" dirty="0">
                <a:latin typeface="Tahoma" pitchFamily="34" charset="0"/>
                <a:cs typeface="Tahoma" pitchFamily="34" charset="0"/>
              </a:rPr>
              <a:t> </a:t>
            </a:r>
            <a:r>
              <a:rPr lang="en-US" sz="2400" dirty="0" err="1">
                <a:latin typeface="Tahoma" pitchFamily="34" charset="0"/>
                <a:cs typeface="Tahoma" pitchFamily="34" charset="0"/>
              </a:rPr>
              <a:t>pusat</a:t>
            </a:r>
            <a:r>
              <a:rPr lang="en-US" sz="2400" dirty="0">
                <a:latin typeface="Tahoma" pitchFamily="34" charset="0"/>
                <a:cs typeface="Tahoma" pitchFamily="34" charset="0"/>
              </a:rPr>
              <a:t> </a:t>
            </a:r>
            <a:r>
              <a:rPr lang="en-US" sz="2400" dirty="0" err="1">
                <a:latin typeface="Tahoma" pitchFamily="34" charset="0"/>
                <a:cs typeface="Tahoma" pitchFamily="34" charset="0"/>
              </a:rPr>
              <a:t>kota</a:t>
            </a:r>
            <a:endParaRPr lang="en-US" sz="2400" dirty="0">
              <a:latin typeface="Tahoma" pitchFamily="34" charset="0"/>
              <a:cs typeface="Tahoma" pitchFamily="34" charset="0"/>
            </a:endParaRPr>
          </a:p>
          <a:p>
            <a:pPr marL="914400" indent="-449263" algn="just" eaLnBrk="0" hangingPunct="0">
              <a:defRPr/>
            </a:pPr>
            <a:r>
              <a:rPr lang="en-US" sz="2400" dirty="0">
                <a:latin typeface="Tahoma" pitchFamily="34" charset="0"/>
                <a:cs typeface="Tahoma" pitchFamily="34" charset="0"/>
              </a:rPr>
              <a:t>-	</a:t>
            </a:r>
            <a:r>
              <a:rPr lang="en-US" sz="2400" dirty="0" err="1">
                <a:latin typeface="Tahoma" pitchFamily="34" charset="0"/>
                <a:cs typeface="Tahoma" pitchFamily="34" charset="0"/>
              </a:rPr>
              <a:t>lahan</a:t>
            </a:r>
            <a:r>
              <a:rPr lang="en-US" sz="2400" dirty="0">
                <a:latin typeface="Tahoma" pitchFamily="34" charset="0"/>
                <a:cs typeface="Tahoma" pitchFamily="34" charset="0"/>
              </a:rPr>
              <a:t> </a:t>
            </a:r>
            <a:r>
              <a:rPr lang="en-US" sz="2400" dirty="0" err="1">
                <a:latin typeface="Tahoma" pitchFamily="34" charset="0"/>
                <a:cs typeface="Tahoma" pitchFamily="34" charset="0"/>
              </a:rPr>
              <a:t>lainnya</a:t>
            </a:r>
            <a:r>
              <a:rPr lang="en-US" sz="2400" dirty="0">
                <a:latin typeface="Tahoma" pitchFamily="34" charset="0"/>
                <a:cs typeface="Tahoma" pitchFamily="34" charset="0"/>
              </a:rPr>
              <a:t> </a:t>
            </a:r>
            <a:r>
              <a:rPr lang="en-US" sz="2400" dirty="0" err="1">
                <a:latin typeface="Tahoma" pitchFamily="34" charset="0"/>
                <a:cs typeface="Tahoma" pitchFamily="34" charset="0"/>
              </a:rPr>
              <a:t>untuk</a:t>
            </a:r>
            <a:r>
              <a:rPr lang="en-US" sz="2400" dirty="0">
                <a:latin typeface="Tahoma" pitchFamily="34" charset="0"/>
                <a:cs typeface="Tahoma" pitchFamily="34" charset="0"/>
              </a:rPr>
              <a:t> sector-</a:t>
            </a:r>
            <a:r>
              <a:rPr lang="en-US" sz="2400" dirty="0" err="1">
                <a:latin typeface="Tahoma" pitchFamily="34" charset="0"/>
                <a:cs typeface="Tahoma" pitchFamily="34" charset="0"/>
              </a:rPr>
              <a:t>sektor</a:t>
            </a:r>
            <a:r>
              <a:rPr lang="en-US" sz="2400" dirty="0">
                <a:latin typeface="Tahoma" pitchFamily="34" charset="0"/>
                <a:cs typeface="Tahoma" pitchFamily="34" charset="0"/>
              </a:rPr>
              <a:t> </a:t>
            </a:r>
            <a:r>
              <a:rPr lang="en-US" sz="2400" dirty="0" err="1">
                <a:latin typeface="Tahoma" pitchFamily="34" charset="0"/>
                <a:cs typeface="Tahoma" pitchFamily="34" charset="0"/>
              </a:rPr>
              <a:t>seperti</a:t>
            </a:r>
            <a:r>
              <a:rPr lang="en-US" sz="2400" dirty="0">
                <a:latin typeface="Tahoma" pitchFamily="34" charset="0"/>
                <a:cs typeface="Tahoma" pitchFamily="34" charset="0"/>
              </a:rPr>
              <a:t> : </a:t>
            </a:r>
            <a:r>
              <a:rPr lang="en-US" sz="2400" dirty="0" err="1">
                <a:latin typeface="Tahoma" pitchFamily="34" charset="0"/>
                <a:cs typeface="Tahoma" pitchFamily="34" charset="0"/>
              </a:rPr>
              <a:t>industri</a:t>
            </a:r>
            <a:r>
              <a:rPr lang="en-US" sz="2400" dirty="0">
                <a:latin typeface="Tahoma" pitchFamily="34" charset="0"/>
                <a:cs typeface="Tahoma" pitchFamily="34" charset="0"/>
              </a:rPr>
              <a:t>, </a:t>
            </a:r>
            <a:r>
              <a:rPr lang="en-US" sz="2400" dirty="0" err="1">
                <a:latin typeface="Tahoma" pitchFamily="34" charset="0"/>
                <a:cs typeface="Tahoma" pitchFamily="34" charset="0"/>
              </a:rPr>
              <a:t>pendidikan</a:t>
            </a:r>
            <a:r>
              <a:rPr lang="en-US" sz="2400" dirty="0">
                <a:latin typeface="Tahoma" pitchFamily="34" charset="0"/>
                <a:cs typeface="Tahoma" pitchFamily="34" charset="0"/>
              </a:rPr>
              <a:t>, </a:t>
            </a:r>
            <a:r>
              <a:rPr lang="en-US" sz="2400" dirty="0" err="1">
                <a:latin typeface="Tahoma" pitchFamily="34" charset="0"/>
                <a:cs typeface="Tahoma" pitchFamily="34" charset="0"/>
              </a:rPr>
              <a:t>perumahan</a:t>
            </a:r>
            <a:r>
              <a:rPr lang="en-US" sz="2400" dirty="0">
                <a:latin typeface="Tahoma" pitchFamily="34" charset="0"/>
                <a:cs typeface="Tahoma" pitchFamily="34" charset="0"/>
              </a:rPr>
              <a:t> </a:t>
            </a:r>
            <a:r>
              <a:rPr lang="en-US" sz="2400" dirty="0" err="1">
                <a:latin typeface="Tahoma" pitchFamily="34" charset="0"/>
                <a:cs typeface="Tahoma" pitchFamily="34" charset="0"/>
              </a:rPr>
              <a:t>dll</a:t>
            </a:r>
            <a:r>
              <a:rPr lang="en-US" sz="2400" dirty="0">
                <a:latin typeface="Tahoma" pitchFamily="34" charset="0"/>
                <a:cs typeface="Tahoma" pitchFamily="34" charset="0"/>
              </a:rPr>
              <a:t>.</a:t>
            </a:r>
          </a:p>
          <a:p>
            <a:pPr eaLnBrk="0" hangingPunct="0">
              <a:defRPr/>
            </a:pPr>
            <a:endParaRPr lang="en-US" dirty="0"/>
          </a:p>
        </p:txBody>
      </p:sp>
      <p:sp>
        <p:nvSpPr>
          <p:cNvPr id="48132" name="Rectangle 3">
            <a:extLst>
              <a:ext uri="{FF2B5EF4-FFF2-40B4-BE49-F238E27FC236}">
                <a16:creationId xmlns:a16="http://schemas.microsoft.com/office/drawing/2014/main" id="{DD48F621-C1A7-4C7A-8E7A-255918F726DD}"/>
              </a:ext>
            </a:extLst>
          </p:cNvPr>
          <p:cNvSpPr>
            <a:spLocks noChangeArrowheads="1"/>
          </p:cNvSpPr>
          <p:nvPr/>
        </p:nvSpPr>
        <p:spPr bwMode="auto">
          <a:xfrm>
            <a:off x="4953000" y="3227100"/>
            <a:ext cx="5500688" cy="3046988"/>
          </a:xfrm>
          <a:prstGeom prst="rect">
            <a:avLst/>
          </a:prstGeom>
          <a:noFill/>
          <a:ln w="9525">
            <a:noFill/>
            <a:miter lim="800000"/>
            <a:headEnd/>
            <a:tailEnd/>
          </a:ln>
        </p:spPr>
        <p:txBody>
          <a:bodyPr anchor="ctr">
            <a:spAutoFit/>
          </a:bodyPr>
          <a:lstStyle/>
          <a:p>
            <a:pPr marL="508000" indent="-392113" algn="just" eaLnBrk="0" hangingPunct="0">
              <a:buFontTx/>
              <a:buChar char="•"/>
              <a:defRPr/>
            </a:pPr>
            <a:r>
              <a:rPr lang="en-US" sz="2400" dirty="0" err="1">
                <a:latin typeface="+mj-lt"/>
                <a:cs typeface="Times New Roman" pitchFamily="18" charset="0"/>
              </a:rPr>
              <a:t>Zona</a:t>
            </a:r>
            <a:r>
              <a:rPr lang="en-US" sz="2400" dirty="0">
                <a:latin typeface="+mj-lt"/>
                <a:cs typeface="Times New Roman" pitchFamily="18" charset="0"/>
              </a:rPr>
              <a:t> 1 : </a:t>
            </a:r>
            <a:r>
              <a:rPr lang="en-US" sz="2400" dirty="0" err="1">
                <a:latin typeface="+mj-lt"/>
                <a:cs typeface="Times New Roman" pitchFamily="18" charset="0"/>
              </a:rPr>
              <a:t>Zona</a:t>
            </a:r>
            <a:r>
              <a:rPr lang="en-US" sz="2400" dirty="0">
                <a:latin typeface="+mj-lt"/>
                <a:cs typeface="Times New Roman" pitchFamily="18" charset="0"/>
              </a:rPr>
              <a:t> </a:t>
            </a:r>
            <a:r>
              <a:rPr lang="en-US" sz="2400" dirty="0" err="1">
                <a:latin typeface="+mj-lt"/>
                <a:cs typeface="Times New Roman" pitchFamily="18" charset="0"/>
              </a:rPr>
              <a:t>pusat</a:t>
            </a:r>
            <a:r>
              <a:rPr lang="en-US" sz="2400" dirty="0">
                <a:latin typeface="+mj-lt"/>
                <a:cs typeface="Times New Roman" pitchFamily="18" charset="0"/>
              </a:rPr>
              <a:t> </a:t>
            </a:r>
            <a:r>
              <a:rPr lang="en-US" sz="2400" dirty="0" err="1">
                <a:latin typeface="+mj-lt"/>
                <a:cs typeface="Times New Roman" pitchFamily="18" charset="0"/>
              </a:rPr>
              <a:t>wilayah</a:t>
            </a:r>
            <a:r>
              <a:rPr lang="en-US" sz="2400" dirty="0">
                <a:latin typeface="+mj-lt"/>
                <a:cs typeface="Times New Roman" pitchFamily="18" charset="0"/>
              </a:rPr>
              <a:t> </a:t>
            </a:r>
            <a:r>
              <a:rPr lang="en-US" sz="2400" dirty="0" err="1">
                <a:latin typeface="+mj-lt"/>
                <a:cs typeface="Times New Roman" pitchFamily="18" charset="0"/>
              </a:rPr>
              <a:t>kegiatan</a:t>
            </a:r>
            <a:r>
              <a:rPr lang="en-US" sz="2400" dirty="0">
                <a:latin typeface="+mj-lt"/>
                <a:cs typeface="Times New Roman" pitchFamily="18" charset="0"/>
              </a:rPr>
              <a:t>.</a:t>
            </a:r>
            <a:endParaRPr lang="en-US" sz="2400" dirty="0">
              <a:latin typeface="+mj-lt"/>
            </a:endParaRPr>
          </a:p>
          <a:p>
            <a:pPr marL="508000" indent="-392113" algn="just" eaLnBrk="0" hangingPunct="0">
              <a:buFontTx/>
              <a:buChar char="•"/>
              <a:defRPr/>
            </a:pPr>
            <a:r>
              <a:rPr lang="en-US" sz="2400" dirty="0" err="1">
                <a:latin typeface="+mj-lt"/>
                <a:cs typeface="Times New Roman" pitchFamily="18" charset="0"/>
              </a:rPr>
              <a:t>Zona</a:t>
            </a:r>
            <a:r>
              <a:rPr lang="en-US" sz="2400" dirty="0">
                <a:latin typeface="+mj-lt"/>
                <a:cs typeface="Times New Roman" pitchFamily="18" charset="0"/>
              </a:rPr>
              <a:t> 2 : </a:t>
            </a:r>
            <a:r>
              <a:rPr lang="en-US" sz="2400" dirty="0" err="1">
                <a:latin typeface="+mj-lt"/>
                <a:cs typeface="Times New Roman" pitchFamily="18" charset="0"/>
              </a:rPr>
              <a:t>Zona</a:t>
            </a:r>
            <a:r>
              <a:rPr lang="en-US" sz="2400" dirty="0">
                <a:latin typeface="+mj-lt"/>
                <a:cs typeface="Times New Roman" pitchFamily="18" charset="0"/>
              </a:rPr>
              <a:t> </a:t>
            </a:r>
            <a:r>
              <a:rPr lang="en-US" sz="2400" dirty="0" err="1">
                <a:latin typeface="+mj-lt"/>
                <a:cs typeface="Times New Roman" pitchFamily="18" charset="0"/>
              </a:rPr>
              <a:t>dimana</a:t>
            </a:r>
            <a:r>
              <a:rPr lang="en-US" sz="2400" dirty="0">
                <a:latin typeface="+mj-lt"/>
                <a:cs typeface="Times New Roman" pitchFamily="18" charset="0"/>
              </a:rPr>
              <a:t> </a:t>
            </a:r>
            <a:r>
              <a:rPr lang="en-US" sz="2400" dirty="0" err="1">
                <a:latin typeface="+mj-lt"/>
                <a:cs typeface="Times New Roman" pitchFamily="18" charset="0"/>
              </a:rPr>
              <a:t>terdapat</a:t>
            </a:r>
            <a:r>
              <a:rPr lang="en-US" sz="2400" dirty="0">
                <a:latin typeface="+mj-lt"/>
                <a:cs typeface="Times New Roman" pitchFamily="18" charset="0"/>
              </a:rPr>
              <a:t> </a:t>
            </a:r>
            <a:r>
              <a:rPr lang="en-US" sz="2400" dirty="0" err="1">
                <a:latin typeface="+mj-lt"/>
                <a:cs typeface="Times New Roman" pitchFamily="18" charset="0"/>
              </a:rPr>
              <a:t>grossier</a:t>
            </a:r>
            <a:r>
              <a:rPr lang="en-US" sz="2400" dirty="0">
                <a:latin typeface="+mj-lt"/>
                <a:cs typeface="Times New Roman" pitchFamily="18" charset="0"/>
              </a:rPr>
              <a:t> </a:t>
            </a:r>
            <a:r>
              <a:rPr lang="en-US" sz="2400" dirty="0" err="1">
                <a:latin typeface="+mj-lt"/>
                <a:cs typeface="Times New Roman" pitchFamily="18" charset="0"/>
              </a:rPr>
              <a:t>dan</a:t>
            </a:r>
            <a:r>
              <a:rPr lang="en-US" sz="2400" dirty="0">
                <a:latin typeface="+mj-lt"/>
                <a:cs typeface="Times New Roman" pitchFamily="18" charset="0"/>
              </a:rPr>
              <a:t> </a:t>
            </a:r>
            <a:r>
              <a:rPr lang="en-US" sz="2400" dirty="0" err="1">
                <a:latin typeface="+mj-lt"/>
                <a:cs typeface="Times New Roman" pitchFamily="18" charset="0"/>
              </a:rPr>
              <a:t>manufactur</a:t>
            </a:r>
            <a:r>
              <a:rPr lang="en-US" sz="2400" dirty="0">
                <a:latin typeface="+mj-lt"/>
                <a:cs typeface="Times New Roman" pitchFamily="18" charset="0"/>
              </a:rPr>
              <a:t>.</a:t>
            </a:r>
            <a:endParaRPr lang="en-US" sz="2400" dirty="0">
              <a:latin typeface="+mj-lt"/>
            </a:endParaRPr>
          </a:p>
          <a:p>
            <a:pPr marL="508000" indent="-392113" algn="just" eaLnBrk="0" hangingPunct="0">
              <a:buFontTx/>
              <a:buChar char="•"/>
              <a:defRPr/>
            </a:pPr>
            <a:r>
              <a:rPr lang="en-US" sz="2400" dirty="0" err="1">
                <a:latin typeface="+mj-lt"/>
                <a:cs typeface="Times New Roman" pitchFamily="18" charset="0"/>
              </a:rPr>
              <a:t>Zona</a:t>
            </a:r>
            <a:r>
              <a:rPr lang="en-US" sz="2400" dirty="0">
                <a:latin typeface="+mj-lt"/>
                <a:cs typeface="Times New Roman" pitchFamily="18" charset="0"/>
              </a:rPr>
              <a:t> 3 : </a:t>
            </a:r>
            <a:r>
              <a:rPr lang="en-US" sz="2400" dirty="0" err="1">
                <a:latin typeface="+mj-lt"/>
                <a:cs typeface="Times New Roman" pitchFamily="18" charset="0"/>
              </a:rPr>
              <a:t>Zona</a:t>
            </a:r>
            <a:r>
              <a:rPr lang="en-US" sz="2400" dirty="0">
                <a:latin typeface="+mj-lt"/>
                <a:cs typeface="Times New Roman" pitchFamily="18" charset="0"/>
              </a:rPr>
              <a:t> </a:t>
            </a:r>
            <a:r>
              <a:rPr lang="en-US" sz="2400" dirty="0" err="1">
                <a:latin typeface="+mj-lt"/>
                <a:cs typeface="Times New Roman" pitchFamily="18" charset="0"/>
              </a:rPr>
              <a:t>wilayah</a:t>
            </a:r>
            <a:r>
              <a:rPr lang="en-US" sz="2400" dirty="0">
                <a:latin typeface="+mj-lt"/>
                <a:cs typeface="Times New Roman" pitchFamily="18" charset="0"/>
              </a:rPr>
              <a:t> </a:t>
            </a:r>
            <a:r>
              <a:rPr lang="en-US" sz="2400" dirty="0" err="1">
                <a:latin typeface="+mj-lt"/>
                <a:cs typeface="Times New Roman" pitchFamily="18" charset="0"/>
              </a:rPr>
              <a:t>permukiman</a:t>
            </a:r>
            <a:r>
              <a:rPr lang="en-US" sz="2400" dirty="0">
                <a:latin typeface="+mj-lt"/>
                <a:cs typeface="Times New Roman" pitchFamily="18" charset="0"/>
              </a:rPr>
              <a:t> </a:t>
            </a:r>
            <a:r>
              <a:rPr lang="en-US" sz="2400" dirty="0" err="1">
                <a:latin typeface="+mj-lt"/>
                <a:cs typeface="Times New Roman" pitchFamily="18" charset="0"/>
              </a:rPr>
              <a:t>kelas</a:t>
            </a:r>
            <a:r>
              <a:rPr lang="en-US" sz="2400" dirty="0">
                <a:latin typeface="+mj-lt"/>
                <a:cs typeface="Times New Roman" pitchFamily="18" charset="0"/>
              </a:rPr>
              <a:t> </a:t>
            </a:r>
            <a:r>
              <a:rPr lang="en-US" sz="2400" dirty="0" err="1">
                <a:latin typeface="+mj-lt"/>
                <a:cs typeface="Times New Roman" pitchFamily="18" charset="0"/>
              </a:rPr>
              <a:t>rendah</a:t>
            </a:r>
            <a:r>
              <a:rPr lang="en-US" sz="2400" dirty="0">
                <a:latin typeface="+mj-lt"/>
                <a:cs typeface="Times New Roman" pitchFamily="18" charset="0"/>
              </a:rPr>
              <a:t>.</a:t>
            </a:r>
            <a:endParaRPr lang="en-US" sz="2400" dirty="0">
              <a:latin typeface="+mj-lt"/>
            </a:endParaRPr>
          </a:p>
          <a:p>
            <a:pPr marL="508000" indent="-392113" algn="just" eaLnBrk="0" hangingPunct="0">
              <a:buFontTx/>
              <a:buChar char="•"/>
              <a:defRPr/>
            </a:pPr>
            <a:r>
              <a:rPr lang="en-US" sz="2400" dirty="0" err="1">
                <a:latin typeface="+mj-lt"/>
                <a:cs typeface="Times New Roman" pitchFamily="18" charset="0"/>
              </a:rPr>
              <a:t>Zona</a:t>
            </a:r>
            <a:r>
              <a:rPr lang="en-US" sz="2400" dirty="0">
                <a:latin typeface="+mj-lt"/>
                <a:cs typeface="Times New Roman" pitchFamily="18" charset="0"/>
              </a:rPr>
              <a:t> 4 : </a:t>
            </a:r>
            <a:r>
              <a:rPr lang="en-US" sz="2400" dirty="0" err="1">
                <a:latin typeface="+mj-lt"/>
                <a:cs typeface="Times New Roman" pitchFamily="18" charset="0"/>
              </a:rPr>
              <a:t>Zona</a:t>
            </a:r>
            <a:r>
              <a:rPr lang="en-US" sz="2400" dirty="0">
                <a:latin typeface="+mj-lt"/>
                <a:cs typeface="Times New Roman" pitchFamily="18" charset="0"/>
              </a:rPr>
              <a:t> </a:t>
            </a:r>
            <a:r>
              <a:rPr lang="en-US" sz="2400" dirty="0" err="1">
                <a:latin typeface="+mj-lt"/>
                <a:cs typeface="Times New Roman" pitchFamily="18" charset="0"/>
              </a:rPr>
              <a:t>ermukiman</a:t>
            </a:r>
            <a:r>
              <a:rPr lang="en-US" sz="2400" dirty="0">
                <a:latin typeface="+mj-lt"/>
                <a:cs typeface="Times New Roman" pitchFamily="18" charset="0"/>
              </a:rPr>
              <a:t> </a:t>
            </a:r>
            <a:r>
              <a:rPr lang="en-US" sz="2400" dirty="0" err="1">
                <a:latin typeface="+mj-lt"/>
                <a:cs typeface="Times New Roman" pitchFamily="18" charset="0"/>
              </a:rPr>
              <a:t>kelas</a:t>
            </a:r>
            <a:r>
              <a:rPr lang="en-US" sz="2400" dirty="0">
                <a:latin typeface="+mj-lt"/>
                <a:cs typeface="Times New Roman" pitchFamily="18" charset="0"/>
              </a:rPr>
              <a:t> </a:t>
            </a:r>
            <a:r>
              <a:rPr lang="en-US" sz="2400" dirty="0" err="1">
                <a:latin typeface="+mj-lt"/>
                <a:cs typeface="Times New Roman" pitchFamily="18" charset="0"/>
              </a:rPr>
              <a:t>menengah</a:t>
            </a:r>
            <a:r>
              <a:rPr lang="en-US" sz="2400" dirty="0">
                <a:latin typeface="+mj-lt"/>
                <a:cs typeface="Times New Roman" pitchFamily="18" charset="0"/>
              </a:rPr>
              <a:t>.</a:t>
            </a:r>
            <a:endParaRPr lang="en-US" sz="2400" dirty="0">
              <a:latin typeface="+mj-lt"/>
            </a:endParaRPr>
          </a:p>
          <a:p>
            <a:pPr marL="508000" indent="-392113" algn="just" eaLnBrk="0" hangingPunct="0">
              <a:buFontTx/>
              <a:buChar char="•"/>
              <a:defRPr/>
            </a:pPr>
            <a:r>
              <a:rPr lang="en-US" sz="2400" dirty="0" err="1">
                <a:latin typeface="+mj-lt"/>
                <a:cs typeface="Times New Roman" pitchFamily="18" charset="0"/>
              </a:rPr>
              <a:t>Zona</a:t>
            </a:r>
            <a:r>
              <a:rPr lang="en-US" sz="2400" dirty="0">
                <a:latin typeface="+mj-lt"/>
                <a:cs typeface="Times New Roman" pitchFamily="18" charset="0"/>
              </a:rPr>
              <a:t> 5 : </a:t>
            </a:r>
            <a:r>
              <a:rPr lang="en-US" sz="2400" dirty="0" err="1">
                <a:latin typeface="+mj-lt"/>
                <a:cs typeface="Times New Roman" pitchFamily="18" charset="0"/>
              </a:rPr>
              <a:t>Zona</a:t>
            </a:r>
            <a:r>
              <a:rPr lang="en-US" sz="2400" dirty="0">
                <a:latin typeface="+mj-lt"/>
                <a:cs typeface="Times New Roman" pitchFamily="18" charset="0"/>
              </a:rPr>
              <a:t> </a:t>
            </a:r>
            <a:r>
              <a:rPr lang="en-US" sz="2400" dirty="0" err="1">
                <a:latin typeface="+mj-lt"/>
                <a:cs typeface="Times New Roman" pitchFamily="18" charset="0"/>
              </a:rPr>
              <a:t>permukiman</a:t>
            </a:r>
            <a:r>
              <a:rPr lang="en-US" sz="2400" dirty="0">
                <a:latin typeface="+mj-lt"/>
                <a:cs typeface="Times New Roman" pitchFamily="18" charset="0"/>
              </a:rPr>
              <a:t> </a:t>
            </a:r>
            <a:r>
              <a:rPr lang="en-US" sz="2400" dirty="0" err="1">
                <a:latin typeface="+mj-lt"/>
                <a:cs typeface="Times New Roman" pitchFamily="18" charset="0"/>
              </a:rPr>
              <a:t>kelas</a:t>
            </a:r>
            <a:r>
              <a:rPr lang="en-US" sz="2400" dirty="0">
                <a:latin typeface="+mj-lt"/>
                <a:cs typeface="Times New Roman" pitchFamily="18" charset="0"/>
              </a:rPr>
              <a:t> </a:t>
            </a:r>
            <a:r>
              <a:rPr lang="en-US" sz="2400" dirty="0" err="1">
                <a:latin typeface="+mj-lt"/>
                <a:cs typeface="Times New Roman" pitchFamily="18" charset="0"/>
              </a:rPr>
              <a:t>tinggi</a:t>
            </a:r>
            <a:r>
              <a:rPr lang="en-US" sz="2400" dirty="0">
                <a:latin typeface="+mj-lt"/>
                <a:cs typeface="Times New Roman" pitchFamily="18" charset="0"/>
              </a:rPr>
              <a:t>.</a:t>
            </a:r>
            <a:endParaRPr lang="en-US" sz="2400" dirty="0">
              <a:latin typeface="+mj-lt"/>
            </a:endParaRPr>
          </a:p>
        </p:txBody>
      </p:sp>
      <p:pic>
        <p:nvPicPr>
          <p:cNvPr id="57348" name="Picture 5">
            <a:extLst>
              <a:ext uri="{FF2B5EF4-FFF2-40B4-BE49-F238E27FC236}">
                <a16:creationId xmlns:a16="http://schemas.microsoft.com/office/drawing/2014/main" id="{F71C06D2-28EC-42FA-BF90-109EAD9CE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2643188"/>
            <a:ext cx="34544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94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500" fill="hold"/>
                                        <p:tgtEl>
                                          <p:spTgt spid="48130"/>
                                        </p:tgtEl>
                                        <p:attrNameLst>
                                          <p:attrName>ppt_w</p:attrName>
                                        </p:attrNameLst>
                                      </p:cBhvr>
                                      <p:tavLst>
                                        <p:tav tm="0">
                                          <p:val>
                                            <p:fltVal val="0"/>
                                          </p:val>
                                        </p:tav>
                                        <p:tav tm="100000">
                                          <p:val>
                                            <p:strVal val="#ppt_w"/>
                                          </p:val>
                                        </p:tav>
                                      </p:tavLst>
                                    </p:anim>
                                    <p:anim calcmode="lin" valueType="num">
                                      <p:cBhvr>
                                        <p:cTn id="8" dur="500" fill="hold"/>
                                        <p:tgtEl>
                                          <p:spTgt spid="48130"/>
                                        </p:tgtEl>
                                        <p:attrNameLst>
                                          <p:attrName>ppt_h</p:attrName>
                                        </p:attrNameLst>
                                      </p:cBhvr>
                                      <p:tavLst>
                                        <p:tav tm="0">
                                          <p:val>
                                            <p:fltVal val="0"/>
                                          </p:val>
                                        </p:tav>
                                        <p:tav tm="100000">
                                          <p:val>
                                            <p:strVal val="#ppt_h"/>
                                          </p:val>
                                        </p:tav>
                                      </p:tavLst>
                                    </p:anim>
                                    <p:animEffect transition="in" filter="fade">
                                      <p:cBhvr>
                                        <p:cTn id="9" dur="500"/>
                                        <p:tgtEl>
                                          <p:spTgt spid="481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7348"/>
                                        </p:tgtEl>
                                        <p:attrNameLst>
                                          <p:attrName>style.visibility</p:attrName>
                                        </p:attrNameLst>
                                      </p:cBhvr>
                                      <p:to>
                                        <p:strVal val="visible"/>
                                      </p:to>
                                    </p:set>
                                    <p:anim calcmode="lin" valueType="num">
                                      <p:cBhvr>
                                        <p:cTn id="14" dur="500" fill="hold"/>
                                        <p:tgtEl>
                                          <p:spTgt spid="57348"/>
                                        </p:tgtEl>
                                        <p:attrNameLst>
                                          <p:attrName>ppt_w</p:attrName>
                                        </p:attrNameLst>
                                      </p:cBhvr>
                                      <p:tavLst>
                                        <p:tav tm="0">
                                          <p:val>
                                            <p:fltVal val="0"/>
                                          </p:val>
                                        </p:tav>
                                        <p:tav tm="100000">
                                          <p:val>
                                            <p:strVal val="#ppt_w"/>
                                          </p:val>
                                        </p:tav>
                                      </p:tavLst>
                                    </p:anim>
                                    <p:anim calcmode="lin" valueType="num">
                                      <p:cBhvr>
                                        <p:cTn id="15" dur="500" fill="hold"/>
                                        <p:tgtEl>
                                          <p:spTgt spid="57348"/>
                                        </p:tgtEl>
                                        <p:attrNameLst>
                                          <p:attrName>ppt_h</p:attrName>
                                        </p:attrNameLst>
                                      </p:cBhvr>
                                      <p:tavLst>
                                        <p:tav tm="0">
                                          <p:val>
                                            <p:fltVal val="0"/>
                                          </p:val>
                                        </p:tav>
                                        <p:tav tm="100000">
                                          <p:val>
                                            <p:strVal val="#ppt_h"/>
                                          </p:val>
                                        </p:tav>
                                      </p:tavLst>
                                    </p:anim>
                                    <p:animEffect transition="in" filter="fade">
                                      <p:cBhvr>
                                        <p:cTn id="16" dur="500"/>
                                        <p:tgtEl>
                                          <p:spTgt spid="573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8132"/>
                                        </p:tgtEl>
                                        <p:attrNameLst>
                                          <p:attrName>style.visibility</p:attrName>
                                        </p:attrNameLst>
                                      </p:cBhvr>
                                      <p:to>
                                        <p:strVal val="visible"/>
                                      </p:to>
                                    </p:set>
                                    <p:anim calcmode="lin" valueType="num">
                                      <p:cBhvr>
                                        <p:cTn id="21" dur="500" fill="hold"/>
                                        <p:tgtEl>
                                          <p:spTgt spid="48132"/>
                                        </p:tgtEl>
                                        <p:attrNameLst>
                                          <p:attrName>ppt_w</p:attrName>
                                        </p:attrNameLst>
                                      </p:cBhvr>
                                      <p:tavLst>
                                        <p:tav tm="0">
                                          <p:val>
                                            <p:fltVal val="0"/>
                                          </p:val>
                                        </p:tav>
                                        <p:tav tm="100000">
                                          <p:val>
                                            <p:strVal val="#ppt_w"/>
                                          </p:val>
                                        </p:tav>
                                      </p:tavLst>
                                    </p:anim>
                                    <p:anim calcmode="lin" valueType="num">
                                      <p:cBhvr>
                                        <p:cTn id="22" dur="500" fill="hold"/>
                                        <p:tgtEl>
                                          <p:spTgt spid="48132"/>
                                        </p:tgtEl>
                                        <p:attrNameLst>
                                          <p:attrName>ppt_h</p:attrName>
                                        </p:attrNameLst>
                                      </p:cBhvr>
                                      <p:tavLst>
                                        <p:tav tm="0">
                                          <p:val>
                                            <p:fltVal val="0"/>
                                          </p:val>
                                        </p:tav>
                                        <p:tav tm="100000">
                                          <p:val>
                                            <p:strVal val="#ppt_h"/>
                                          </p:val>
                                        </p:tav>
                                      </p:tavLst>
                                    </p:anim>
                                    <p:animEffect transition="in" filter="fade">
                                      <p:cBhvr>
                                        <p:cTn id="23"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a:extLst>
              <a:ext uri="{FF2B5EF4-FFF2-40B4-BE49-F238E27FC236}">
                <a16:creationId xmlns:a16="http://schemas.microsoft.com/office/drawing/2014/main" id="{31627610-C6B5-4EFE-A029-49B4BA731ADE}"/>
              </a:ext>
            </a:extLst>
          </p:cNvPr>
          <p:cNvSpPr>
            <a:spLocks noChangeArrowheads="1"/>
          </p:cNvSpPr>
          <p:nvPr/>
        </p:nvSpPr>
        <p:spPr bwMode="auto">
          <a:xfrm>
            <a:off x="1952625" y="357188"/>
            <a:ext cx="8358188" cy="2678112"/>
          </a:xfrm>
          <a:prstGeom prst="rect">
            <a:avLst/>
          </a:prstGeom>
          <a:noFill/>
          <a:ln w="9525">
            <a:noFill/>
            <a:miter lim="800000"/>
            <a:headEnd/>
            <a:tailEnd/>
          </a:ln>
        </p:spPr>
        <p:txBody>
          <a:bodyPr anchor="ctr">
            <a:spAutoFit/>
          </a:bodyPr>
          <a:lstStyle/>
          <a:p>
            <a:pPr marL="798513" indent="-739775" algn="just" eaLnBrk="0" hangingPunct="0">
              <a:buFontTx/>
              <a:buAutoNum type="alphaUcPeriod" startAt="3"/>
              <a:tabLst>
                <a:tab pos="465138" algn="l"/>
              </a:tabLst>
              <a:defRPr/>
            </a:pPr>
            <a:r>
              <a:rPr lang="en-US" sz="2400" dirty="0">
                <a:latin typeface="Tahoma" pitchFamily="34" charset="0"/>
                <a:cs typeface="Tahoma" pitchFamily="34" charset="0"/>
              </a:rPr>
              <a:t>TEORI INTI GANDA ... C.D. HARRIS &amp; EDWARD ULLMAN</a:t>
            </a:r>
          </a:p>
          <a:p>
            <a:pPr marL="798513" indent="-333375" algn="just" eaLnBrk="0" hangingPunct="0">
              <a:tabLst>
                <a:tab pos="465138" algn="l"/>
              </a:tabLst>
              <a:defRPr/>
            </a:pPr>
            <a:r>
              <a:rPr lang="en-US" sz="2400" dirty="0">
                <a:latin typeface="Tahoma" pitchFamily="34" charset="0"/>
                <a:cs typeface="Tahoma" pitchFamily="34" charset="0"/>
              </a:rPr>
              <a:t>-	</a:t>
            </a:r>
            <a:r>
              <a:rPr lang="en-US" sz="2400" dirty="0" err="1">
                <a:latin typeface="Tahoma" pitchFamily="34" charset="0"/>
                <a:cs typeface="Tahoma" pitchFamily="34" charset="0"/>
              </a:rPr>
              <a:t>hanya</a:t>
            </a:r>
            <a:r>
              <a:rPr lang="en-US" sz="2400" dirty="0">
                <a:latin typeface="Tahoma" pitchFamily="34" charset="0"/>
                <a:cs typeface="Tahoma" pitchFamily="34" charset="0"/>
              </a:rPr>
              <a:t> </a:t>
            </a:r>
            <a:r>
              <a:rPr lang="en-US" sz="2400" dirty="0" err="1">
                <a:latin typeface="Tahoma" pitchFamily="34" charset="0"/>
                <a:cs typeface="Tahoma" pitchFamily="34" charset="0"/>
              </a:rPr>
              <a:t>ada</a:t>
            </a:r>
            <a:r>
              <a:rPr lang="en-US" sz="2400" dirty="0">
                <a:latin typeface="Tahoma" pitchFamily="34" charset="0"/>
                <a:cs typeface="Tahoma" pitchFamily="34" charset="0"/>
              </a:rPr>
              <a:t> </a:t>
            </a:r>
            <a:r>
              <a:rPr lang="en-US" sz="2400" dirty="0" err="1">
                <a:latin typeface="Tahoma" pitchFamily="34" charset="0"/>
                <a:cs typeface="Tahoma" pitchFamily="34" charset="0"/>
              </a:rPr>
              <a:t>satu</a:t>
            </a:r>
            <a:r>
              <a:rPr lang="en-US" sz="2400" dirty="0">
                <a:latin typeface="Tahoma" pitchFamily="34" charset="0"/>
                <a:cs typeface="Tahoma" pitchFamily="34" charset="0"/>
              </a:rPr>
              <a:t> CBD </a:t>
            </a:r>
            <a:r>
              <a:rPr lang="en-US" sz="2400" dirty="0" err="1">
                <a:latin typeface="Tahoma" pitchFamily="34" charset="0"/>
                <a:cs typeface="Tahoma" pitchFamily="34" charset="0"/>
              </a:rPr>
              <a:t>dalam</a:t>
            </a:r>
            <a:r>
              <a:rPr lang="en-US" sz="2400" dirty="0">
                <a:latin typeface="Tahoma" pitchFamily="34" charset="0"/>
                <a:cs typeface="Tahoma" pitchFamily="34" charset="0"/>
              </a:rPr>
              <a:t> </a:t>
            </a:r>
            <a:r>
              <a:rPr lang="en-US" sz="2400" dirty="0" err="1">
                <a:latin typeface="Tahoma" pitchFamily="34" charset="0"/>
                <a:cs typeface="Tahoma" pitchFamily="34" charset="0"/>
              </a:rPr>
              <a:t>suatu</a:t>
            </a:r>
            <a:r>
              <a:rPr lang="en-US" sz="2400" dirty="0">
                <a:latin typeface="Tahoma" pitchFamily="34" charset="0"/>
                <a:cs typeface="Tahoma" pitchFamily="34" charset="0"/>
              </a:rPr>
              <a:t> </a:t>
            </a:r>
            <a:r>
              <a:rPr lang="en-US" sz="2400" dirty="0" err="1">
                <a:latin typeface="Tahoma" pitchFamily="34" charset="0"/>
                <a:cs typeface="Tahoma" pitchFamily="34" charset="0"/>
              </a:rPr>
              <a:t>kota</a:t>
            </a:r>
            <a:endParaRPr lang="en-US" sz="2400" dirty="0">
              <a:latin typeface="Tahoma" pitchFamily="34" charset="0"/>
              <a:cs typeface="Tahoma" pitchFamily="34" charset="0"/>
            </a:endParaRPr>
          </a:p>
          <a:p>
            <a:pPr marL="798513" indent="-333375" algn="just" eaLnBrk="0" hangingPunct="0">
              <a:tabLst>
                <a:tab pos="465138" algn="l"/>
              </a:tabLst>
              <a:defRPr/>
            </a:pPr>
            <a:r>
              <a:rPr lang="en-US" sz="2400" dirty="0">
                <a:latin typeface="Tahoma" pitchFamily="34" charset="0"/>
                <a:cs typeface="Tahoma" pitchFamily="34" charset="0"/>
              </a:rPr>
              <a:t>-	</a:t>
            </a:r>
            <a:r>
              <a:rPr lang="en-US" sz="2400" dirty="0" err="1">
                <a:latin typeface="Tahoma" pitchFamily="34" charset="0"/>
                <a:cs typeface="Tahoma" pitchFamily="34" charset="0"/>
              </a:rPr>
              <a:t>dikelilingi</a:t>
            </a:r>
            <a:r>
              <a:rPr lang="en-US" sz="2400" dirty="0">
                <a:latin typeface="Tahoma" pitchFamily="34" charset="0"/>
                <a:cs typeface="Tahoma" pitchFamily="34" charset="0"/>
              </a:rPr>
              <a:t> </a:t>
            </a:r>
            <a:r>
              <a:rPr lang="en-US" sz="2400" dirty="0" err="1">
                <a:latin typeface="Tahoma" pitchFamily="34" charset="0"/>
                <a:cs typeface="Tahoma" pitchFamily="34" charset="0"/>
              </a:rPr>
              <a:t>berbagai</a:t>
            </a:r>
            <a:r>
              <a:rPr lang="en-US" sz="2400" dirty="0">
                <a:latin typeface="Tahoma" pitchFamily="34" charset="0"/>
                <a:cs typeface="Tahoma" pitchFamily="34" charset="0"/>
              </a:rPr>
              <a:t> </a:t>
            </a:r>
            <a:r>
              <a:rPr lang="en-US" sz="2400" dirty="0" err="1">
                <a:latin typeface="Tahoma" pitchFamily="34" charset="0"/>
                <a:cs typeface="Tahoma" pitchFamily="34" charset="0"/>
              </a:rPr>
              <a:t>inti</a:t>
            </a:r>
            <a:r>
              <a:rPr lang="en-US" sz="2400" dirty="0">
                <a:latin typeface="Tahoma" pitchFamily="34" charset="0"/>
                <a:cs typeface="Tahoma" pitchFamily="34" charset="0"/>
              </a:rPr>
              <a:t> </a:t>
            </a:r>
            <a:r>
              <a:rPr lang="en-US" sz="2400" dirty="0" err="1">
                <a:latin typeface="Tahoma" pitchFamily="34" charset="0"/>
                <a:cs typeface="Tahoma" pitchFamily="34" charset="0"/>
              </a:rPr>
              <a:t>kota</a:t>
            </a:r>
            <a:r>
              <a:rPr lang="en-US" sz="2400" dirty="0">
                <a:latin typeface="Tahoma" pitchFamily="34" charset="0"/>
                <a:cs typeface="Tahoma" pitchFamily="34" charset="0"/>
              </a:rPr>
              <a:t> </a:t>
            </a:r>
            <a:r>
              <a:rPr lang="en-US" sz="2400" dirty="0" err="1">
                <a:latin typeface="Tahoma" pitchFamily="34" charset="0"/>
                <a:cs typeface="Tahoma" pitchFamily="34" charset="0"/>
              </a:rPr>
              <a:t>dan</a:t>
            </a:r>
            <a:r>
              <a:rPr lang="en-US" sz="2400" dirty="0">
                <a:latin typeface="Tahoma" pitchFamily="34" charset="0"/>
                <a:cs typeface="Tahoma" pitchFamily="34" charset="0"/>
              </a:rPr>
              <a:t> </a:t>
            </a:r>
            <a:r>
              <a:rPr lang="en-US" sz="2400" dirty="0" err="1">
                <a:latin typeface="Tahoma" pitchFamily="34" charset="0"/>
                <a:cs typeface="Tahoma" pitchFamily="34" charset="0"/>
              </a:rPr>
              <a:t>pusat-pusat</a:t>
            </a:r>
            <a:r>
              <a:rPr lang="en-US" sz="2400" dirty="0">
                <a:latin typeface="Tahoma" pitchFamily="34" charset="0"/>
                <a:cs typeface="Tahoma" pitchFamily="34" charset="0"/>
              </a:rPr>
              <a:t> </a:t>
            </a:r>
            <a:r>
              <a:rPr lang="en-US" sz="2400" dirty="0" err="1">
                <a:latin typeface="Tahoma" pitchFamily="34" charset="0"/>
                <a:cs typeface="Tahoma" pitchFamily="34" charset="0"/>
              </a:rPr>
              <a:t>pertumbuhan</a:t>
            </a:r>
            <a:r>
              <a:rPr lang="en-US" sz="2400" dirty="0">
                <a:latin typeface="Tahoma" pitchFamily="34" charset="0"/>
                <a:cs typeface="Tahoma" pitchFamily="34" charset="0"/>
              </a:rPr>
              <a:t> </a:t>
            </a:r>
            <a:r>
              <a:rPr lang="en-US" sz="2400" dirty="0" err="1">
                <a:latin typeface="Tahoma" pitchFamily="34" charset="0"/>
                <a:cs typeface="Tahoma" pitchFamily="34" charset="0"/>
              </a:rPr>
              <a:t>baru</a:t>
            </a:r>
            <a:r>
              <a:rPr lang="en-US" sz="2400" dirty="0">
                <a:latin typeface="Tahoma" pitchFamily="34" charset="0"/>
                <a:cs typeface="Tahoma" pitchFamily="34" charset="0"/>
              </a:rPr>
              <a:t> </a:t>
            </a:r>
            <a:r>
              <a:rPr lang="en-US" sz="2400" dirty="0" err="1">
                <a:latin typeface="Tahoma" pitchFamily="34" charset="0"/>
                <a:cs typeface="Tahoma" pitchFamily="34" charset="0"/>
              </a:rPr>
              <a:t>seperti</a:t>
            </a:r>
            <a:r>
              <a:rPr lang="en-US" sz="2400" dirty="0">
                <a:latin typeface="Tahoma" pitchFamily="34" charset="0"/>
                <a:cs typeface="Tahoma" pitchFamily="34" charset="0"/>
              </a:rPr>
              <a:t> </a:t>
            </a:r>
            <a:r>
              <a:rPr lang="en-US" sz="2400" dirty="0" err="1">
                <a:latin typeface="Tahoma" pitchFamily="34" charset="0"/>
                <a:cs typeface="Tahoma" pitchFamily="34" charset="0"/>
              </a:rPr>
              <a:t>komplek</a:t>
            </a:r>
            <a:r>
              <a:rPr lang="en-US" sz="2400" dirty="0">
                <a:latin typeface="Tahoma" pitchFamily="34" charset="0"/>
                <a:cs typeface="Tahoma" pitchFamily="34" charset="0"/>
              </a:rPr>
              <a:t> </a:t>
            </a:r>
            <a:r>
              <a:rPr lang="en-US" sz="2400" dirty="0" err="1">
                <a:latin typeface="Tahoma" pitchFamily="34" charset="0"/>
                <a:cs typeface="Tahoma" pitchFamily="34" charset="0"/>
              </a:rPr>
              <a:t>perguruan</a:t>
            </a:r>
            <a:r>
              <a:rPr lang="en-US" sz="2400" dirty="0">
                <a:latin typeface="Tahoma" pitchFamily="34" charset="0"/>
                <a:cs typeface="Tahoma" pitchFamily="34" charset="0"/>
              </a:rPr>
              <a:t> </a:t>
            </a:r>
            <a:r>
              <a:rPr lang="en-US" sz="2400" dirty="0" err="1">
                <a:latin typeface="Tahoma" pitchFamily="34" charset="0"/>
                <a:cs typeface="Tahoma" pitchFamily="34" charset="0"/>
              </a:rPr>
              <a:t>tinggi</a:t>
            </a:r>
            <a:r>
              <a:rPr lang="en-US" sz="2400" dirty="0">
                <a:latin typeface="Tahoma" pitchFamily="34" charset="0"/>
                <a:cs typeface="Tahoma" pitchFamily="34" charset="0"/>
              </a:rPr>
              <a:t>, </a:t>
            </a:r>
            <a:r>
              <a:rPr lang="en-US" sz="2400" dirty="0" err="1">
                <a:latin typeface="Tahoma" pitchFamily="34" charset="0"/>
                <a:cs typeface="Tahoma" pitchFamily="34" charset="0"/>
              </a:rPr>
              <a:t>pelabuhan</a:t>
            </a:r>
            <a:r>
              <a:rPr lang="en-US" sz="2400" dirty="0">
                <a:latin typeface="Tahoma" pitchFamily="34" charset="0"/>
                <a:cs typeface="Tahoma" pitchFamily="34" charset="0"/>
              </a:rPr>
              <a:t> </a:t>
            </a:r>
            <a:r>
              <a:rPr lang="en-US" sz="2400" dirty="0" err="1">
                <a:latin typeface="Tahoma" pitchFamily="34" charset="0"/>
                <a:cs typeface="Tahoma" pitchFamily="34" charset="0"/>
              </a:rPr>
              <a:t>dan</a:t>
            </a:r>
            <a:r>
              <a:rPr lang="en-US" sz="2400" dirty="0">
                <a:latin typeface="Tahoma" pitchFamily="34" charset="0"/>
                <a:cs typeface="Tahoma" pitchFamily="34" charset="0"/>
              </a:rPr>
              <a:t> </a:t>
            </a:r>
            <a:r>
              <a:rPr lang="en-US" sz="2400" dirty="0" err="1">
                <a:latin typeface="Tahoma" pitchFamily="34" charset="0"/>
                <a:cs typeface="Tahoma" pitchFamily="34" charset="0"/>
              </a:rPr>
              <a:t>industri</a:t>
            </a:r>
            <a:r>
              <a:rPr lang="en-US" sz="2400" dirty="0">
                <a:latin typeface="Tahoma" pitchFamily="34" charset="0"/>
                <a:cs typeface="Tahoma" pitchFamily="34" charset="0"/>
              </a:rPr>
              <a:t> </a:t>
            </a:r>
            <a:r>
              <a:rPr lang="en-US" sz="2400" dirty="0" err="1">
                <a:latin typeface="Tahoma" pitchFamily="34" charset="0"/>
                <a:cs typeface="Tahoma" pitchFamily="34" charset="0"/>
              </a:rPr>
              <a:t>serta</a:t>
            </a:r>
            <a:r>
              <a:rPr lang="en-US" sz="2400" dirty="0">
                <a:latin typeface="Tahoma" pitchFamily="34" charset="0"/>
                <a:cs typeface="Tahoma" pitchFamily="34" charset="0"/>
              </a:rPr>
              <a:t> </a:t>
            </a:r>
            <a:r>
              <a:rPr lang="en-US" sz="2400" dirty="0" err="1">
                <a:latin typeface="Tahoma" pitchFamily="34" charset="0"/>
                <a:cs typeface="Tahoma" pitchFamily="34" charset="0"/>
              </a:rPr>
              <a:t>kota</a:t>
            </a:r>
            <a:r>
              <a:rPr lang="en-US" sz="2400" dirty="0">
                <a:latin typeface="Tahoma" pitchFamily="34" charset="0"/>
                <a:cs typeface="Tahoma" pitchFamily="34" charset="0"/>
              </a:rPr>
              <a:t> </a:t>
            </a:r>
            <a:r>
              <a:rPr lang="en-US" sz="2400" dirty="0" err="1">
                <a:latin typeface="Tahoma" pitchFamily="34" charset="0"/>
                <a:cs typeface="Tahoma" pitchFamily="34" charset="0"/>
              </a:rPr>
              <a:t>kecil</a:t>
            </a:r>
            <a:r>
              <a:rPr lang="en-US" sz="2400" dirty="0">
                <a:latin typeface="Tahoma" pitchFamily="34" charset="0"/>
                <a:cs typeface="Tahoma" pitchFamily="34" charset="0"/>
              </a:rPr>
              <a:t>.</a:t>
            </a:r>
          </a:p>
          <a:p>
            <a:pPr algn="just" eaLnBrk="0" hangingPunct="0">
              <a:tabLst>
                <a:tab pos="685800" algn="l"/>
              </a:tabLst>
              <a:defRPr/>
            </a:pPr>
            <a:endParaRPr lang="en-US" sz="2400" dirty="0">
              <a:latin typeface="Tahoma" pitchFamily="34" charset="0"/>
              <a:cs typeface="Tahoma" pitchFamily="34" charset="0"/>
            </a:endParaRPr>
          </a:p>
        </p:txBody>
      </p:sp>
      <p:sp>
        <p:nvSpPr>
          <p:cNvPr id="49156" name="Rectangle 5">
            <a:extLst>
              <a:ext uri="{FF2B5EF4-FFF2-40B4-BE49-F238E27FC236}">
                <a16:creationId xmlns:a16="http://schemas.microsoft.com/office/drawing/2014/main" id="{3D35ACDE-D8C6-4B24-9632-2780104A603C}"/>
              </a:ext>
            </a:extLst>
          </p:cNvPr>
          <p:cNvSpPr>
            <a:spLocks noChangeArrowheads="1"/>
          </p:cNvSpPr>
          <p:nvPr/>
        </p:nvSpPr>
        <p:spPr bwMode="auto">
          <a:xfrm>
            <a:off x="5881688" y="2970719"/>
            <a:ext cx="4500562" cy="3046988"/>
          </a:xfrm>
          <a:prstGeom prst="rect">
            <a:avLst/>
          </a:prstGeom>
          <a:noFill/>
          <a:ln w="9525">
            <a:noFill/>
            <a:miter lim="800000"/>
            <a:headEnd/>
            <a:tailEnd/>
          </a:ln>
        </p:spPr>
        <p:txBody>
          <a:bodyPr anchor="ctr">
            <a:spAutoFit/>
          </a:bodyPr>
          <a:lstStyle/>
          <a:p>
            <a:pPr marL="406400" indent="-406400" eaLnBrk="0" hangingPunct="0">
              <a:buFont typeface="Arial" pitchFamily="34" charset="0"/>
              <a:buChar char="•"/>
              <a:tabLst>
                <a:tab pos="914400" algn="l"/>
              </a:tabLst>
              <a:defRPr/>
            </a:pPr>
            <a:r>
              <a:rPr lang="en-US" sz="2400" dirty="0" err="1">
                <a:cs typeface="Times New Roman" pitchFamily="18" charset="0"/>
              </a:rPr>
              <a:t>Zona</a:t>
            </a:r>
            <a:r>
              <a:rPr lang="en-US" sz="2400" dirty="0">
                <a:cs typeface="Times New Roman" pitchFamily="18" charset="0"/>
              </a:rPr>
              <a:t>  1  :  </a:t>
            </a:r>
            <a:r>
              <a:rPr lang="en-US" sz="2400" dirty="0" err="1">
                <a:cs typeface="Times New Roman" pitchFamily="18" charset="0"/>
              </a:rPr>
              <a:t>Zona</a:t>
            </a:r>
            <a:r>
              <a:rPr lang="en-US" sz="2400" dirty="0">
                <a:cs typeface="Times New Roman" pitchFamily="18" charset="0"/>
              </a:rPr>
              <a:t> </a:t>
            </a:r>
            <a:r>
              <a:rPr lang="en-US" sz="2400" dirty="0" err="1">
                <a:cs typeface="Times New Roman" pitchFamily="18" charset="0"/>
              </a:rPr>
              <a:t>psat</a:t>
            </a:r>
            <a:r>
              <a:rPr lang="en-US" sz="2400" dirty="0">
                <a:cs typeface="Times New Roman" pitchFamily="18" charset="0"/>
              </a:rPr>
              <a:t> </a:t>
            </a:r>
            <a:r>
              <a:rPr lang="en-US" sz="2400" dirty="0" err="1">
                <a:cs typeface="Times New Roman" pitchFamily="18" charset="0"/>
              </a:rPr>
              <a:t>wilayah</a:t>
            </a:r>
            <a:r>
              <a:rPr lang="en-US" sz="2400" dirty="0">
                <a:cs typeface="Times New Roman" pitchFamily="18" charset="0"/>
              </a:rPr>
              <a:t> </a:t>
            </a:r>
            <a:r>
              <a:rPr lang="en-US" sz="2400" dirty="0" err="1">
                <a:cs typeface="Times New Roman" pitchFamily="18" charset="0"/>
              </a:rPr>
              <a:t>kegiatan</a:t>
            </a:r>
            <a:r>
              <a:rPr lang="en-US" sz="2400" dirty="0">
                <a:cs typeface="Times New Roman" pitchFamily="18" charset="0"/>
              </a:rPr>
              <a:t>. </a:t>
            </a:r>
            <a:endParaRPr lang="en-US" sz="2400" dirty="0"/>
          </a:p>
          <a:p>
            <a:pPr marL="406400" indent="-406400" algn="just" eaLnBrk="0" hangingPunct="0">
              <a:buFont typeface="Arial" pitchFamily="34" charset="0"/>
              <a:buChar char="•"/>
              <a:tabLst>
                <a:tab pos="914400" algn="l"/>
              </a:tabLst>
              <a:defRPr/>
            </a:pPr>
            <a:r>
              <a:rPr lang="en-US" sz="2400" dirty="0" err="1">
                <a:cs typeface="Times New Roman" pitchFamily="18" charset="0"/>
              </a:rPr>
              <a:t>Zona</a:t>
            </a:r>
            <a:r>
              <a:rPr lang="en-US" sz="2400" dirty="0">
                <a:cs typeface="Times New Roman" pitchFamily="18" charset="0"/>
              </a:rPr>
              <a:t> 2 : </a:t>
            </a:r>
            <a:r>
              <a:rPr lang="en-US" sz="2400" dirty="0" err="1">
                <a:cs typeface="Times New Roman" pitchFamily="18" charset="0"/>
              </a:rPr>
              <a:t>Zona</a:t>
            </a:r>
            <a:r>
              <a:rPr lang="en-US" sz="2400" dirty="0">
                <a:cs typeface="Times New Roman" pitchFamily="18" charset="0"/>
              </a:rPr>
              <a:t> </a:t>
            </a:r>
            <a:r>
              <a:rPr lang="en-US" sz="2400" dirty="0" err="1">
                <a:cs typeface="Times New Roman" pitchFamily="18" charset="0"/>
              </a:rPr>
              <a:t>wilayah</a:t>
            </a:r>
            <a:r>
              <a:rPr lang="en-US" sz="2400" dirty="0">
                <a:cs typeface="Times New Roman" pitchFamily="18" charset="0"/>
              </a:rPr>
              <a:t> </a:t>
            </a:r>
            <a:r>
              <a:rPr lang="en-US" sz="2400" dirty="0" err="1">
                <a:cs typeface="Times New Roman" pitchFamily="18" charset="0"/>
              </a:rPr>
              <a:t>terdapat</a:t>
            </a:r>
            <a:r>
              <a:rPr lang="en-US" sz="2400" dirty="0">
                <a:cs typeface="Times New Roman" pitchFamily="18" charset="0"/>
              </a:rPr>
              <a:t> </a:t>
            </a:r>
            <a:r>
              <a:rPr lang="en-US" sz="2400" dirty="0" err="1">
                <a:cs typeface="Times New Roman" pitchFamily="18" charset="0"/>
              </a:rPr>
              <a:t>para</a:t>
            </a:r>
            <a:r>
              <a:rPr lang="en-US" sz="2400" dirty="0">
                <a:cs typeface="Times New Roman" pitchFamily="18" charset="0"/>
              </a:rPr>
              <a:t> </a:t>
            </a:r>
            <a:r>
              <a:rPr lang="en-US" sz="2400" dirty="0" err="1">
                <a:cs typeface="Times New Roman" pitchFamily="18" charset="0"/>
              </a:rPr>
              <a:t>grossier</a:t>
            </a:r>
            <a:r>
              <a:rPr lang="en-US" sz="2400" dirty="0">
                <a:cs typeface="Times New Roman" pitchFamily="18" charset="0"/>
              </a:rPr>
              <a:t> </a:t>
            </a:r>
            <a:r>
              <a:rPr lang="en-US" sz="2400" dirty="0" err="1">
                <a:cs typeface="Times New Roman" pitchFamily="18" charset="0"/>
              </a:rPr>
              <a:t>dan</a:t>
            </a:r>
            <a:r>
              <a:rPr lang="en-US" sz="2400" dirty="0">
                <a:cs typeface="Times New Roman" pitchFamily="18" charset="0"/>
              </a:rPr>
              <a:t> </a:t>
            </a:r>
            <a:r>
              <a:rPr lang="en-US" sz="2400" dirty="0" err="1">
                <a:cs typeface="Times New Roman" pitchFamily="18" charset="0"/>
              </a:rPr>
              <a:t>manufactur</a:t>
            </a:r>
            <a:r>
              <a:rPr lang="en-US" sz="2400" dirty="0">
                <a:cs typeface="Times New Roman" pitchFamily="18" charset="0"/>
              </a:rPr>
              <a:t>. </a:t>
            </a:r>
            <a:endParaRPr lang="en-US" sz="2400" dirty="0"/>
          </a:p>
          <a:p>
            <a:pPr marL="406400" indent="-406400" algn="just" eaLnBrk="0" hangingPunct="0">
              <a:buFont typeface="Arial" pitchFamily="34" charset="0"/>
              <a:buChar char="•"/>
              <a:tabLst>
                <a:tab pos="914400" algn="l"/>
              </a:tabLst>
              <a:defRPr/>
            </a:pPr>
            <a:r>
              <a:rPr lang="en-US" sz="2400" dirty="0" err="1">
                <a:cs typeface="Times New Roman" pitchFamily="18" charset="0"/>
              </a:rPr>
              <a:t>Zona</a:t>
            </a:r>
            <a:r>
              <a:rPr lang="en-US" sz="2400" dirty="0">
                <a:cs typeface="Times New Roman" pitchFamily="18" charset="0"/>
              </a:rPr>
              <a:t> 3 : </a:t>
            </a:r>
            <a:r>
              <a:rPr lang="en-US" sz="2400" dirty="0" err="1">
                <a:cs typeface="Times New Roman" pitchFamily="18" charset="0"/>
              </a:rPr>
              <a:t>Zona</a:t>
            </a:r>
            <a:r>
              <a:rPr lang="en-US" sz="2400" dirty="0">
                <a:cs typeface="Times New Roman" pitchFamily="18" charset="0"/>
              </a:rPr>
              <a:t> </a:t>
            </a:r>
            <a:r>
              <a:rPr lang="en-US" sz="2400" dirty="0" err="1">
                <a:cs typeface="Times New Roman" pitchFamily="18" charset="0"/>
              </a:rPr>
              <a:t>wilayah</a:t>
            </a:r>
            <a:r>
              <a:rPr lang="en-US" sz="2400" dirty="0">
                <a:cs typeface="Times New Roman" pitchFamily="18" charset="0"/>
              </a:rPr>
              <a:t> </a:t>
            </a:r>
            <a:r>
              <a:rPr lang="en-US" sz="2400" dirty="0" err="1">
                <a:cs typeface="Times New Roman" pitchFamily="18" charset="0"/>
              </a:rPr>
              <a:t>permukiman</a:t>
            </a:r>
            <a:r>
              <a:rPr lang="en-US" sz="2400" dirty="0">
                <a:cs typeface="Times New Roman" pitchFamily="18" charset="0"/>
              </a:rPr>
              <a:t> </a:t>
            </a:r>
            <a:r>
              <a:rPr lang="en-US" sz="2400" dirty="0" err="1">
                <a:cs typeface="Times New Roman" pitchFamily="18" charset="0"/>
              </a:rPr>
              <a:t>kelas</a:t>
            </a:r>
            <a:r>
              <a:rPr lang="en-US" sz="2400" dirty="0">
                <a:cs typeface="Times New Roman" pitchFamily="18" charset="0"/>
              </a:rPr>
              <a:t> </a:t>
            </a:r>
            <a:r>
              <a:rPr lang="en-US" sz="2400" dirty="0" err="1">
                <a:cs typeface="Times New Roman" pitchFamily="18" charset="0"/>
              </a:rPr>
              <a:t>rendah</a:t>
            </a:r>
            <a:r>
              <a:rPr lang="en-US" sz="2400" dirty="0">
                <a:cs typeface="Times New Roman" pitchFamily="18" charset="0"/>
              </a:rPr>
              <a:t>. </a:t>
            </a:r>
            <a:endParaRPr lang="en-US" sz="2400" dirty="0"/>
          </a:p>
          <a:p>
            <a:pPr marL="406400" indent="-406400" algn="just" eaLnBrk="0" hangingPunct="0">
              <a:buFont typeface="Arial" pitchFamily="34" charset="0"/>
              <a:buChar char="•"/>
              <a:tabLst>
                <a:tab pos="914400" algn="l"/>
              </a:tabLst>
              <a:defRPr/>
            </a:pPr>
            <a:r>
              <a:rPr lang="en-US" sz="2400" dirty="0" err="1">
                <a:cs typeface="Times New Roman" pitchFamily="18" charset="0"/>
              </a:rPr>
              <a:t>Zona</a:t>
            </a:r>
            <a:r>
              <a:rPr lang="en-US" sz="2400" dirty="0">
                <a:cs typeface="Times New Roman" pitchFamily="18" charset="0"/>
              </a:rPr>
              <a:t> 4 : </a:t>
            </a:r>
            <a:r>
              <a:rPr lang="en-US" sz="2400" dirty="0" err="1">
                <a:cs typeface="Times New Roman" pitchFamily="18" charset="0"/>
              </a:rPr>
              <a:t>Zona</a:t>
            </a:r>
            <a:r>
              <a:rPr lang="en-US" sz="2400" dirty="0">
                <a:cs typeface="Times New Roman" pitchFamily="18" charset="0"/>
              </a:rPr>
              <a:t> </a:t>
            </a:r>
            <a:r>
              <a:rPr lang="en-US" sz="2400" dirty="0" err="1">
                <a:cs typeface="Times New Roman" pitchFamily="18" charset="0"/>
              </a:rPr>
              <a:t>permukiman</a:t>
            </a:r>
            <a:r>
              <a:rPr lang="en-US" sz="2400" dirty="0">
                <a:cs typeface="Times New Roman" pitchFamily="18" charset="0"/>
              </a:rPr>
              <a:t> </a:t>
            </a:r>
            <a:r>
              <a:rPr lang="en-US" sz="2400" dirty="0" err="1">
                <a:cs typeface="Times New Roman" pitchFamily="18" charset="0"/>
              </a:rPr>
              <a:t>kelas</a:t>
            </a:r>
            <a:r>
              <a:rPr lang="en-US" sz="2400" dirty="0">
                <a:cs typeface="Times New Roman" pitchFamily="18" charset="0"/>
              </a:rPr>
              <a:t> </a:t>
            </a:r>
            <a:r>
              <a:rPr lang="en-US" sz="2400" dirty="0" err="1">
                <a:cs typeface="Times New Roman" pitchFamily="18" charset="0"/>
              </a:rPr>
              <a:t>menengah</a:t>
            </a:r>
            <a:r>
              <a:rPr lang="en-US" sz="2400" dirty="0">
                <a:cs typeface="Times New Roman" pitchFamily="18" charset="0"/>
              </a:rPr>
              <a:t>. </a:t>
            </a:r>
            <a:endParaRPr lang="en-US" sz="2400" dirty="0"/>
          </a:p>
        </p:txBody>
      </p:sp>
      <p:pic>
        <p:nvPicPr>
          <p:cNvPr id="58372" name="Picture 5">
            <a:extLst>
              <a:ext uri="{FF2B5EF4-FFF2-40B4-BE49-F238E27FC236}">
                <a16:creationId xmlns:a16="http://schemas.microsoft.com/office/drawing/2014/main" id="{F74779C1-3694-4E53-BDFD-FD5E078FD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831664"/>
            <a:ext cx="398938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956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p:cTn id="7" dur="500" fill="hold"/>
                                        <p:tgtEl>
                                          <p:spTgt spid="49155"/>
                                        </p:tgtEl>
                                        <p:attrNameLst>
                                          <p:attrName>ppt_w</p:attrName>
                                        </p:attrNameLst>
                                      </p:cBhvr>
                                      <p:tavLst>
                                        <p:tav tm="0">
                                          <p:val>
                                            <p:fltVal val="0"/>
                                          </p:val>
                                        </p:tav>
                                        <p:tav tm="100000">
                                          <p:val>
                                            <p:strVal val="#ppt_w"/>
                                          </p:val>
                                        </p:tav>
                                      </p:tavLst>
                                    </p:anim>
                                    <p:anim calcmode="lin" valueType="num">
                                      <p:cBhvr>
                                        <p:cTn id="8" dur="500" fill="hold"/>
                                        <p:tgtEl>
                                          <p:spTgt spid="49155"/>
                                        </p:tgtEl>
                                        <p:attrNameLst>
                                          <p:attrName>ppt_h</p:attrName>
                                        </p:attrNameLst>
                                      </p:cBhvr>
                                      <p:tavLst>
                                        <p:tav tm="0">
                                          <p:val>
                                            <p:fltVal val="0"/>
                                          </p:val>
                                        </p:tav>
                                        <p:tav tm="100000">
                                          <p:val>
                                            <p:strVal val="#ppt_h"/>
                                          </p:val>
                                        </p:tav>
                                      </p:tavLst>
                                    </p:anim>
                                    <p:animEffect transition="in" filter="fade">
                                      <p:cBhvr>
                                        <p:cTn id="9" dur="500"/>
                                        <p:tgtEl>
                                          <p:spTgt spid="4915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8372"/>
                                        </p:tgtEl>
                                        <p:attrNameLst>
                                          <p:attrName>style.visibility</p:attrName>
                                        </p:attrNameLst>
                                      </p:cBhvr>
                                      <p:to>
                                        <p:strVal val="visible"/>
                                      </p:to>
                                    </p:set>
                                    <p:anim calcmode="lin" valueType="num">
                                      <p:cBhvr>
                                        <p:cTn id="14" dur="500" fill="hold"/>
                                        <p:tgtEl>
                                          <p:spTgt spid="58372"/>
                                        </p:tgtEl>
                                        <p:attrNameLst>
                                          <p:attrName>ppt_w</p:attrName>
                                        </p:attrNameLst>
                                      </p:cBhvr>
                                      <p:tavLst>
                                        <p:tav tm="0">
                                          <p:val>
                                            <p:fltVal val="0"/>
                                          </p:val>
                                        </p:tav>
                                        <p:tav tm="100000">
                                          <p:val>
                                            <p:strVal val="#ppt_w"/>
                                          </p:val>
                                        </p:tav>
                                      </p:tavLst>
                                    </p:anim>
                                    <p:anim calcmode="lin" valueType="num">
                                      <p:cBhvr>
                                        <p:cTn id="15" dur="500" fill="hold"/>
                                        <p:tgtEl>
                                          <p:spTgt spid="58372"/>
                                        </p:tgtEl>
                                        <p:attrNameLst>
                                          <p:attrName>ppt_h</p:attrName>
                                        </p:attrNameLst>
                                      </p:cBhvr>
                                      <p:tavLst>
                                        <p:tav tm="0">
                                          <p:val>
                                            <p:fltVal val="0"/>
                                          </p:val>
                                        </p:tav>
                                        <p:tav tm="100000">
                                          <p:val>
                                            <p:strVal val="#ppt_h"/>
                                          </p:val>
                                        </p:tav>
                                      </p:tavLst>
                                    </p:anim>
                                    <p:animEffect transition="in" filter="fade">
                                      <p:cBhvr>
                                        <p:cTn id="16" dur="500"/>
                                        <p:tgtEl>
                                          <p:spTgt spid="583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9156"/>
                                        </p:tgtEl>
                                        <p:attrNameLst>
                                          <p:attrName>style.visibility</p:attrName>
                                        </p:attrNameLst>
                                      </p:cBhvr>
                                      <p:to>
                                        <p:strVal val="visible"/>
                                      </p:to>
                                    </p:set>
                                    <p:anim calcmode="lin" valueType="num">
                                      <p:cBhvr>
                                        <p:cTn id="21" dur="500" fill="hold"/>
                                        <p:tgtEl>
                                          <p:spTgt spid="49156"/>
                                        </p:tgtEl>
                                        <p:attrNameLst>
                                          <p:attrName>ppt_w</p:attrName>
                                        </p:attrNameLst>
                                      </p:cBhvr>
                                      <p:tavLst>
                                        <p:tav tm="0">
                                          <p:val>
                                            <p:fltVal val="0"/>
                                          </p:val>
                                        </p:tav>
                                        <p:tav tm="100000">
                                          <p:val>
                                            <p:strVal val="#ppt_w"/>
                                          </p:val>
                                        </p:tav>
                                      </p:tavLst>
                                    </p:anim>
                                    <p:anim calcmode="lin" valueType="num">
                                      <p:cBhvr>
                                        <p:cTn id="22" dur="500" fill="hold"/>
                                        <p:tgtEl>
                                          <p:spTgt spid="49156"/>
                                        </p:tgtEl>
                                        <p:attrNameLst>
                                          <p:attrName>ppt_h</p:attrName>
                                        </p:attrNameLst>
                                      </p:cBhvr>
                                      <p:tavLst>
                                        <p:tav tm="0">
                                          <p:val>
                                            <p:fltVal val="0"/>
                                          </p:val>
                                        </p:tav>
                                        <p:tav tm="100000">
                                          <p:val>
                                            <p:strVal val="#ppt_h"/>
                                          </p:val>
                                        </p:tav>
                                      </p:tavLst>
                                    </p:anim>
                                    <p:animEffect transition="in" filter="fade">
                                      <p:cBhvr>
                                        <p:cTn id="23"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F9BC1D-9C23-4A7C-AEF7-4A8DA56231FD}"/>
              </a:ext>
            </a:extLst>
          </p:cNvPr>
          <p:cNvSpPr/>
          <p:nvPr/>
        </p:nvSpPr>
        <p:spPr>
          <a:xfrm>
            <a:off x="2452688" y="1785939"/>
            <a:ext cx="7643812" cy="2954337"/>
          </a:xfrm>
          <a:prstGeom prst="rect">
            <a:avLst/>
          </a:prstGeom>
        </p:spPr>
        <p:txBody>
          <a:bodyPr>
            <a:spAutoFit/>
          </a:bodyPr>
          <a:lstStyle/>
          <a:p>
            <a:pPr algn="just" eaLnBrk="0" hangingPunct="0">
              <a:buFontTx/>
              <a:buChar char="•"/>
              <a:tabLst>
                <a:tab pos="914400" algn="l"/>
              </a:tabLst>
              <a:defRPr/>
            </a:pPr>
            <a:endParaRPr lang="en-US" dirty="0"/>
          </a:p>
          <a:p>
            <a:pPr marL="623888" indent="-392113" algn="just" eaLnBrk="0" hangingPunct="0">
              <a:buFontTx/>
              <a:buChar char="•"/>
              <a:tabLst>
                <a:tab pos="914400" algn="l"/>
              </a:tabLst>
              <a:defRPr/>
            </a:pPr>
            <a:r>
              <a:rPr lang="en-US" sz="2800" dirty="0" err="1">
                <a:cs typeface="Times New Roman" pitchFamily="18" charset="0"/>
              </a:rPr>
              <a:t>Zona</a:t>
            </a:r>
            <a:r>
              <a:rPr lang="en-US" sz="2800" dirty="0">
                <a:cs typeface="Times New Roman" pitchFamily="18" charset="0"/>
              </a:rPr>
              <a:t> 5: </a:t>
            </a:r>
            <a:r>
              <a:rPr lang="en-US" sz="2800" dirty="0" err="1">
                <a:cs typeface="Times New Roman" pitchFamily="18" charset="0"/>
              </a:rPr>
              <a:t>Zona</a:t>
            </a:r>
            <a:r>
              <a:rPr lang="en-US" sz="2800" dirty="0">
                <a:cs typeface="Times New Roman" pitchFamily="18" charset="0"/>
              </a:rPr>
              <a:t> </a:t>
            </a:r>
            <a:r>
              <a:rPr lang="en-US" sz="2800" dirty="0" err="1">
                <a:cs typeface="Times New Roman" pitchFamily="18" charset="0"/>
              </a:rPr>
              <a:t>permukiman</a:t>
            </a:r>
            <a:r>
              <a:rPr lang="en-US" sz="2800" dirty="0">
                <a:cs typeface="Times New Roman" pitchFamily="18" charset="0"/>
              </a:rPr>
              <a:t> </a:t>
            </a:r>
            <a:r>
              <a:rPr lang="en-US" sz="2800" dirty="0" err="1">
                <a:cs typeface="Times New Roman" pitchFamily="18" charset="0"/>
              </a:rPr>
              <a:t>kelas</a:t>
            </a:r>
            <a:r>
              <a:rPr lang="en-US" sz="2800" dirty="0">
                <a:cs typeface="Times New Roman" pitchFamily="18" charset="0"/>
              </a:rPr>
              <a:t> </a:t>
            </a:r>
            <a:r>
              <a:rPr lang="en-US" sz="2800" dirty="0" err="1">
                <a:cs typeface="Times New Roman" pitchFamily="18" charset="0"/>
              </a:rPr>
              <a:t>tinggi</a:t>
            </a:r>
            <a:r>
              <a:rPr lang="en-US" sz="2800" dirty="0">
                <a:cs typeface="Times New Roman" pitchFamily="18" charset="0"/>
              </a:rPr>
              <a:t>. </a:t>
            </a:r>
            <a:endParaRPr lang="en-US" sz="2800" dirty="0"/>
          </a:p>
          <a:p>
            <a:pPr marL="623888" indent="-392113" algn="just" eaLnBrk="0" hangingPunct="0">
              <a:buFontTx/>
              <a:buChar char="•"/>
              <a:tabLst>
                <a:tab pos="914400" algn="l"/>
              </a:tabLst>
              <a:defRPr/>
            </a:pPr>
            <a:r>
              <a:rPr lang="en-US" sz="2800" dirty="0" err="1">
                <a:cs typeface="Times New Roman" pitchFamily="18" charset="0"/>
              </a:rPr>
              <a:t>Zona</a:t>
            </a:r>
            <a:r>
              <a:rPr lang="en-US" sz="2800" dirty="0">
                <a:cs typeface="Times New Roman" pitchFamily="18" charset="0"/>
              </a:rPr>
              <a:t> 6: </a:t>
            </a:r>
            <a:r>
              <a:rPr lang="en-US" sz="2800" dirty="0" err="1">
                <a:cs typeface="Times New Roman" pitchFamily="18" charset="0"/>
              </a:rPr>
              <a:t>Zona</a:t>
            </a:r>
            <a:r>
              <a:rPr lang="en-US" sz="2800" dirty="0">
                <a:cs typeface="Times New Roman" pitchFamily="18" charset="0"/>
              </a:rPr>
              <a:t> </a:t>
            </a:r>
            <a:r>
              <a:rPr lang="en-US" sz="2800" dirty="0" err="1">
                <a:cs typeface="Times New Roman" pitchFamily="18" charset="0"/>
              </a:rPr>
              <a:t>manufactur</a:t>
            </a:r>
            <a:r>
              <a:rPr lang="en-US" sz="2800" dirty="0">
                <a:cs typeface="Times New Roman" pitchFamily="18" charset="0"/>
              </a:rPr>
              <a:t> </a:t>
            </a:r>
            <a:r>
              <a:rPr lang="en-US" sz="2800" dirty="0" err="1">
                <a:cs typeface="Times New Roman" pitchFamily="18" charset="0"/>
              </a:rPr>
              <a:t>berat</a:t>
            </a:r>
            <a:r>
              <a:rPr lang="en-US" sz="2800" dirty="0">
                <a:cs typeface="Times New Roman" pitchFamily="18" charset="0"/>
              </a:rPr>
              <a:t> </a:t>
            </a:r>
            <a:endParaRPr lang="en-US" sz="2800" dirty="0"/>
          </a:p>
          <a:p>
            <a:pPr marL="623888" indent="-392113" algn="just" eaLnBrk="0" hangingPunct="0">
              <a:buFontTx/>
              <a:buChar char="•"/>
              <a:tabLst>
                <a:tab pos="914400" algn="l"/>
              </a:tabLst>
              <a:defRPr/>
            </a:pPr>
            <a:r>
              <a:rPr lang="en-US" sz="2800" dirty="0" err="1">
                <a:cs typeface="Times New Roman" pitchFamily="18" charset="0"/>
              </a:rPr>
              <a:t>Zona</a:t>
            </a:r>
            <a:r>
              <a:rPr lang="en-US" sz="2800" dirty="0">
                <a:cs typeface="Times New Roman" pitchFamily="18" charset="0"/>
              </a:rPr>
              <a:t> 7: </a:t>
            </a:r>
            <a:r>
              <a:rPr lang="en-US" sz="2800" dirty="0" err="1">
                <a:cs typeface="Times New Roman" pitchFamily="18" charset="0"/>
              </a:rPr>
              <a:t>Zona</a:t>
            </a:r>
            <a:r>
              <a:rPr lang="en-US" sz="2800" dirty="0">
                <a:cs typeface="Times New Roman" pitchFamily="18" charset="0"/>
              </a:rPr>
              <a:t> </a:t>
            </a:r>
            <a:r>
              <a:rPr lang="en-US" sz="2800" dirty="0" err="1">
                <a:cs typeface="Times New Roman" pitchFamily="18" charset="0"/>
              </a:rPr>
              <a:t>wilayah</a:t>
            </a:r>
            <a:r>
              <a:rPr lang="en-US" sz="2800" dirty="0">
                <a:cs typeface="Times New Roman" pitchFamily="18" charset="0"/>
              </a:rPr>
              <a:t> </a:t>
            </a:r>
            <a:r>
              <a:rPr lang="en-US" sz="2800" dirty="0" err="1">
                <a:cs typeface="Times New Roman" pitchFamily="18" charset="0"/>
              </a:rPr>
              <a:t>di</a:t>
            </a:r>
            <a:r>
              <a:rPr lang="en-US" sz="2800" dirty="0">
                <a:cs typeface="Times New Roman" pitchFamily="18" charset="0"/>
              </a:rPr>
              <a:t> </a:t>
            </a:r>
            <a:r>
              <a:rPr lang="en-US" sz="2800" dirty="0" err="1">
                <a:cs typeface="Times New Roman" pitchFamily="18" charset="0"/>
              </a:rPr>
              <a:t>luar</a:t>
            </a:r>
            <a:r>
              <a:rPr lang="en-US" sz="2800" dirty="0">
                <a:cs typeface="Times New Roman" pitchFamily="18" charset="0"/>
              </a:rPr>
              <a:t> </a:t>
            </a:r>
            <a:r>
              <a:rPr lang="en-US" sz="2800" dirty="0" err="1">
                <a:cs typeface="Times New Roman" pitchFamily="18" charset="0"/>
              </a:rPr>
              <a:t>pusat</a:t>
            </a:r>
            <a:r>
              <a:rPr lang="en-US" sz="2800" dirty="0">
                <a:cs typeface="Times New Roman" pitchFamily="18" charset="0"/>
              </a:rPr>
              <a:t> </a:t>
            </a:r>
            <a:r>
              <a:rPr lang="en-US" sz="2800" dirty="0" err="1">
                <a:cs typeface="Times New Roman" pitchFamily="18" charset="0"/>
              </a:rPr>
              <a:t>wilayah</a:t>
            </a:r>
            <a:r>
              <a:rPr lang="en-US" sz="2800" dirty="0">
                <a:cs typeface="Times New Roman" pitchFamily="18" charset="0"/>
              </a:rPr>
              <a:t> </a:t>
            </a:r>
            <a:r>
              <a:rPr lang="en-US" sz="2800" dirty="0" err="1">
                <a:cs typeface="Times New Roman" pitchFamily="18" charset="0"/>
              </a:rPr>
              <a:t>Kegiatan</a:t>
            </a:r>
            <a:r>
              <a:rPr lang="en-US" sz="2800" dirty="0">
                <a:cs typeface="Times New Roman" pitchFamily="18" charset="0"/>
              </a:rPr>
              <a:t> (PWK) </a:t>
            </a:r>
            <a:endParaRPr lang="en-US" sz="2800" dirty="0"/>
          </a:p>
          <a:p>
            <a:pPr marL="623888" indent="-392113" algn="just" eaLnBrk="0" hangingPunct="0">
              <a:buFontTx/>
              <a:buChar char="•"/>
              <a:tabLst>
                <a:tab pos="914400" algn="l"/>
              </a:tabLst>
              <a:defRPr/>
            </a:pPr>
            <a:r>
              <a:rPr lang="en-US" sz="2800" dirty="0" err="1">
                <a:cs typeface="Times New Roman" pitchFamily="18" charset="0"/>
              </a:rPr>
              <a:t>Zona</a:t>
            </a:r>
            <a:r>
              <a:rPr lang="en-US" sz="2800" dirty="0">
                <a:cs typeface="Times New Roman" pitchFamily="18" charset="0"/>
              </a:rPr>
              <a:t> 8: </a:t>
            </a:r>
            <a:r>
              <a:rPr lang="en-US" sz="2800" dirty="0" err="1">
                <a:cs typeface="Times New Roman" pitchFamily="18" charset="0"/>
              </a:rPr>
              <a:t>Zona</a:t>
            </a:r>
            <a:r>
              <a:rPr lang="en-US" sz="2800" dirty="0">
                <a:cs typeface="Times New Roman" pitchFamily="18" charset="0"/>
              </a:rPr>
              <a:t> </a:t>
            </a:r>
            <a:r>
              <a:rPr lang="en-US" sz="2800" dirty="0" err="1">
                <a:cs typeface="Times New Roman" pitchFamily="18" charset="0"/>
              </a:rPr>
              <a:t>wilayah</a:t>
            </a:r>
            <a:r>
              <a:rPr lang="en-US" sz="2800" dirty="0">
                <a:cs typeface="Times New Roman" pitchFamily="18" charset="0"/>
              </a:rPr>
              <a:t> </a:t>
            </a:r>
            <a:r>
              <a:rPr lang="en-US" sz="2800" dirty="0" err="1">
                <a:cs typeface="Times New Roman" pitchFamily="18" charset="0"/>
              </a:rPr>
              <a:t>permukiman</a:t>
            </a:r>
            <a:r>
              <a:rPr lang="en-US" sz="2800" dirty="0">
                <a:cs typeface="Times New Roman" pitchFamily="18" charset="0"/>
              </a:rPr>
              <a:t> suburb </a:t>
            </a:r>
            <a:endParaRPr lang="en-US" sz="2800" dirty="0"/>
          </a:p>
          <a:p>
            <a:pPr marL="623888" indent="-392113" algn="just" eaLnBrk="0" hangingPunct="0">
              <a:buFontTx/>
              <a:buChar char="•"/>
              <a:tabLst>
                <a:tab pos="914400" algn="l"/>
              </a:tabLst>
              <a:defRPr/>
            </a:pPr>
            <a:r>
              <a:rPr lang="en-US" sz="2800" dirty="0" err="1">
                <a:cs typeface="Times New Roman" pitchFamily="18" charset="0"/>
              </a:rPr>
              <a:t>Zona</a:t>
            </a:r>
            <a:r>
              <a:rPr lang="en-US" sz="2800" dirty="0">
                <a:cs typeface="Times New Roman" pitchFamily="18" charset="0"/>
              </a:rPr>
              <a:t> 9: </a:t>
            </a:r>
            <a:r>
              <a:rPr lang="en-US" sz="2800" dirty="0" err="1">
                <a:cs typeface="Times New Roman" pitchFamily="18" charset="0"/>
              </a:rPr>
              <a:t>Zona</a:t>
            </a:r>
            <a:r>
              <a:rPr lang="en-US" sz="2800" dirty="0">
                <a:cs typeface="Times New Roman" pitchFamily="18" charset="0"/>
              </a:rPr>
              <a:t> </a:t>
            </a:r>
            <a:r>
              <a:rPr lang="en-US" sz="2800" dirty="0" err="1">
                <a:cs typeface="Times New Roman" pitchFamily="18" charset="0"/>
              </a:rPr>
              <a:t>wilayah</a:t>
            </a:r>
            <a:r>
              <a:rPr lang="en-US" sz="2800" dirty="0">
                <a:cs typeface="Times New Roman" pitchFamily="18" charset="0"/>
              </a:rPr>
              <a:t> </a:t>
            </a:r>
            <a:r>
              <a:rPr lang="en-US" sz="2800" dirty="0" err="1">
                <a:cs typeface="Times New Roman" pitchFamily="18" charset="0"/>
              </a:rPr>
              <a:t>industri</a:t>
            </a:r>
            <a:r>
              <a:rPr lang="en-US" sz="2800" dirty="0">
                <a:cs typeface="Times New Roman" pitchFamily="18" charset="0"/>
              </a:rPr>
              <a:t> suburb</a:t>
            </a:r>
            <a:endParaRPr lang="en-US" sz="2800" dirty="0"/>
          </a:p>
        </p:txBody>
      </p:sp>
      <p:sp>
        <p:nvSpPr>
          <p:cNvPr id="3" name="Rectangle 2">
            <a:extLst>
              <a:ext uri="{FF2B5EF4-FFF2-40B4-BE49-F238E27FC236}">
                <a16:creationId xmlns:a16="http://schemas.microsoft.com/office/drawing/2014/main" id="{671D374A-11CE-4E81-B969-EB541BB0C43D}"/>
              </a:ext>
            </a:extLst>
          </p:cNvPr>
          <p:cNvSpPr/>
          <p:nvPr/>
        </p:nvSpPr>
        <p:spPr>
          <a:xfrm>
            <a:off x="1738314" y="500064"/>
            <a:ext cx="8715375" cy="523875"/>
          </a:xfrm>
          <a:prstGeom prst="rect">
            <a:avLst/>
          </a:prstGeom>
        </p:spPr>
        <p:txBody>
          <a:bodyPr>
            <a:spAutoFit/>
          </a:bodyPr>
          <a:lstStyle/>
          <a:p>
            <a:pPr marL="342900" indent="-342900" eaLnBrk="0" hangingPunct="0">
              <a:defRPr/>
            </a:pPr>
            <a:r>
              <a:rPr lang="en-US" sz="2800" b="1" dirty="0" err="1">
                <a:solidFill>
                  <a:schemeClr val="accent1">
                    <a:lumMod val="40000"/>
                    <a:lumOff val="60000"/>
                  </a:schemeClr>
                </a:solidFill>
                <a:latin typeface="Tahoma" pitchFamily="34" charset="0"/>
              </a:rPr>
              <a:t>Lanjutan</a:t>
            </a:r>
            <a:r>
              <a:rPr lang="en-US" sz="2800" b="1" dirty="0">
                <a:solidFill>
                  <a:schemeClr val="accent1">
                    <a:lumMod val="40000"/>
                    <a:lumOff val="60000"/>
                  </a:schemeClr>
                </a:solidFill>
                <a:latin typeface="Tahoma" pitchFamily="34" charset="0"/>
              </a:rPr>
              <a:t> …..</a:t>
            </a:r>
          </a:p>
        </p:txBody>
      </p:sp>
    </p:spTree>
    <p:extLst>
      <p:ext uri="{BB962C8B-B14F-4D97-AF65-F5344CB8AC3E}">
        <p14:creationId xmlns:p14="http://schemas.microsoft.com/office/powerpoint/2010/main" val="1298242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8CA3803-B1E2-4A92-8F1B-417AB1845DDC}"/>
              </a:ext>
            </a:extLst>
          </p:cNvPr>
          <p:cNvGraphicFramePr>
            <a:graphicFrameLocks noGrp="1"/>
          </p:cNvGraphicFramePr>
          <p:nvPr/>
        </p:nvGraphicFramePr>
        <p:xfrm>
          <a:off x="1809751" y="1785939"/>
          <a:ext cx="8572501" cy="4389437"/>
        </p:xfrm>
        <a:graphic>
          <a:graphicData uri="http://schemas.openxmlformats.org/drawingml/2006/table">
            <a:tbl>
              <a:tblPr/>
              <a:tblGrid>
                <a:gridCol w="751489">
                  <a:extLst>
                    <a:ext uri="{9D8B030D-6E8A-4147-A177-3AD203B41FA5}">
                      <a16:colId xmlns:a16="http://schemas.microsoft.com/office/drawing/2014/main" val="20000"/>
                    </a:ext>
                  </a:extLst>
                </a:gridCol>
                <a:gridCol w="2087465">
                  <a:extLst>
                    <a:ext uri="{9D8B030D-6E8A-4147-A177-3AD203B41FA5}">
                      <a16:colId xmlns:a16="http://schemas.microsoft.com/office/drawing/2014/main" val="20001"/>
                    </a:ext>
                  </a:extLst>
                </a:gridCol>
                <a:gridCol w="1747463">
                  <a:extLst>
                    <a:ext uri="{9D8B030D-6E8A-4147-A177-3AD203B41FA5}">
                      <a16:colId xmlns:a16="http://schemas.microsoft.com/office/drawing/2014/main" val="20002"/>
                    </a:ext>
                  </a:extLst>
                </a:gridCol>
                <a:gridCol w="1993042">
                  <a:extLst>
                    <a:ext uri="{9D8B030D-6E8A-4147-A177-3AD203B41FA5}">
                      <a16:colId xmlns:a16="http://schemas.microsoft.com/office/drawing/2014/main" val="20003"/>
                    </a:ext>
                  </a:extLst>
                </a:gridCol>
                <a:gridCol w="1993042">
                  <a:extLst>
                    <a:ext uri="{9D8B030D-6E8A-4147-A177-3AD203B41FA5}">
                      <a16:colId xmlns:a16="http://schemas.microsoft.com/office/drawing/2014/main" val="20004"/>
                    </a:ext>
                  </a:extLst>
                </a:gridCol>
              </a:tblGrid>
              <a:tr h="426751">
                <a:tc rowSpan="2">
                  <a:txBody>
                    <a:bodyPr/>
                    <a:lstStyle/>
                    <a:p>
                      <a:pPr marL="0" marR="0" algn="ctr">
                        <a:spcBef>
                          <a:spcPts val="0"/>
                        </a:spcBef>
                        <a:spcAft>
                          <a:spcPts val="0"/>
                        </a:spcAft>
                      </a:pPr>
                      <a:r>
                        <a:rPr lang="en-US" sz="2000" dirty="0">
                          <a:latin typeface="+mj-lt"/>
                          <a:ea typeface="Times New Roman"/>
                        </a:rPr>
                        <a:t>No.</a:t>
                      </a:r>
                    </a:p>
                  </a:txBody>
                  <a:tcPr marL="61970" marR="619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00"/>
                    </a:solidFill>
                  </a:tcPr>
                </a:tc>
                <a:tc rowSpan="2">
                  <a:txBody>
                    <a:bodyPr/>
                    <a:lstStyle/>
                    <a:p>
                      <a:pPr marL="0" marR="0" algn="ctr">
                        <a:spcBef>
                          <a:spcPts val="0"/>
                        </a:spcBef>
                        <a:spcAft>
                          <a:spcPts val="0"/>
                        </a:spcAft>
                      </a:pPr>
                      <a:r>
                        <a:rPr lang="en-US" sz="2000" dirty="0" err="1">
                          <a:latin typeface="+mj-lt"/>
                          <a:ea typeface="Times New Roman"/>
                        </a:rPr>
                        <a:t>Faktor</a:t>
                      </a:r>
                      <a:r>
                        <a:rPr lang="en-US" sz="2000" dirty="0">
                          <a:latin typeface="+mj-lt"/>
                          <a:ea typeface="Times New Roman"/>
                        </a:rPr>
                        <a:t> </a:t>
                      </a:r>
                      <a:r>
                        <a:rPr lang="en-US" sz="2000" dirty="0" err="1">
                          <a:latin typeface="+mj-lt"/>
                          <a:ea typeface="Times New Roman"/>
                        </a:rPr>
                        <a:t>Pembeda</a:t>
                      </a:r>
                      <a:endParaRPr lang="en-US" sz="2000" dirty="0">
                        <a:latin typeface="+mj-lt"/>
                        <a:ea typeface="Times New Roman"/>
                      </a:endParaRPr>
                    </a:p>
                  </a:txBody>
                  <a:tcPr marL="61970" marR="619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00"/>
                    </a:solidFill>
                  </a:tcPr>
                </a:tc>
                <a:tc gridSpan="3">
                  <a:txBody>
                    <a:bodyPr/>
                    <a:lstStyle/>
                    <a:p>
                      <a:pPr marL="0" marR="0" algn="ctr">
                        <a:spcBef>
                          <a:spcPts val="0"/>
                        </a:spcBef>
                        <a:spcAft>
                          <a:spcPts val="0"/>
                        </a:spcAft>
                      </a:pPr>
                      <a:r>
                        <a:rPr lang="en-US" sz="2800" dirty="0" err="1">
                          <a:latin typeface="+mj-lt"/>
                          <a:ea typeface="Times New Roman"/>
                        </a:rPr>
                        <a:t>Teori</a:t>
                      </a:r>
                      <a:endParaRPr lang="en-US" sz="2800" dirty="0">
                        <a:latin typeface="+mj-lt"/>
                        <a:ea typeface="Times New Roman"/>
                      </a:endParaRPr>
                    </a:p>
                  </a:txBody>
                  <a:tcPr marL="61970" marR="619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64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dirty="0" err="1">
                          <a:latin typeface="+mj-lt"/>
                          <a:ea typeface="Times New Roman"/>
                        </a:rPr>
                        <a:t>Konsentris</a:t>
                      </a:r>
                      <a:endParaRPr lang="en-US" sz="2000" dirty="0">
                        <a:latin typeface="+mj-lt"/>
                        <a:ea typeface="Times New Roman"/>
                      </a:endParaRPr>
                    </a:p>
                  </a:txBody>
                  <a:tcPr marL="61970" marR="619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err="1">
                          <a:latin typeface="+mj-lt"/>
                          <a:ea typeface="Times New Roman"/>
                        </a:rPr>
                        <a:t>Sektoral</a:t>
                      </a:r>
                      <a:endParaRPr lang="en-US" sz="2000" dirty="0">
                        <a:latin typeface="+mj-lt"/>
                        <a:ea typeface="Times New Roman"/>
                      </a:endParaRPr>
                    </a:p>
                  </a:txBody>
                  <a:tcPr marL="61970" marR="619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err="1">
                          <a:latin typeface="+mj-lt"/>
                          <a:ea typeface="Times New Roman"/>
                        </a:rPr>
                        <a:t>Pusat</a:t>
                      </a:r>
                      <a:r>
                        <a:rPr lang="en-US" sz="2000" dirty="0">
                          <a:latin typeface="+mj-lt"/>
                          <a:ea typeface="Times New Roman"/>
                        </a:rPr>
                        <a:t> </a:t>
                      </a:r>
                      <a:r>
                        <a:rPr lang="en-US" sz="2000" dirty="0" err="1">
                          <a:latin typeface="+mj-lt"/>
                          <a:ea typeface="Times New Roman"/>
                        </a:rPr>
                        <a:t>Kegiatan</a:t>
                      </a:r>
                      <a:r>
                        <a:rPr lang="en-US" sz="2000" dirty="0">
                          <a:latin typeface="+mj-lt"/>
                          <a:ea typeface="Times New Roman"/>
                        </a:rPr>
                        <a:t> </a:t>
                      </a:r>
                      <a:r>
                        <a:rPr lang="en-US" sz="2000" dirty="0" err="1">
                          <a:latin typeface="+mj-lt"/>
                          <a:ea typeface="Times New Roman"/>
                        </a:rPr>
                        <a:t>Ganda</a:t>
                      </a:r>
                      <a:endParaRPr lang="en-US" sz="2000" dirty="0">
                        <a:latin typeface="+mj-lt"/>
                        <a:ea typeface="Times New Roman"/>
                      </a:endParaRPr>
                    </a:p>
                  </a:txBody>
                  <a:tcPr marL="61970" marR="619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353042">
                <a:tc>
                  <a:txBody>
                    <a:bodyPr/>
                    <a:lstStyle/>
                    <a:p>
                      <a:pPr marL="0" marR="0" algn="ctr">
                        <a:spcBef>
                          <a:spcPts val="0"/>
                        </a:spcBef>
                        <a:spcAft>
                          <a:spcPts val="0"/>
                        </a:spcAft>
                      </a:pPr>
                      <a:r>
                        <a:rPr lang="en-US" sz="2000" dirty="0">
                          <a:latin typeface="+mj-lt"/>
                          <a:ea typeface="Times New Roman"/>
                        </a:rPr>
                        <a:t>1.</a:t>
                      </a:r>
                    </a:p>
                    <a:p>
                      <a:pPr marL="0" marR="0" algn="ctr">
                        <a:spcBef>
                          <a:spcPts val="0"/>
                        </a:spcBef>
                        <a:spcAft>
                          <a:spcPts val="0"/>
                        </a:spcAft>
                      </a:pPr>
                      <a:r>
                        <a:rPr lang="en-US" sz="2000" dirty="0">
                          <a:latin typeface="+mj-lt"/>
                          <a:ea typeface="Times New Roman"/>
                        </a:rPr>
                        <a:t>2.</a:t>
                      </a:r>
                    </a:p>
                    <a:p>
                      <a:pPr marL="0" marR="0" algn="ctr">
                        <a:spcBef>
                          <a:spcPts val="0"/>
                        </a:spcBef>
                        <a:spcAft>
                          <a:spcPts val="0"/>
                        </a:spcAft>
                      </a:pPr>
                      <a:r>
                        <a:rPr lang="en-US" sz="2000" dirty="0">
                          <a:latin typeface="+mj-lt"/>
                          <a:ea typeface="Times New Roman"/>
                        </a:rPr>
                        <a:t>3.</a:t>
                      </a:r>
                    </a:p>
                    <a:p>
                      <a:pPr marL="0" marR="0" algn="ctr">
                        <a:spcBef>
                          <a:spcPts val="0"/>
                        </a:spcBef>
                        <a:spcAft>
                          <a:spcPts val="0"/>
                        </a:spcAft>
                      </a:pPr>
                      <a:r>
                        <a:rPr lang="en-US" sz="2000" dirty="0">
                          <a:latin typeface="+mj-lt"/>
                          <a:ea typeface="Times New Roman"/>
                        </a:rPr>
                        <a:t>4.</a:t>
                      </a:r>
                    </a:p>
                  </a:txBody>
                  <a:tcPr marL="61970" marR="619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spcBef>
                          <a:spcPts val="0"/>
                        </a:spcBef>
                        <a:spcAft>
                          <a:spcPts val="0"/>
                        </a:spcAft>
                      </a:pPr>
                      <a:r>
                        <a:rPr lang="en-US" sz="2000" dirty="0" err="1">
                          <a:latin typeface="+mj-lt"/>
                          <a:ea typeface="Times New Roman"/>
                        </a:rPr>
                        <a:t>Pola</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Transportasi</a:t>
                      </a:r>
                      <a:r>
                        <a:rPr lang="en-US" sz="2000" dirty="0">
                          <a:latin typeface="+mj-lt"/>
                          <a:ea typeface="Times New Roman"/>
                        </a:rPr>
                        <a:t> </a:t>
                      </a:r>
                      <a:r>
                        <a:rPr lang="en-US" sz="2000" dirty="0" err="1">
                          <a:latin typeface="+mj-lt"/>
                          <a:ea typeface="Times New Roman"/>
                        </a:rPr>
                        <a:t>dan</a:t>
                      </a:r>
                      <a:r>
                        <a:rPr lang="en-US" sz="2000" dirty="0">
                          <a:latin typeface="+mj-lt"/>
                          <a:ea typeface="Times New Roman"/>
                        </a:rPr>
                        <a:t> </a:t>
                      </a:r>
                      <a:r>
                        <a:rPr lang="en-US" sz="2000" dirty="0" err="1">
                          <a:latin typeface="+mj-lt"/>
                          <a:ea typeface="Times New Roman"/>
                        </a:rPr>
                        <a:t>Komunikasi</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Latar</a:t>
                      </a:r>
                      <a:r>
                        <a:rPr lang="en-US" sz="2000" dirty="0">
                          <a:latin typeface="+mj-lt"/>
                          <a:ea typeface="Times New Roman"/>
                        </a:rPr>
                        <a:t> </a:t>
                      </a:r>
                      <a:r>
                        <a:rPr lang="en-US" sz="2000" dirty="0" err="1">
                          <a:latin typeface="+mj-lt"/>
                          <a:ea typeface="Times New Roman"/>
                        </a:rPr>
                        <a:t>belakang</a:t>
                      </a:r>
                      <a:r>
                        <a:rPr lang="en-US" sz="2000" dirty="0">
                          <a:latin typeface="+mj-lt"/>
                          <a:ea typeface="Times New Roman"/>
                        </a:rPr>
                        <a:t> </a:t>
                      </a:r>
                      <a:r>
                        <a:rPr lang="en-US" sz="2000" dirty="0" err="1">
                          <a:latin typeface="+mj-lt"/>
                          <a:ea typeface="Times New Roman"/>
                        </a:rPr>
                        <a:t>lingkungan</a:t>
                      </a:r>
                      <a:endParaRPr lang="en-US" sz="2000" dirty="0">
                        <a:latin typeface="+mj-lt"/>
                        <a:ea typeface="Times New Roman"/>
                      </a:endParaRPr>
                    </a:p>
                    <a:p>
                      <a:pPr marL="0" marR="0" algn="just">
                        <a:spcBef>
                          <a:spcPts val="0"/>
                        </a:spcBef>
                        <a:spcAft>
                          <a:spcPts val="0"/>
                        </a:spcAft>
                      </a:pPr>
                      <a:r>
                        <a:rPr lang="en-US" sz="2000" dirty="0">
                          <a:latin typeface="+mj-lt"/>
                          <a:ea typeface="Times New Roman"/>
                        </a:rPr>
                        <a:t>Daerah </a:t>
                      </a:r>
                      <a:r>
                        <a:rPr lang="en-US" sz="2000" dirty="0" err="1">
                          <a:latin typeface="+mj-lt"/>
                          <a:ea typeface="Times New Roman"/>
                        </a:rPr>
                        <a:t>kegiatan</a:t>
                      </a:r>
                      <a:endParaRPr lang="en-US" sz="2000" dirty="0">
                        <a:latin typeface="+mj-lt"/>
                        <a:ea typeface="Times New Roman"/>
                      </a:endParaRPr>
                    </a:p>
                  </a:txBody>
                  <a:tcPr marL="61970" marR="619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spcBef>
                          <a:spcPts val="0"/>
                        </a:spcBef>
                        <a:spcAft>
                          <a:spcPts val="0"/>
                        </a:spcAft>
                      </a:pPr>
                      <a:r>
                        <a:rPr lang="en-US" sz="2000" dirty="0" err="1">
                          <a:latin typeface="+mj-lt"/>
                          <a:ea typeface="Times New Roman"/>
                        </a:rPr>
                        <a:t>Konsentris</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dianggap</a:t>
                      </a:r>
                      <a:r>
                        <a:rPr lang="en-US" sz="2000" dirty="0">
                          <a:latin typeface="+mj-lt"/>
                          <a:ea typeface="Times New Roman"/>
                        </a:rPr>
                        <a:t> </a:t>
                      </a:r>
                      <a:r>
                        <a:rPr lang="en-US" sz="2000" dirty="0" err="1">
                          <a:latin typeface="+mj-lt"/>
                          <a:ea typeface="Times New Roman"/>
                        </a:rPr>
                        <a:t>tdk</a:t>
                      </a:r>
                      <a:r>
                        <a:rPr lang="en-US" sz="2000" dirty="0">
                          <a:latin typeface="+mj-lt"/>
                          <a:ea typeface="Times New Roman"/>
                        </a:rPr>
                        <a:t> </a:t>
                      </a:r>
                      <a:r>
                        <a:rPr lang="en-US" sz="2000" dirty="0" err="1">
                          <a:latin typeface="+mj-lt"/>
                          <a:ea typeface="Times New Roman"/>
                        </a:rPr>
                        <a:t>berperan</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tidak</a:t>
                      </a:r>
                      <a:r>
                        <a:rPr lang="en-US" sz="2000" dirty="0">
                          <a:latin typeface="+mj-lt"/>
                          <a:ea typeface="Times New Roman"/>
                        </a:rPr>
                        <a:t> </a:t>
                      </a:r>
                      <a:r>
                        <a:rPr lang="en-US" sz="2000" dirty="0" err="1">
                          <a:latin typeface="+mj-lt"/>
                          <a:ea typeface="Times New Roman"/>
                        </a:rPr>
                        <a:t>begitu</a:t>
                      </a:r>
                      <a:r>
                        <a:rPr lang="en-US" sz="2000" dirty="0">
                          <a:latin typeface="+mj-lt"/>
                          <a:ea typeface="Times New Roman"/>
                        </a:rPr>
                        <a:t> </a:t>
                      </a:r>
                      <a:r>
                        <a:rPr lang="en-US" sz="2000" dirty="0" err="1">
                          <a:latin typeface="+mj-lt"/>
                          <a:ea typeface="Times New Roman"/>
                        </a:rPr>
                        <a:t>berperan</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pusat</a:t>
                      </a:r>
                      <a:r>
                        <a:rPr lang="en-US" sz="2000" dirty="0">
                          <a:latin typeface="+mj-lt"/>
                          <a:ea typeface="Times New Roman"/>
                        </a:rPr>
                        <a:t> </a:t>
                      </a:r>
                      <a:r>
                        <a:rPr lang="en-US" sz="2000" dirty="0" err="1">
                          <a:latin typeface="+mj-lt"/>
                          <a:ea typeface="Times New Roman"/>
                        </a:rPr>
                        <a:t>kegiatan</a:t>
                      </a:r>
                      <a:r>
                        <a:rPr lang="en-US" sz="2000" dirty="0">
                          <a:latin typeface="+mj-lt"/>
                          <a:ea typeface="Times New Roman"/>
                        </a:rPr>
                        <a:t> </a:t>
                      </a:r>
                      <a:r>
                        <a:rPr lang="en-US" sz="2000" dirty="0" err="1">
                          <a:latin typeface="+mj-lt"/>
                          <a:ea typeface="Times New Roman"/>
                        </a:rPr>
                        <a:t>tunggal</a:t>
                      </a:r>
                      <a:endParaRPr lang="en-US" sz="2000" dirty="0">
                        <a:latin typeface="+mj-lt"/>
                        <a:ea typeface="Times New Roman"/>
                      </a:endParaRPr>
                    </a:p>
                  </a:txBody>
                  <a:tcPr marL="61970" marR="619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spcBef>
                          <a:spcPts val="0"/>
                        </a:spcBef>
                        <a:spcAft>
                          <a:spcPts val="0"/>
                        </a:spcAft>
                      </a:pPr>
                      <a:r>
                        <a:rPr lang="en-US" sz="2000" dirty="0" err="1">
                          <a:latin typeface="+mj-lt"/>
                          <a:ea typeface="Times New Roman"/>
                        </a:rPr>
                        <a:t>Modifikasi</a:t>
                      </a:r>
                      <a:r>
                        <a:rPr lang="en-US" sz="2000" dirty="0">
                          <a:latin typeface="+mj-lt"/>
                          <a:ea typeface="Times New Roman"/>
                        </a:rPr>
                        <a:t> </a:t>
                      </a:r>
                      <a:r>
                        <a:rPr lang="en-US" sz="2000" dirty="0" err="1">
                          <a:latin typeface="+mj-lt"/>
                          <a:ea typeface="Times New Roman"/>
                        </a:rPr>
                        <a:t>konsentris</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mulai</a:t>
                      </a:r>
                      <a:r>
                        <a:rPr lang="en-US" sz="2000" dirty="0">
                          <a:latin typeface="+mj-lt"/>
                          <a:ea typeface="Times New Roman"/>
                        </a:rPr>
                        <a:t> </a:t>
                      </a:r>
                      <a:r>
                        <a:rPr lang="en-US" sz="2000" dirty="0" err="1">
                          <a:latin typeface="+mj-lt"/>
                          <a:ea typeface="Times New Roman"/>
                        </a:rPr>
                        <a:t>memper</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timbangkan</a:t>
                      </a:r>
                      <a:r>
                        <a:rPr lang="en-US" sz="2000" dirty="0">
                          <a:latin typeface="+mj-lt"/>
                          <a:ea typeface="Times New Roman"/>
                        </a:rPr>
                        <a:t> &amp; </a:t>
                      </a:r>
                      <a:r>
                        <a:rPr lang="en-US" sz="2000" dirty="0" err="1">
                          <a:latin typeface="+mj-lt"/>
                          <a:ea typeface="Times New Roman"/>
                        </a:rPr>
                        <a:t>mempunyai</a:t>
                      </a:r>
                      <a:r>
                        <a:rPr lang="en-US" sz="2000" dirty="0">
                          <a:latin typeface="+mj-lt"/>
                          <a:ea typeface="Times New Roman"/>
                        </a:rPr>
                        <a:t> </a:t>
                      </a:r>
                      <a:r>
                        <a:rPr lang="en-US" sz="2000" dirty="0" err="1">
                          <a:latin typeface="+mj-lt"/>
                          <a:ea typeface="Times New Roman"/>
                        </a:rPr>
                        <a:t>peran</a:t>
                      </a:r>
                      <a:r>
                        <a:rPr lang="en-US" sz="2000" dirty="0">
                          <a:latin typeface="+mj-lt"/>
                          <a:ea typeface="Times New Roman"/>
                        </a:rPr>
                        <a:t> yang </a:t>
                      </a:r>
                      <a:r>
                        <a:rPr lang="en-US" sz="2000" dirty="0" err="1">
                          <a:latin typeface="+mj-lt"/>
                          <a:ea typeface="Times New Roman"/>
                        </a:rPr>
                        <a:t>besar</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tidak</a:t>
                      </a:r>
                      <a:r>
                        <a:rPr lang="en-US" sz="2000" dirty="0">
                          <a:latin typeface="+mj-lt"/>
                          <a:ea typeface="Times New Roman"/>
                        </a:rPr>
                        <a:t> </a:t>
                      </a:r>
                      <a:r>
                        <a:rPr lang="en-US" sz="2000" dirty="0" err="1">
                          <a:latin typeface="+mj-lt"/>
                          <a:ea typeface="Times New Roman"/>
                        </a:rPr>
                        <a:t>begitu</a:t>
                      </a:r>
                      <a:r>
                        <a:rPr lang="en-US" sz="2000" dirty="0">
                          <a:latin typeface="+mj-lt"/>
                          <a:ea typeface="Times New Roman"/>
                        </a:rPr>
                        <a:t> </a:t>
                      </a:r>
                      <a:r>
                        <a:rPr lang="en-US" sz="2000" dirty="0" err="1">
                          <a:latin typeface="+mj-lt"/>
                          <a:ea typeface="Times New Roman"/>
                        </a:rPr>
                        <a:t>berperan</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pusat</a:t>
                      </a:r>
                      <a:r>
                        <a:rPr lang="en-US" sz="2000" dirty="0">
                          <a:latin typeface="+mj-lt"/>
                          <a:ea typeface="Times New Roman"/>
                        </a:rPr>
                        <a:t> </a:t>
                      </a:r>
                      <a:r>
                        <a:rPr lang="en-US" sz="2000" dirty="0" err="1">
                          <a:latin typeface="+mj-lt"/>
                          <a:ea typeface="Times New Roman"/>
                        </a:rPr>
                        <a:t>kegiatan</a:t>
                      </a:r>
                      <a:r>
                        <a:rPr lang="en-US" sz="2000" dirty="0">
                          <a:latin typeface="+mj-lt"/>
                          <a:ea typeface="Times New Roman"/>
                        </a:rPr>
                        <a:t> </a:t>
                      </a:r>
                      <a:r>
                        <a:rPr lang="en-US" sz="2000" dirty="0" err="1">
                          <a:latin typeface="+mj-lt"/>
                          <a:ea typeface="Times New Roman"/>
                        </a:rPr>
                        <a:t>tunggal</a:t>
                      </a:r>
                      <a:endParaRPr lang="en-US" sz="2000" dirty="0">
                        <a:latin typeface="+mj-lt"/>
                        <a:ea typeface="Times New Roman"/>
                      </a:endParaRPr>
                    </a:p>
                  </a:txBody>
                  <a:tcPr marL="61970" marR="619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spcBef>
                          <a:spcPts val="0"/>
                        </a:spcBef>
                        <a:spcAft>
                          <a:spcPts val="0"/>
                        </a:spcAft>
                      </a:pPr>
                      <a:r>
                        <a:rPr lang="en-US" sz="2000" dirty="0" err="1">
                          <a:latin typeface="+mj-lt"/>
                          <a:ea typeface="Times New Roman"/>
                        </a:rPr>
                        <a:t>Menyebar</a:t>
                      </a:r>
                      <a:r>
                        <a:rPr lang="en-US" sz="2000" dirty="0">
                          <a:latin typeface="+mj-lt"/>
                          <a:ea typeface="Times New Roman"/>
                        </a:rPr>
                        <a:t> </a:t>
                      </a:r>
                      <a:r>
                        <a:rPr lang="en-US" sz="2000" dirty="0" err="1">
                          <a:latin typeface="+mj-lt"/>
                          <a:ea typeface="Times New Roman"/>
                        </a:rPr>
                        <a:t>tidak</a:t>
                      </a:r>
                      <a:r>
                        <a:rPr lang="en-US" sz="2000" dirty="0">
                          <a:latin typeface="+mj-lt"/>
                          <a:ea typeface="Times New Roman"/>
                        </a:rPr>
                        <a:t> </a:t>
                      </a:r>
                      <a:r>
                        <a:rPr lang="en-US" sz="2000" dirty="0" err="1">
                          <a:latin typeface="+mj-lt"/>
                          <a:ea typeface="Times New Roman"/>
                        </a:rPr>
                        <a:t>teratur</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berperan</a:t>
                      </a:r>
                      <a:r>
                        <a:rPr lang="en-US" sz="2000" dirty="0">
                          <a:latin typeface="+mj-lt"/>
                          <a:ea typeface="Times New Roman"/>
                        </a:rPr>
                        <a:t> </a:t>
                      </a:r>
                      <a:r>
                        <a:rPr lang="en-US" sz="2000" dirty="0" err="1">
                          <a:latin typeface="+mj-lt"/>
                          <a:ea typeface="Times New Roman"/>
                        </a:rPr>
                        <a:t>sangat</a:t>
                      </a:r>
                      <a:r>
                        <a:rPr lang="en-US" sz="2000" dirty="0">
                          <a:latin typeface="+mj-lt"/>
                          <a:ea typeface="Times New Roman"/>
                        </a:rPr>
                        <a:t> </a:t>
                      </a:r>
                      <a:r>
                        <a:rPr lang="en-US" sz="2000" dirty="0" err="1">
                          <a:latin typeface="+mj-lt"/>
                          <a:ea typeface="Times New Roman"/>
                        </a:rPr>
                        <a:t>besar</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berperan</a:t>
                      </a:r>
                      <a:r>
                        <a:rPr lang="en-US" sz="2000" dirty="0">
                          <a:latin typeface="+mj-lt"/>
                          <a:ea typeface="Times New Roman"/>
                        </a:rPr>
                        <a:t> </a:t>
                      </a:r>
                      <a:r>
                        <a:rPr lang="en-US" sz="2000" dirty="0" err="1">
                          <a:latin typeface="+mj-lt"/>
                          <a:ea typeface="Times New Roman"/>
                        </a:rPr>
                        <a:t>sangat</a:t>
                      </a:r>
                      <a:r>
                        <a:rPr lang="en-US" sz="2000" dirty="0">
                          <a:latin typeface="+mj-lt"/>
                          <a:ea typeface="Times New Roman"/>
                        </a:rPr>
                        <a:t> </a:t>
                      </a:r>
                      <a:r>
                        <a:rPr lang="en-US" sz="2000" dirty="0" err="1">
                          <a:latin typeface="+mj-lt"/>
                          <a:ea typeface="Times New Roman"/>
                        </a:rPr>
                        <a:t>penting</a:t>
                      </a:r>
                      <a:endParaRPr lang="en-US" sz="2000" dirty="0">
                        <a:latin typeface="+mj-lt"/>
                        <a:ea typeface="Times New Roman"/>
                      </a:endParaRPr>
                    </a:p>
                    <a:p>
                      <a:pPr marL="0" marR="0" algn="just">
                        <a:spcBef>
                          <a:spcPts val="0"/>
                        </a:spcBef>
                        <a:spcAft>
                          <a:spcPts val="0"/>
                        </a:spcAft>
                      </a:pPr>
                      <a:r>
                        <a:rPr lang="en-US" sz="2000" dirty="0" err="1">
                          <a:latin typeface="+mj-lt"/>
                          <a:ea typeface="Times New Roman"/>
                        </a:rPr>
                        <a:t>daerah</a:t>
                      </a:r>
                      <a:r>
                        <a:rPr lang="en-US" sz="2000" dirty="0">
                          <a:latin typeface="+mj-lt"/>
                          <a:ea typeface="Times New Roman"/>
                        </a:rPr>
                        <a:t> </a:t>
                      </a:r>
                      <a:r>
                        <a:rPr lang="en-US" sz="2000" dirty="0" err="1">
                          <a:latin typeface="+mj-lt"/>
                          <a:ea typeface="Times New Roman"/>
                        </a:rPr>
                        <a:t>kegiatan</a:t>
                      </a:r>
                      <a:r>
                        <a:rPr lang="en-US" sz="2000" dirty="0">
                          <a:latin typeface="+mj-lt"/>
                          <a:ea typeface="Times New Roman"/>
                        </a:rPr>
                        <a:t> </a:t>
                      </a:r>
                      <a:r>
                        <a:rPr lang="en-US" sz="2000" dirty="0" err="1">
                          <a:latin typeface="+mj-lt"/>
                          <a:ea typeface="Times New Roman"/>
                        </a:rPr>
                        <a:t>ganda</a:t>
                      </a:r>
                      <a:endParaRPr lang="en-US" sz="2000" dirty="0">
                        <a:latin typeface="+mj-lt"/>
                        <a:ea typeface="Times New Roman"/>
                      </a:endParaRPr>
                    </a:p>
                  </a:txBody>
                  <a:tcPr marL="61970" marR="619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bl>
          </a:graphicData>
        </a:graphic>
      </p:graphicFrame>
      <p:sp>
        <p:nvSpPr>
          <p:cNvPr id="50200" name="Rectangle 2">
            <a:extLst>
              <a:ext uri="{FF2B5EF4-FFF2-40B4-BE49-F238E27FC236}">
                <a16:creationId xmlns:a16="http://schemas.microsoft.com/office/drawing/2014/main" id="{2920891F-1FDA-41C0-A1E6-7591478082B7}"/>
              </a:ext>
            </a:extLst>
          </p:cNvPr>
          <p:cNvSpPr>
            <a:spLocks noChangeArrowheads="1"/>
          </p:cNvSpPr>
          <p:nvPr/>
        </p:nvSpPr>
        <p:spPr bwMode="auto">
          <a:xfrm>
            <a:off x="1881188" y="285751"/>
            <a:ext cx="8215312" cy="1230313"/>
          </a:xfrm>
          <a:prstGeom prst="rect">
            <a:avLst/>
          </a:prstGeom>
          <a:noFill/>
          <a:ln w="9525">
            <a:noFill/>
            <a:miter lim="800000"/>
            <a:headEnd/>
            <a:tailEnd/>
          </a:ln>
        </p:spPr>
        <p:txBody>
          <a:bodyPr anchor="ctr">
            <a:spAutoFit/>
          </a:bodyPr>
          <a:lstStyle/>
          <a:p>
            <a:pPr algn="ctr" eaLnBrk="0" hangingPunct="0">
              <a:defRPr/>
            </a:pPr>
            <a:r>
              <a:rPr lang="en-US" sz="2800" b="1" dirty="0">
                <a:solidFill>
                  <a:schemeClr val="accent1">
                    <a:lumMod val="60000"/>
                    <a:lumOff val="40000"/>
                  </a:schemeClr>
                </a:solidFill>
                <a:latin typeface="Baskerville" charset="0"/>
                <a:cs typeface="Times New Roman" pitchFamily="18" charset="0"/>
              </a:rPr>
              <a:t>PERBEDAAN TEORI KONSENTRIS, SEKTORAL DAN PUSAT KEGIATAN GANDA</a:t>
            </a:r>
            <a:endParaRPr lang="en-US" sz="2800" b="1" dirty="0">
              <a:solidFill>
                <a:schemeClr val="accent1">
                  <a:lumMod val="60000"/>
                  <a:lumOff val="40000"/>
                </a:schemeClr>
              </a:solidFill>
            </a:endParaRPr>
          </a:p>
          <a:p>
            <a:pPr eaLnBrk="0" hangingPunct="0">
              <a:defRPr/>
            </a:pPr>
            <a:endParaRPr lang="en-US" dirty="0"/>
          </a:p>
        </p:txBody>
      </p:sp>
    </p:spTree>
    <p:extLst>
      <p:ext uri="{BB962C8B-B14F-4D97-AF65-F5344CB8AC3E}">
        <p14:creationId xmlns:p14="http://schemas.microsoft.com/office/powerpoint/2010/main" val="2206825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p:cTn id="7" dur="500" fill="hold"/>
                                        <p:tgtEl>
                                          <p:spTgt spid="50200"/>
                                        </p:tgtEl>
                                        <p:attrNameLst>
                                          <p:attrName>ppt_w</p:attrName>
                                        </p:attrNameLst>
                                      </p:cBhvr>
                                      <p:tavLst>
                                        <p:tav tm="0">
                                          <p:val>
                                            <p:fltVal val="0"/>
                                          </p:val>
                                        </p:tav>
                                        <p:tav tm="100000">
                                          <p:val>
                                            <p:strVal val="#ppt_w"/>
                                          </p:val>
                                        </p:tav>
                                      </p:tavLst>
                                    </p:anim>
                                    <p:anim calcmode="lin" valueType="num">
                                      <p:cBhvr>
                                        <p:cTn id="8" dur="500" fill="hold"/>
                                        <p:tgtEl>
                                          <p:spTgt spid="50200"/>
                                        </p:tgtEl>
                                        <p:attrNameLst>
                                          <p:attrName>ppt_h</p:attrName>
                                        </p:attrNameLst>
                                      </p:cBhvr>
                                      <p:tavLst>
                                        <p:tav tm="0">
                                          <p:val>
                                            <p:fltVal val="0"/>
                                          </p:val>
                                        </p:tav>
                                        <p:tav tm="100000">
                                          <p:val>
                                            <p:strVal val="#ppt_h"/>
                                          </p:val>
                                        </p:tav>
                                      </p:tavLst>
                                    </p:anim>
                                    <p:animEffect transition="in" filter="fade">
                                      <p:cBhvr>
                                        <p:cTn id="9" dur="500"/>
                                        <p:tgtEl>
                                          <p:spTgt spid="502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2311-EA03-47A2-AE3F-B5196F009CF6}"/>
              </a:ext>
            </a:extLst>
          </p:cNvPr>
          <p:cNvSpPr>
            <a:spLocks noGrp="1"/>
          </p:cNvSpPr>
          <p:nvPr>
            <p:ph idx="1"/>
          </p:nvPr>
        </p:nvSpPr>
        <p:spPr/>
        <p:txBody>
          <a:bodyPr/>
          <a:lstStyle/>
          <a:p>
            <a:r>
              <a:rPr lang="id-ID" dirty="0"/>
              <a:t>Teori Ketinggian Bangunan (Bergel, 1955).</a:t>
            </a:r>
          </a:p>
          <a:p>
            <a:r>
              <a:rPr lang="id-ID" dirty="0"/>
              <a:t>Teori ini menyatakan bahwa perkembangan struktur kota dapat dilihat dari variabel ketinggian bangunan. DPK atau CBD secara garis besar merupakan daerah dengan harga lahan yang tinggi, aksesibilitas sangat tinggi dan ada kecenderungan membangun struktur perkotaan secara vertikal. Dalam hal ini, maka di DPK atau CBD paling sesuai dengan kegiatan perdagangan (retail activities), karena semakin tinggi aksesibilitas suatu ruang maka ruang tersebut akan ditempati oleh fungsi yang paling kuat ekonominya.</a:t>
            </a:r>
          </a:p>
        </p:txBody>
      </p:sp>
    </p:spTree>
    <p:extLst>
      <p:ext uri="{BB962C8B-B14F-4D97-AF65-F5344CB8AC3E}">
        <p14:creationId xmlns:p14="http://schemas.microsoft.com/office/powerpoint/2010/main" val="404757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48E8B-FE7C-42AC-8471-772FD1F1DCC9}"/>
              </a:ext>
            </a:extLst>
          </p:cNvPr>
          <p:cNvSpPr>
            <a:spLocks noGrp="1"/>
          </p:cNvSpPr>
          <p:nvPr>
            <p:ph idx="1"/>
          </p:nvPr>
        </p:nvSpPr>
        <p:spPr/>
        <p:txBody>
          <a:bodyPr>
            <a:normAutofit/>
          </a:bodyPr>
          <a:lstStyle/>
          <a:p>
            <a:r>
              <a:rPr lang="id-ID" dirty="0"/>
              <a:t>Teori Konsektoral (Griffin dan Ford, 1980)</a:t>
            </a:r>
          </a:p>
          <a:p>
            <a:r>
              <a:rPr lang="id-ID" dirty="0"/>
              <a:t>Teori Konsektoral dilandasi oleh struktur ruang kota di Amerika Latin. Dalam teori ini disebutkan bahwa DPK atau CBD merupakan tempat utama dari perdagangan, hiburan dan lapangan pekerjaan. Di daerah ini terjadi proses perubahan yang cepat sehingga mengancam nilai historis dari daerah tersebut. Pada daerah – daerah yang berbatasan dengan DPK atau CBD di kota-kota Amerika Latin masih banyak tempat yang digunakan untuk kegiatan ekonomi, antara lain pasar lokal, daerah-daerah pertokoan untuk golongan ekonomi lemah dan sebagian lain dipergunakan untuk tempat tinggal sementara para imigran.</a:t>
            </a:r>
          </a:p>
        </p:txBody>
      </p:sp>
    </p:spTree>
    <p:extLst>
      <p:ext uri="{BB962C8B-B14F-4D97-AF65-F5344CB8AC3E}">
        <p14:creationId xmlns:p14="http://schemas.microsoft.com/office/powerpoint/2010/main" val="4151252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0CB82-8DB7-4ADE-A6E4-3ABF5E5A0299}"/>
              </a:ext>
            </a:extLst>
          </p:cNvPr>
          <p:cNvSpPr>
            <a:spLocks noGrp="1"/>
          </p:cNvSpPr>
          <p:nvPr>
            <p:ph idx="1"/>
          </p:nvPr>
        </p:nvSpPr>
        <p:spPr>
          <a:xfrm>
            <a:off x="838200" y="252006"/>
            <a:ext cx="10515600" cy="1603375"/>
          </a:xfrm>
        </p:spPr>
        <p:txBody>
          <a:bodyPr>
            <a:normAutofit/>
          </a:bodyPr>
          <a:lstStyle/>
          <a:p>
            <a:r>
              <a:rPr lang="id-ID" dirty="0"/>
              <a:t>Teori Historis (Alonso, 1964)</a:t>
            </a:r>
          </a:p>
          <a:p>
            <a:r>
              <a:rPr lang="id-ID" dirty="0"/>
              <a:t>Dalam teori historis, Alonso mendasarkan analisisnya pada kenyataan historis yang berkaitan dengan perubahan tempat tinggal penduduk di dalam kota</a:t>
            </a:r>
          </a:p>
        </p:txBody>
      </p:sp>
      <p:pic>
        <p:nvPicPr>
          <p:cNvPr id="4" name="Picture 3" descr="http://3.bp.blogspot.com/-PaTsOab-omM/UMLG5lpuynI/AAAAAAAAA7s/rcRIjQc3teY/s400/g8.jpg">
            <a:hlinkClick r:id="rId2"/>
            <a:extLst>
              <a:ext uri="{FF2B5EF4-FFF2-40B4-BE49-F238E27FC236}">
                <a16:creationId xmlns:a16="http://schemas.microsoft.com/office/drawing/2014/main" id="{3B92B068-ED7B-45C2-9695-014EABF773E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7678" y="1855382"/>
            <a:ext cx="7355959" cy="4566684"/>
          </a:xfrm>
          <a:prstGeom prst="rect">
            <a:avLst/>
          </a:prstGeom>
          <a:noFill/>
          <a:ln>
            <a:noFill/>
          </a:ln>
        </p:spPr>
      </p:pic>
    </p:spTree>
    <p:extLst>
      <p:ext uri="{BB962C8B-B14F-4D97-AF65-F5344CB8AC3E}">
        <p14:creationId xmlns:p14="http://schemas.microsoft.com/office/powerpoint/2010/main" val="325500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08527-ACF6-4856-807A-65E56D5668B3}"/>
              </a:ext>
            </a:extLst>
          </p:cNvPr>
          <p:cNvSpPr>
            <a:spLocks noGrp="1"/>
          </p:cNvSpPr>
          <p:nvPr>
            <p:ph idx="1"/>
          </p:nvPr>
        </p:nvSpPr>
        <p:spPr>
          <a:xfrm>
            <a:off x="2408349" y="360947"/>
            <a:ext cx="8945451" cy="6184232"/>
          </a:xfrm>
        </p:spPr>
        <p:txBody>
          <a:bodyPr>
            <a:normAutofit lnSpcReduction="10000"/>
          </a:bodyPr>
          <a:lstStyle/>
          <a:p>
            <a:r>
              <a:rPr lang="id-ID" dirty="0"/>
              <a:t>Mata pencaharian : agraris homogen</a:t>
            </a:r>
          </a:p>
          <a:p>
            <a:r>
              <a:rPr lang="id-ID" dirty="0"/>
              <a:t>Ruang kerja : terbuka, terletak di sawah, ladang </a:t>
            </a:r>
            <a:r>
              <a:rPr lang="id-ID" dirty="0" err="1"/>
              <a:t>dsb</a:t>
            </a:r>
            <a:endParaRPr lang="id-ID" dirty="0"/>
          </a:p>
          <a:p>
            <a:r>
              <a:rPr lang="id-ID" dirty="0"/>
              <a:t>Musim/ cuaca : sangat penting untuk tentukan masa tanam/panen</a:t>
            </a:r>
          </a:p>
          <a:p>
            <a:r>
              <a:rPr lang="id-ID" dirty="0"/>
              <a:t>keahlian/ ketrampilan : umum dan merata untuk setiap orang</a:t>
            </a:r>
          </a:p>
          <a:p>
            <a:r>
              <a:rPr lang="id-ID" dirty="0"/>
              <a:t>kesatuan kerja keluarga : sangat umum</a:t>
            </a:r>
          </a:p>
          <a:p>
            <a:r>
              <a:rPr lang="id-ID" dirty="0"/>
              <a:t>jarak rumah dengan tempat kerja : berdekatan</a:t>
            </a:r>
          </a:p>
          <a:p>
            <a:r>
              <a:rPr lang="id-ID" dirty="0"/>
              <a:t>kepadatan penduduk : rendah / sedikit</a:t>
            </a:r>
          </a:p>
          <a:p>
            <a:r>
              <a:rPr lang="id-ID" dirty="0"/>
              <a:t>besarnya kelompok : sedikit / kecil</a:t>
            </a:r>
          </a:p>
          <a:p>
            <a:r>
              <a:rPr lang="id-ID" dirty="0"/>
              <a:t>kontak sosial : sedikit / pribadi</a:t>
            </a:r>
          </a:p>
          <a:p>
            <a:r>
              <a:rPr lang="id-ID" dirty="0"/>
              <a:t>rumah : tradisional / pribadi</a:t>
            </a:r>
          </a:p>
          <a:p>
            <a:r>
              <a:rPr lang="id-ID" dirty="0"/>
              <a:t>lembaga / institusi : kecil / sederhana</a:t>
            </a:r>
          </a:p>
          <a:p>
            <a:r>
              <a:rPr lang="id-ID" dirty="0"/>
              <a:t>kontrol sosial : adat istiadat, kebiasaan</a:t>
            </a:r>
          </a:p>
          <a:p>
            <a:r>
              <a:rPr lang="id-ID" dirty="0"/>
              <a:t>sifat dari kelompok : bergerak dari kegiatan primer</a:t>
            </a:r>
          </a:p>
          <a:p>
            <a:r>
              <a:rPr lang="id-ID" dirty="0"/>
              <a:t>mobilitas penduduk : rendah</a:t>
            </a:r>
          </a:p>
          <a:p>
            <a:r>
              <a:rPr lang="id-ID" dirty="0"/>
              <a:t>status sosial : stabil</a:t>
            </a:r>
          </a:p>
          <a:p>
            <a:r>
              <a:rPr lang="id-ID" dirty="0"/>
              <a:t>stratifikasi sosial : sedikit</a:t>
            </a:r>
          </a:p>
        </p:txBody>
      </p:sp>
      <p:sp>
        <p:nvSpPr>
          <p:cNvPr id="4" name="Arrow: Pentagon 3">
            <a:extLst>
              <a:ext uri="{FF2B5EF4-FFF2-40B4-BE49-F238E27FC236}">
                <a16:creationId xmlns:a16="http://schemas.microsoft.com/office/drawing/2014/main" id="{E4A360CD-05BF-4425-A078-8A51510E670F}"/>
              </a:ext>
            </a:extLst>
          </p:cNvPr>
          <p:cNvSpPr/>
          <p:nvPr/>
        </p:nvSpPr>
        <p:spPr>
          <a:xfrm>
            <a:off x="0" y="682579"/>
            <a:ext cx="2228045" cy="5795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err="1">
                <a:latin typeface="Arial Rounded MT Bold" panose="020F0704030504030204" pitchFamily="34" charset="0"/>
                <a:cs typeface="Aharoni" panose="02010803020104030203" pitchFamily="2" charset="-79"/>
              </a:rPr>
              <a:t>Lowrrey</a:t>
            </a:r>
            <a:r>
              <a:rPr lang="id-ID" dirty="0">
                <a:latin typeface="Arial Rounded MT Bold" panose="020F0704030504030204" pitchFamily="34" charset="0"/>
                <a:cs typeface="Aharoni" panose="02010803020104030203" pitchFamily="2" charset="-79"/>
              </a:rPr>
              <a:t> Nelson</a:t>
            </a:r>
          </a:p>
        </p:txBody>
      </p:sp>
    </p:spTree>
    <p:extLst>
      <p:ext uri="{BB962C8B-B14F-4D97-AF65-F5344CB8AC3E}">
        <p14:creationId xmlns:p14="http://schemas.microsoft.com/office/powerpoint/2010/main" val="422976424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42F3D-B2CF-4C18-865A-736967E8D587}"/>
              </a:ext>
            </a:extLst>
          </p:cNvPr>
          <p:cNvSpPr>
            <a:spLocks noGrp="1"/>
          </p:cNvSpPr>
          <p:nvPr>
            <p:ph idx="1"/>
          </p:nvPr>
        </p:nvSpPr>
        <p:spPr/>
        <p:txBody>
          <a:bodyPr/>
          <a:lstStyle/>
          <a:p>
            <a:r>
              <a:rPr lang="id-ID" dirty="0"/>
              <a:t>Dari model gambar di depan menunjukkan bahwa dengan meningkatnya standar hidup masyarakat yang semula tinggal di dekat CBD disertai penurunan kualitas lingkungan, mendorong penduduk untuk pindah ke daerah pinggiran (a). Perbaikan daerah CBD menjadi menarik karena dekat dengan pusat segala fasilitas kota (b). Program perbaikan yang semula hanya difokuskan di zona 1 dan 2, melebar ke zona 3 yang menarik para pendatang baru khususnya dari zona 2 (c)</a:t>
            </a:r>
          </a:p>
        </p:txBody>
      </p:sp>
    </p:spTree>
    <p:extLst>
      <p:ext uri="{BB962C8B-B14F-4D97-AF65-F5344CB8AC3E}">
        <p14:creationId xmlns:p14="http://schemas.microsoft.com/office/powerpoint/2010/main" val="22095259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F228E-2F73-4C63-87B7-E85E8A0D6A2B}"/>
              </a:ext>
            </a:extLst>
          </p:cNvPr>
          <p:cNvSpPr>
            <a:spLocks noGrp="1"/>
          </p:cNvSpPr>
          <p:nvPr>
            <p:ph idx="1"/>
          </p:nvPr>
        </p:nvSpPr>
        <p:spPr>
          <a:xfrm>
            <a:off x="838200" y="1063256"/>
            <a:ext cx="10515600" cy="5113707"/>
          </a:xfrm>
        </p:spPr>
        <p:txBody>
          <a:bodyPr/>
          <a:lstStyle/>
          <a:p>
            <a:pPr algn="just"/>
            <a:r>
              <a:rPr lang="id-ID" dirty="0"/>
              <a:t>Teori Poros (Babcock, 1960)</a:t>
            </a:r>
          </a:p>
          <a:p>
            <a:pPr algn="just"/>
            <a:r>
              <a:rPr lang="id-ID" dirty="0"/>
              <a:t>Menitikberatkan pada peranan transportasi dalam mempengaruhi struktur keruangan kota. Asumsinya adalah mobilitas fungsi-fungsi dan penduduk mempunyai intensitas yang sama dan topografi kota seragam. Faktor utama yang mempengaruhi mobilitas adalah poros transportasi yang menghubungkan CBD dengan daerah bagian luarnya.Aksesibilitas memperhatikan biaya waktu dalam sistem transportasi yang ada. Sepanjang poros transportasi akan mengalami perkembangan lebih besar dibanding zona di antaranya. Zona yang tidak terlayani dengan fasilitas transportasi yang cepat.</a:t>
            </a:r>
          </a:p>
          <a:p>
            <a:pPr algn="just"/>
            <a:endParaRPr lang="id-ID" dirty="0"/>
          </a:p>
        </p:txBody>
      </p:sp>
    </p:spTree>
    <p:extLst>
      <p:ext uri="{BB962C8B-B14F-4D97-AF65-F5344CB8AC3E}">
        <p14:creationId xmlns:p14="http://schemas.microsoft.com/office/powerpoint/2010/main" val="38207334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824A4-2B8C-4AED-911C-1ADD9AAACE4B}"/>
              </a:ext>
            </a:extLst>
          </p:cNvPr>
          <p:cNvSpPr>
            <a:spLocks noGrp="1"/>
          </p:cNvSpPr>
          <p:nvPr>
            <p:ph idx="1"/>
          </p:nvPr>
        </p:nvSpPr>
        <p:spPr/>
        <p:txBody>
          <a:bodyPr/>
          <a:lstStyle/>
          <a:p>
            <a:endParaRPr lang="id-ID"/>
          </a:p>
        </p:txBody>
      </p:sp>
      <p:pic>
        <p:nvPicPr>
          <p:cNvPr id="4" name="Picture 3" descr="http://4.bp.blogspot.com/-WSvzu4uORow/UMLGvU_BMdI/AAAAAAAAA7k/9nQiRt6VHlY/s400/g7.jpg">
            <a:hlinkClick r:id="rId2"/>
            <a:extLst>
              <a:ext uri="{FF2B5EF4-FFF2-40B4-BE49-F238E27FC236}">
                <a16:creationId xmlns:a16="http://schemas.microsoft.com/office/drawing/2014/main" id="{232E04F8-49D4-4249-8FB1-9FD9BFEF51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6292" y="914400"/>
            <a:ext cx="9567531" cy="5262563"/>
          </a:xfrm>
          <a:prstGeom prst="rect">
            <a:avLst/>
          </a:prstGeom>
          <a:noFill/>
          <a:ln>
            <a:noFill/>
          </a:ln>
        </p:spPr>
      </p:pic>
    </p:spTree>
    <p:extLst>
      <p:ext uri="{BB962C8B-B14F-4D97-AF65-F5344CB8AC3E}">
        <p14:creationId xmlns:p14="http://schemas.microsoft.com/office/powerpoint/2010/main" val="2060593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A1F6-5F2D-4497-9644-ED4B8CB12F21}"/>
              </a:ext>
            </a:extLst>
          </p:cNvPr>
          <p:cNvSpPr>
            <a:spLocks noGrp="1"/>
          </p:cNvSpPr>
          <p:nvPr>
            <p:ph type="title"/>
          </p:nvPr>
        </p:nvSpPr>
        <p:spPr/>
        <p:txBody>
          <a:bodyPr/>
          <a:lstStyle/>
          <a:p>
            <a:pPr algn="ctr"/>
            <a:r>
              <a:rPr lang="id-ID" dirty="0"/>
              <a:t>Pendekatan Morfologi kota</a:t>
            </a:r>
          </a:p>
        </p:txBody>
      </p:sp>
      <p:sp>
        <p:nvSpPr>
          <p:cNvPr id="3" name="Content Placeholder 2">
            <a:extLst>
              <a:ext uri="{FF2B5EF4-FFF2-40B4-BE49-F238E27FC236}">
                <a16:creationId xmlns:a16="http://schemas.microsoft.com/office/drawing/2014/main" id="{89A0D442-5455-4EFC-B3F9-8DDE51283227}"/>
              </a:ext>
            </a:extLst>
          </p:cNvPr>
          <p:cNvSpPr>
            <a:spLocks noGrp="1"/>
          </p:cNvSpPr>
          <p:nvPr>
            <p:ph idx="1"/>
          </p:nvPr>
        </p:nvSpPr>
        <p:spPr/>
        <p:txBody>
          <a:bodyPr/>
          <a:lstStyle/>
          <a:p>
            <a:r>
              <a:rPr lang="id-ID" dirty="0"/>
              <a:t>morfologi kota merupakan ilmu terapan yang mempelajari tentang sejarah terbentuknya pola ruang suatu kota dan mempelajari tentang perkembangan suatu kota mulai awal terbentuknya kota tersebut hingga munculnya daerah-daerah hasil ekspansi kota tersebut</a:t>
            </a:r>
          </a:p>
        </p:txBody>
      </p:sp>
    </p:spTree>
    <p:extLst>
      <p:ext uri="{BB962C8B-B14F-4D97-AF65-F5344CB8AC3E}">
        <p14:creationId xmlns:p14="http://schemas.microsoft.com/office/powerpoint/2010/main" val="2381662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7DAD-3DEF-4A12-AB13-133F203E8C0C}"/>
              </a:ext>
            </a:extLst>
          </p:cNvPr>
          <p:cNvSpPr>
            <a:spLocks noGrp="1"/>
          </p:cNvSpPr>
          <p:nvPr>
            <p:ph type="title"/>
          </p:nvPr>
        </p:nvSpPr>
        <p:spPr/>
        <p:txBody>
          <a:bodyPr/>
          <a:lstStyle/>
          <a:p>
            <a:pPr algn="ctr"/>
            <a:r>
              <a:rPr lang="id-ID" dirty="0"/>
              <a:t>Cakupan aspek morfologi kota antara lain:</a:t>
            </a:r>
          </a:p>
        </p:txBody>
      </p:sp>
      <p:sp>
        <p:nvSpPr>
          <p:cNvPr id="3" name="Content Placeholder 2">
            <a:extLst>
              <a:ext uri="{FF2B5EF4-FFF2-40B4-BE49-F238E27FC236}">
                <a16:creationId xmlns:a16="http://schemas.microsoft.com/office/drawing/2014/main" id="{1F35D41E-7387-4CD9-B26C-67561DA33258}"/>
              </a:ext>
            </a:extLst>
          </p:cNvPr>
          <p:cNvSpPr>
            <a:spLocks noGrp="1"/>
          </p:cNvSpPr>
          <p:nvPr>
            <p:ph idx="1"/>
          </p:nvPr>
        </p:nvSpPr>
        <p:spPr/>
        <p:txBody>
          <a:bodyPr/>
          <a:lstStyle/>
          <a:p>
            <a:r>
              <a:rPr lang="id-ID" dirty="0"/>
              <a:t>aspek detail (bangunan, sistem sirkulasi, open space, dan prasarana kota)</a:t>
            </a:r>
          </a:p>
          <a:p>
            <a:r>
              <a:rPr lang="id-ID" dirty="0"/>
              <a:t>aspek tata bentuk kota/townscape (terutama pola tata ruang, komposisi lingkungan terbangun terhadap pola bentuk di sekitar kawasan studi)</a:t>
            </a:r>
          </a:p>
          <a:p>
            <a:r>
              <a:rPr lang="id-ID" dirty="0"/>
              <a:t>aspek peraturan (totalitas rencana dan rancangan kota yang memperlihatkan dinamika kawasan kota</a:t>
            </a:r>
          </a:p>
        </p:txBody>
      </p:sp>
    </p:spTree>
    <p:extLst>
      <p:ext uri="{BB962C8B-B14F-4D97-AF65-F5344CB8AC3E}">
        <p14:creationId xmlns:p14="http://schemas.microsoft.com/office/powerpoint/2010/main" val="2241188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22A3-27D1-4886-8191-C24EBD05EB5A}"/>
              </a:ext>
            </a:extLst>
          </p:cNvPr>
          <p:cNvSpPr>
            <a:spLocks noGrp="1"/>
          </p:cNvSpPr>
          <p:nvPr>
            <p:ph type="title"/>
          </p:nvPr>
        </p:nvSpPr>
        <p:spPr/>
        <p:txBody>
          <a:bodyPr/>
          <a:lstStyle/>
          <a:p>
            <a:pPr algn="ctr"/>
            <a:r>
              <a:rPr lang="id-ID" b="1" dirty="0"/>
              <a:t>Ekspresi keruangan morfologi kota</a:t>
            </a:r>
            <a:endParaRPr lang="id-ID" dirty="0"/>
          </a:p>
        </p:txBody>
      </p:sp>
      <p:sp>
        <p:nvSpPr>
          <p:cNvPr id="3" name="Content Placeholder 2">
            <a:extLst>
              <a:ext uri="{FF2B5EF4-FFF2-40B4-BE49-F238E27FC236}">
                <a16:creationId xmlns:a16="http://schemas.microsoft.com/office/drawing/2014/main" id="{733EEAF2-ECA9-4C84-BBDC-232000867858}"/>
              </a:ext>
            </a:extLst>
          </p:cNvPr>
          <p:cNvSpPr>
            <a:spLocks noGrp="1"/>
          </p:cNvSpPr>
          <p:nvPr>
            <p:ph idx="1"/>
          </p:nvPr>
        </p:nvSpPr>
        <p:spPr>
          <a:xfrm>
            <a:off x="838200" y="1825625"/>
            <a:ext cx="6477000" cy="4351338"/>
          </a:xfrm>
        </p:spPr>
        <p:txBody>
          <a:bodyPr>
            <a:normAutofit/>
          </a:bodyPr>
          <a:lstStyle/>
          <a:p>
            <a:r>
              <a:rPr lang="id-ID" dirty="0"/>
              <a:t>A. Bentuk Kompak</a:t>
            </a:r>
          </a:p>
          <a:p>
            <a:pPr marL="0" indent="0">
              <a:buNone/>
            </a:pPr>
            <a:r>
              <a:rPr lang="id-ID" i="1" dirty="0"/>
              <a:t>The Square Cities</a:t>
            </a:r>
            <a:r>
              <a:rPr lang="id-ID" dirty="0"/>
              <a:t> (bujur sangkar), bentuk ini mempunyai kesempatan perluasan ke segala arah, secara seimbang. Selain itu dalam penerapan bentuk kota seperti ini, tidak mempunyai kendala yang berarti, karena pengembangannya yang merata dan seimbang. Namun dalam pertumbuhannya, lebih cenderung meningkat pada sisi-sisi jalur transportasi utama saja</a:t>
            </a:r>
          </a:p>
        </p:txBody>
      </p:sp>
      <p:pic>
        <p:nvPicPr>
          <p:cNvPr id="4" name="Picture 3" descr="http://3.bp.blogspot.com/-A4Oy19UPOwg/UdwnpL8ulQI/AAAAAAAAAYM/ATgH1P3ZRPE/s200/Picture4.png">
            <a:hlinkClick r:id="rId2"/>
            <a:extLst>
              <a:ext uri="{FF2B5EF4-FFF2-40B4-BE49-F238E27FC236}">
                <a16:creationId xmlns:a16="http://schemas.microsoft.com/office/drawing/2014/main" id="{CC54324C-ADDF-4AF4-8102-FA0B24EDF8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18698" y="2151062"/>
            <a:ext cx="2635102" cy="3292808"/>
          </a:xfrm>
          <a:prstGeom prst="rect">
            <a:avLst/>
          </a:prstGeom>
          <a:noFill/>
          <a:ln>
            <a:noFill/>
          </a:ln>
        </p:spPr>
      </p:pic>
    </p:spTree>
    <p:extLst>
      <p:ext uri="{BB962C8B-B14F-4D97-AF65-F5344CB8AC3E}">
        <p14:creationId xmlns:p14="http://schemas.microsoft.com/office/powerpoint/2010/main" val="3847100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57133-B835-405B-8A28-59F39DF8A862}"/>
              </a:ext>
            </a:extLst>
          </p:cNvPr>
          <p:cNvSpPr>
            <a:spLocks noGrp="1"/>
          </p:cNvSpPr>
          <p:nvPr>
            <p:ph idx="1"/>
          </p:nvPr>
        </p:nvSpPr>
        <p:spPr>
          <a:xfrm>
            <a:off x="838200" y="1825625"/>
            <a:ext cx="7136219" cy="4351338"/>
          </a:xfrm>
        </p:spPr>
        <p:txBody>
          <a:bodyPr/>
          <a:lstStyle/>
          <a:p>
            <a:pPr algn="just"/>
            <a:r>
              <a:rPr lang="id-ID" i="1" dirty="0"/>
              <a:t>The Rectagular Cities</a:t>
            </a:r>
            <a:r>
              <a:rPr lang="id-ID" dirty="0"/>
              <a:t> (4 persegi panjang) , bentuk ini mempunyai space atau lahan kosong yang cukup besar dan luas guna pengembangan wilayah. Biasanya daerah yang menggunakan bentuk ini adalah daerah yang bertopografi perairan, hutan, gurun pasir, dan berlereng</a:t>
            </a:r>
          </a:p>
        </p:txBody>
      </p:sp>
      <p:pic>
        <p:nvPicPr>
          <p:cNvPr id="4" name="Picture 3" descr="http://3.bp.blogspot.com/-GMR6p91e-JE/UdwnpQBBrXI/AAAAAAAAAYY/-DB4anWm4g4/s200/Picture5.png">
            <a:hlinkClick r:id="rId2"/>
            <a:extLst>
              <a:ext uri="{FF2B5EF4-FFF2-40B4-BE49-F238E27FC236}">
                <a16:creationId xmlns:a16="http://schemas.microsoft.com/office/drawing/2014/main" id="{8DC15F91-EC97-4C04-B65C-DED9AA2068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91107" y="2292977"/>
            <a:ext cx="2762693" cy="2683060"/>
          </a:xfrm>
          <a:prstGeom prst="rect">
            <a:avLst/>
          </a:prstGeom>
          <a:noFill/>
          <a:ln>
            <a:noFill/>
          </a:ln>
        </p:spPr>
      </p:pic>
    </p:spTree>
    <p:extLst>
      <p:ext uri="{BB962C8B-B14F-4D97-AF65-F5344CB8AC3E}">
        <p14:creationId xmlns:p14="http://schemas.microsoft.com/office/powerpoint/2010/main" val="1151610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73807-0810-433B-BB43-12816FC873BC}"/>
              </a:ext>
            </a:extLst>
          </p:cNvPr>
          <p:cNvSpPr>
            <a:spLocks noGrp="1"/>
          </p:cNvSpPr>
          <p:nvPr>
            <p:ph idx="1"/>
          </p:nvPr>
        </p:nvSpPr>
        <p:spPr>
          <a:xfrm>
            <a:off x="583019" y="1279359"/>
            <a:ext cx="7200014" cy="4351338"/>
          </a:xfrm>
        </p:spPr>
        <p:txBody>
          <a:bodyPr/>
          <a:lstStyle/>
          <a:p>
            <a:pPr algn="just"/>
            <a:r>
              <a:rPr lang="id-ID" i="1" dirty="0"/>
              <a:t>Fan Shapes Cities</a:t>
            </a:r>
            <a:r>
              <a:rPr lang="id-ID" dirty="0"/>
              <a:t> (kipas), bentuk ini biasanya digunakan untuk bemtuk lahan aluvial atau pesisir. Pada perkembangannya dominasi kota pelabuhan atau coastal menggunakan bentuk ini karena cukup baik untuk perkembangan perdagangan. Kendala yang dihadapi yaitu berasal dari perairan, berada pada delta sungai yang besar</a:t>
            </a:r>
          </a:p>
        </p:txBody>
      </p:sp>
      <p:pic>
        <p:nvPicPr>
          <p:cNvPr id="4" name="Picture 3" descr="http://3.bp.blogspot.com/-UJuR5JNao2E/UdwnqI__4MI/AAAAAAAAAYo/RHxRGD6HGUA/s200/Picture6.png">
            <a:hlinkClick r:id="rId2"/>
            <a:extLst>
              <a:ext uri="{FF2B5EF4-FFF2-40B4-BE49-F238E27FC236}">
                <a16:creationId xmlns:a16="http://schemas.microsoft.com/office/drawing/2014/main" id="{EC6D3B4F-3660-46D2-BFAC-9149AFF562B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69472" y="1998920"/>
            <a:ext cx="3084328" cy="2721935"/>
          </a:xfrm>
          <a:prstGeom prst="rect">
            <a:avLst/>
          </a:prstGeom>
          <a:noFill/>
          <a:ln>
            <a:noFill/>
          </a:ln>
        </p:spPr>
      </p:pic>
    </p:spTree>
    <p:extLst>
      <p:ext uri="{BB962C8B-B14F-4D97-AF65-F5344CB8AC3E}">
        <p14:creationId xmlns:p14="http://schemas.microsoft.com/office/powerpoint/2010/main" val="31040648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D80B1-A706-4565-AA25-7440B8FE2769}"/>
              </a:ext>
            </a:extLst>
          </p:cNvPr>
          <p:cNvSpPr>
            <a:spLocks noGrp="1"/>
          </p:cNvSpPr>
          <p:nvPr>
            <p:ph idx="1"/>
          </p:nvPr>
        </p:nvSpPr>
        <p:spPr>
          <a:xfrm>
            <a:off x="838200" y="1825625"/>
            <a:ext cx="6817242" cy="4351338"/>
          </a:xfrm>
        </p:spPr>
        <p:txBody>
          <a:bodyPr>
            <a:normAutofit/>
          </a:bodyPr>
          <a:lstStyle/>
          <a:p>
            <a:pPr algn="just"/>
            <a:r>
              <a:rPr lang="id-ID" i="1" dirty="0"/>
              <a:t>Rounded Cities</a:t>
            </a:r>
            <a:r>
              <a:rPr lang="id-ID" dirty="0"/>
              <a:t> (bulat), bentuk ini adalah bentuk yang paling ideal untuk kota, karena mempunyai kelebihan yaitu perkembangannya kesegala penjuru arah dan juga seimbang. Dalam bentuk ini, bisa dilakukan peraturan/perencanaan yaitu:</a:t>
            </a:r>
          </a:p>
          <a:p>
            <a:pPr lvl="0" algn="just"/>
            <a:r>
              <a:rPr lang="id-ID" dirty="0"/>
              <a:t>bila lambat ; dipacu dg </a:t>
            </a:r>
            <a:r>
              <a:rPr lang="id-ID" i="1" dirty="0"/>
              <a:t>Planned Unit Development</a:t>
            </a:r>
            <a:endParaRPr lang="id-ID" dirty="0"/>
          </a:p>
          <a:p>
            <a:pPr lvl="0" algn="just"/>
            <a:r>
              <a:rPr lang="id-ID" dirty="0"/>
              <a:t>bila terlalu cepat ; dapat dihentikan</a:t>
            </a:r>
          </a:p>
          <a:p>
            <a:pPr lvl="0" algn="just"/>
            <a:r>
              <a:rPr lang="id-ID" dirty="0"/>
              <a:t>batas luar ; </a:t>
            </a:r>
            <a:r>
              <a:rPr lang="id-ID" i="1" dirty="0"/>
              <a:t>green belt zoning</a:t>
            </a:r>
            <a:r>
              <a:rPr lang="id-ID" dirty="0"/>
              <a:t> / </a:t>
            </a:r>
            <a:r>
              <a:rPr lang="id-ID" i="1" dirty="0"/>
              <a:t>growth limitation</a:t>
            </a:r>
            <a:endParaRPr lang="id-ID" dirty="0"/>
          </a:p>
        </p:txBody>
      </p:sp>
      <p:pic>
        <p:nvPicPr>
          <p:cNvPr id="4" name="Picture 3" descr="http://3.bp.blogspot.com/-FcmSRIW3Ha4/UdwnqKshvkI/AAAAAAAAAYk/2ZAeb9zECuQ/s200/Picture7.png">
            <a:hlinkClick r:id="rId2"/>
            <a:extLst>
              <a:ext uri="{FF2B5EF4-FFF2-40B4-BE49-F238E27FC236}">
                <a16:creationId xmlns:a16="http://schemas.microsoft.com/office/drawing/2014/main" id="{72FD3216-EA72-440F-8857-83A2DB7F25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63146" y="2581274"/>
            <a:ext cx="2894714" cy="2756269"/>
          </a:xfrm>
          <a:prstGeom prst="rect">
            <a:avLst/>
          </a:prstGeom>
          <a:noFill/>
          <a:ln>
            <a:noFill/>
          </a:ln>
        </p:spPr>
      </p:pic>
    </p:spTree>
    <p:extLst>
      <p:ext uri="{BB962C8B-B14F-4D97-AF65-F5344CB8AC3E}">
        <p14:creationId xmlns:p14="http://schemas.microsoft.com/office/powerpoint/2010/main" val="7722264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8CD73-80F7-4565-ABC2-95B02E2E02A2}"/>
              </a:ext>
            </a:extLst>
          </p:cNvPr>
          <p:cNvSpPr>
            <a:spLocks noGrp="1"/>
          </p:cNvSpPr>
          <p:nvPr>
            <p:ph idx="1"/>
          </p:nvPr>
        </p:nvSpPr>
        <p:spPr>
          <a:xfrm>
            <a:off x="838200" y="1825625"/>
            <a:ext cx="6285614" cy="4351338"/>
          </a:xfrm>
        </p:spPr>
        <p:txBody>
          <a:bodyPr/>
          <a:lstStyle/>
          <a:p>
            <a:r>
              <a:rPr lang="id-ID" i="1" dirty="0"/>
              <a:t>Ribbon Shaped Cities</a:t>
            </a:r>
            <a:r>
              <a:rPr lang="id-ID" dirty="0"/>
              <a:t> (pita), bentuk ini sangat dipengaruhi oleh jalur transportasi dan terhambatnya perluasan areal ke samping</a:t>
            </a:r>
          </a:p>
        </p:txBody>
      </p:sp>
      <p:pic>
        <p:nvPicPr>
          <p:cNvPr id="4" name="Picture 3" descr="http://1.bp.blogspot.com/-2R4ubjN0UOA/UdwnqVwca3I/AAAAAAAAAY0/O1yZ6VrDHGk/s200/Picture8.png">
            <a:hlinkClick r:id="rId2"/>
            <a:extLst>
              <a:ext uri="{FF2B5EF4-FFF2-40B4-BE49-F238E27FC236}">
                <a16:creationId xmlns:a16="http://schemas.microsoft.com/office/drawing/2014/main" id="{59622853-FBA9-4CDA-8DF4-4A71672DEB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3814" y="1825625"/>
            <a:ext cx="3724054" cy="2623141"/>
          </a:xfrm>
          <a:prstGeom prst="rect">
            <a:avLst/>
          </a:prstGeom>
          <a:noFill/>
          <a:ln>
            <a:noFill/>
          </a:ln>
        </p:spPr>
      </p:pic>
    </p:spTree>
    <p:extLst>
      <p:ext uri="{BB962C8B-B14F-4D97-AF65-F5344CB8AC3E}">
        <p14:creationId xmlns:p14="http://schemas.microsoft.com/office/powerpoint/2010/main" val="151333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E2DBE-54E5-43EE-AE4A-08D7B23AB1C6}"/>
              </a:ext>
            </a:extLst>
          </p:cNvPr>
          <p:cNvSpPr>
            <a:spLocks noGrp="1"/>
          </p:cNvSpPr>
          <p:nvPr>
            <p:ph idx="1"/>
          </p:nvPr>
        </p:nvSpPr>
        <p:spPr>
          <a:xfrm>
            <a:off x="2318196" y="625642"/>
            <a:ext cx="9035603" cy="5551321"/>
          </a:xfrm>
        </p:spPr>
        <p:txBody>
          <a:bodyPr/>
          <a:lstStyle/>
          <a:p>
            <a:pPr marL="554038" indent="-457200" algn="just"/>
            <a:r>
              <a:rPr lang="id-ID" dirty="0"/>
              <a:t>Kehidupan masyarakat sangat erat dengan alam</a:t>
            </a:r>
          </a:p>
          <a:p>
            <a:pPr marL="554038" indent="-457200" algn="just"/>
            <a:r>
              <a:rPr lang="id-ID" dirty="0"/>
              <a:t>Kehidupan petani sangat bergantung pada musim</a:t>
            </a:r>
          </a:p>
          <a:p>
            <a:pPr marL="554038" indent="-457200" algn="just"/>
            <a:r>
              <a:rPr lang="id-ID" dirty="0"/>
              <a:t>Desa merupakan kesatuan sosial dan kesatuan kerja</a:t>
            </a:r>
          </a:p>
          <a:p>
            <a:pPr marL="554038" indent="-457200" algn="just"/>
            <a:r>
              <a:rPr lang="id-ID" dirty="0"/>
              <a:t>Struktur perekonomian bersifat agraris</a:t>
            </a:r>
          </a:p>
          <a:p>
            <a:pPr marL="554038" indent="-457200" algn="just"/>
            <a:r>
              <a:rPr lang="id-ID" dirty="0"/>
              <a:t>Hubungan antar anggota masyarakat desa berdasar ikatan kekeluargaan</a:t>
            </a:r>
          </a:p>
          <a:p>
            <a:pPr marL="554038" indent="-457200" algn="just"/>
            <a:r>
              <a:rPr lang="id-ID" dirty="0"/>
              <a:t>Perkembangan sosial relatif lambat</a:t>
            </a:r>
          </a:p>
          <a:p>
            <a:pPr marL="554038" indent="-457200" algn="just"/>
            <a:r>
              <a:rPr lang="id-ID" dirty="0"/>
              <a:t>Kontrol sosial ditentukan oleh moral dan hukum informal</a:t>
            </a:r>
          </a:p>
          <a:p>
            <a:pPr marL="554038" indent="-457200" algn="just"/>
            <a:r>
              <a:rPr lang="id-ID" dirty="0"/>
              <a:t>Norma agama dan adat masih kuat</a:t>
            </a:r>
          </a:p>
        </p:txBody>
      </p:sp>
      <p:sp>
        <p:nvSpPr>
          <p:cNvPr id="5" name="Arrow: Pentagon 4">
            <a:extLst>
              <a:ext uri="{FF2B5EF4-FFF2-40B4-BE49-F238E27FC236}">
                <a16:creationId xmlns:a16="http://schemas.microsoft.com/office/drawing/2014/main" id="{D3E4F4F8-83A5-47ED-9896-6A643C164713}"/>
              </a:ext>
            </a:extLst>
          </p:cNvPr>
          <p:cNvSpPr/>
          <p:nvPr/>
        </p:nvSpPr>
        <p:spPr>
          <a:xfrm>
            <a:off x="0" y="682579"/>
            <a:ext cx="2021983" cy="61818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err="1"/>
              <a:t>Soerjono</a:t>
            </a:r>
            <a:r>
              <a:rPr lang="id-ID" b="1" dirty="0"/>
              <a:t> </a:t>
            </a:r>
            <a:r>
              <a:rPr lang="id-ID" b="1" dirty="0" err="1"/>
              <a:t>Soekanto</a:t>
            </a:r>
            <a:endParaRPr lang="id-ID"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406809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25C9C-94DF-442A-A767-E0BBE4CEB1E5}"/>
              </a:ext>
            </a:extLst>
          </p:cNvPr>
          <p:cNvSpPr>
            <a:spLocks noGrp="1"/>
          </p:cNvSpPr>
          <p:nvPr>
            <p:ph idx="1"/>
          </p:nvPr>
        </p:nvSpPr>
        <p:spPr>
          <a:xfrm>
            <a:off x="391632" y="935666"/>
            <a:ext cx="7178749" cy="5578475"/>
          </a:xfrm>
        </p:spPr>
        <p:txBody>
          <a:bodyPr>
            <a:normAutofit/>
          </a:bodyPr>
          <a:lstStyle/>
          <a:p>
            <a:pPr algn="just"/>
            <a:r>
              <a:rPr lang="id-ID" i="1" dirty="0"/>
              <a:t>Octopus/Star Shape Cities</a:t>
            </a:r>
            <a:r>
              <a:rPr lang="id-ID" dirty="0"/>
              <a:t> (gurita/bintang), pada bentuk ini terdapat beberapa jalur transportasi yang dominan, terdapat juga daerah hinterland, selain itu pada tepi pinggirannya tidak ada kendala fisik yang berarti. Hinterland adalah tanah atau kabupaten di belakang batas-batas suatu pantai atau sungai. Secara khusus, dengan doktrin pedalaman, kata tersebut diterapkan pada daerah pedalaman berbaring di belakang port, diklaim oleh negara yang memiliki pantai. Daerah dari produk mana yang dikirim ke pelabuhan untuk pengiriman di tempat lain adalah pedalaman yang pelabuhan</a:t>
            </a:r>
          </a:p>
        </p:txBody>
      </p:sp>
      <p:pic>
        <p:nvPicPr>
          <p:cNvPr id="4" name="Picture 3" descr="http://4.bp.blogspot.com/-H0a3MrgmjXQ/UdwnrIbj0-I/AAAAAAAAAY4/NbnrRaDdzM4/s200/Picture9.png">
            <a:hlinkClick r:id="rId2"/>
            <a:extLst>
              <a:ext uri="{FF2B5EF4-FFF2-40B4-BE49-F238E27FC236}">
                <a16:creationId xmlns:a16="http://schemas.microsoft.com/office/drawing/2014/main" id="{B6B8BEE3-2956-43F3-AF24-C1AF4D5877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46828" y="2006894"/>
            <a:ext cx="3763925" cy="3394445"/>
          </a:xfrm>
          <a:prstGeom prst="rect">
            <a:avLst/>
          </a:prstGeom>
          <a:noFill/>
          <a:ln>
            <a:noFill/>
          </a:ln>
        </p:spPr>
      </p:pic>
    </p:spTree>
    <p:extLst>
      <p:ext uri="{BB962C8B-B14F-4D97-AF65-F5344CB8AC3E}">
        <p14:creationId xmlns:p14="http://schemas.microsoft.com/office/powerpoint/2010/main" val="2433690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B371-D40D-4D2C-AAAA-EAC8FDCA8849}"/>
              </a:ext>
            </a:extLst>
          </p:cNvPr>
          <p:cNvSpPr>
            <a:spLocks noGrp="1"/>
          </p:cNvSpPr>
          <p:nvPr>
            <p:ph type="title"/>
          </p:nvPr>
        </p:nvSpPr>
        <p:spPr/>
        <p:txBody>
          <a:bodyPr/>
          <a:lstStyle/>
          <a:p>
            <a:pPr algn="ctr"/>
            <a:r>
              <a:rPr lang="id-ID" dirty="0"/>
              <a:t>B. Bentuk Tidak Kompak</a:t>
            </a:r>
          </a:p>
        </p:txBody>
      </p:sp>
      <p:sp>
        <p:nvSpPr>
          <p:cNvPr id="3" name="Content Placeholder 2">
            <a:extLst>
              <a:ext uri="{FF2B5EF4-FFF2-40B4-BE49-F238E27FC236}">
                <a16:creationId xmlns:a16="http://schemas.microsoft.com/office/drawing/2014/main" id="{9E02EB8A-BD31-4B91-A516-CC3F8C70E85C}"/>
              </a:ext>
            </a:extLst>
          </p:cNvPr>
          <p:cNvSpPr>
            <a:spLocks noGrp="1"/>
          </p:cNvSpPr>
          <p:nvPr>
            <p:ph idx="1"/>
          </p:nvPr>
        </p:nvSpPr>
        <p:spPr>
          <a:xfrm>
            <a:off x="0" y="1868154"/>
            <a:ext cx="7327605" cy="4351338"/>
          </a:xfrm>
        </p:spPr>
        <p:txBody>
          <a:bodyPr/>
          <a:lstStyle/>
          <a:p>
            <a:pPr algn="just"/>
            <a:r>
              <a:rPr lang="id-ID" i="1" dirty="0"/>
              <a:t>Fragment Cities</a:t>
            </a:r>
            <a:r>
              <a:rPr lang="id-ID" dirty="0"/>
              <a:t> (terpecah), bentuk awalnya adalah bentuk kompak namun dalam skala yang kecil,dan akhirnya saling menyatu dan membentuk kota yang besar. Bentuk ini berkembang, namun perluasan areal kota tidak langsung menyatu dengan kota induk (membentuk enclaves) pada daerah-daerah pertanian di disekitarnya. Pada negara berkembang, enclaves merupakan permukiman-permukiman yang berubah dari sifat pedesaan menjadi perkotaan.</a:t>
            </a:r>
          </a:p>
        </p:txBody>
      </p:sp>
      <p:pic>
        <p:nvPicPr>
          <p:cNvPr id="37890" name="Picture 2" descr="http://4.bp.blogspot.com/-Fm6RLhcoSKQ/UdwnmmkhaVI/AAAAAAAAAXk/6pqE7z2sgFE/s200/Picture10.png">
            <a:extLst>
              <a:ext uri="{FF2B5EF4-FFF2-40B4-BE49-F238E27FC236}">
                <a16:creationId xmlns:a16="http://schemas.microsoft.com/office/drawing/2014/main" id="{5FDAD15A-35A6-4A61-B662-AABF76229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277" y="2416432"/>
            <a:ext cx="3551703" cy="326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4384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A44D-6846-42FB-803E-5C59C7687B43}"/>
              </a:ext>
            </a:extLst>
          </p:cNvPr>
          <p:cNvSpPr>
            <a:spLocks noGrp="1"/>
          </p:cNvSpPr>
          <p:nvPr>
            <p:ph idx="1"/>
          </p:nvPr>
        </p:nvSpPr>
        <p:spPr>
          <a:xfrm>
            <a:off x="455428" y="1825624"/>
            <a:ext cx="6689651" cy="4351338"/>
          </a:xfrm>
        </p:spPr>
        <p:txBody>
          <a:bodyPr/>
          <a:lstStyle/>
          <a:p>
            <a:r>
              <a:rPr lang="id-ID" i="1" dirty="0"/>
              <a:t>Chained Cities</a:t>
            </a:r>
            <a:r>
              <a:rPr lang="id-ID" dirty="0"/>
              <a:t> (berantai), bentuk ini terpecah namun hanya terjadi di sepanjang rute tertentu. Jarak antara kota induk dan kenampakan-kenampakan kota baru tidak terlalu jauh, maka beberapa bagian membentuk kesatuan fungsional yang sama (khususnya dibidang ekonomi). Bentuk ini juga bisa disebut </a:t>
            </a:r>
            <a:r>
              <a:rPr lang="id-ID" i="1" dirty="0"/>
              <a:t>Ribbon City</a:t>
            </a:r>
            <a:r>
              <a:rPr lang="id-ID" dirty="0"/>
              <a:t> dengan skala yang besar</a:t>
            </a:r>
          </a:p>
        </p:txBody>
      </p:sp>
      <p:pic>
        <p:nvPicPr>
          <p:cNvPr id="38914" name="Picture 2" descr="http://4.bp.blogspot.com/-Bj61x6gt0Q0/UdwnmY9qcDI/AAAAAAAAAXc/VnseGUT6mmQ/s200/Picture11.png">
            <a:extLst>
              <a:ext uri="{FF2B5EF4-FFF2-40B4-BE49-F238E27FC236}">
                <a16:creationId xmlns:a16="http://schemas.microsoft.com/office/drawing/2014/main" id="{8D8739FF-F943-49E2-9DEA-7887CD0BC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406" y="3429000"/>
            <a:ext cx="4654181" cy="225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1078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9A28-3FB1-4AA1-986F-6E6D22951FC2}"/>
              </a:ext>
            </a:extLst>
          </p:cNvPr>
          <p:cNvSpPr>
            <a:spLocks noGrp="1"/>
          </p:cNvSpPr>
          <p:nvPr>
            <p:ph idx="1"/>
          </p:nvPr>
        </p:nvSpPr>
        <p:spPr>
          <a:xfrm>
            <a:off x="838200" y="1825624"/>
            <a:ext cx="6243084" cy="4383789"/>
          </a:xfrm>
        </p:spPr>
        <p:txBody>
          <a:bodyPr/>
          <a:lstStyle/>
          <a:p>
            <a:r>
              <a:rPr lang="id-ID" i="1" dirty="0"/>
              <a:t>Split Cities</a:t>
            </a:r>
            <a:r>
              <a:rPr lang="id-ID" dirty="0"/>
              <a:t> (terbelah), bentuk ini menggambarkan bentuk kota yang kompak namun sektor terbelah oleh perairan yang lebar. Pada perpotongan ini biasanya dihubingkan oleh kapal/jembatan. Contoh kota yang menerapkan bentuk ini adalah kota Buda (barat) dan Pest (timur) di sungai Danube, sehingga dikenal sebagai kota Budapest</a:t>
            </a:r>
          </a:p>
        </p:txBody>
      </p:sp>
      <p:pic>
        <p:nvPicPr>
          <p:cNvPr id="39938" name="Picture 2" descr="http://1.bp.blogspot.com/-aT1l7XbwHxw/UdwnnEnq8pI/AAAAAAAAAXs/H2eVyghsKGM/s200/Picture12.png">
            <a:extLst>
              <a:ext uri="{FF2B5EF4-FFF2-40B4-BE49-F238E27FC236}">
                <a16:creationId xmlns:a16="http://schemas.microsoft.com/office/drawing/2014/main" id="{9AC6F8F1-5CD3-4D7C-9FC0-62BA1B298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337" y="2308705"/>
            <a:ext cx="4018092" cy="275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754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E3DEA-665D-4905-955B-8C26CEFF5219}"/>
              </a:ext>
            </a:extLst>
          </p:cNvPr>
          <p:cNvSpPr>
            <a:spLocks noGrp="1"/>
          </p:cNvSpPr>
          <p:nvPr>
            <p:ph idx="1"/>
          </p:nvPr>
        </p:nvSpPr>
        <p:spPr>
          <a:xfrm>
            <a:off x="838200" y="1825625"/>
            <a:ext cx="6115493" cy="4351338"/>
          </a:xfrm>
        </p:spPr>
        <p:txBody>
          <a:bodyPr/>
          <a:lstStyle/>
          <a:p>
            <a:r>
              <a:rPr lang="id-ID" i="1" dirty="0">
                <a:solidFill>
                  <a:srgbClr val="5E5E5E"/>
                </a:solidFill>
                <a:latin typeface="Arial" panose="020B0604020202020204" pitchFamily="34" charset="0"/>
              </a:rPr>
              <a:t>Stellar Cities</a:t>
            </a:r>
            <a:r>
              <a:rPr lang="id-ID" dirty="0">
                <a:solidFill>
                  <a:srgbClr val="5E5E5E"/>
                </a:solidFill>
                <a:latin typeface="Arial" panose="020B0604020202020204" pitchFamily="34" charset="0"/>
              </a:rPr>
              <a:t> (satelit), bentuk kota ini biasanya didukung oleh teknologi transportasi yang maju dan juga komunikasi yang maju. Karena modernisasi maka terciptalah megapolitan kota besar, yang dikelilingi oleh kota satelit</a:t>
            </a:r>
            <a:endParaRPr lang="id-ID" dirty="0"/>
          </a:p>
        </p:txBody>
      </p:sp>
      <p:pic>
        <p:nvPicPr>
          <p:cNvPr id="40962" name="Picture 2" descr="http://3.bp.blogspot.com/-87y0yfjS6K8/UdwnoRWSJNI/AAAAAAAAAX8/uY8RZ36vERw/s200/Picture13.png">
            <a:extLst>
              <a:ext uri="{FF2B5EF4-FFF2-40B4-BE49-F238E27FC236}">
                <a16:creationId xmlns:a16="http://schemas.microsoft.com/office/drawing/2014/main" id="{E1DF4896-4378-41DE-ABD3-3E79662DE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080" y="2240994"/>
            <a:ext cx="4208720" cy="290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8153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ABE7CF-FC03-4E93-95B9-4DB78F371068}"/>
              </a:ext>
            </a:extLst>
          </p:cNvPr>
          <p:cNvSpPr>
            <a:spLocks noGrp="1"/>
          </p:cNvSpPr>
          <p:nvPr>
            <p:ph type="title"/>
          </p:nvPr>
        </p:nvSpPr>
        <p:spPr>
          <a:xfrm>
            <a:off x="838200" y="4067175"/>
            <a:ext cx="10515600" cy="2137144"/>
          </a:xfrm>
        </p:spPr>
        <p:txBody>
          <a:bodyPr>
            <a:normAutofit fontScale="90000"/>
          </a:bodyPr>
          <a:lstStyle/>
          <a:p>
            <a:r>
              <a:rPr lang="id-ID" sz="3000" dirty="0"/>
              <a:t>Dari gambar 1, nampak bahwa daya tank dari luar kota adalah pada daerahdaerah dimana kegiatan ekonomi banyak menonjol, yaitu di sekitar pelabuhan dan di sekitar hinterland yang subur. Harga tanah di sepanjang jalan raya akan lebih tinggi daripada tanah-tanah di sekitar pegunungan</a:t>
            </a:r>
          </a:p>
        </p:txBody>
      </p:sp>
      <p:pic>
        <p:nvPicPr>
          <p:cNvPr id="4" name="Content Placeholder 3" descr="http://4.bp.blogspot.com/-AzoWMeQWn_Y/UHgGQPWtPhI/AAAAAAAAAJo/MiIa3ikV0ls/s400/Untitled.png">
            <a:hlinkClick r:id="rId2"/>
            <a:extLst>
              <a:ext uri="{FF2B5EF4-FFF2-40B4-BE49-F238E27FC236}">
                <a16:creationId xmlns:a16="http://schemas.microsoft.com/office/drawing/2014/main" id="{781FA06F-9E50-4324-8DB0-7401DB3CCAA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2041451" y="394308"/>
            <a:ext cx="7846827" cy="3837450"/>
          </a:xfrm>
          <a:prstGeom prst="rect">
            <a:avLst/>
          </a:prstGeom>
          <a:noFill/>
          <a:ln>
            <a:noFill/>
          </a:ln>
        </p:spPr>
      </p:pic>
    </p:spTree>
    <p:extLst>
      <p:ext uri="{BB962C8B-B14F-4D97-AF65-F5344CB8AC3E}">
        <p14:creationId xmlns:p14="http://schemas.microsoft.com/office/powerpoint/2010/main" val="9994432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CF9A0-A8A3-405E-BEC3-4A00CF350528}"/>
              </a:ext>
            </a:extLst>
          </p:cNvPr>
          <p:cNvSpPr>
            <a:spLocks noGrp="1"/>
          </p:cNvSpPr>
          <p:nvPr>
            <p:ph idx="1"/>
          </p:nvPr>
        </p:nvSpPr>
        <p:spPr>
          <a:xfrm>
            <a:off x="838200" y="3870804"/>
            <a:ext cx="10515600" cy="2498098"/>
          </a:xfrm>
        </p:spPr>
        <p:txBody>
          <a:bodyPr>
            <a:normAutofit fontScale="92500" lnSpcReduction="10000"/>
          </a:bodyPr>
          <a:lstStyle/>
          <a:p>
            <a:r>
              <a:rPr lang="id-ID" dirty="0"/>
              <a:t>Pada gambar 2, nampak bahwa pusat-pusat kota lain yang mempunyai fungsi sebagai kota industri dan kota dagang mempunyai daya tank di bidang usaha. Di samping itu juga daerah-daerah di sekitar pusat rekreasi tidak kalah pula dalam menarik penduduk kota keluar. Bangunan untuk peristirahatan, permainan anak-anak, lapangan olah raga dan rumah makan berkembang di daerah tersebut</a:t>
            </a:r>
          </a:p>
          <a:p>
            <a:r>
              <a:rPr lang="id-ID" dirty="0"/>
              <a:t>Daerah-daerah di sekitar pegunungan dan laut yang merupakan daerah lemah, tidak berarti bahwa mereka sama sekali tidak dapat menarik penduduk. Daerah-daerah lemah tersebut juga masih menarik beberapa penduduk kota yang berpenghasilan kecil. Mereka mencari tanah-tanah yang murah harganya</a:t>
            </a:r>
          </a:p>
        </p:txBody>
      </p:sp>
      <p:pic>
        <p:nvPicPr>
          <p:cNvPr id="4" name="Picture 3" descr="http://3.bp.blogspot.com/-SUeRIIee4uw/UHgG0mrudSI/AAAAAAAAAJw/fDPtxGLMlHQ/s400/Untitled.png">
            <a:hlinkClick r:id="rId2"/>
            <a:extLst>
              <a:ext uri="{FF2B5EF4-FFF2-40B4-BE49-F238E27FC236}">
                <a16:creationId xmlns:a16="http://schemas.microsoft.com/office/drawing/2014/main" id="{3C3D2D6F-EE12-42EA-9179-137C7A573E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2056" y="489098"/>
            <a:ext cx="5762845" cy="3232297"/>
          </a:xfrm>
          <a:prstGeom prst="rect">
            <a:avLst/>
          </a:prstGeom>
          <a:noFill/>
          <a:ln>
            <a:noFill/>
          </a:ln>
        </p:spPr>
      </p:pic>
    </p:spTree>
    <p:extLst>
      <p:ext uri="{BB962C8B-B14F-4D97-AF65-F5344CB8AC3E}">
        <p14:creationId xmlns:p14="http://schemas.microsoft.com/office/powerpoint/2010/main" val="19489021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28F4A-82C4-4006-AFA2-EFF7FD088BF1}"/>
              </a:ext>
            </a:extLst>
          </p:cNvPr>
          <p:cNvSpPr>
            <a:spLocks noGrp="1"/>
          </p:cNvSpPr>
          <p:nvPr>
            <p:ph idx="1"/>
          </p:nvPr>
        </p:nvSpPr>
        <p:spPr>
          <a:xfrm>
            <a:off x="838200" y="5018567"/>
            <a:ext cx="10515600" cy="1158396"/>
          </a:xfrm>
        </p:spPr>
        <p:txBody>
          <a:bodyPr>
            <a:normAutofit/>
          </a:bodyPr>
          <a:lstStyle/>
          <a:p>
            <a:r>
              <a:rPr lang="id-ID" dirty="0"/>
              <a:t>Pada gambar 3 menunjukkan bahwa pemekaran kota berjalan ke segala arah. Kota-kota semacam mi cepat menjadi kota besar atau kota metropolitan, dan sekitarnya juga dapat timbul kota-kota satelit</a:t>
            </a:r>
          </a:p>
        </p:txBody>
      </p:sp>
      <p:pic>
        <p:nvPicPr>
          <p:cNvPr id="4" name="Picture 3" descr="http://1.bp.blogspot.com/-wTADPw32LEM/UHgHUmwomTI/AAAAAAAAAJ4/0NS8s3kgcgo/s400/Untitled.png">
            <a:hlinkClick r:id="rId2"/>
            <a:extLst>
              <a:ext uri="{FF2B5EF4-FFF2-40B4-BE49-F238E27FC236}">
                <a16:creationId xmlns:a16="http://schemas.microsoft.com/office/drawing/2014/main" id="{ABACB406-2D7E-4605-8EA4-4A9BCA773B9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115" y="681037"/>
            <a:ext cx="7102549" cy="4033838"/>
          </a:xfrm>
          <a:prstGeom prst="rect">
            <a:avLst/>
          </a:prstGeom>
          <a:noFill/>
          <a:ln>
            <a:noFill/>
          </a:ln>
        </p:spPr>
      </p:pic>
    </p:spTree>
    <p:extLst>
      <p:ext uri="{BB962C8B-B14F-4D97-AF65-F5344CB8AC3E}">
        <p14:creationId xmlns:p14="http://schemas.microsoft.com/office/powerpoint/2010/main" val="785758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8152-D1DD-4D80-A234-79D9204DB8A8}"/>
              </a:ext>
            </a:extLst>
          </p:cNvPr>
          <p:cNvSpPr>
            <a:spLocks noGrp="1"/>
          </p:cNvSpPr>
          <p:nvPr>
            <p:ph type="title"/>
          </p:nvPr>
        </p:nvSpPr>
        <p:spPr/>
        <p:txBody>
          <a:bodyPr/>
          <a:lstStyle/>
          <a:p>
            <a:pPr algn="ctr"/>
            <a:r>
              <a:rPr lang="id-ID" dirty="0"/>
              <a:t>Interaksi desa kota</a:t>
            </a:r>
          </a:p>
        </p:txBody>
      </p:sp>
      <p:sp>
        <p:nvSpPr>
          <p:cNvPr id="3" name="Content Placeholder 2">
            <a:extLst>
              <a:ext uri="{FF2B5EF4-FFF2-40B4-BE49-F238E27FC236}">
                <a16:creationId xmlns:a16="http://schemas.microsoft.com/office/drawing/2014/main" id="{390DB81B-C080-47AB-BB69-98803F1EED5B}"/>
              </a:ext>
            </a:extLst>
          </p:cNvPr>
          <p:cNvSpPr>
            <a:spLocks noGrp="1"/>
          </p:cNvSpPr>
          <p:nvPr>
            <p:ph idx="1"/>
          </p:nvPr>
        </p:nvSpPr>
        <p:spPr/>
        <p:txBody>
          <a:bodyPr>
            <a:normAutofit fontScale="85000" lnSpcReduction="10000"/>
          </a:bodyPr>
          <a:lstStyle/>
          <a:p>
            <a:pPr algn="just"/>
            <a:r>
              <a:rPr lang="id-ID" sz="3000" dirty="0"/>
              <a:t>Interaksi dapat diartikan sebagai hubungan timbal balik yang saling berpengaruh antara dua wilayah atau lebih yang dapat menimbulkan gejala, ketampakan, ataupun permasalahan baru. Misalnya, ada dua daerah, yaitu X dan Y. Wilayah X merupakan daerah perdesaan sebagai penghasil sumber bahan pangan, seperti padi, sayur mayur, dan buah buahan. Adapun wilayah Y merupakan daerah perkotaan yang menjadi sentra industri pertanian.</a:t>
            </a:r>
          </a:p>
        </p:txBody>
      </p:sp>
    </p:spTree>
    <p:extLst>
      <p:ext uri="{BB962C8B-B14F-4D97-AF65-F5344CB8AC3E}">
        <p14:creationId xmlns:p14="http://schemas.microsoft.com/office/powerpoint/2010/main" val="39780806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701EA3-30DA-461B-B7B0-3FD309E3AB2C}"/>
              </a:ext>
            </a:extLst>
          </p:cNvPr>
          <p:cNvSpPr>
            <a:spLocks noGrp="1"/>
          </p:cNvSpPr>
          <p:nvPr>
            <p:ph type="title"/>
          </p:nvPr>
        </p:nvSpPr>
        <p:spPr/>
        <p:txBody>
          <a:bodyPr/>
          <a:lstStyle/>
          <a:p>
            <a:pPr algn="ctr"/>
            <a:r>
              <a:rPr lang="id-ID" dirty="0"/>
              <a:t>Interaksi Desa kota</a:t>
            </a:r>
          </a:p>
        </p:txBody>
      </p:sp>
      <p:pic>
        <p:nvPicPr>
          <p:cNvPr id="10" name="Content Placeholder 9">
            <a:extLst>
              <a:ext uri="{FF2B5EF4-FFF2-40B4-BE49-F238E27FC236}">
                <a16:creationId xmlns:a16="http://schemas.microsoft.com/office/drawing/2014/main" id="{D36D3F4C-C1B1-4FDF-843C-28DA1F686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6725" y="3089275"/>
            <a:ext cx="3000375" cy="1866900"/>
          </a:xfrm>
        </p:spPr>
      </p:pic>
    </p:spTree>
    <p:extLst>
      <p:ext uri="{BB962C8B-B14F-4D97-AF65-F5344CB8AC3E}">
        <p14:creationId xmlns:p14="http://schemas.microsoft.com/office/powerpoint/2010/main" val="89316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D316C-0D6A-41DB-8EDC-221988F6F413}"/>
              </a:ext>
            </a:extLst>
          </p:cNvPr>
          <p:cNvSpPr>
            <a:spLocks noGrp="1"/>
          </p:cNvSpPr>
          <p:nvPr>
            <p:ph idx="1"/>
          </p:nvPr>
        </p:nvSpPr>
        <p:spPr/>
        <p:txBody>
          <a:bodyPr>
            <a:normAutofit fontScale="92500" lnSpcReduction="10000"/>
          </a:bodyPr>
          <a:lstStyle/>
          <a:p>
            <a:r>
              <a:rPr lang="id-ID" sz="3000" b="1" dirty="0"/>
              <a:t>Daerah atau Wilayah</a:t>
            </a:r>
            <a:r>
              <a:rPr lang="id-ID" sz="3000" dirty="0"/>
              <a:t>, hal ini mencakup lokasi atau letak, batas wilayah, luas, jenis tanah, keadaan lahan dan pola pemanfaatannya.</a:t>
            </a:r>
          </a:p>
          <a:p>
            <a:r>
              <a:rPr lang="id-ID" sz="3000" b="1" dirty="0"/>
              <a:t>Penduduk</a:t>
            </a:r>
            <a:r>
              <a:rPr lang="id-ID" sz="3000" dirty="0"/>
              <a:t>, hal ini mencakup jumlah, tingkat kelahiran, tingkat kematian, pertumbuhan, kepadatan, persebaran dan mata pencaharian penduduk.</a:t>
            </a:r>
          </a:p>
          <a:p>
            <a:r>
              <a:rPr lang="id-ID" sz="3000" b="1" dirty="0"/>
              <a:t>Tata Kehidupan</a:t>
            </a:r>
            <a:r>
              <a:rPr lang="id-ID" sz="3000" dirty="0"/>
              <a:t>, hal ini mencakup pola dan ikatan pergaulan, adat istiadat dan norma yang berlaku.</a:t>
            </a:r>
          </a:p>
        </p:txBody>
      </p:sp>
      <p:sp>
        <p:nvSpPr>
          <p:cNvPr id="6" name="Rectangle: Rounded Corners 5">
            <a:extLst>
              <a:ext uri="{FF2B5EF4-FFF2-40B4-BE49-F238E27FC236}">
                <a16:creationId xmlns:a16="http://schemas.microsoft.com/office/drawing/2014/main" id="{C5E9D753-737A-4122-A115-83B27065F062}"/>
              </a:ext>
            </a:extLst>
          </p:cNvPr>
          <p:cNvSpPr/>
          <p:nvPr/>
        </p:nvSpPr>
        <p:spPr>
          <a:xfrm>
            <a:off x="3142444" y="388088"/>
            <a:ext cx="4404576" cy="886920"/>
          </a:xfrm>
          <a:prstGeom prst="round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id-ID" sz="3200" dirty="0">
                <a:latin typeface="Algerian" panose="04020705040A02060702" pitchFamily="82" charset="0"/>
              </a:rPr>
              <a:t>Unsur Desa </a:t>
            </a:r>
          </a:p>
        </p:txBody>
      </p:sp>
    </p:spTree>
    <p:extLst>
      <p:ext uri="{BB962C8B-B14F-4D97-AF65-F5344CB8AC3E}">
        <p14:creationId xmlns:p14="http://schemas.microsoft.com/office/powerpoint/2010/main" val="21270004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01AB-1393-415E-A874-A1CBF54FBD08}"/>
              </a:ext>
            </a:extLst>
          </p:cNvPr>
          <p:cNvSpPr>
            <a:spLocks noGrp="1"/>
          </p:cNvSpPr>
          <p:nvPr>
            <p:ph type="title"/>
          </p:nvPr>
        </p:nvSpPr>
        <p:spPr/>
        <p:txBody>
          <a:bodyPr>
            <a:noAutofit/>
          </a:bodyPr>
          <a:lstStyle/>
          <a:p>
            <a:pPr algn="ctr"/>
            <a:r>
              <a:rPr lang="id-ID" sz="2800" dirty="0"/>
              <a:t>Zona Interaksi Kota-Desa Menurut Bintarto, zona-zona interaksi antara wilayah perkotaan dan perdesaan membentuk pola-pola konsentrik, yaitu sebagai berikut. </a:t>
            </a:r>
            <a:br>
              <a:rPr lang="id-ID" sz="2800" dirty="0"/>
            </a:br>
            <a:endParaRPr lang="id-ID" sz="2800" dirty="0"/>
          </a:p>
        </p:txBody>
      </p:sp>
      <p:sp>
        <p:nvSpPr>
          <p:cNvPr id="3" name="Content Placeholder 2">
            <a:extLst>
              <a:ext uri="{FF2B5EF4-FFF2-40B4-BE49-F238E27FC236}">
                <a16:creationId xmlns:a16="http://schemas.microsoft.com/office/drawing/2014/main" id="{5C711E91-BE5B-40C5-BE4B-3F891FC4490A}"/>
              </a:ext>
            </a:extLst>
          </p:cNvPr>
          <p:cNvSpPr>
            <a:spLocks noGrp="1"/>
          </p:cNvSpPr>
          <p:nvPr>
            <p:ph idx="1"/>
          </p:nvPr>
        </p:nvSpPr>
        <p:spPr/>
        <p:txBody>
          <a:bodyPr>
            <a:normAutofit/>
          </a:bodyPr>
          <a:lstStyle/>
          <a:p>
            <a:pPr marL="514350" indent="-514350">
              <a:buFont typeface="+mj-lt"/>
              <a:buAutoNum type="arabicPeriod"/>
            </a:pPr>
            <a:r>
              <a:rPr lang="id-ID" dirty="0"/>
              <a:t>City diartikan sebagai pusat kota. </a:t>
            </a:r>
          </a:p>
          <a:p>
            <a:pPr marL="514350" indent="-514350">
              <a:buFont typeface="+mj-lt"/>
              <a:buAutoNum type="arabicPeriod"/>
            </a:pPr>
            <a:r>
              <a:rPr lang="id-ID" dirty="0"/>
              <a:t>Suburban (sub daerah perkotaan) yaitu suatu wilayah yang lokasinya berdekatan dengan pusat kota. Wilayah ini merupakan tempat tinggal para penglaju (penduduk yang melakukan mobilitas harian ke kota untuk bekerja)</a:t>
            </a:r>
          </a:p>
          <a:p>
            <a:pPr marL="514350" indent="-514350">
              <a:buFont typeface="+mj-lt"/>
              <a:buAutoNum type="arabicPeriod"/>
            </a:pPr>
            <a:r>
              <a:rPr lang="id-ID" dirty="0"/>
              <a:t>Suburban fringe (jalur tepi subdaerah perkotaan), yaitu suatu wilayah yang melingkari sub-urban, atau peralihan antara kota dan desa</a:t>
            </a:r>
          </a:p>
        </p:txBody>
      </p:sp>
    </p:spTree>
    <p:extLst>
      <p:ext uri="{BB962C8B-B14F-4D97-AF65-F5344CB8AC3E}">
        <p14:creationId xmlns:p14="http://schemas.microsoft.com/office/powerpoint/2010/main" val="28722243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C1E4-CB0D-4B7B-A9A8-FA5AB981537C}"/>
              </a:ext>
            </a:extLst>
          </p:cNvPr>
          <p:cNvSpPr>
            <a:spLocks noGrp="1"/>
          </p:cNvSpPr>
          <p:nvPr>
            <p:ph type="title"/>
          </p:nvPr>
        </p:nvSpPr>
        <p:spPr/>
        <p:txBody>
          <a:bodyPr/>
          <a:lstStyle/>
          <a:p>
            <a:r>
              <a:rPr lang="id-ID" dirty="0"/>
              <a:t>Lanjutan....</a:t>
            </a:r>
          </a:p>
        </p:txBody>
      </p:sp>
      <p:sp>
        <p:nvSpPr>
          <p:cNvPr id="3" name="Content Placeholder 2">
            <a:extLst>
              <a:ext uri="{FF2B5EF4-FFF2-40B4-BE49-F238E27FC236}">
                <a16:creationId xmlns:a16="http://schemas.microsoft.com/office/drawing/2014/main" id="{F5EFC674-379C-4F4F-AC52-16825F677954}"/>
              </a:ext>
            </a:extLst>
          </p:cNvPr>
          <p:cNvSpPr>
            <a:spLocks noGrp="1"/>
          </p:cNvSpPr>
          <p:nvPr>
            <p:ph idx="1"/>
          </p:nvPr>
        </p:nvSpPr>
        <p:spPr/>
        <p:txBody>
          <a:bodyPr/>
          <a:lstStyle/>
          <a:p>
            <a:pPr marL="0" indent="0">
              <a:buNone/>
            </a:pPr>
            <a:r>
              <a:rPr lang="id-ID" dirty="0"/>
              <a:t>5. Urban fringe (jalur tepi daerah perkotaan paling luar) yaitu semua batas wilayah terluar suatu kota. Wilayah ini ditandai dengan sifat-sifatnya yang mirip dengan wilayah kota, kecuali dengan wilayah pusat kota</a:t>
            </a:r>
          </a:p>
          <a:p>
            <a:pPr marL="0" indent="0">
              <a:buNone/>
            </a:pPr>
            <a:endParaRPr lang="id-ID" dirty="0"/>
          </a:p>
          <a:p>
            <a:pPr marL="0" indent="0">
              <a:buNone/>
            </a:pPr>
            <a:r>
              <a:rPr lang="id-ID" dirty="0"/>
              <a:t>6. Rural urban fringe (jalur batas desa dan kota) yaitu suatu wilayah yang terletak antara kota dan desa yang ditandai dengan pola penggunaan lahan campuran antara sektor pertanian dan nonpertanian. 6. Rural (daerah perdesaan). </a:t>
            </a:r>
          </a:p>
        </p:txBody>
      </p:sp>
    </p:spTree>
    <p:extLst>
      <p:ext uri="{BB962C8B-B14F-4D97-AF65-F5344CB8AC3E}">
        <p14:creationId xmlns:p14="http://schemas.microsoft.com/office/powerpoint/2010/main" val="31132034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F1BE-4299-4CF5-80EF-6B35EFE5CBCA}"/>
              </a:ext>
            </a:extLst>
          </p:cNvPr>
          <p:cNvSpPr>
            <a:spLocks noGrp="1"/>
          </p:cNvSpPr>
          <p:nvPr>
            <p:ph type="title"/>
          </p:nvPr>
        </p:nvSpPr>
        <p:spPr/>
        <p:txBody>
          <a:bodyPr>
            <a:normAutofit fontScale="90000"/>
          </a:bodyPr>
          <a:lstStyle/>
          <a:p>
            <a:pPr algn="ctr"/>
            <a:r>
              <a:rPr lang="id-ID" dirty="0"/>
              <a:t>Menurut Edward Ulman, penyebab timbulnya interaksi antar wilayah sebagai berikut,</a:t>
            </a:r>
          </a:p>
        </p:txBody>
      </p:sp>
      <p:sp>
        <p:nvSpPr>
          <p:cNvPr id="3" name="Content Placeholder 2">
            <a:extLst>
              <a:ext uri="{FF2B5EF4-FFF2-40B4-BE49-F238E27FC236}">
                <a16:creationId xmlns:a16="http://schemas.microsoft.com/office/drawing/2014/main" id="{F522C54F-8AC5-471A-A5AB-66FE50DD7854}"/>
              </a:ext>
            </a:extLst>
          </p:cNvPr>
          <p:cNvSpPr>
            <a:spLocks noGrp="1"/>
          </p:cNvSpPr>
          <p:nvPr>
            <p:ph idx="1"/>
          </p:nvPr>
        </p:nvSpPr>
        <p:spPr/>
        <p:txBody>
          <a:bodyPr>
            <a:normAutofit/>
          </a:bodyPr>
          <a:lstStyle/>
          <a:p>
            <a:r>
              <a:rPr lang="id-ID" sz="3200" dirty="0"/>
              <a:t>1. Adanya wilayah yang saling melengkapi/Regional Complementarity</a:t>
            </a:r>
          </a:p>
          <a:p>
            <a:r>
              <a:rPr lang="id-ID" sz="3200" dirty="0"/>
              <a:t>2. Adanya kesempatan untuk invensi/Intervening Opportuninty</a:t>
            </a:r>
          </a:p>
          <a:p>
            <a:r>
              <a:rPr lang="id-ID" sz="3200" dirty="0"/>
              <a:t>3. Adanya kemudahan pemindahaan dalam ruang/Spatial Transfer Ability</a:t>
            </a:r>
          </a:p>
        </p:txBody>
      </p:sp>
    </p:spTree>
    <p:extLst>
      <p:ext uri="{BB962C8B-B14F-4D97-AF65-F5344CB8AC3E}">
        <p14:creationId xmlns:p14="http://schemas.microsoft.com/office/powerpoint/2010/main" val="24038710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408D-0A6A-43A6-B276-EADA323E84E3}"/>
              </a:ext>
            </a:extLst>
          </p:cNvPr>
          <p:cNvSpPr>
            <a:spLocks noGrp="1"/>
          </p:cNvSpPr>
          <p:nvPr>
            <p:ph type="title"/>
          </p:nvPr>
        </p:nvSpPr>
        <p:spPr/>
        <p:txBody>
          <a:bodyPr/>
          <a:lstStyle/>
          <a:p>
            <a:pPr algn="ctr"/>
            <a:r>
              <a:rPr lang="id-ID" dirty="0"/>
              <a:t>Perhitungan uuntuk menentukan kekuatan interaksi desa kota</a:t>
            </a:r>
          </a:p>
        </p:txBody>
      </p:sp>
      <p:sp>
        <p:nvSpPr>
          <p:cNvPr id="3" name="Content Placeholder 2">
            <a:extLst>
              <a:ext uri="{FF2B5EF4-FFF2-40B4-BE49-F238E27FC236}">
                <a16:creationId xmlns:a16="http://schemas.microsoft.com/office/drawing/2014/main" id="{CF00A9C5-2516-4B0B-AE39-4011DD0A6922}"/>
              </a:ext>
            </a:extLst>
          </p:cNvPr>
          <p:cNvSpPr>
            <a:spLocks noGrp="1"/>
          </p:cNvSpPr>
          <p:nvPr>
            <p:ph idx="1"/>
          </p:nvPr>
        </p:nvSpPr>
        <p:spPr/>
        <p:txBody>
          <a:bodyPr/>
          <a:lstStyle/>
          <a:p>
            <a:r>
              <a:rPr lang="id-ID" dirty="0"/>
              <a:t>Teori grafitasi</a:t>
            </a:r>
          </a:p>
          <a:p>
            <a:r>
              <a:rPr lang="id-ID" dirty="0"/>
              <a:t>Teori titik henti</a:t>
            </a:r>
          </a:p>
          <a:p>
            <a:r>
              <a:rPr lang="id-ID" dirty="0"/>
              <a:t>Teori konektivitas / grafik</a:t>
            </a:r>
          </a:p>
          <a:p>
            <a:r>
              <a:rPr lang="id-ID" dirty="0"/>
              <a:t>Teori tempat sentral </a:t>
            </a:r>
          </a:p>
        </p:txBody>
      </p:sp>
    </p:spTree>
    <p:extLst>
      <p:ext uri="{BB962C8B-B14F-4D97-AF65-F5344CB8AC3E}">
        <p14:creationId xmlns:p14="http://schemas.microsoft.com/office/powerpoint/2010/main" val="1697033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288B-3711-4E33-AA9E-571B737248BA}"/>
              </a:ext>
            </a:extLst>
          </p:cNvPr>
          <p:cNvSpPr>
            <a:spLocks noGrp="1"/>
          </p:cNvSpPr>
          <p:nvPr>
            <p:ph type="title"/>
          </p:nvPr>
        </p:nvSpPr>
        <p:spPr/>
        <p:txBody>
          <a:bodyPr/>
          <a:lstStyle/>
          <a:p>
            <a:pPr algn="ctr"/>
            <a:r>
              <a:rPr lang="id-ID" dirty="0"/>
              <a:t> Teori Gravitasi W.J. Reilly (1929</a:t>
            </a:r>
          </a:p>
        </p:txBody>
      </p:sp>
      <p:sp>
        <p:nvSpPr>
          <p:cNvPr id="3" name="Content Placeholder 2">
            <a:extLst>
              <a:ext uri="{FF2B5EF4-FFF2-40B4-BE49-F238E27FC236}">
                <a16:creationId xmlns:a16="http://schemas.microsoft.com/office/drawing/2014/main" id="{8B68EAEB-46E6-49C7-A074-C7D9D572D89D}"/>
              </a:ext>
            </a:extLst>
          </p:cNvPr>
          <p:cNvSpPr>
            <a:spLocks noGrp="1"/>
          </p:cNvSpPr>
          <p:nvPr>
            <p:ph idx="1"/>
          </p:nvPr>
        </p:nvSpPr>
        <p:spPr/>
        <p:txBody>
          <a:bodyPr/>
          <a:lstStyle/>
          <a:p>
            <a:r>
              <a:rPr lang="id-ID" dirty="0"/>
              <a:t>Reilly berpendapat bahwa kekuatan interaksi antara dua wilayah yang berbeda dapat diukur dengan memerhatikan factor jumlah penduduk dan jarak antara kedua wilayah tersebut.</a:t>
            </a:r>
          </a:p>
        </p:txBody>
      </p:sp>
      <p:pic>
        <p:nvPicPr>
          <p:cNvPr id="5" name="Picture 4">
            <a:extLst>
              <a:ext uri="{FF2B5EF4-FFF2-40B4-BE49-F238E27FC236}">
                <a16:creationId xmlns:a16="http://schemas.microsoft.com/office/drawing/2014/main" id="{5298F7B2-FD53-4FC9-A9C9-74956B31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83" y="3168502"/>
            <a:ext cx="8190983" cy="3324373"/>
          </a:xfrm>
          <a:prstGeom prst="rect">
            <a:avLst/>
          </a:prstGeom>
        </p:spPr>
      </p:pic>
    </p:spTree>
    <p:extLst>
      <p:ext uri="{BB962C8B-B14F-4D97-AF65-F5344CB8AC3E}">
        <p14:creationId xmlns:p14="http://schemas.microsoft.com/office/powerpoint/2010/main" val="2957765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EC7C1-0727-4238-AE23-B53CAD874679}"/>
              </a:ext>
            </a:extLst>
          </p:cNvPr>
          <p:cNvSpPr>
            <a:spLocks noGrp="1"/>
          </p:cNvSpPr>
          <p:nvPr>
            <p:ph idx="1"/>
          </p:nvPr>
        </p:nvSpPr>
        <p:spPr>
          <a:xfrm>
            <a:off x="838200" y="3378828"/>
            <a:ext cx="10515600" cy="1857707"/>
          </a:xfrm>
        </p:spPr>
        <p:txBody>
          <a:bodyPr>
            <a:normAutofit/>
          </a:bodyPr>
          <a:lstStyle/>
          <a:p>
            <a:r>
              <a:rPr lang="id-ID" dirty="0"/>
              <a:t>Contoh soal:</a:t>
            </a:r>
            <a:br>
              <a:rPr lang="id-ID" dirty="0"/>
            </a:br>
            <a:r>
              <a:rPr lang="id-ID" dirty="0"/>
              <a:t>Misalnya ada 3 buah wilayah A, B, dan C, dengan data sebagai berikut.</a:t>
            </a:r>
            <a:br>
              <a:rPr lang="id-ID" dirty="0"/>
            </a:br>
            <a:r>
              <a:rPr lang="id-ID" dirty="0"/>
              <a:t>(1) Jumlah penduduk wilayah A = 20.000 jiwa, B = 20.000 jiwa, dan C = 30.000 jiwa.</a:t>
            </a:r>
            <a:br>
              <a:rPr lang="id-ID" dirty="0"/>
            </a:br>
            <a:r>
              <a:rPr lang="id-ID" dirty="0"/>
              <a:t>(2) Jarak antara A ke B = 50 km, dan B ke C = 100 km.</a:t>
            </a:r>
          </a:p>
        </p:txBody>
      </p:sp>
      <p:sp>
        <p:nvSpPr>
          <p:cNvPr id="4" name="Content Placeholder 2">
            <a:extLst>
              <a:ext uri="{FF2B5EF4-FFF2-40B4-BE49-F238E27FC236}">
                <a16:creationId xmlns:a16="http://schemas.microsoft.com/office/drawing/2014/main" id="{CFECF957-88BD-476B-8320-EE0BB944DB0D}"/>
              </a:ext>
            </a:extLst>
          </p:cNvPr>
          <p:cNvSpPr txBox="1">
            <a:spLocks/>
          </p:cNvSpPr>
          <p:nvPr/>
        </p:nvSpPr>
        <p:spPr>
          <a:xfrm>
            <a:off x="838200" y="577313"/>
            <a:ext cx="10515600" cy="256228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dirty="0"/>
              <a:t>Syarat teori grafitasi</a:t>
            </a:r>
          </a:p>
          <a:p>
            <a:r>
              <a:rPr lang="id-ID" dirty="0"/>
              <a:t>a) Kondisi sosial-ekonomi, tingkat pendidikan, mata pencarian, mobilitas, dan kondisi sosial-budaya penduduk setiap wilayah yang dibandingkan relatif memiliki kesamaan.</a:t>
            </a:r>
          </a:p>
          <a:p>
            <a:r>
              <a:rPr lang="id-ID" dirty="0"/>
              <a:t>b) Kondisi alam setiap wilayah relatif sama, terutama berkaitan dengan kondisi topografinya.</a:t>
            </a:r>
          </a:p>
          <a:p>
            <a:r>
              <a:rPr lang="id-ID" dirty="0"/>
              <a:t>c) Keadaan sarana dan prasarana transportasi yang meng hubung kan wilayah-wilayah yang dibandingkan relatif sama</a:t>
            </a:r>
          </a:p>
        </p:txBody>
      </p:sp>
      <p:pic>
        <p:nvPicPr>
          <p:cNvPr id="6" name="Picture 5">
            <a:extLst>
              <a:ext uri="{FF2B5EF4-FFF2-40B4-BE49-F238E27FC236}">
                <a16:creationId xmlns:a16="http://schemas.microsoft.com/office/drawing/2014/main" id="{57F3EF91-4041-46C2-B5A1-83269EE5F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236535"/>
            <a:ext cx="4731488" cy="1348474"/>
          </a:xfrm>
          <a:prstGeom prst="rect">
            <a:avLst/>
          </a:prstGeom>
        </p:spPr>
      </p:pic>
    </p:spTree>
    <p:extLst>
      <p:ext uri="{BB962C8B-B14F-4D97-AF65-F5344CB8AC3E}">
        <p14:creationId xmlns:p14="http://schemas.microsoft.com/office/powerpoint/2010/main" val="1671554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5BF46B-A210-4C93-81F4-3AF683BCC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906" y="243479"/>
            <a:ext cx="9590567" cy="6317487"/>
          </a:xfrm>
        </p:spPr>
      </p:pic>
    </p:spTree>
    <p:extLst>
      <p:ext uri="{BB962C8B-B14F-4D97-AF65-F5344CB8AC3E}">
        <p14:creationId xmlns:p14="http://schemas.microsoft.com/office/powerpoint/2010/main" val="35241677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7983-AB0A-46BE-87CB-2F279B83627E}"/>
              </a:ext>
            </a:extLst>
          </p:cNvPr>
          <p:cNvSpPr>
            <a:spLocks noGrp="1"/>
          </p:cNvSpPr>
          <p:nvPr>
            <p:ph type="title"/>
          </p:nvPr>
        </p:nvSpPr>
        <p:spPr>
          <a:xfrm>
            <a:off x="838200" y="365125"/>
            <a:ext cx="10515600" cy="932047"/>
          </a:xfrm>
        </p:spPr>
        <p:txBody>
          <a:bodyPr>
            <a:normAutofit/>
          </a:bodyPr>
          <a:lstStyle/>
          <a:p>
            <a:pPr fontAlgn="base"/>
            <a:r>
              <a:rPr lang="en-US" b="1" dirty="0" err="1"/>
              <a:t>Teori</a:t>
            </a:r>
            <a:r>
              <a:rPr lang="en-US" b="1" dirty="0"/>
              <a:t> </a:t>
            </a:r>
            <a:r>
              <a:rPr lang="en-US" b="1" dirty="0" err="1"/>
              <a:t>Titik</a:t>
            </a:r>
            <a:r>
              <a:rPr lang="en-US" b="1" dirty="0"/>
              <a:t> </a:t>
            </a:r>
            <a:r>
              <a:rPr lang="en-US" b="1" dirty="0" err="1"/>
              <a:t>Henti</a:t>
            </a:r>
            <a:r>
              <a:rPr lang="en-US" b="1" dirty="0"/>
              <a:t> (Breaking Point Theory)</a:t>
            </a:r>
            <a:endParaRPr lang="id-ID" dirty="0"/>
          </a:p>
        </p:txBody>
      </p:sp>
      <p:sp>
        <p:nvSpPr>
          <p:cNvPr id="3" name="Content Placeholder 2">
            <a:extLst>
              <a:ext uri="{FF2B5EF4-FFF2-40B4-BE49-F238E27FC236}">
                <a16:creationId xmlns:a16="http://schemas.microsoft.com/office/drawing/2014/main" id="{DCB5C580-7B70-43B7-BBF3-A4296475932F}"/>
              </a:ext>
            </a:extLst>
          </p:cNvPr>
          <p:cNvSpPr>
            <a:spLocks noGrp="1"/>
          </p:cNvSpPr>
          <p:nvPr>
            <p:ph idx="1"/>
          </p:nvPr>
        </p:nvSpPr>
        <p:spPr>
          <a:xfrm>
            <a:off x="838200" y="1297172"/>
            <a:ext cx="10515600" cy="2321073"/>
          </a:xfrm>
        </p:spPr>
        <p:txBody>
          <a:bodyPr/>
          <a:lstStyle/>
          <a:p>
            <a:r>
              <a:rPr lang="id-ID" dirty="0"/>
              <a:t>Teori ini memberikan gambaran tentang perkiraan posisi garis batas yang memisahkan wilayah-wilayah perdagangan dari dua kota atau wilayah yang berbeda jumlah dan komposisi penduduknya. Teori Titik Henti juga dapat digunakan dalam memperkirakan penempatan lokasi industry atau pusat pelayanan masyarakat</a:t>
            </a:r>
          </a:p>
        </p:txBody>
      </p:sp>
      <p:pic>
        <p:nvPicPr>
          <p:cNvPr id="5" name="Picture 4">
            <a:extLst>
              <a:ext uri="{FF2B5EF4-FFF2-40B4-BE49-F238E27FC236}">
                <a16:creationId xmlns:a16="http://schemas.microsoft.com/office/drawing/2014/main" id="{CE25A0E3-DF25-4576-A411-2E091E54A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706" y="3256628"/>
            <a:ext cx="7924392" cy="3236247"/>
          </a:xfrm>
          <a:prstGeom prst="rect">
            <a:avLst/>
          </a:prstGeom>
        </p:spPr>
      </p:pic>
    </p:spTree>
    <p:extLst>
      <p:ext uri="{BB962C8B-B14F-4D97-AF65-F5344CB8AC3E}">
        <p14:creationId xmlns:p14="http://schemas.microsoft.com/office/powerpoint/2010/main" val="41056822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50045-32CA-4508-B41F-E0A7FB1D00D6}"/>
              </a:ext>
            </a:extLst>
          </p:cNvPr>
          <p:cNvSpPr>
            <a:spLocks noGrp="1"/>
          </p:cNvSpPr>
          <p:nvPr>
            <p:ph idx="1"/>
          </p:nvPr>
        </p:nvSpPr>
        <p:spPr>
          <a:xfrm>
            <a:off x="838200" y="762369"/>
            <a:ext cx="10515600" cy="2087157"/>
          </a:xfrm>
        </p:spPr>
        <p:txBody>
          <a:bodyPr/>
          <a:lstStyle/>
          <a:p>
            <a:r>
              <a:rPr lang="id-ID" dirty="0"/>
              <a:t>Kota A memiliki jumlah penduduk 20.000 jiwa, sedangkan kota B 30.000 jiwa. Jarak antara kedua kota tersebut adalah 100 kilometer. Di manakah lokasi pusat perdagangan yang tepat dan strategis agar terjangkau oleh penduduk setiap kota tersebut?</a:t>
            </a:r>
          </a:p>
        </p:txBody>
      </p:sp>
    </p:spTree>
    <p:extLst>
      <p:ext uri="{BB962C8B-B14F-4D97-AF65-F5344CB8AC3E}">
        <p14:creationId xmlns:p14="http://schemas.microsoft.com/office/powerpoint/2010/main" val="16348752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271519-78FF-4BFB-8F39-6D212D702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956" y="170121"/>
            <a:ext cx="7084488" cy="6464595"/>
          </a:xfrm>
        </p:spPr>
      </p:pic>
    </p:spTree>
    <p:extLst>
      <p:ext uri="{BB962C8B-B14F-4D97-AF65-F5344CB8AC3E}">
        <p14:creationId xmlns:p14="http://schemas.microsoft.com/office/powerpoint/2010/main" val="119521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BD040-F4B4-43E9-A863-A35555E4F3C9}"/>
              </a:ext>
            </a:extLst>
          </p:cNvPr>
          <p:cNvSpPr>
            <a:spLocks noGrp="1" noChangeArrowheads="1"/>
          </p:cNvSpPr>
          <p:nvPr>
            <p:ph type="title"/>
          </p:nvPr>
        </p:nvSpPr>
        <p:spPr/>
        <p:txBody>
          <a:bodyPr/>
          <a:lstStyle/>
          <a:p>
            <a:r>
              <a:rPr lang="en-US" altLang="id-ID">
                <a:solidFill>
                  <a:srgbClr val="0000FF"/>
                </a:solidFill>
              </a:rPr>
              <a:t>POTENSI DESA</a:t>
            </a:r>
            <a:endParaRPr lang="id-ID" altLang="id-ID">
              <a:solidFill>
                <a:srgbClr val="0000FF"/>
              </a:solidFill>
            </a:endParaRPr>
          </a:p>
        </p:txBody>
      </p:sp>
      <p:sp>
        <p:nvSpPr>
          <p:cNvPr id="4099" name="Rectangle 3">
            <a:extLst>
              <a:ext uri="{FF2B5EF4-FFF2-40B4-BE49-F238E27FC236}">
                <a16:creationId xmlns:a16="http://schemas.microsoft.com/office/drawing/2014/main" id="{1142EA9F-185C-4A5E-A309-5663226A9996}"/>
              </a:ext>
            </a:extLst>
          </p:cNvPr>
          <p:cNvSpPr>
            <a:spLocks noGrp="1" noChangeArrowheads="1"/>
          </p:cNvSpPr>
          <p:nvPr>
            <p:ph idx="1"/>
          </p:nvPr>
        </p:nvSpPr>
        <p:spPr>
          <a:xfrm>
            <a:off x="1981200" y="1371601"/>
            <a:ext cx="8229600" cy="4754563"/>
          </a:xfrm>
        </p:spPr>
        <p:txBody>
          <a:bodyPr/>
          <a:lstStyle/>
          <a:p>
            <a:pPr>
              <a:buFontTx/>
              <a:buNone/>
            </a:pPr>
            <a:r>
              <a:rPr lang="en-US" altLang="id-ID" dirty="0"/>
              <a:t>	</a:t>
            </a:r>
            <a:r>
              <a:rPr lang="en-US" altLang="id-ID" dirty="0" err="1">
                <a:solidFill>
                  <a:srgbClr val="E70313"/>
                </a:solidFill>
              </a:rPr>
              <a:t>Sumber</a:t>
            </a:r>
            <a:r>
              <a:rPr lang="en-US" altLang="id-ID" dirty="0">
                <a:solidFill>
                  <a:srgbClr val="E70313"/>
                </a:solidFill>
              </a:rPr>
              <a:t> </a:t>
            </a:r>
            <a:r>
              <a:rPr lang="en-US" altLang="id-ID" dirty="0" err="1">
                <a:solidFill>
                  <a:srgbClr val="E70313"/>
                </a:solidFill>
              </a:rPr>
              <a:t>Daya</a:t>
            </a:r>
            <a:r>
              <a:rPr lang="en-US" altLang="id-ID" dirty="0">
                <a:solidFill>
                  <a:srgbClr val="E70313"/>
                </a:solidFill>
              </a:rPr>
              <a:t> yang </a:t>
            </a:r>
            <a:r>
              <a:rPr lang="en-US" altLang="id-ID" dirty="0" err="1">
                <a:solidFill>
                  <a:srgbClr val="E70313"/>
                </a:solidFill>
              </a:rPr>
              <a:t>ada</a:t>
            </a:r>
            <a:r>
              <a:rPr lang="en-US" altLang="id-ID" dirty="0">
                <a:solidFill>
                  <a:srgbClr val="E70313"/>
                </a:solidFill>
              </a:rPr>
              <a:t> </a:t>
            </a:r>
            <a:r>
              <a:rPr lang="en-US" altLang="id-ID" dirty="0" err="1">
                <a:solidFill>
                  <a:srgbClr val="E70313"/>
                </a:solidFill>
              </a:rPr>
              <a:t>disuatu</a:t>
            </a:r>
            <a:r>
              <a:rPr lang="en-US" altLang="id-ID" dirty="0">
                <a:solidFill>
                  <a:srgbClr val="E70313"/>
                </a:solidFill>
              </a:rPr>
              <a:t> </a:t>
            </a:r>
            <a:r>
              <a:rPr lang="en-US" altLang="id-ID" dirty="0" err="1">
                <a:solidFill>
                  <a:srgbClr val="E70313"/>
                </a:solidFill>
              </a:rPr>
              <a:t>desa</a:t>
            </a:r>
            <a:r>
              <a:rPr lang="en-US" altLang="id-ID" dirty="0">
                <a:solidFill>
                  <a:srgbClr val="E70313"/>
                </a:solidFill>
              </a:rPr>
              <a:t>, </a:t>
            </a:r>
            <a:r>
              <a:rPr lang="en-US" altLang="id-ID" dirty="0" err="1">
                <a:solidFill>
                  <a:srgbClr val="E70313"/>
                </a:solidFill>
              </a:rPr>
              <a:t>berupa</a:t>
            </a:r>
            <a:r>
              <a:rPr lang="en-US" altLang="id-ID" dirty="0">
                <a:solidFill>
                  <a:srgbClr val="E70313"/>
                </a:solidFill>
              </a:rPr>
              <a:t> </a:t>
            </a:r>
            <a:r>
              <a:rPr lang="en-US" altLang="id-ID" dirty="0" err="1">
                <a:solidFill>
                  <a:srgbClr val="E70313"/>
                </a:solidFill>
              </a:rPr>
              <a:t>alam</a:t>
            </a:r>
            <a:r>
              <a:rPr lang="en-US" altLang="id-ID" dirty="0">
                <a:solidFill>
                  <a:srgbClr val="E70313"/>
                </a:solidFill>
              </a:rPr>
              <a:t> dan </a:t>
            </a:r>
            <a:r>
              <a:rPr lang="en-US" altLang="id-ID" dirty="0" err="1">
                <a:solidFill>
                  <a:srgbClr val="E70313"/>
                </a:solidFill>
              </a:rPr>
              <a:t>manusia</a:t>
            </a:r>
            <a:r>
              <a:rPr lang="en-US" altLang="id-ID" dirty="0">
                <a:solidFill>
                  <a:srgbClr val="E70313"/>
                </a:solidFill>
              </a:rPr>
              <a:t> </a:t>
            </a:r>
            <a:r>
              <a:rPr lang="en-US" altLang="id-ID" dirty="0" err="1">
                <a:solidFill>
                  <a:srgbClr val="E70313"/>
                </a:solidFill>
              </a:rPr>
              <a:t>serta</a:t>
            </a:r>
            <a:r>
              <a:rPr lang="en-US" altLang="id-ID" dirty="0">
                <a:solidFill>
                  <a:srgbClr val="E70313"/>
                </a:solidFill>
              </a:rPr>
              <a:t> </a:t>
            </a:r>
            <a:r>
              <a:rPr lang="en-US" altLang="id-ID" dirty="0" err="1">
                <a:solidFill>
                  <a:srgbClr val="E70313"/>
                </a:solidFill>
              </a:rPr>
              <a:t>hasil-hasil</a:t>
            </a:r>
            <a:r>
              <a:rPr lang="en-US" altLang="id-ID" dirty="0">
                <a:solidFill>
                  <a:srgbClr val="E70313"/>
                </a:solidFill>
              </a:rPr>
              <a:t> </a:t>
            </a:r>
            <a:r>
              <a:rPr lang="en-US" altLang="id-ID" dirty="0" err="1">
                <a:solidFill>
                  <a:srgbClr val="E70313"/>
                </a:solidFill>
              </a:rPr>
              <a:t>karya</a:t>
            </a:r>
            <a:r>
              <a:rPr lang="en-US" altLang="id-ID" dirty="0">
                <a:solidFill>
                  <a:srgbClr val="E70313"/>
                </a:solidFill>
              </a:rPr>
              <a:t> </a:t>
            </a:r>
            <a:r>
              <a:rPr lang="en-US" altLang="id-ID" dirty="0" err="1">
                <a:solidFill>
                  <a:srgbClr val="E70313"/>
                </a:solidFill>
              </a:rPr>
              <a:t>manusianya</a:t>
            </a:r>
            <a:r>
              <a:rPr lang="en-US" altLang="id-ID" dirty="0">
                <a:solidFill>
                  <a:srgbClr val="E70313"/>
                </a:solidFill>
              </a:rPr>
              <a:t> yang </a:t>
            </a:r>
            <a:r>
              <a:rPr lang="en-US" altLang="id-ID" dirty="0" err="1">
                <a:solidFill>
                  <a:srgbClr val="E70313"/>
                </a:solidFill>
              </a:rPr>
              <a:t>digunakan</a:t>
            </a:r>
            <a:r>
              <a:rPr lang="en-US" altLang="id-ID" dirty="0">
                <a:solidFill>
                  <a:srgbClr val="E70313"/>
                </a:solidFill>
              </a:rPr>
              <a:t> </a:t>
            </a:r>
            <a:r>
              <a:rPr lang="en-US" altLang="id-ID" dirty="0" err="1">
                <a:solidFill>
                  <a:srgbClr val="E70313"/>
                </a:solidFill>
              </a:rPr>
              <a:t>untuk</a:t>
            </a:r>
            <a:r>
              <a:rPr lang="en-US" altLang="id-ID" dirty="0">
                <a:solidFill>
                  <a:srgbClr val="E70313"/>
                </a:solidFill>
              </a:rPr>
              <a:t> </a:t>
            </a:r>
            <a:r>
              <a:rPr lang="en-US" altLang="id-ID" dirty="0" err="1">
                <a:solidFill>
                  <a:srgbClr val="E70313"/>
                </a:solidFill>
              </a:rPr>
              <a:t>meningkatkan</a:t>
            </a:r>
            <a:r>
              <a:rPr lang="en-US" altLang="id-ID" dirty="0">
                <a:solidFill>
                  <a:srgbClr val="E70313"/>
                </a:solidFill>
              </a:rPr>
              <a:t> </a:t>
            </a:r>
            <a:r>
              <a:rPr lang="en-US" altLang="id-ID" dirty="0" err="1">
                <a:solidFill>
                  <a:srgbClr val="E70313"/>
                </a:solidFill>
              </a:rPr>
              <a:t>kesejahteraan</a:t>
            </a:r>
            <a:r>
              <a:rPr lang="en-US" altLang="id-ID" dirty="0">
                <a:solidFill>
                  <a:srgbClr val="E70313"/>
                </a:solidFill>
              </a:rPr>
              <a:t> </a:t>
            </a:r>
            <a:r>
              <a:rPr lang="en-US" altLang="id-ID" dirty="0" err="1">
                <a:solidFill>
                  <a:srgbClr val="E70313"/>
                </a:solidFill>
              </a:rPr>
              <a:t>masyarakat</a:t>
            </a:r>
            <a:r>
              <a:rPr lang="en-US" altLang="id-ID" dirty="0">
                <a:solidFill>
                  <a:srgbClr val="E70313"/>
                </a:solidFill>
              </a:rPr>
              <a:t>.</a:t>
            </a:r>
          </a:p>
          <a:p>
            <a:pPr>
              <a:buFontTx/>
              <a:buNone/>
            </a:pPr>
            <a:r>
              <a:rPr lang="en-US" altLang="id-ID" b="1" dirty="0" err="1">
                <a:solidFill>
                  <a:srgbClr val="0000FF"/>
                </a:solidFill>
              </a:rPr>
              <a:t>Potensi</a:t>
            </a:r>
            <a:r>
              <a:rPr lang="en-US" altLang="id-ID" b="1" dirty="0">
                <a:solidFill>
                  <a:srgbClr val="0000FF"/>
                </a:solidFill>
              </a:rPr>
              <a:t> </a:t>
            </a:r>
            <a:r>
              <a:rPr lang="en-US" altLang="id-ID" b="1" dirty="0" err="1">
                <a:solidFill>
                  <a:srgbClr val="0000FF"/>
                </a:solidFill>
              </a:rPr>
              <a:t>Fisik</a:t>
            </a:r>
            <a:r>
              <a:rPr lang="en-US" altLang="id-ID" dirty="0">
                <a:solidFill>
                  <a:srgbClr val="0000FF"/>
                </a:solidFill>
              </a:rPr>
              <a:t> ( Tanah, Air, Udara, </a:t>
            </a:r>
            <a:r>
              <a:rPr lang="en-US" altLang="id-ID" dirty="0" err="1">
                <a:solidFill>
                  <a:srgbClr val="0000FF"/>
                </a:solidFill>
              </a:rPr>
              <a:t>iklim</a:t>
            </a:r>
            <a:r>
              <a:rPr lang="en-US" altLang="id-ID" dirty="0">
                <a:solidFill>
                  <a:srgbClr val="0000FF"/>
                </a:solidFill>
              </a:rPr>
              <a:t>, </a:t>
            </a:r>
            <a:r>
              <a:rPr lang="en-US" altLang="id-ID" dirty="0" err="1">
                <a:solidFill>
                  <a:srgbClr val="0000FF"/>
                </a:solidFill>
              </a:rPr>
              <a:t>Biotis</a:t>
            </a:r>
            <a:r>
              <a:rPr lang="en-US" altLang="id-ID" dirty="0">
                <a:solidFill>
                  <a:srgbClr val="0000FF"/>
                </a:solidFill>
              </a:rPr>
              <a:t> )</a:t>
            </a:r>
          </a:p>
          <a:p>
            <a:pPr>
              <a:buFontTx/>
              <a:buNone/>
            </a:pPr>
            <a:r>
              <a:rPr lang="en-US" altLang="id-ID" b="1" dirty="0" err="1">
                <a:solidFill>
                  <a:srgbClr val="E70313"/>
                </a:solidFill>
              </a:rPr>
              <a:t>Potensi</a:t>
            </a:r>
            <a:r>
              <a:rPr lang="en-US" altLang="id-ID" b="1" dirty="0">
                <a:solidFill>
                  <a:srgbClr val="E70313"/>
                </a:solidFill>
              </a:rPr>
              <a:t> </a:t>
            </a:r>
            <a:r>
              <a:rPr lang="en-US" altLang="id-ID" b="1" dirty="0" err="1">
                <a:solidFill>
                  <a:srgbClr val="E70313"/>
                </a:solidFill>
              </a:rPr>
              <a:t>nonFisik</a:t>
            </a:r>
            <a:r>
              <a:rPr lang="en-US" altLang="id-ID" dirty="0">
                <a:solidFill>
                  <a:srgbClr val="E70313"/>
                </a:solidFill>
              </a:rPr>
              <a:t> ( </a:t>
            </a:r>
            <a:r>
              <a:rPr lang="en-US" altLang="id-ID" dirty="0" err="1">
                <a:solidFill>
                  <a:srgbClr val="E70313"/>
                </a:solidFill>
              </a:rPr>
              <a:t>Penduduk</a:t>
            </a:r>
            <a:r>
              <a:rPr lang="en-US" altLang="id-ID" dirty="0">
                <a:solidFill>
                  <a:srgbClr val="E70313"/>
                </a:solidFill>
              </a:rPr>
              <a:t>, </a:t>
            </a:r>
            <a:r>
              <a:rPr lang="en-US" altLang="id-ID" dirty="0" err="1">
                <a:solidFill>
                  <a:srgbClr val="E70313"/>
                </a:solidFill>
              </a:rPr>
              <a:t>Aparatur</a:t>
            </a:r>
            <a:r>
              <a:rPr lang="en-US" altLang="id-ID" dirty="0">
                <a:solidFill>
                  <a:srgbClr val="E70313"/>
                </a:solidFill>
              </a:rPr>
              <a:t> dan </a:t>
            </a:r>
            <a:r>
              <a:rPr lang="en-US" altLang="id-ID" dirty="0" err="1">
                <a:solidFill>
                  <a:srgbClr val="E70313"/>
                </a:solidFill>
              </a:rPr>
              <a:t>lembaga</a:t>
            </a:r>
            <a:r>
              <a:rPr lang="en-US" altLang="id-ID" dirty="0">
                <a:solidFill>
                  <a:srgbClr val="E70313"/>
                </a:solidFill>
              </a:rPr>
              <a:t> </a:t>
            </a:r>
            <a:r>
              <a:rPr lang="en-US" altLang="id-ID" dirty="0" err="1">
                <a:solidFill>
                  <a:srgbClr val="E70313"/>
                </a:solidFill>
              </a:rPr>
              <a:t>sosial</a:t>
            </a:r>
            <a:r>
              <a:rPr lang="en-US" altLang="id-ID" dirty="0">
                <a:solidFill>
                  <a:srgbClr val="E70313"/>
                </a:solidFill>
              </a:rPr>
              <a:t> )</a:t>
            </a:r>
            <a:endParaRPr lang="id-ID" altLang="id-ID" dirty="0">
              <a:solidFill>
                <a:srgbClr val="E70313"/>
              </a:solidFill>
            </a:endParaRPr>
          </a:p>
        </p:txBody>
      </p:sp>
    </p:spTree>
    <p:extLst>
      <p:ext uri="{BB962C8B-B14F-4D97-AF65-F5344CB8AC3E}">
        <p14:creationId xmlns:p14="http://schemas.microsoft.com/office/powerpoint/2010/main" val="11133850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D36A-A909-46BD-9321-523597D465AA}"/>
              </a:ext>
            </a:extLst>
          </p:cNvPr>
          <p:cNvSpPr>
            <a:spLocks noGrp="1"/>
          </p:cNvSpPr>
          <p:nvPr>
            <p:ph type="title"/>
          </p:nvPr>
        </p:nvSpPr>
        <p:spPr/>
        <p:txBody>
          <a:bodyPr/>
          <a:lstStyle/>
          <a:p>
            <a:pPr algn="ctr"/>
            <a:r>
              <a:rPr lang="id-ID" b="1" dirty="0"/>
              <a:t>Teori Grafik</a:t>
            </a:r>
            <a:endParaRPr lang="id-ID" dirty="0"/>
          </a:p>
        </p:txBody>
      </p:sp>
      <p:sp>
        <p:nvSpPr>
          <p:cNvPr id="3" name="Content Placeholder 2">
            <a:extLst>
              <a:ext uri="{FF2B5EF4-FFF2-40B4-BE49-F238E27FC236}">
                <a16:creationId xmlns:a16="http://schemas.microsoft.com/office/drawing/2014/main" id="{7100626E-C992-4D84-8D41-9CAF380556C3}"/>
              </a:ext>
            </a:extLst>
          </p:cNvPr>
          <p:cNvSpPr>
            <a:spLocks noGrp="1"/>
          </p:cNvSpPr>
          <p:nvPr>
            <p:ph idx="1"/>
          </p:nvPr>
        </p:nvSpPr>
        <p:spPr/>
        <p:txBody>
          <a:bodyPr/>
          <a:lstStyle/>
          <a:p>
            <a:pPr algn="just"/>
            <a:r>
              <a:rPr lang="id-ID" dirty="0"/>
              <a:t>Salah satu faktor yang mendukung kekuatan dan intensitas interaksi antarwilayah adalah kondisi prasarana transportasi yang menghubungkan suatu wilayah dengan wilayah lain di sekitarnya.</a:t>
            </a:r>
          </a:p>
        </p:txBody>
      </p:sp>
    </p:spTree>
    <p:extLst>
      <p:ext uri="{BB962C8B-B14F-4D97-AF65-F5344CB8AC3E}">
        <p14:creationId xmlns:p14="http://schemas.microsoft.com/office/powerpoint/2010/main" val="33759131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DA9D33-88DE-4E68-942C-35861F9AB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656" y="148856"/>
            <a:ext cx="6804837" cy="6590264"/>
          </a:xfrm>
          <a:prstGeom prst="rect">
            <a:avLst/>
          </a:prstGeom>
        </p:spPr>
      </p:pic>
    </p:spTree>
    <p:extLst>
      <p:ext uri="{BB962C8B-B14F-4D97-AF65-F5344CB8AC3E}">
        <p14:creationId xmlns:p14="http://schemas.microsoft.com/office/powerpoint/2010/main" val="4537604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5D0EE8-D123-48FD-B889-88B56EB57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678" y="318978"/>
            <a:ext cx="9481620" cy="6251943"/>
          </a:xfrm>
        </p:spPr>
      </p:pic>
    </p:spTree>
    <p:extLst>
      <p:ext uri="{BB962C8B-B14F-4D97-AF65-F5344CB8AC3E}">
        <p14:creationId xmlns:p14="http://schemas.microsoft.com/office/powerpoint/2010/main" val="34799586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42B4-5426-4929-BBE3-7DB4BB09145D}"/>
              </a:ext>
            </a:extLst>
          </p:cNvPr>
          <p:cNvSpPr>
            <a:spLocks noGrp="1"/>
          </p:cNvSpPr>
          <p:nvPr>
            <p:ph type="title"/>
          </p:nvPr>
        </p:nvSpPr>
        <p:spPr/>
        <p:txBody>
          <a:bodyPr/>
          <a:lstStyle/>
          <a:p>
            <a:pPr algn="ctr"/>
            <a:r>
              <a:rPr lang="id-ID" dirty="0"/>
              <a:t>Teori tempat sentral </a:t>
            </a:r>
          </a:p>
        </p:txBody>
      </p:sp>
      <p:sp>
        <p:nvSpPr>
          <p:cNvPr id="3" name="Content Placeholder 2">
            <a:extLst>
              <a:ext uri="{FF2B5EF4-FFF2-40B4-BE49-F238E27FC236}">
                <a16:creationId xmlns:a16="http://schemas.microsoft.com/office/drawing/2014/main" id="{006375AB-F3B3-479F-B5A7-FE5025200DBC}"/>
              </a:ext>
            </a:extLst>
          </p:cNvPr>
          <p:cNvSpPr>
            <a:spLocks noGrp="1"/>
          </p:cNvSpPr>
          <p:nvPr>
            <p:ph idx="1"/>
          </p:nvPr>
        </p:nvSpPr>
        <p:spPr/>
        <p:txBody>
          <a:bodyPr>
            <a:normAutofit fontScale="92500" lnSpcReduction="10000"/>
          </a:bodyPr>
          <a:lstStyle/>
          <a:p>
            <a:r>
              <a:rPr lang="id-ID" dirty="0"/>
              <a:t>Menurut Christaller, kota sentral merupakan pusat bagi daerah sekitarnya yang menjadi penghubung perdagangan dengan wilayah lain. Selanjutnya, Christaller menyebutkannya sebagai tempat sentral karena tempat yang sentral tersebut tidaklah semata-mata hanya bergantung kepada aspek permukiman penduduk</a:t>
            </a:r>
          </a:p>
          <a:p>
            <a:r>
              <a:rPr lang="id-ID" dirty="0"/>
              <a:t>Dalam teori in digambarkan bahwa tempat sentral merupakan suatu titik simpul dari suatu bentuk heksagonal atau segienam. Daerah segienam ini merupakan wilayah-wilayah yang penduduknya mampu terlayani oleh tempat yang sentral tersebut.</a:t>
            </a:r>
          </a:p>
          <a:p>
            <a:endParaRPr lang="id-ID" dirty="0"/>
          </a:p>
          <a:p>
            <a:r>
              <a:rPr lang="id-ID" dirty="0"/>
              <a:t>Tempat sentral dan daerah yang dipengaruhinya (komplementer), pada dasarnya dapat dibedakan menjadi tiga macam, yaitu hirarki 3 (K=3), hirarki 4 (K=4), dan hirarki 7 (K=7).</a:t>
            </a:r>
          </a:p>
        </p:txBody>
      </p:sp>
    </p:spTree>
    <p:extLst>
      <p:ext uri="{BB962C8B-B14F-4D97-AF65-F5344CB8AC3E}">
        <p14:creationId xmlns:p14="http://schemas.microsoft.com/office/powerpoint/2010/main" val="34148355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F918-0D50-4137-8EA7-93DCF8163684}"/>
              </a:ext>
            </a:extLst>
          </p:cNvPr>
          <p:cNvSpPr>
            <a:spLocks noGrp="1"/>
          </p:cNvSpPr>
          <p:nvPr>
            <p:ph type="title"/>
          </p:nvPr>
        </p:nvSpPr>
        <p:spPr/>
        <p:txBody>
          <a:bodyPr/>
          <a:lstStyle/>
          <a:p>
            <a:r>
              <a:rPr lang="id-ID" b="1" dirty="0"/>
              <a:t>1. Hirarki 3 (K=3)</a:t>
            </a:r>
            <a:endParaRPr lang="id-ID" dirty="0"/>
          </a:p>
        </p:txBody>
      </p:sp>
      <p:sp>
        <p:nvSpPr>
          <p:cNvPr id="3" name="Content Placeholder 2">
            <a:extLst>
              <a:ext uri="{FF2B5EF4-FFF2-40B4-BE49-F238E27FC236}">
                <a16:creationId xmlns:a16="http://schemas.microsoft.com/office/drawing/2014/main" id="{C1A07D72-E2B8-4BC9-8542-A82158DB4D03}"/>
              </a:ext>
            </a:extLst>
          </p:cNvPr>
          <p:cNvSpPr>
            <a:spLocks noGrp="1"/>
          </p:cNvSpPr>
          <p:nvPr>
            <p:ph idx="1"/>
          </p:nvPr>
        </p:nvSpPr>
        <p:spPr>
          <a:xfrm>
            <a:off x="838200" y="1424763"/>
            <a:ext cx="10515600" cy="4752200"/>
          </a:xfrm>
        </p:spPr>
        <p:txBody>
          <a:bodyPr/>
          <a:lstStyle/>
          <a:p>
            <a:r>
              <a:rPr lang="id-ID" dirty="0"/>
              <a:t>Pusat pelayanan berupa pasar yang selalu menyediakan kebutuhan bagi daerah sekitarnya, </a:t>
            </a:r>
            <a:r>
              <a:rPr lang="id-ID" b="1" dirty="0"/>
              <a:t>sering disebut kasus pasar optimal.</a:t>
            </a:r>
            <a:r>
              <a:rPr lang="id-ID" dirty="0"/>
              <a:t> Selain mempengaruhi wilayahnya sendiri, wilayah ini juga mempengaruhi sepertiga bagian dari masing-masing wilayah tetangganya</a:t>
            </a:r>
          </a:p>
        </p:txBody>
      </p:sp>
      <p:pic>
        <p:nvPicPr>
          <p:cNvPr id="4" name="Picture 3" descr="teori tempat sentral">
            <a:extLst>
              <a:ext uri="{FF2B5EF4-FFF2-40B4-BE49-F238E27FC236}">
                <a16:creationId xmlns:a16="http://schemas.microsoft.com/office/drawing/2014/main" id="{F638F68C-BA21-49A2-99E6-E600F2BA8E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71328" y="3104708"/>
            <a:ext cx="7995685" cy="3551274"/>
          </a:xfrm>
          <a:prstGeom prst="rect">
            <a:avLst/>
          </a:prstGeom>
          <a:noFill/>
          <a:ln>
            <a:noFill/>
          </a:ln>
        </p:spPr>
      </p:pic>
    </p:spTree>
    <p:extLst>
      <p:ext uri="{BB962C8B-B14F-4D97-AF65-F5344CB8AC3E}">
        <p14:creationId xmlns:p14="http://schemas.microsoft.com/office/powerpoint/2010/main" val="130094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3960-6A32-4F6B-B144-D74161BC4886}"/>
              </a:ext>
            </a:extLst>
          </p:cNvPr>
          <p:cNvSpPr>
            <a:spLocks noGrp="1"/>
          </p:cNvSpPr>
          <p:nvPr>
            <p:ph idx="1"/>
          </p:nvPr>
        </p:nvSpPr>
        <p:spPr/>
        <p:txBody>
          <a:bodyPr/>
          <a:lstStyle/>
          <a:p>
            <a:r>
              <a:rPr lang="id-ID" b="1" dirty="0"/>
              <a:t>Struktur ini disebut Christaller sebagai asas pasar. </a:t>
            </a:r>
            <a:r>
              <a:rPr lang="id-ID" dirty="0"/>
              <a:t>Dalam arti, semua daerah harus dilengkapi dengan barang-barang yang diperlukan dan lokasi tempat-tempat sentral harus harus sesedikit mungkin.</a:t>
            </a:r>
          </a:p>
        </p:txBody>
      </p:sp>
    </p:spTree>
    <p:extLst>
      <p:ext uri="{BB962C8B-B14F-4D97-AF65-F5344CB8AC3E}">
        <p14:creationId xmlns:p14="http://schemas.microsoft.com/office/powerpoint/2010/main" val="13242935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FBAD-4D68-43E2-97D3-0CCA190714D2}"/>
              </a:ext>
            </a:extLst>
          </p:cNvPr>
          <p:cNvSpPr>
            <a:spLocks noGrp="1"/>
          </p:cNvSpPr>
          <p:nvPr>
            <p:ph type="title"/>
          </p:nvPr>
        </p:nvSpPr>
        <p:spPr>
          <a:xfrm>
            <a:off x="838200" y="365126"/>
            <a:ext cx="10515600" cy="719396"/>
          </a:xfrm>
        </p:spPr>
        <p:txBody>
          <a:bodyPr/>
          <a:lstStyle/>
          <a:p>
            <a:r>
              <a:rPr lang="id-ID" b="1" dirty="0"/>
              <a:t>2. Hirarki 4 (k=4)</a:t>
            </a:r>
            <a:endParaRPr lang="id-ID" dirty="0"/>
          </a:p>
        </p:txBody>
      </p:sp>
      <p:sp>
        <p:nvSpPr>
          <p:cNvPr id="3" name="Content Placeholder 2">
            <a:extLst>
              <a:ext uri="{FF2B5EF4-FFF2-40B4-BE49-F238E27FC236}">
                <a16:creationId xmlns:a16="http://schemas.microsoft.com/office/drawing/2014/main" id="{18EC940E-D0BA-457C-AB82-E29D59981FB3}"/>
              </a:ext>
            </a:extLst>
          </p:cNvPr>
          <p:cNvSpPr>
            <a:spLocks noGrp="1"/>
          </p:cNvSpPr>
          <p:nvPr>
            <p:ph idx="1"/>
          </p:nvPr>
        </p:nvSpPr>
        <p:spPr>
          <a:xfrm>
            <a:off x="838199" y="1254642"/>
            <a:ext cx="10772553" cy="4922321"/>
          </a:xfrm>
        </p:spPr>
        <p:txBody>
          <a:bodyPr/>
          <a:lstStyle/>
          <a:p>
            <a:r>
              <a:rPr lang="id-ID" dirty="0"/>
              <a:t>Wilayah ini dan daerah sekitarnya yang terpengaruh memberikan kemungkinan jalur lalu lintas yang paling efisien. </a:t>
            </a:r>
            <a:r>
              <a:rPr lang="id-ID" b="1" dirty="0"/>
              <a:t>Tempat sentral ini disebut pula situasi lalu lintas yang optimum.</a:t>
            </a:r>
            <a:r>
              <a:rPr lang="id-ID" dirty="0"/>
              <a:t> Situasi lalu lintas yang optimum ini memiliki pengaruh setengah bagian di masing-masing wilayah tetangganya</a:t>
            </a:r>
          </a:p>
        </p:txBody>
      </p:sp>
      <p:pic>
        <p:nvPicPr>
          <p:cNvPr id="4" name="Picture 3" descr="teori tempat sentral">
            <a:extLst>
              <a:ext uri="{FF2B5EF4-FFF2-40B4-BE49-F238E27FC236}">
                <a16:creationId xmlns:a16="http://schemas.microsoft.com/office/drawing/2014/main" id="{2B3BC9BA-0924-446D-A063-91A7DCBF49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59348" y="3040912"/>
            <a:ext cx="6209413" cy="3696937"/>
          </a:xfrm>
          <a:prstGeom prst="rect">
            <a:avLst/>
          </a:prstGeom>
          <a:noFill/>
          <a:ln>
            <a:noFill/>
          </a:ln>
        </p:spPr>
      </p:pic>
    </p:spTree>
    <p:extLst>
      <p:ext uri="{BB962C8B-B14F-4D97-AF65-F5344CB8AC3E}">
        <p14:creationId xmlns:p14="http://schemas.microsoft.com/office/powerpoint/2010/main" val="2736610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E2460-1744-4F27-912B-BD8C5A253A28}"/>
              </a:ext>
            </a:extLst>
          </p:cNvPr>
          <p:cNvSpPr>
            <a:spLocks noGrp="1"/>
          </p:cNvSpPr>
          <p:nvPr>
            <p:ph idx="1"/>
          </p:nvPr>
        </p:nvSpPr>
        <p:spPr/>
        <p:txBody>
          <a:bodyPr/>
          <a:lstStyle/>
          <a:p>
            <a:r>
              <a:rPr lang="id-ID" b="1" dirty="0"/>
              <a:t>Struktur ini disebut Christaller sebagai asas pengangkutan. </a:t>
            </a:r>
            <a:r>
              <a:rPr lang="id-ID" dirty="0"/>
              <a:t>Menurut asas pengangkutan, penyebaran tempat-tempat sentral paling menguntungkan apabila terdapat tempat penting terletak pada jalan yang menghubungkan dua kota. Jalan penghubung dua kota ini hendaknya berjarak pendek dan lurus.</a:t>
            </a:r>
          </a:p>
          <a:p>
            <a:endParaRPr lang="id-ID" dirty="0"/>
          </a:p>
        </p:txBody>
      </p:sp>
    </p:spTree>
    <p:extLst>
      <p:ext uri="{BB962C8B-B14F-4D97-AF65-F5344CB8AC3E}">
        <p14:creationId xmlns:p14="http://schemas.microsoft.com/office/powerpoint/2010/main" val="40915745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9109-0D38-42A0-9ABD-61E0A4778F85}"/>
              </a:ext>
            </a:extLst>
          </p:cNvPr>
          <p:cNvSpPr>
            <a:spLocks noGrp="1"/>
          </p:cNvSpPr>
          <p:nvPr>
            <p:ph type="title"/>
          </p:nvPr>
        </p:nvSpPr>
        <p:spPr>
          <a:xfrm>
            <a:off x="838200" y="365126"/>
            <a:ext cx="10515600" cy="676866"/>
          </a:xfrm>
        </p:spPr>
        <p:txBody>
          <a:bodyPr>
            <a:normAutofit/>
          </a:bodyPr>
          <a:lstStyle/>
          <a:p>
            <a:r>
              <a:rPr lang="id-ID" b="1" dirty="0"/>
              <a:t>3. Hirarki 7 (k=7)</a:t>
            </a:r>
            <a:endParaRPr lang="id-ID" dirty="0"/>
          </a:p>
        </p:txBody>
      </p:sp>
      <p:sp>
        <p:nvSpPr>
          <p:cNvPr id="3" name="Content Placeholder 2">
            <a:extLst>
              <a:ext uri="{FF2B5EF4-FFF2-40B4-BE49-F238E27FC236}">
                <a16:creationId xmlns:a16="http://schemas.microsoft.com/office/drawing/2014/main" id="{28DC4F46-F3C6-4ED8-A68D-D122045DBE6D}"/>
              </a:ext>
            </a:extLst>
          </p:cNvPr>
          <p:cNvSpPr>
            <a:spLocks noGrp="1"/>
          </p:cNvSpPr>
          <p:nvPr>
            <p:ph idx="1"/>
          </p:nvPr>
        </p:nvSpPr>
        <p:spPr>
          <a:xfrm>
            <a:off x="838200" y="1041992"/>
            <a:ext cx="10515600" cy="5635254"/>
          </a:xfrm>
        </p:spPr>
        <p:txBody>
          <a:bodyPr/>
          <a:lstStyle/>
          <a:p>
            <a:r>
              <a:rPr lang="id-ID" dirty="0"/>
              <a:t>Selain mempengaruhi wilayahnya sendiri, juga mempengaruhi seluruh bagian (satu bagian) masing-masing wilayah tetangganya. </a:t>
            </a:r>
            <a:r>
              <a:rPr lang="id-ID" b="1" dirty="0"/>
              <a:t>Wilayah ini disebut juga situasi administratif yang optimum. </a:t>
            </a:r>
            <a:r>
              <a:rPr lang="id-ID" dirty="0"/>
              <a:t>Situasi administratif yang dimaksud dapat berupa kota pusat pemerintahan. Pengaruh tempat yang sentral dapat diukur berdasarkan hirarki tertentu, dan bergantung pada luasan heksagonal yang dilingkupinya</a:t>
            </a:r>
          </a:p>
        </p:txBody>
      </p:sp>
      <p:pic>
        <p:nvPicPr>
          <p:cNvPr id="4" name="Picture 3" descr="teori tempat sentral">
            <a:extLst>
              <a:ext uri="{FF2B5EF4-FFF2-40B4-BE49-F238E27FC236}">
                <a16:creationId xmlns:a16="http://schemas.microsoft.com/office/drawing/2014/main" id="{78A970C2-0ACC-413B-A1D9-F1D12DE6B7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72955" y="3428999"/>
            <a:ext cx="6309538" cy="3248247"/>
          </a:xfrm>
          <a:prstGeom prst="rect">
            <a:avLst/>
          </a:prstGeom>
          <a:noFill/>
          <a:ln>
            <a:noFill/>
          </a:ln>
        </p:spPr>
      </p:pic>
    </p:spTree>
    <p:extLst>
      <p:ext uri="{BB962C8B-B14F-4D97-AF65-F5344CB8AC3E}">
        <p14:creationId xmlns:p14="http://schemas.microsoft.com/office/powerpoint/2010/main" val="7076487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3DD58-CD6D-4BF4-8A40-1E5454ED0C02}"/>
              </a:ext>
            </a:extLst>
          </p:cNvPr>
          <p:cNvSpPr>
            <a:spLocks noGrp="1"/>
          </p:cNvSpPr>
          <p:nvPr>
            <p:ph idx="1"/>
          </p:nvPr>
        </p:nvSpPr>
        <p:spPr/>
        <p:txBody>
          <a:bodyPr/>
          <a:lstStyle/>
          <a:p>
            <a:pPr algn="just"/>
            <a:r>
              <a:rPr lang="id-ID" dirty="0"/>
              <a:t>Menurut Christaller, daerah ini sesuai dengan asas pemerintahan. Asas pemerintahan lebih ditekankan pada penyatuan dan perlindungan kelompok masyarakat yang terpisah dari ancaman musuh. Oleh karena itu, sebuah tempat sentral ideal menurut asas pemerintahan adalah kota besar yang berada di tengah-tengah kota dan dikelilingi oleh kotakota satelit dan tak berpenghuni di pinggirnya</a:t>
            </a:r>
          </a:p>
        </p:txBody>
      </p:sp>
    </p:spTree>
    <p:extLst>
      <p:ext uri="{BB962C8B-B14F-4D97-AF65-F5344CB8AC3E}">
        <p14:creationId xmlns:p14="http://schemas.microsoft.com/office/powerpoint/2010/main" val="13684937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TM02892315[[fn=Wisp]]</Template>
  <TotalTime>1434</TotalTime>
  <Words>5206</Words>
  <Application>Microsoft Office PowerPoint</Application>
  <PresentationFormat>Widescreen</PresentationFormat>
  <Paragraphs>628</Paragraphs>
  <Slides>125</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125</vt:i4>
      </vt:variant>
    </vt:vector>
  </HeadingPairs>
  <TitlesOfParts>
    <vt:vector size="141" baseType="lpstr">
      <vt:lpstr>Aharoni</vt:lpstr>
      <vt:lpstr>Algerian</vt:lpstr>
      <vt:lpstr>Arial</vt:lpstr>
      <vt:lpstr>Arial Black</vt:lpstr>
      <vt:lpstr>Arial Rounded MT Bold</vt:lpstr>
      <vt:lpstr>Baskerville</vt:lpstr>
      <vt:lpstr>Calibri</vt:lpstr>
      <vt:lpstr>Century Gothic</vt:lpstr>
      <vt:lpstr>Century Schoolbook</vt:lpstr>
      <vt:lpstr>Tahoma</vt:lpstr>
      <vt:lpstr>Times New Roman</vt:lpstr>
      <vt:lpstr>Wingdings</vt:lpstr>
      <vt:lpstr>Wingdings 2</vt:lpstr>
      <vt:lpstr>Wingdings 3</vt:lpstr>
      <vt:lpstr>Wisp</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POTENSI DESA</vt:lpstr>
      <vt:lpstr>Desa Berdasarkan Potensinya</vt:lpstr>
      <vt:lpstr>Macam desa : Agraris , Nelayan, Industri</vt:lpstr>
      <vt:lpstr>Desa Berdasarkan Tingkat Pembangunan dan kemampuan pengembangan</vt:lpstr>
      <vt:lpstr>1. Desa Swadaya</vt:lpstr>
      <vt:lpstr>2. Desa Swakarya</vt:lpstr>
      <vt:lpstr>PowerPoint Presentation</vt:lpstr>
      <vt:lpstr>Potensi Desa Menurut Luas Wilayah : </vt:lpstr>
      <vt:lpstr>Potensi Desa Menurut Tingkat Penduduknya : </vt:lpstr>
      <vt:lpstr>Struktur Ruang Desa dan Kota</vt:lpstr>
      <vt:lpstr>b. Pola Memanjang Pantai</vt:lpstr>
      <vt:lpstr>c. Pola Terpusat</vt:lpstr>
      <vt:lpstr>d. Pola Mengelilingi Fasilitas Tertentu      ( Danau, waduk, Pasar )</vt:lpstr>
      <vt:lpstr>PowerPoint Presentation</vt:lpstr>
      <vt:lpstr>Lokasi desa terhadappusat fasilitas dibedakan menjadi 4 katagori</vt:lpstr>
      <vt:lpstr>Paul H. Landis, seorang ahli sosiologi perdesaan, membedakan pola persebaran permukiman desa menjadi empat tipe</vt:lpstr>
      <vt:lpstr>PowerPoint Presentation</vt:lpstr>
      <vt:lpstr>PowerPoint Presentation</vt:lpstr>
      <vt:lpstr>PowerPoint Presentation</vt:lpstr>
      <vt:lpstr>Menurut R. Bintarto ada 6 pola desa dikemukakan yaitu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Pemerintah  Republik  Indonesia  membuat penggolongan kota berdasarkan jumlah penduduk sebagai berikut (diolah dari Urban Population Growth of Indonesia, 1980-1990):</vt:lpstr>
      <vt:lpstr>Doxiadis</vt:lpstr>
      <vt:lpstr>Menurut N.R saxena tahapan pemusatan penduduk kota adalah sebagai berikut:</vt:lpstr>
      <vt:lpstr>PowerPoint Presentation</vt:lpstr>
      <vt:lpstr>PowerPoint Presentation</vt:lpstr>
      <vt:lpstr>PowerPoint Presentation</vt:lpstr>
      <vt:lpstr>PowerPoint Presentation</vt:lpstr>
      <vt:lpstr>PowerPoint Presentation</vt:lpstr>
      <vt:lpstr>Pola Keruangan kota </vt:lpstr>
      <vt:lpstr>Pendekatan Ekologi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Pendekatan Morfologi kota</vt:lpstr>
      <vt:lpstr>Cakupan aspek morfologi kota antara lain:</vt:lpstr>
      <vt:lpstr>Ekspresi keruangan morfologi kota</vt:lpstr>
      <vt:lpstr>PowerPoint Presentation</vt:lpstr>
      <vt:lpstr>PowerPoint Presentation</vt:lpstr>
      <vt:lpstr>PowerPoint Presentation</vt:lpstr>
      <vt:lpstr>PowerPoint Presentation</vt:lpstr>
      <vt:lpstr>PowerPoint Presentation</vt:lpstr>
      <vt:lpstr>B. Bentuk Tidak Kompak</vt:lpstr>
      <vt:lpstr>PowerPoint Presentation</vt:lpstr>
      <vt:lpstr>PowerPoint Presentation</vt:lpstr>
      <vt:lpstr>PowerPoint Presentation</vt:lpstr>
      <vt:lpstr>Dari gambar 1, nampak bahwa daya tank dari luar kota adalah pada daerahdaerah dimana kegiatan ekonomi banyak menonjol, yaitu di sekitar pelabuhan dan di sekitar hinterland yang subur. Harga tanah di sepanjang jalan raya akan lebih tinggi daripada tanah-tanah di sekitar pegunungan</vt:lpstr>
      <vt:lpstr>PowerPoint Presentation</vt:lpstr>
      <vt:lpstr>PowerPoint Presentation</vt:lpstr>
      <vt:lpstr>Interaksi desa kota</vt:lpstr>
      <vt:lpstr>Interaksi Desa kota</vt:lpstr>
      <vt:lpstr>Zona Interaksi Kota-Desa Menurut Bintarto, zona-zona interaksi antara wilayah perkotaan dan perdesaan membentuk pola-pola konsentrik, yaitu sebagai berikut.  </vt:lpstr>
      <vt:lpstr>Lanjutan....</vt:lpstr>
      <vt:lpstr>Menurut Edward Ulman, penyebab timbulnya interaksi antar wilayah sebagai berikut,</vt:lpstr>
      <vt:lpstr>Perhitungan uuntuk menentukan kekuatan interaksi desa kota</vt:lpstr>
      <vt:lpstr> Teori Gravitasi W.J. Reilly (1929</vt:lpstr>
      <vt:lpstr>PowerPoint Presentation</vt:lpstr>
      <vt:lpstr>PowerPoint Presentation</vt:lpstr>
      <vt:lpstr>Teori Titik Henti (Breaking Point Theory)</vt:lpstr>
      <vt:lpstr>PowerPoint Presentation</vt:lpstr>
      <vt:lpstr>PowerPoint Presentation</vt:lpstr>
      <vt:lpstr>Teori Grafik</vt:lpstr>
      <vt:lpstr>PowerPoint Presentation</vt:lpstr>
      <vt:lpstr>PowerPoint Presentation</vt:lpstr>
      <vt:lpstr>Teori tempat sentral </vt:lpstr>
      <vt:lpstr>1. Hirarki 3 (K=3)</vt:lpstr>
      <vt:lpstr>PowerPoint Presentation</vt:lpstr>
      <vt:lpstr>2. Hirarki 4 (k=4)</vt:lpstr>
      <vt:lpstr>PowerPoint Presentation</vt:lpstr>
      <vt:lpstr>3. Hirarki 7 (k=7)</vt:lpstr>
      <vt:lpstr>PowerPoint Presentation</vt:lpstr>
      <vt:lpstr>PowerPoint Presentation</vt:lpstr>
      <vt:lpstr>PowerPoint Presentation</vt:lpstr>
      <vt:lpstr>PowerPoint Presentation</vt:lpstr>
      <vt:lpstr>PowerPoint Presentation</vt:lpstr>
      <vt:lpstr>Pola dan Bentuk Kota</vt:lpstr>
      <vt:lpstr>Perkembangan kota dapat dilihat dalam dua cara, yaitu:</vt:lpstr>
      <vt:lpstr>1. Perkembangan Alamiah</vt:lpstr>
      <vt:lpstr>PowerPoint Presentation</vt:lpstr>
      <vt:lpstr>d). Pertumbuhan secara terpencar (Scattered Growth) Pertumbuhan kota berlangsung dengan pola yang tidak teratur. Hal ini akan menimbulkan permasalahan kemacetan lalulintas, masuknya kegiatan industri dalam lingkungan permukiman, munculnya kawasan kumuh, kurangnya ruang terbuka (taman). Bila tidak terkendali, persoalan ini akan sulit dipecahkan di masa depan. </vt:lpstr>
      <vt:lpstr>B. Perkembangan menurut arah pertumbuhan</vt:lpstr>
      <vt:lpstr>Perkembangan Vertikal </vt:lpstr>
      <vt:lpstr>PowerPoint Presentation</vt:lpstr>
      <vt:lpstr>Wilayah &amp; Perwilayahan</vt:lpstr>
      <vt:lpstr>Pembagian Wilayah</vt:lpstr>
      <vt:lpstr>Wilayah Formal (Formal Region)</vt:lpstr>
      <vt:lpstr>PowerPoint Presentation</vt:lpstr>
      <vt:lpstr>Wilayah Fungsional (Nodal Region)</vt:lpstr>
      <vt:lpstr>Perwilayahan Regionalisasi</vt:lpstr>
      <vt:lpstr>Teori pusat pertumbuhan</vt:lpstr>
      <vt:lpstr>Teori Polarisasi Ekonomi</vt:lpstr>
      <vt:lpstr>Contoh</vt:lpstr>
      <vt:lpstr>Konsep kutub pertumbuhan (growth pole concept)</vt:lpstr>
      <vt:lpstr>Contoh:</vt:lpstr>
      <vt:lpstr>Teori Pusat Pertumbuhan</vt:lpstr>
      <vt:lpstr>Teori Tempat Sentral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 dan Bentuk Kota</dc:title>
  <dc:creator>Aim</dc:creator>
  <cp:lastModifiedBy>ulin niam</cp:lastModifiedBy>
  <cp:revision>56</cp:revision>
  <dcterms:created xsi:type="dcterms:W3CDTF">2018-01-11T03:51:10Z</dcterms:created>
  <dcterms:modified xsi:type="dcterms:W3CDTF">2018-09-05T01:44:05Z</dcterms:modified>
</cp:coreProperties>
</file>