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9" r:id="rId2"/>
    <p:sldId id="320" r:id="rId3"/>
    <p:sldId id="321" r:id="rId4"/>
    <p:sldId id="281" r:id="rId5"/>
    <p:sldId id="282" r:id="rId6"/>
    <p:sldId id="342" r:id="rId7"/>
    <p:sldId id="283" r:id="rId8"/>
    <p:sldId id="284" r:id="rId9"/>
    <p:sldId id="306" r:id="rId10"/>
    <p:sldId id="307" r:id="rId11"/>
    <p:sldId id="353" r:id="rId12"/>
    <p:sldId id="310" r:id="rId13"/>
    <p:sldId id="343" r:id="rId14"/>
    <p:sldId id="355" r:id="rId15"/>
    <p:sldId id="285" r:id="rId16"/>
    <p:sldId id="349" r:id="rId17"/>
    <p:sldId id="329" r:id="rId18"/>
    <p:sldId id="344" r:id="rId19"/>
    <p:sldId id="330" r:id="rId20"/>
    <p:sldId id="331" r:id="rId21"/>
    <p:sldId id="332" r:id="rId22"/>
    <p:sldId id="333" r:id="rId23"/>
    <p:sldId id="356" r:id="rId24"/>
    <p:sldId id="335" r:id="rId25"/>
    <p:sldId id="350" r:id="rId26"/>
    <p:sldId id="336" r:id="rId27"/>
    <p:sldId id="337" r:id="rId28"/>
    <p:sldId id="338" r:id="rId29"/>
    <p:sldId id="345" r:id="rId30"/>
    <p:sldId id="340" r:id="rId31"/>
    <p:sldId id="341" r:id="rId32"/>
    <p:sldId id="351" r:id="rId33"/>
    <p:sldId id="274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DD330"/>
    <a:srgbClr val="00CC00"/>
    <a:srgbClr val="0C7CD2"/>
    <a:srgbClr val="1F7EE7"/>
    <a:srgbClr val="AE1517"/>
    <a:srgbClr val="CC0000"/>
    <a:srgbClr val="75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owerpointstyl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9/7/2018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4"/>
              </a:rPr>
              <a:t>Powerpoint Templates</a:t>
            </a:r>
            <a:endParaRPr lang="fr-FR"/>
          </a:p>
        </p:txBody>
      </p:sp>
      <p:pic>
        <p:nvPicPr>
          <p:cNvPr id="10" name="Picture 26" descr="fsd dsljfzeêfs$fsd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Page </a:t>
            </a:r>
            <a:fld id="{53B88607-CAF4-45E9-8981-D24A3F600AEC}" type="slidenum">
              <a:rPr lang="fr-FR" b="1">
                <a:solidFill>
                  <a:schemeClr val="bg1"/>
                </a:solidFill>
              </a:rPr>
              <a:pPr/>
              <a:t>‹#›</a:t>
            </a:fld>
            <a:endParaRPr 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1467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3. Rata-rata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hitung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kelompok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2" y="857233"/>
            <a:ext cx="7620000" cy="370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err="1" smtClean="0">
                <a:solidFill>
                  <a:srgbClr val="FFFF00"/>
                </a:solidFill>
                <a:cs typeface="Arial" charset="0"/>
              </a:rPr>
              <a:t>Contoh</a:t>
            </a:r>
            <a:r>
              <a:rPr lang="en-US" sz="3200" dirty="0" smtClean="0">
                <a:solidFill>
                  <a:srgbClr val="FFFF00"/>
                </a:solidFill>
                <a:cs typeface="Arial" charset="0"/>
              </a:rPr>
              <a:t> :</a:t>
            </a:r>
            <a:endParaRPr lang="en-US" sz="3200" dirty="0">
              <a:solidFill>
                <a:srgbClr val="FFFF00"/>
              </a:solidFill>
              <a:cs typeface="Arial" charset="0"/>
            </a:endParaRPr>
          </a:p>
          <a:p>
            <a:pPr marL="457200" indent="-457200"/>
            <a:r>
              <a:rPr lang="en-US" sz="3200" b="0" dirty="0" err="1" smtClean="0">
                <a:cs typeface="Arial" charset="0"/>
              </a:rPr>
              <a:t>Tentukan</a:t>
            </a:r>
            <a:r>
              <a:rPr lang="en-US" sz="3200" b="0" dirty="0" smtClean="0">
                <a:cs typeface="Arial" charset="0"/>
              </a:rPr>
              <a:t> rata-rata </a:t>
            </a:r>
            <a:r>
              <a:rPr lang="en-US" sz="3200" b="0" dirty="0" err="1" smtClean="0">
                <a:cs typeface="Arial" charset="0"/>
              </a:rPr>
              <a:t>dari</a:t>
            </a:r>
            <a:r>
              <a:rPr lang="en-US" sz="3200" b="0" dirty="0" smtClean="0">
                <a:cs typeface="Arial" charset="0"/>
              </a:rPr>
              <a:t> data </a:t>
            </a:r>
            <a:r>
              <a:rPr lang="en-US" sz="3200" b="0" dirty="0" err="1" smtClean="0">
                <a:cs typeface="Arial" charset="0"/>
              </a:rPr>
              <a:t>pada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tabel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berikut</a:t>
            </a:r>
            <a:r>
              <a:rPr lang="en-US" sz="3200" b="0" dirty="0" smtClean="0">
                <a:cs typeface="Arial" charset="0"/>
              </a:rPr>
              <a:t> : </a:t>
            </a:r>
          </a:p>
          <a:p>
            <a:pPr marL="457200" indent="-457200"/>
            <a:endParaRPr lang="en-US" sz="1050" dirty="0" smtClean="0"/>
          </a:p>
          <a:p>
            <a:pPr marL="457200" indent="-457200"/>
            <a:r>
              <a:rPr lang="en-US" sz="3200" dirty="0" smtClean="0"/>
              <a:t>					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84682"/>
              </p:ext>
            </p:extLst>
          </p:nvPr>
        </p:nvGraphicFramePr>
        <p:xfrm>
          <a:off x="1145824" y="2420888"/>
          <a:ext cx="4362280" cy="3563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938"/>
                <a:gridCol w="1796342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ahoma" pitchFamily="34" charset="0"/>
                          <a:cs typeface="Tahoma" pitchFamily="34" charset="0"/>
                        </a:rPr>
                        <a:t>Kelas</a:t>
                      </a:r>
                      <a:r>
                        <a:rPr lang="en-US" sz="2000" b="1" dirty="0" smtClean="0">
                          <a:latin typeface="Tahoma" pitchFamily="34" charset="0"/>
                          <a:cs typeface="Tahoma" pitchFamily="34" charset="0"/>
                        </a:rPr>
                        <a:t> Interval</a:t>
                      </a:r>
                      <a:endParaRPr lang="en-US" sz="20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ahoma" pitchFamily="34" charset="0"/>
                          <a:cs typeface="Tahoma" pitchFamily="34" charset="0"/>
                        </a:rPr>
                        <a:t>Frek</a:t>
                      </a:r>
                      <a:r>
                        <a:rPr lang="en-US" sz="2000" b="1" dirty="0" smtClean="0">
                          <a:latin typeface="Tahoma" pitchFamily="34" charset="0"/>
                          <a:cs typeface="Tahoma" pitchFamily="34" charset="0"/>
                        </a:rPr>
                        <a:t>. (f) </a:t>
                      </a:r>
                      <a:endParaRPr lang="en-US" sz="20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6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389078" y="116632"/>
                <a:ext cx="8359386" cy="6299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>
                    <a:solidFill>
                      <a:srgbClr val="FFFF00"/>
                    </a:solidFill>
                  </a:rPr>
                  <a:t>Solusi : (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cara</a:t>
                </a:r>
                <a:r>
                  <a:rPr lang="en-US" sz="3200" dirty="0" smtClean="0">
                    <a:solidFill>
                      <a:srgbClr val="FFFF00"/>
                    </a:solidFill>
                  </a:rPr>
                  <a:t> 1) Cara 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Langsung</a:t>
                </a:r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Dari </a:t>
                </a:r>
                <a:r>
                  <a:rPr lang="en-US" sz="3200" dirty="0" err="1" smtClean="0"/>
                  <a:t>tabel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diperoleh</a:t>
                </a:r>
                <a:r>
                  <a:rPr lang="en-US" sz="3200" dirty="0" smtClean="0"/>
                  <a:t> ∑f = 50 </a:t>
                </a:r>
                <a:r>
                  <a:rPr lang="en-US" sz="3200" dirty="0" err="1" smtClean="0"/>
                  <a:t>dan</a:t>
                </a:r>
                <a:r>
                  <a:rPr lang="en-US" sz="3200" dirty="0" smtClean="0"/>
                  <a:t> ∑</a:t>
                </a:r>
                <a:r>
                  <a:rPr lang="en-US" sz="3200" dirty="0" err="1" smtClean="0"/>
                  <a:t>f.m</a:t>
                </a:r>
                <a:r>
                  <a:rPr lang="en-US" sz="3200" dirty="0" smtClean="0"/>
                  <a:t> = 2695</a:t>
                </a:r>
              </a:p>
              <a:p>
                <a:pPr marL="457200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m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</m:e>
                        </m:nary>
                      </m:den>
                    </m:f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  <a:ea typeface="Cambria Math"/>
                          </a:rPr>
                          <m:t>2695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  <a:ea typeface="Cambria Math"/>
                          </a:rPr>
                          <m:t>50</m:t>
                        </m:r>
                      </m:den>
                    </m:f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=53,9</m:t>
                    </m:r>
                  </m:oMath>
                </a14:m>
                <a:r>
                  <a:rPr lang="en-US" sz="3200" dirty="0" smtClean="0"/>
                  <a:t>	  </a:t>
                </a:r>
              </a:p>
              <a:p>
                <a:pPr marL="457200" indent="-457200"/>
                <a:r>
                  <a:rPr lang="en-US" sz="3200" dirty="0" err="1" smtClean="0"/>
                  <a:t>Jadi</a:t>
                </a:r>
                <a:r>
                  <a:rPr lang="en-US" sz="3200" dirty="0" smtClean="0"/>
                  <a:t> rata-</a:t>
                </a:r>
                <a:r>
                  <a:rPr lang="en-US" sz="3200" dirty="0" err="1" smtClean="0"/>
                  <a:t>ratanya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adalah</a:t>
                </a:r>
                <a:r>
                  <a:rPr lang="en-US" sz="3200" dirty="0" smtClean="0"/>
                  <a:t> 53,9</a:t>
                </a: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78" y="116632"/>
                <a:ext cx="8359386" cy="6299032"/>
              </a:xfrm>
              <a:prstGeom prst="rect">
                <a:avLst/>
              </a:prstGeom>
              <a:blipFill rotWithShape="1">
                <a:blip r:embed="rId2"/>
                <a:stretch>
                  <a:fillRect l="-1896" t="-1258" r="-584" b="-22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2967"/>
              </p:ext>
            </p:extLst>
          </p:nvPr>
        </p:nvGraphicFramePr>
        <p:xfrm>
          <a:off x="683568" y="764704"/>
          <a:ext cx="2952328" cy="3561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057"/>
                <a:gridCol w="1351271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Interval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Frek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. (f)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53560"/>
              </p:ext>
            </p:extLst>
          </p:nvPr>
        </p:nvGraphicFramePr>
        <p:xfrm>
          <a:off x="3641127" y="764704"/>
          <a:ext cx="2418064" cy="3561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8064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ahoma" pitchFamily="34" charset="0"/>
                          <a:cs typeface="Tahoma" pitchFamily="34" charset="0"/>
                        </a:rPr>
                        <a:t>Nilai</a:t>
                      </a:r>
                      <a:r>
                        <a:rPr lang="en-US" sz="2000" b="1" dirty="0" smtClean="0">
                          <a:latin typeface="Tahoma" pitchFamily="34" charset="0"/>
                          <a:cs typeface="Tahoma" pitchFamily="34" charset="0"/>
                        </a:rPr>
                        <a:t> Tengah (m)</a:t>
                      </a:r>
                      <a:endParaRPr lang="en-US" sz="20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24,5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34,5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44,5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64,5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74,5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84,5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58143"/>
              </p:ext>
            </p:extLst>
          </p:nvPr>
        </p:nvGraphicFramePr>
        <p:xfrm>
          <a:off x="6056458" y="764704"/>
          <a:ext cx="1872208" cy="3561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f.m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98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241,5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356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654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580,5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596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169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2695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472015"/>
                <a:ext cx="8215370" cy="5630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>
                    <a:solidFill>
                      <a:srgbClr val="FFFF00"/>
                    </a:solidFill>
                  </a:rPr>
                  <a:t>Solusi : (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cara</a:t>
                </a:r>
                <a:r>
                  <a:rPr lang="en-US" sz="3200" dirty="0" smtClean="0">
                    <a:solidFill>
                      <a:srgbClr val="FFFF00"/>
                    </a:solidFill>
                  </a:rPr>
                  <a:t> 2) 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menggunakan</a:t>
                </a:r>
                <a:r>
                  <a:rPr lang="en-US" sz="3200" dirty="0" smtClean="0">
                    <a:solidFill>
                      <a:srgbClr val="FFFF00"/>
                    </a:solidFill>
                  </a:rPr>
                  <a:t> rata-rata 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sementara</a:t>
                </a:r>
                <a:r>
                  <a:rPr lang="en-US" sz="3200" dirty="0" smtClean="0">
                    <a:solidFill>
                      <a:srgbClr val="FFFF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rgbClr val="FF0000"/>
                            </a:solidFill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rgbClr val="FFFF00"/>
                    </a:solidFill>
                  </a:rPr>
                  <a:t>) </a:t>
                </a:r>
                <a:r>
                  <a:rPr lang="en-US" sz="3200" dirty="0" err="1" smtClean="0">
                    <a:solidFill>
                      <a:srgbClr val="FFFF00"/>
                    </a:solidFill>
                  </a:rPr>
                  <a:t>atau</a:t>
                </a:r>
                <a:r>
                  <a:rPr lang="en-US" sz="32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3200" b="1" i="1" dirty="0" err="1" smtClean="0">
                    <a:solidFill>
                      <a:srgbClr val="FF0000"/>
                    </a:solidFill>
                  </a:rPr>
                  <a:t>Metode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 Short Cut</a:t>
                </a:r>
              </a:p>
              <a:p>
                <a:pPr marL="457200" indent="-457200"/>
                <a:r>
                  <a:rPr lang="en-US" sz="3200" dirty="0" err="1" smtClean="0"/>
                  <a:t>Rumus</a:t>
                </a:r>
                <a:r>
                  <a:rPr lang="en-US" sz="3200" dirty="0" smtClean="0"/>
                  <a:t> : 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/>
                              <a:ea typeface="Cambria Math"/>
                            </a:rPr>
                            <m:t>μ</m:t>
                          </m:r>
                          <m: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fd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3200" dirty="0" smtClean="0"/>
              </a:p>
              <a:p>
                <a:pPr marL="457200" indent="-457200"/>
                <a:r>
                  <a:rPr lang="en-US" sz="3200" dirty="0" err="1" smtClean="0"/>
                  <a:t>Dimana</a:t>
                </a:r>
                <a:r>
                  <a:rPr lang="en-US" sz="3200" dirty="0" smtClean="0"/>
                  <a:t> : 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0"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3200" dirty="0" smtClean="0"/>
                  <a:t> 	= rata-rata </a:t>
                </a:r>
                <a:r>
                  <a:rPr lang="en-US" sz="3200" dirty="0" err="1" smtClean="0"/>
                  <a:t>hitung</a:t>
                </a:r>
                <a:r>
                  <a:rPr lang="en-US" sz="3200" dirty="0" smtClean="0"/>
                  <a:t> yang </a:t>
                </a:r>
                <a:r>
                  <a:rPr lang="en-US" sz="3200" dirty="0" err="1" smtClean="0"/>
                  <a:t>diasumsikan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f		= </a:t>
                </a:r>
                <a:r>
                  <a:rPr lang="en-US" sz="3200" dirty="0" err="1" smtClean="0"/>
                  <a:t>frekuensi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klas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d		= </a:t>
                </a:r>
                <a:r>
                  <a:rPr lang="en-US" sz="3200" dirty="0" err="1" smtClean="0"/>
                  <a:t>penyimpangan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nomor</a:t>
                </a:r>
                <a:r>
                  <a:rPr lang="en-US" sz="3200" dirty="0" smtClean="0"/>
                  <a:t> interval </a:t>
                </a:r>
                <a:r>
                  <a:rPr lang="en-US" sz="3200" dirty="0" err="1" smtClean="0"/>
                  <a:t>klas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N		= </a:t>
                </a:r>
                <a:r>
                  <a:rPr lang="en-US" sz="3200" dirty="0" err="1" smtClean="0"/>
                  <a:t>jumlah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frekuensi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err="1" smtClean="0"/>
                  <a:t>i</a:t>
                </a:r>
                <a:r>
                  <a:rPr lang="en-US" sz="3200" dirty="0" smtClean="0"/>
                  <a:t>		= interval </a:t>
                </a:r>
                <a:r>
                  <a:rPr lang="en-US" sz="3200" dirty="0" err="1" smtClean="0"/>
                  <a:t>klas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472015"/>
                <a:ext cx="8215370" cy="5630837"/>
              </a:xfrm>
              <a:prstGeom prst="rect">
                <a:avLst/>
              </a:prstGeom>
              <a:blipFill rotWithShape="1">
                <a:blip r:embed="rId2"/>
                <a:stretch>
                  <a:fillRect l="-1855" t="-1407" b="-25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35496" y="447984"/>
                <a:ext cx="8352928" cy="5429288"/>
              </a:xfrm>
              <a:prstGeom prst="rect">
                <a:avLst/>
              </a:prstGeom>
            </p:spPr>
            <p:txBody>
              <a:bodyPr/>
              <a:lstStyle/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r>
                  <a:rPr kumimoji="0" lang="en-US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Tahapan</a:t>
                </a:r>
                <a:r>
                  <a:rPr kumimoji="0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</a:p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endParaRPr kumimoji="0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  <a:p>
                <a:pPr marL="911225" lvl="0" indent="-514350" algn="just" fontAlgn="auto">
                  <a:lnSpc>
                    <a:spcPct val="90000"/>
                  </a:lnSpc>
                  <a:spcAft>
                    <a:spcPts val="0"/>
                  </a:spcAft>
                  <a:tabLst>
                    <a:tab pos="666750" algn="l"/>
                  </a:tabLst>
                  <a:defRPr/>
                </a:pP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1.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Secara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sembarang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menetapkan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titik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tengah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suatu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klas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untuk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dianggap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sebagai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nilai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rata-rata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)</a:t>
                </a:r>
              </a:p>
              <a:p>
                <a:pPr marL="911225" lvl="0" indent="-514350" algn="just" fontAlgn="auto">
                  <a:lnSpc>
                    <a:spcPct val="90000"/>
                  </a:lnSpc>
                  <a:spcAft>
                    <a:spcPts val="0"/>
                  </a:spcAft>
                  <a:buAutoNum type="arabicPeriod" startAt="2"/>
                  <a:tabLst>
                    <a:tab pos="666750" algn="l"/>
                  </a:tabLst>
                  <a:defRPr/>
                </a:pPr>
                <a:r>
                  <a:rPr lang="en-US" sz="2800" i="1" dirty="0" err="1" smtClean="0">
                    <a:latin typeface="+mn-lt"/>
                    <a:cs typeface="+mn-cs"/>
                  </a:rPr>
                  <a:t>Menentukan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penyimpangan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nomor</a:t>
                </a:r>
                <a:r>
                  <a:rPr lang="en-US" sz="2800" i="1" dirty="0" smtClean="0">
                    <a:latin typeface="+mn-lt"/>
                    <a:cs typeface="+mn-cs"/>
                  </a:rPr>
                  <a:t> interval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klas</a:t>
                </a:r>
                <a:r>
                  <a:rPr lang="en-US" sz="2800" i="1" dirty="0" smtClean="0">
                    <a:latin typeface="+mn-lt"/>
                    <a:cs typeface="+mn-cs"/>
                  </a:rPr>
                  <a:t> (d)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dari</a:t>
                </a:r>
                <a:r>
                  <a:rPr lang="en-US" sz="2800" i="1" dirty="0" smtClean="0">
                    <a:latin typeface="+mn-lt"/>
                    <a:cs typeface="+mn-cs"/>
                  </a:rPr>
                  <a:t> interval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klas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dimana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titik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tengahnya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dianggap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sebagai</a:t>
                </a:r>
                <a:r>
                  <a:rPr lang="en-US" sz="2800" i="1" dirty="0" smtClean="0">
                    <a:latin typeface="+mn-lt"/>
                    <a:cs typeface="+mn-cs"/>
                  </a:rPr>
                  <a:t>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nilai</a:t>
                </a:r>
                <a:r>
                  <a:rPr lang="en-US" sz="2800" i="1" dirty="0" smtClean="0">
                    <a:latin typeface="+mn-lt"/>
                    <a:cs typeface="+mn-cs"/>
                  </a:rPr>
                  <a:t> rata-rata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terhadap</a:t>
                </a:r>
                <a:r>
                  <a:rPr lang="en-US" sz="2800" i="1" dirty="0" smtClean="0">
                    <a:latin typeface="+mn-lt"/>
                    <a:cs typeface="+mn-cs"/>
                  </a:rPr>
                  <a:t> interval </a:t>
                </a:r>
                <a:r>
                  <a:rPr lang="en-US" sz="2800" i="1" dirty="0" err="1" smtClean="0">
                    <a:latin typeface="+mn-lt"/>
                    <a:cs typeface="+mn-cs"/>
                  </a:rPr>
                  <a:t>klas</a:t>
                </a:r>
                <a:r>
                  <a:rPr lang="en-US" sz="2800" i="1" dirty="0" smtClean="0">
                    <a:latin typeface="+mn-lt"/>
                    <a:cs typeface="+mn-cs"/>
                  </a:rPr>
                  <a:t> yang lain.</a:t>
                </a:r>
              </a:p>
              <a:p>
                <a:pPr marL="911225" lvl="0" indent="-514350" algn="just" fontAlgn="auto">
                  <a:lnSpc>
                    <a:spcPct val="90000"/>
                  </a:lnSpc>
                  <a:spcAft>
                    <a:spcPts val="0"/>
                  </a:spcAft>
                  <a:buAutoNum type="arabicPeriod" startAt="2"/>
                  <a:tabLst>
                    <a:tab pos="666750" algn="l"/>
                  </a:tabLst>
                  <a:defRPr/>
                </a:pP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Menghitung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faktor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koreksi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yang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akan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membuat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rata-rata yang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diasumsikan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menjadi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sama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dengan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rata-rata yang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diperoleh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dari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metode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langsung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7984"/>
                <a:ext cx="8352928" cy="5429288"/>
              </a:xfrm>
              <a:prstGeom prst="rect">
                <a:avLst/>
              </a:prstGeom>
              <a:blipFill rotWithShape="1">
                <a:blip r:embed="rId2"/>
                <a:stretch>
                  <a:fillRect t="-179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188640"/>
                <a:ext cx="8215370" cy="6431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>
                    <a:solidFill>
                      <a:srgbClr val="FFFF00"/>
                    </a:solidFill>
                  </a:rPr>
                  <a:t>Solusi :</a:t>
                </a: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3200" dirty="0" smtClean="0"/>
              </a:p>
              <a:p>
                <a:pPr marL="457200" indent="-457200"/>
                <a:endParaRPr lang="en-US" sz="2000" dirty="0"/>
              </a:p>
              <a:p>
                <a:pPr marL="457200" indent="-457200"/>
                <a:r>
                  <a:rPr lang="en-US" sz="3200" dirty="0" smtClean="0"/>
                  <a:t>Dari </a:t>
                </a:r>
                <a:r>
                  <a:rPr lang="en-US" sz="3200" dirty="0" err="1" smtClean="0"/>
                  <a:t>tabel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diperoleh</a:t>
                </a:r>
                <a:r>
                  <a:rPr lang="en-US" sz="3200" dirty="0" smtClean="0"/>
                  <a:t> 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=54,5+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3200" b="0" i="0" smtClean="0">
                                  <a:latin typeface="Cambria Math"/>
                                  <a:ea typeface="Cambria Math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10=53,9</m:t>
                      </m:r>
                    </m:oMath>
                  </m:oMathPara>
                </a14:m>
                <a:endParaRPr lang="en-US" sz="3200" dirty="0" smtClean="0"/>
              </a:p>
              <a:p>
                <a:pPr marL="457200" indent="-457200"/>
                <a:r>
                  <a:rPr lang="en-US" sz="3200" dirty="0" err="1" smtClean="0"/>
                  <a:t>Hasil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sama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dengan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cara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langsung</a:t>
                </a:r>
                <a:r>
                  <a:rPr lang="en-US" sz="3200" dirty="0" smtClean="0"/>
                  <a:t>.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188640"/>
                <a:ext cx="8215370" cy="6431056"/>
              </a:xfrm>
              <a:prstGeom prst="rect">
                <a:avLst/>
              </a:prstGeom>
              <a:blipFill rotWithShape="1">
                <a:blip r:embed="rId2"/>
                <a:stretch>
                  <a:fillRect l="-1855" t="-1232" b="-21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1413"/>
              </p:ext>
            </p:extLst>
          </p:nvPr>
        </p:nvGraphicFramePr>
        <p:xfrm>
          <a:off x="827299" y="764704"/>
          <a:ext cx="395448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5428"/>
                <a:gridCol w="1236802"/>
                <a:gridCol w="1252254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Interval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Titik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tengah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Frek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. (f)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54,5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60526"/>
              </p:ext>
            </p:extLst>
          </p:nvPr>
        </p:nvGraphicFramePr>
        <p:xfrm>
          <a:off x="4774169" y="764704"/>
          <a:ext cx="1911333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1333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Penyimpangan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 (d)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-3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78405"/>
              </p:ext>
            </p:extLst>
          </p:nvPr>
        </p:nvGraphicFramePr>
        <p:xfrm>
          <a:off x="6660232" y="764704"/>
          <a:ext cx="1911333" cy="3561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1333"/>
              </a:tblGrid>
              <a:tr h="635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ahoma" pitchFamily="34" charset="0"/>
                          <a:cs typeface="Tahoma" pitchFamily="34" charset="0"/>
                        </a:rPr>
                        <a:t>f.d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-12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-14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-8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16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59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-3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10996" y="2479041"/>
            <a:ext cx="7721444" cy="41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0231" y="3933056"/>
            <a:ext cx="1902651" cy="41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736" y="3933056"/>
            <a:ext cx="1268434" cy="41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284010" y="692696"/>
                <a:ext cx="8248430" cy="5429288"/>
              </a:xfrm>
              <a:prstGeom prst="rect">
                <a:avLst/>
              </a:prstGeom>
            </p:spPr>
            <p:txBody>
              <a:bodyPr/>
              <a:lstStyle/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r>
                  <a:rPr kumimoji="0" lang="en-US" sz="32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Catatan </a:t>
                </a:r>
              </a:p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endParaRPr kumimoji="0" lang="en-US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  <a:p>
                <a:pPr marL="911225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tabLst>
                    <a:tab pos="666750" algn="l"/>
                  </a:tabLst>
                  <a:defRPr/>
                </a:pP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Sebenarnya</a:t>
                </a:r>
                <a:r>
                  <a:rPr lang="en-US" sz="3200" i="1" dirty="0" smtClean="0">
                    <a:latin typeface="+mn-lt"/>
                    <a:cs typeface="+mn-cs"/>
                  </a:rPr>
                  <a:t>, rata-rata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sementara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dapat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memilih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dari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titik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tengah</a:t>
                </a:r>
                <a:r>
                  <a:rPr lang="en-US" sz="3200" i="1" dirty="0" smtClean="0">
                    <a:latin typeface="+mn-lt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i="1" dirty="0" smtClean="0">
                    <a:latin typeface="+mn-lt"/>
                    <a:cs typeface="+mn-cs"/>
                  </a:rPr>
                  <a:t>) 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mana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saja</a:t>
                </a:r>
                <a:r>
                  <a:rPr lang="en-US" sz="3200" i="1" dirty="0" smtClean="0">
                    <a:latin typeface="+mn-lt"/>
                    <a:cs typeface="+mn-cs"/>
                  </a:rPr>
                  <a:t>.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Artinya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dalam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contoh</a:t>
                </a:r>
                <a:r>
                  <a:rPr lang="en-US" sz="3200" i="1" dirty="0" smtClean="0">
                    <a:latin typeface="+mn-lt"/>
                    <a:cs typeface="+mn-cs"/>
                  </a:rPr>
                  <a:t> di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atas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boleh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klas</a:t>
                </a:r>
                <a:r>
                  <a:rPr lang="en-US" sz="3200" i="1" dirty="0" smtClean="0">
                    <a:latin typeface="+mn-lt"/>
                    <a:cs typeface="+mn-cs"/>
                  </a:rPr>
                  <a:t> 1, 2,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dan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seterusnya</a:t>
                </a:r>
                <a:r>
                  <a:rPr lang="en-US" sz="3200" i="1" dirty="0" smtClean="0">
                    <a:latin typeface="+mn-lt"/>
                    <a:cs typeface="+mn-cs"/>
                  </a:rPr>
                  <a:t>.</a:t>
                </a:r>
              </a:p>
              <a:p>
                <a:pPr marL="911225" lvl="0" indent="-514350" algn="just" fontAlgn="auto">
                  <a:lnSpc>
                    <a:spcPct val="90000"/>
                  </a:lnSpc>
                  <a:spcAft>
                    <a:spcPts val="0"/>
                  </a:spcAft>
                  <a:tabLst>
                    <a:tab pos="666750" algn="l"/>
                  </a:tabLst>
                  <a:defRPr/>
                </a:pP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Namun</a:t>
                </a:r>
                <a:r>
                  <a:rPr lang="en-US" sz="3200" i="1" baseline="0" dirty="0" smtClean="0">
                    <a:latin typeface="+mn-lt"/>
                    <a:cs typeface="+mn-cs"/>
                  </a:rPr>
                  <a:t>,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untuk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mengurangi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angka</a:t>
                </a:r>
                <a:r>
                  <a:rPr lang="en-US" sz="3200" i="1" dirty="0" smtClean="0">
                    <a:latin typeface="+mn-lt"/>
                    <a:cs typeface="+mn-cs"/>
                  </a:rPr>
                  <a:t> 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besar-besar</a:t>
                </a:r>
                <a:r>
                  <a:rPr lang="en-US" sz="3200" i="1" dirty="0" smtClean="0">
                    <a:latin typeface="+mn-lt"/>
                    <a:cs typeface="+mn-cs"/>
                  </a:rPr>
                  <a:t>,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dianjurkan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memilih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titik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tengah</a:t>
                </a:r>
                <a:r>
                  <a:rPr lang="en-US" sz="3200" i="1" dirty="0" smtClean="0">
                    <a:latin typeface="+mn-lt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i="1" dirty="0" smtClean="0">
                    <a:latin typeface="+mn-lt"/>
                    <a:cs typeface="+mn-cs"/>
                  </a:rPr>
                  <a:t>) 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tertinggi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frekuensinya</a:t>
                </a:r>
                <a:r>
                  <a:rPr lang="en-US" sz="3200" i="1" dirty="0" smtClean="0">
                    <a:latin typeface="+mn-lt"/>
                    <a:cs typeface="+mn-cs"/>
                  </a:rPr>
                  <a:t>,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yaitu</a:t>
                </a:r>
                <a:r>
                  <a:rPr lang="en-US" sz="3200" i="1" dirty="0" smtClean="0">
                    <a:latin typeface="+mn-lt"/>
                    <a:cs typeface="+mn-cs"/>
                  </a:rPr>
                  <a:t> 12.</a:t>
                </a:r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0" y="692696"/>
                <a:ext cx="8248430" cy="5429288"/>
              </a:xfrm>
              <a:prstGeom prst="rect">
                <a:avLst/>
              </a:prstGeom>
              <a:blipFill rotWithShape="1">
                <a:blip r:embed="rId2"/>
                <a:stretch>
                  <a:fillRect t="-2360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2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Aktivitas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00034" y="1006481"/>
            <a:ext cx="778674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/>
            <a:r>
              <a:rPr lang="en-US" sz="2600" b="1" dirty="0" err="1" smtClean="0">
                <a:solidFill>
                  <a:srgbClr val="FFFF00"/>
                </a:solidFill>
              </a:rPr>
              <a:t>Aktivitas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</a:rPr>
              <a:t>Kelas</a:t>
            </a:r>
            <a:r>
              <a:rPr lang="en-US" sz="2600" b="1" dirty="0" smtClean="0">
                <a:solidFill>
                  <a:srgbClr val="FFFF00"/>
                </a:solidFill>
              </a:rPr>
              <a:t> :</a:t>
            </a:r>
            <a:endParaRPr lang="en-US" sz="2600" b="1" dirty="0">
              <a:solidFill>
                <a:srgbClr val="FFFF00"/>
              </a:solidFill>
            </a:endParaRPr>
          </a:p>
          <a:p>
            <a:pPr marL="381000" indent="-381000">
              <a:buFontTx/>
              <a:buChar char="•"/>
            </a:pPr>
            <a:r>
              <a:rPr lang="en-US" sz="2600" b="0" dirty="0" err="1" smtClean="0">
                <a:latin typeface="Arial" charset="0"/>
                <a:cs typeface="Arial" charset="0"/>
              </a:rPr>
              <a:t>Coba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Anda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kerjakan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aktivitas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kelas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halaman</a:t>
            </a:r>
            <a:r>
              <a:rPr lang="en-US" sz="2600" b="0" dirty="0" smtClean="0">
                <a:latin typeface="Arial" charset="0"/>
                <a:cs typeface="Arial" charset="0"/>
              </a:rPr>
              <a:t> 51.</a:t>
            </a:r>
            <a:r>
              <a:rPr lang="en-US" sz="2600" b="0" dirty="0">
                <a:latin typeface="Arial" charset="0"/>
                <a:cs typeface="Arial" charset="0"/>
              </a:rPr>
              <a:t>	</a:t>
            </a:r>
          </a:p>
          <a:p>
            <a:pPr marL="381000" indent="-381000"/>
            <a:endParaRPr lang="en-US" sz="2600" b="0" dirty="0">
              <a:latin typeface="Arial" charset="0"/>
              <a:cs typeface="Arial" charset="0"/>
            </a:endParaRPr>
          </a:p>
          <a:p>
            <a:endParaRPr lang="en-US" sz="2600" b="0" dirty="0" smtClean="0">
              <a:latin typeface="Arial" charset="0"/>
              <a:cs typeface="Arial" charset="0"/>
            </a:endParaRPr>
          </a:p>
          <a:p>
            <a:pPr marL="381000" indent="-381000">
              <a:buFontTx/>
              <a:buChar char="•"/>
            </a:pPr>
            <a:endParaRPr lang="en-US" sz="2600" dirty="0"/>
          </a:p>
          <a:p>
            <a:pPr marL="381000" indent="-381000">
              <a:buFontTx/>
              <a:buChar char="•"/>
            </a:pPr>
            <a:endParaRPr lang="en-US" sz="2600" b="0" dirty="0">
              <a:latin typeface="Arial" charset="0"/>
              <a:cs typeface="Arial" charset="0"/>
            </a:endParaRPr>
          </a:p>
          <a:p>
            <a:pPr algn="r"/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Sumber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diperoleh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dari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buku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Matematika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Kelompok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Teknologi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Kelas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XII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Penerbit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Erlangga</a:t>
            </a:r>
            <a:endParaRPr lang="en-US" sz="2400" b="1" i="1" u="sng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00105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smtClean="0"/>
              <a:t>Median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tengah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kumpulan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tersusun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teratur</a:t>
            </a:r>
            <a:r>
              <a:rPr lang="en-US" sz="3200" dirty="0" smtClean="0"/>
              <a:t> (</a:t>
            </a:r>
            <a:r>
              <a:rPr lang="en-US" sz="3200" dirty="0" err="1" smtClean="0"/>
              <a:t>di</a:t>
            </a:r>
            <a:r>
              <a:rPr lang="en-US" sz="3200" dirty="0" err="1"/>
              <a:t>u</a:t>
            </a:r>
            <a:r>
              <a:rPr lang="en-US" sz="3200" dirty="0" err="1" smtClean="0"/>
              <a:t>rutkan</a:t>
            </a:r>
            <a:r>
              <a:rPr lang="en-US" sz="3200" dirty="0" smtClean="0"/>
              <a:t> </a:t>
            </a:r>
            <a:r>
              <a:rPr lang="en-US" sz="3200" dirty="0" err="1" smtClean="0"/>
              <a:t>menurut</a:t>
            </a:r>
            <a:r>
              <a:rPr lang="en-US" sz="3200" dirty="0" smtClean="0"/>
              <a:t> </a:t>
            </a:r>
            <a:r>
              <a:rPr lang="en-US" sz="3200" dirty="0" err="1" smtClean="0"/>
              <a:t>besarnya</a:t>
            </a:r>
            <a:r>
              <a:rPr lang="en-US" sz="3200" dirty="0" smtClean="0"/>
              <a:t>)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r>
              <a:rPr lang="en-US" sz="3200" dirty="0" smtClean="0"/>
              <a:t>Median </a:t>
            </a:r>
            <a:r>
              <a:rPr lang="en-US" sz="3200" dirty="0" err="1" smtClean="0"/>
              <a:t>membagi</a:t>
            </a:r>
            <a:r>
              <a:rPr lang="en-US" sz="3200" dirty="0" smtClean="0"/>
              <a:t> data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median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ukuran</a:t>
            </a:r>
            <a:r>
              <a:rPr lang="en-US" sz="3200" dirty="0" smtClean="0"/>
              <a:t> </a:t>
            </a:r>
            <a:r>
              <a:rPr lang="en-US" sz="3200" dirty="0" err="1" smtClean="0"/>
              <a:t>letak</a:t>
            </a:r>
            <a:r>
              <a:rPr lang="en-US" sz="3200" dirty="0" smtClean="0"/>
              <a:t>.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2584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B.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Median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356018" y="519992"/>
                <a:ext cx="8248430" cy="5429288"/>
              </a:xfrm>
              <a:prstGeom prst="rect">
                <a:avLst/>
              </a:prstGeom>
            </p:spPr>
            <p:txBody>
              <a:bodyPr/>
              <a:lstStyle/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r>
                  <a:rPr kumimoji="0" lang="en-US" sz="32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Catatan </a:t>
                </a:r>
              </a:p>
              <a:p>
                <a:pPr marL="735013" marR="0" lvl="0" indent="-338138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66750" algn="l"/>
                  </a:tabLst>
                  <a:defRPr/>
                </a:pPr>
                <a:endParaRPr kumimoji="0" lang="en-US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  <a:p>
                <a:pPr marL="911225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tabLst>
                    <a:tab pos="666750" algn="l"/>
                  </a:tabLst>
                  <a:defRPr/>
                </a:pP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Posisi</a:t>
                </a:r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tengah</a:t>
                </a:r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dari</a:t>
                </a:r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seperangkat</a:t>
                </a:r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data </a:t>
                </a: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sebanyak</a:t>
                </a:r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N </a:t>
                </a:r>
                <a:r>
                  <a:rPr lang="en-US" sz="3200" i="1" dirty="0" smtClean="0">
                    <a:latin typeface="+mn-lt"/>
                    <a:cs typeface="+mn-cs"/>
                  </a:rPr>
                  <a:t>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telah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terurut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terletak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pada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posisi</a:t>
                </a:r>
                <a:r>
                  <a:rPr lang="en-US" sz="3200" i="1" dirty="0" smtClean="0">
                    <a:latin typeface="+mn-lt"/>
                    <a:cs typeface="+mn-cs"/>
                  </a:rPr>
                  <a:t> 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ke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+1)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3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.</a:t>
                </a:r>
              </a:p>
              <a:p>
                <a:pPr marL="911225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tabLst>
                    <a:tab pos="666750" algn="l"/>
                  </a:tabLst>
                  <a:defRPr/>
                </a:pPr>
                <a:r>
                  <a:rPr lang="en-US" sz="3200" i="1" dirty="0" err="1" smtClean="0">
                    <a:latin typeface="+mn-lt"/>
                    <a:cs typeface="+mn-cs"/>
                  </a:rPr>
                  <a:t>Jika</a:t>
                </a:r>
                <a:r>
                  <a:rPr lang="en-US" sz="3200" i="1" dirty="0" smtClean="0">
                    <a:latin typeface="+mn-lt"/>
                    <a:cs typeface="+mn-cs"/>
                  </a:rPr>
                  <a:t> N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ganjil</a:t>
                </a:r>
                <a:r>
                  <a:rPr lang="en-US" sz="3200" i="1" dirty="0" smtClean="0">
                    <a:latin typeface="+mn-lt"/>
                    <a:cs typeface="+mn-cs"/>
                  </a:rPr>
                  <a:t>,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maka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ada</a:t>
                </a:r>
                <a:r>
                  <a:rPr lang="en-US" sz="3200" i="1" dirty="0" smtClean="0">
                    <a:latin typeface="+mn-lt"/>
                    <a:cs typeface="+mn-cs"/>
                  </a:rPr>
                  <a:t> data yang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berada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pada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posisi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tengah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dan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nilai</a:t>
                </a:r>
                <a:r>
                  <a:rPr lang="en-US" sz="3200" i="1" dirty="0" smtClean="0">
                    <a:latin typeface="+mn-lt"/>
                    <a:cs typeface="+mn-cs"/>
                  </a:rPr>
                  <a:t> data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itu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merupakan</a:t>
                </a:r>
                <a:r>
                  <a:rPr lang="en-US" sz="3200" i="1" dirty="0" smtClean="0">
                    <a:latin typeface="+mn-lt"/>
                    <a:cs typeface="+mn-cs"/>
                  </a:rPr>
                  <a:t> </a:t>
                </a:r>
                <a:r>
                  <a:rPr lang="en-US" sz="3200" i="1" dirty="0" err="1" smtClean="0">
                    <a:latin typeface="+mn-lt"/>
                    <a:cs typeface="+mn-cs"/>
                  </a:rPr>
                  <a:t>nilai</a:t>
                </a:r>
                <a:r>
                  <a:rPr lang="en-US" sz="3200" i="1" dirty="0" smtClean="0">
                    <a:latin typeface="+mn-lt"/>
                    <a:cs typeface="+mn-cs"/>
                  </a:rPr>
                  <a:t> median.</a:t>
                </a:r>
              </a:p>
              <a:p>
                <a:pPr marL="911225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tabLst>
                    <a:tab pos="666750" algn="l"/>
                  </a:tabLst>
                  <a:defRPr/>
                </a:pPr>
                <a:r>
                  <a:rPr kumimoji="0" lang="en-US" sz="32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Jika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N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genap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,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maka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sebagai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mediannya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diambil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rata-rata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hitung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dua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data yang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ada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3200" b="0" i="1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ditengah</a:t>
                </a:r>
                <a:r>
                  <a:rPr kumimoji="0" lang="en-US" sz="3200" b="0" i="1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18" y="519992"/>
                <a:ext cx="8248430" cy="5429288"/>
              </a:xfrm>
              <a:prstGeom prst="rect">
                <a:avLst/>
              </a:prstGeom>
              <a:blipFill rotWithShape="1">
                <a:blip r:embed="rId2"/>
                <a:stretch>
                  <a:fillRect t="-2357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1000108"/>
                <a:ext cx="8286808" cy="546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/>
                  <a:t>Contoh :</a:t>
                </a:r>
              </a:p>
              <a:p>
                <a:pPr marL="457200" indent="-457200"/>
                <a:r>
                  <a:rPr lang="en-US" sz="3200" dirty="0" err="1" smtClean="0"/>
                  <a:t>Tentukan</a:t>
                </a:r>
                <a:r>
                  <a:rPr lang="en-US" sz="3200" dirty="0" smtClean="0"/>
                  <a:t> median </a:t>
                </a:r>
                <a:r>
                  <a:rPr lang="en-US" sz="3200" dirty="0" err="1" smtClean="0"/>
                  <a:t>dari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rangkaian</a:t>
                </a:r>
                <a:r>
                  <a:rPr lang="en-US" sz="3200" dirty="0" smtClean="0"/>
                  <a:t> data :</a:t>
                </a:r>
              </a:p>
              <a:p>
                <a:pPr marL="514350" indent="-514350">
                  <a:buAutoNum type="alphaLcPeriod"/>
                </a:pPr>
                <a:r>
                  <a:rPr lang="en-US" sz="3200" dirty="0" smtClean="0"/>
                  <a:t>7, 5, 8, 6, 9, 7, 10</a:t>
                </a:r>
              </a:p>
              <a:p>
                <a:pPr marL="514350" indent="-514350">
                  <a:buAutoNum type="alphaLcPeriod"/>
                </a:pPr>
                <a:r>
                  <a:rPr lang="en-US" sz="3200" dirty="0" smtClean="0"/>
                  <a:t>7, 8, 6, 9, 7, 10</a:t>
                </a:r>
              </a:p>
              <a:p>
                <a:pPr marL="457200" indent="-457200"/>
                <a:r>
                  <a:rPr lang="en-US" sz="3200" dirty="0" err="1" smtClean="0"/>
                  <a:t>Solusi</a:t>
                </a:r>
                <a:endParaRPr lang="en-US" sz="3200" dirty="0" smtClean="0"/>
              </a:p>
              <a:p>
                <a:pPr marL="514350" indent="-514350">
                  <a:buAutoNum type="alphaLcPeriod"/>
                </a:pPr>
                <a:r>
                  <a:rPr lang="en-US" sz="3200" dirty="0" smtClean="0"/>
                  <a:t>5, 6, 7, 7, 8, 9, 10</a:t>
                </a:r>
              </a:p>
              <a:p>
                <a:pPr marL="514350" indent="-514350"/>
                <a:r>
                  <a:rPr lang="en-US" sz="3200" dirty="0" smtClean="0"/>
                  <a:t>	</a:t>
                </a:r>
                <a:r>
                  <a:rPr lang="en-US" sz="3200" dirty="0" err="1" smtClean="0"/>
                  <a:t>letak</a:t>
                </a:r>
                <a:r>
                  <a:rPr lang="en-US" sz="3200" dirty="0" smtClean="0"/>
                  <a:t>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N</m:t>
                        </m:r>
                        <m:r>
                          <a:rPr lang="en-US" sz="3200" b="0" i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/>
                <a:r>
                  <a:rPr lang="en-US" sz="3200" dirty="0" smtClean="0"/>
                  <a:t>				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(7+1)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 = 4 (data ke-4)</a:t>
                </a:r>
              </a:p>
              <a:p>
                <a:pPr marL="514350" indent="-514350"/>
                <a:r>
                  <a:rPr lang="en-US" sz="3200" dirty="0" smtClean="0"/>
                  <a:t>	data ke-4 </a:t>
                </a:r>
                <a:r>
                  <a:rPr lang="en-US" sz="3200" dirty="0" err="1" smtClean="0"/>
                  <a:t>adalah</a:t>
                </a:r>
                <a:r>
                  <a:rPr lang="en-US" sz="3200" dirty="0" smtClean="0"/>
                  <a:t> = 7, </a:t>
                </a:r>
                <a:r>
                  <a:rPr lang="en-US" sz="3200" dirty="0" err="1" smtClean="0"/>
                  <a:t>jadi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mediannya</a:t>
                </a:r>
                <a:r>
                  <a:rPr lang="en-US" sz="3200" dirty="0" smtClean="0"/>
                  <a:t> = 7</a:t>
                </a:r>
              </a:p>
              <a:p>
                <a:pPr marL="457200" indent="-457200"/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1000108"/>
                <a:ext cx="8286808" cy="5468548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44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628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1.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Median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tunggal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0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357166"/>
                <a:ext cx="8286808" cy="4934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/>
                  <a:t>Solusi</a:t>
                </a:r>
              </a:p>
              <a:p>
                <a:pPr marL="514350" indent="-514350">
                  <a:buFont typeface="+mj-lt"/>
                  <a:buAutoNum type="alphaLcPeriod" startAt="2"/>
                </a:pPr>
                <a:r>
                  <a:rPr lang="en-US" sz="3200" dirty="0" smtClean="0"/>
                  <a:t>6, 7, 7, 8, 9, 10</a:t>
                </a:r>
              </a:p>
              <a:p>
                <a:pPr marL="514350" indent="-514350"/>
                <a:r>
                  <a:rPr lang="en-US" sz="3200" dirty="0" smtClean="0"/>
                  <a:t>	</a:t>
                </a:r>
                <a:r>
                  <a:rPr lang="en-US" sz="3200" dirty="0" err="1" smtClean="0"/>
                  <a:t>letak</a:t>
                </a:r>
                <a:r>
                  <a:rPr lang="en-US" sz="3200" dirty="0" smtClean="0"/>
                  <a:t>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N</m:t>
                        </m:r>
                        <m:r>
                          <a:rPr lang="en-US" sz="3200" b="0" i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/>
                <a:r>
                  <a:rPr lang="en-US" sz="3200" dirty="0" smtClean="0"/>
                  <a:t>				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(6+1)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/>
                <a:r>
                  <a:rPr lang="en-US" sz="3200" dirty="0" smtClean="0"/>
                  <a:t>	median  = data ke-3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 b="0" i="0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32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 b="0" i="0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</a:p>
              <a:p>
                <a:pPr marL="514350" indent="-514350"/>
                <a:r>
                  <a:rPr lang="en-US" sz="3200" dirty="0" smtClean="0"/>
                  <a:t>	median = 7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(8 – 7) = 7,5</a:t>
                </a:r>
              </a:p>
              <a:p>
                <a:pPr marL="514350" indent="-514350"/>
                <a:r>
                  <a:rPr lang="en-US" sz="3200" dirty="0" smtClean="0"/>
                  <a:t>	</a:t>
                </a:r>
                <a:r>
                  <a:rPr lang="en-US" sz="3200" dirty="0" err="1" smtClean="0"/>
                  <a:t>jadi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mediannya</a:t>
                </a:r>
                <a:r>
                  <a:rPr lang="en-US" sz="3200" dirty="0" smtClean="0"/>
                  <a:t> = 7,5</a:t>
                </a:r>
              </a:p>
              <a:p>
                <a:pPr marL="457200" indent="-457200"/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357166"/>
                <a:ext cx="8286808" cy="4934171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6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395536" y="1000109"/>
                <a:ext cx="8536462" cy="487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000" dirty="0" smtClean="0"/>
                  <a:t>Rumus :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me</m:t>
                          </m:r>
                        </m:sub>
                      </m:sSub>
                      <m:r>
                        <a:rPr lang="en-US" sz="30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n-US" sz="3000" b="0" i="0" smtClean="0">
                                          <a:latin typeface="Cambria Math"/>
                                        </a:rPr>
                                        <m:t>n</m:t>
                                      </m:r>
                                      <m:r>
                                        <a:rPr lang="en-US" sz="3000" b="0" i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000" b="0" i="0" smtClean="0">
                                              <a:latin typeface="Cambria Math"/>
                                            </a:rPr>
                                            <m:t>f</m:t>
                                          </m:r>
                                        </m:e>
                                      </m:nary>
                                    </m:e>
                                  </m:box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latin typeface="Cambria Math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latin typeface="Cambria Math"/>
                                    </a:rPr>
                                    <m:t>m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3000" dirty="0" smtClean="0"/>
              </a:p>
              <a:p>
                <a:pPr marL="457200" indent="-457200"/>
                <a:r>
                  <a:rPr lang="en-US" sz="3000" dirty="0" smtClean="0"/>
                  <a:t>Di </a:t>
                </a:r>
                <a:r>
                  <a:rPr lang="en-US" sz="3000" dirty="0" err="1" smtClean="0"/>
                  <a:t>mana</a:t>
                </a:r>
                <a:endParaRPr lang="en-US" sz="3000" dirty="0" smtClean="0"/>
              </a:p>
              <a:p>
                <a:pPr marL="457200" indent="-457200"/>
                <a:r>
                  <a:rPr lang="en-US" sz="3000" dirty="0" err="1" smtClean="0"/>
                  <a:t>Md</a:t>
                </a:r>
                <a:r>
                  <a:rPr lang="en-US" sz="3000" dirty="0" smtClean="0"/>
                  <a:t>	= Median data </a:t>
                </a:r>
                <a:r>
                  <a:rPr lang="en-US" sz="3000" dirty="0" err="1" smtClean="0"/>
                  <a:t>kelompok</a:t>
                </a:r>
                <a:endParaRPr lang="en-US" sz="3000" dirty="0" smtClean="0"/>
              </a:p>
              <a:p>
                <a:pPr marL="457200" indent="-457200"/>
                <a:r>
                  <a:rPr lang="en-US" sz="3000" dirty="0" err="1" smtClean="0"/>
                  <a:t>Lme</a:t>
                </a:r>
                <a:r>
                  <a:rPr lang="en-US" sz="3000" dirty="0" smtClean="0"/>
                  <a:t>	= </a:t>
                </a:r>
                <a:r>
                  <a:rPr lang="en-US" sz="3000" dirty="0" err="1" smtClean="0"/>
                  <a:t>batas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bawah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kelas</a:t>
                </a:r>
                <a:r>
                  <a:rPr lang="en-US" sz="3000" dirty="0" smtClean="0"/>
                  <a:t> median</a:t>
                </a:r>
              </a:p>
              <a:p>
                <a:pPr marL="457200" indent="-457200"/>
                <a:r>
                  <a:rPr lang="en-US" sz="3000" dirty="0" smtClean="0"/>
                  <a:t>n		= </a:t>
                </a:r>
                <a:r>
                  <a:rPr lang="en-US" sz="3000" dirty="0" err="1" smtClean="0"/>
                  <a:t>Jumlah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frekuensi</a:t>
                </a:r>
                <a:endParaRPr lang="en-US" sz="3000" dirty="0" smtClean="0"/>
              </a:p>
              <a:p>
                <a:pPr marL="457200" indent="-4572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/>
                          </a:rPr>
                          <m:t>f</m:t>
                        </m:r>
                      </m:e>
                    </m:nary>
                  </m:oMath>
                </a14:m>
                <a:r>
                  <a:rPr lang="en-US" sz="3000" dirty="0" smtClean="0"/>
                  <a:t>	= </a:t>
                </a:r>
                <a:r>
                  <a:rPr lang="en-US" sz="3000" dirty="0" err="1" smtClean="0"/>
                  <a:t>frek</a:t>
                </a:r>
                <a:r>
                  <a:rPr lang="en-US" sz="3000" dirty="0" smtClean="0"/>
                  <a:t>. </a:t>
                </a:r>
                <a:r>
                  <a:rPr lang="en-US" sz="3000" dirty="0" err="1" smtClean="0"/>
                  <a:t>Kumulatif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klas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sebelum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klas</a:t>
                </a:r>
                <a:r>
                  <a:rPr lang="en-US" sz="3000" dirty="0" smtClean="0"/>
                  <a:t> median</a:t>
                </a:r>
              </a:p>
              <a:p>
                <a:pPr marL="457200" indent="-457200"/>
                <a:r>
                  <a:rPr lang="en-US" sz="3000" dirty="0" err="1" smtClean="0"/>
                  <a:t>Fm</a:t>
                </a:r>
                <a:r>
                  <a:rPr lang="en-US" sz="3000" dirty="0" smtClean="0"/>
                  <a:t>	= </a:t>
                </a:r>
                <a:r>
                  <a:rPr lang="en-US" sz="3000" dirty="0" err="1" smtClean="0"/>
                  <a:t>frekuensi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klas</a:t>
                </a:r>
                <a:r>
                  <a:rPr lang="en-US" sz="3000" dirty="0" smtClean="0"/>
                  <a:t> median</a:t>
                </a:r>
              </a:p>
              <a:p>
                <a:pPr marL="457200" indent="-457200"/>
                <a:r>
                  <a:rPr lang="en-US" sz="3000" dirty="0" err="1" smtClean="0"/>
                  <a:t>i</a:t>
                </a:r>
                <a:r>
                  <a:rPr lang="en-US" sz="3000" dirty="0" smtClean="0"/>
                  <a:t>		= interval </a:t>
                </a:r>
                <a:r>
                  <a:rPr lang="en-US" sz="3000" dirty="0" err="1" smtClean="0"/>
                  <a:t>klas</a:t>
                </a:r>
                <a:r>
                  <a:rPr lang="en-US" sz="3000" dirty="0" smtClean="0"/>
                  <a:t> median</a:t>
                </a: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000109"/>
                <a:ext cx="8536462" cy="4877425"/>
              </a:xfrm>
              <a:prstGeom prst="rect">
                <a:avLst/>
              </a:prstGeom>
              <a:blipFill rotWithShape="1">
                <a:blip r:embed="rId2"/>
                <a:stretch>
                  <a:fillRect l="-1714" t="-1625" b="-287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61189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2.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Median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kelompok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072494" cy="33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err="1" smtClean="0">
                <a:solidFill>
                  <a:srgbClr val="FFFF00"/>
                </a:solidFill>
                <a:cs typeface="Arial" charset="0"/>
              </a:rPr>
              <a:t>Contoh</a:t>
            </a:r>
            <a:r>
              <a:rPr lang="en-US" sz="3200" dirty="0" smtClean="0">
                <a:solidFill>
                  <a:srgbClr val="FFFF00"/>
                </a:solidFill>
                <a:cs typeface="Arial" charset="0"/>
              </a:rPr>
              <a:t> :</a:t>
            </a:r>
            <a:endParaRPr lang="en-US" sz="3200" dirty="0">
              <a:solidFill>
                <a:srgbClr val="FFFF00"/>
              </a:solidFill>
              <a:cs typeface="Arial" charset="0"/>
            </a:endParaRPr>
          </a:p>
          <a:p>
            <a:pPr marL="457200" indent="-457200"/>
            <a:endParaRPr lang="en-US" sz="1200" dirty="0">
              <a:solidFill>
                <a:schemeClr val="accent1"/>
              </a:solidFill>
              <a:cs typeface="Arial" charset="0"/>
            </a:endParaRPr>
          </a:p>
          <a:p>
            <a:pPr marL="457200" indent="-457200"/>
            <a:r>
              <a:rPr lang="en-US" sz="3200" b="0" dirty="0" err="1" smtClean="0">
                <a:cs typeface="Arial" charset="0"/>
              </a:rPr>
              <a:t>Tentukan</a:t>
            </a:r>
            <a:r>
              <a:rPr lang="en-US" sz="3200" b="0" dirty="0" smtClean="0">
                <a:cs typeface="Arial" charset="0"/>
              </a:rPr>
              <a:t> median data </a:t>
            </a:r>
            <a:r>
              <a:rPr lang="en-US" sz="3200" b="0" dirty="0" err="1" smtClean="0">
                <a:cs typeface="Arial" charset="0"/>
              </a:rPr>
              <a:t>pada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tabel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berikut</a:t>
            </a:r>
            <a:r>
              <a:rPr lang="en-US" sz="3200" b="0" dirty="0" smtClean="0">
                <a:cs typeface="Arial" charset="0"/>
              </a:rPr>
              <a:t> : </a:t>
            </a:r>
          </a:p>
          <a:p>
            <a:pPr marL="457200" indent="-457200"/>
            <a:endParaRPr lang="en-US" sz="1050" dirty="0" smtClean="0"/>
          </a:p>
          <a:p>
            <a:pPr marL="457200" indent="-457200"/>
            <a:r>
              <a:rPr lang="en-US" sz="3200" dirty="0" smtClean="0"/>
              <a:t>					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0812"/>
              </p:ext>
            </p:extLst>
          </p:nvPr>
        </p:nvGraphicFramePr>
        <p:xfrm>
          <a:off x="1003520" y="1628800"/>
          <a:ext cx="4000527" cy="3673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449"/>
                <a:gridCol w="159807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Interval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2000" b="0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357166"/>
                <a:ext cx="8215370" cy="5871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2800" dirty="0" smtClean="0">
                    <a:solidFill>
                      <a:srgbClr val="FFFF00"/>
                    </a:solidFill>
                  </a:rPr>
                  <a:t>Solusi : </a:t>
                </a:r>
              </a:p>
              <a:p>
                <a:pPr marL="457200" indent="-457200"/>
                <a:r>
                  <a:rPr lang="en-US" sz="2800" dirty="0" err="1" smtClean="0"/>
                  <a:t>Letak</a:t>
                </a:r>
                <a:r>
                  <a:rPr lang="en-US" sz="2800" dirty="0" smtClean="0"/>
                  <a:t>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N = ½ x 50 = 25</a:t>
                </a:r>
              </a:p>
              <a:p>
                <a:pPr marL="457200" indent="-457200"/>
                <a:r>
                  <a:rPr lang="en-US" sz="2800" dirty="0" err="1" smtClean="0"/>
                  <a:t>Jadi</a:t>
                </a:r>
                <a:r>
                  <a:rPr lang="en-US" sz="2800" dirty="0" smtClean="0"/>
                  <a:t> median </a:t>
                </a:r>
                <a:r>
                  <a:rPr lang="en-US" sz="2800" dirty="0" err="1" smtClean="0"/>
                  <a:t>pada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kelas</a:t>
                </a:r>
                <a:r>
                  <a:rPr lang="en-US" sz="2800" dirty="0" smtClean="0"/>
                  <a:t> IV </a:t>
                </a:r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r>
                  <a:rPr lang="en-US" sz="2800" dirty="0" err="1" smtClean="0"/>
                  <a:t>Lme</a:t>
                </a:r>
                <a:r>
                  <a:rPr lang="en-US" sz="2800" dirty="0" smtClean="0"/>
                  <a:t> = 49,5;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f</m:t>
                        </m:r>
                      </m:e>
                    </m:nary>
                  </m:oMath>
                </a14:m>
                <a:r>
                  <a:rPr lang="en-US" sz="2800" dirty="0" smtClean="0"/>
                  <a:t> = 19; </a:t>
                </a:r>
                <a:r>
                  <a:rPr lang="en-US" sz="2800" dirty="0" err="1" smtClean="0"/>
                  <a:t>fm</a:t>
                </a:r>
                <a:r>
                  <a:rPr lang="en-US" sz="2800" dirty="0" smtClean="0"/>
                  <a:t> = 12 </a:t>
                </a:r>
                <a:r>
                  <a:rPr lang="en-US" sz="2800" dirty="0" err="1" smtClean="0"/>
                  <a:t>dan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 = 10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357166"/>
                <a:ext cx="8215370" cy="5871351"/>
              </a:xfrm>
              <a:prstGeom prst="rect">
                <a:avLst/>
              </a:prstGeom>
              <a:blipFill rotWithShape="1">
                <a:blip r:embed="rId2"/>
                <a:stretch>
                  <a:fillRect l="-1484" t="-1038" b="-19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34176"/>
              </p:ext>
            </p:extLst>
          </p:nvPr>
        </p:nvGraphicFramePr>
        <p:xfrm>
          <a:off x="755576" y="2009368"/>
          <a:ext cx="306442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0288"/>
                <a:gridCol w="1224136"/>
              </a:tblGrid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Kelas</a:t>
                      </a:r>
                      <a:r>
                        <a:rPr lang="en-US" sz="1800" dirty="0" smtClean="0"/>
                        <a:t> Interval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Frek</a:t>
                      </a:r>
                      <a:r>
                        <a:rPr lang="en-US" sz="1800" dirty="0" smtClean="0"/>
                        <a:t>. </a:t>
                      </a:r>
                      <a:endParaRPr lang="en-US" sz="1800" dirty="0"/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1800" b="0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81128"/>
              </p:ext>
            </p:extLst>
          </p:nvPr>
        </p:nvGraphicFramePr>
        <p:xfrm>
          <a:off x="3824210" y="2009368"/>
          <a:ext cx="338437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4375"/>
              </a:tblGrid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Frek</a:t>
                      </a:r>
                      <a:r>
                        <a:rPr lang="en-US" sz="1800" dirty="0" smtClean="0"/>
                        <a:t>. </a:t>
                      </a:r>
                      <a:r>
                        <a:rPr lang="en-US" sz="1800" dirty="0" err="1" smtClean="0"/>
                        <a:t>Kumulatif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Kurang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dari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anchor="ctr" horzOverflow="overflow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40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48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42718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1721" y="3469549"/>
            <a:ext cx="6480720" cy="362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19439229">
            <a:off x="1191685" y="3267997"/>
            <a:ext cx="954579" cy="4188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/>
          <p:nvPr/>
        </p:nvCxnSpPr>
        <p:spPr>
          <a:xfrm rot="16200000" flipH="1">
            <a:off x="819125" y="4569935"/>
            <a:ext cx="1938429" cy="238730"/>
          </a:xfrm>
          <a:prstGeom prst="bentConnector3">
            <a:avLst/>
          </a:prstGeom>
          <a:ln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3231392" y="3954814"/>
            <a:ext cx="1938432" cy="1606884"/>
          </a:xfrm>
          <a:prstGeom prst="bentConnector3">
            <a:avLst/>
          </a:prstGeom>
          <a:ln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3461171" y="3467566"/>
            <a:ext cx="2365677" cy="2016225"/>
          </a:xfrm>
          <a:prstGeom prst="bentConnector3">
            <a:avLst/>
          </a:prstGeom>
          <a:ln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500042"/>
                <a:ext cx="8286808" cy="5252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2800" dirty="0" smtClean="0"/>
                  <a:t>Rumus :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e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/>
                                        </a:rPr>
                                        <m:t>n</m:t>
                                      </m:r>
                                      <m:r>
                                        <a:rPr lang="en-US" sz="2800" i="0">
                                          <a:latin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i="0">
                                              <a:latin typeface="Cambria Math"/>
                                            </a:rPr>
                                            <m:t>f</m:t>
                                          </m:r>
                                        </m:e>
                                      </m:nary>
                                    </m:e>
                                  </m:box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/>
                                    </a:rPr>
                                    <m:t>m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800" i="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49,5</m:t>
                      </m:r>
                      <m:r>
                        <a:rPr lang="en-US" sz="2800" i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800" b="0" i="0" smtClean="0">
                                          <a:latin typeface="Cambria Math"/>
                                        </a:rPr>
                                        <m:t>50</m:t>
                                      </m:r>
                                      <m:r>
                                        <a:rPr lang="en-US" sz="2800" i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0" i="0" smtClean="0">
                                          <a:latin typeface="Cambria Math"/>
                                        </a:rPr>
                                        <m:t>19</m:t>
                                      </m:r>
                                    </m:e>
                                  </m:box>
                                </m:e>
                              </m:d>
                            </m:num>
                            <m:den>
                              <m:r>
                                <a:rPr lang="en-US" sz="2800" b="0" i="0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49,5</m:t>
                      </m:r>
                      <m:r>
                        <a:rPr lang="en-US" sz="2800" i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US" sz="2800" b="0" i="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800" b="0" i="0" smtClean="0">
                                          <a:latin typeface="Cambria Math"/>
                                        </a:rPr>
                                        <m:t>5</m:t>
                                      </m:r>
                                      <m:r>
                                        <a:rPr lang="en-US" sz="2800" i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0" i="0" smtClean="0">
                                          <a:latin typeface="Cambria Math"/>
                                        </a:rPr>
                                        <m:t>19</m:t>
                                      </m:r>
                                    </m:e>
                                  </m:box>
                                </m:e>
                              </m:d>
                            </m:num>
                            <m:den>
                              <m:r>
                                <a:rPr lang="en-US" sz="2800" b="0" i="0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54,5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/>
                <a:endParaRPr lang="en-US" sz="2800" dirty="0" smtClean="0"/>
              </a:p>
              <a:p>
                <a:pPr marL="457200" indent="-457200"/>
                <a:r>
                  <a:rPr lang="en-US" sz="2800" dirty="0" smtClean="0"/>
                  <a:t> </a:t>
                </a:r>
              </a:p>
              <a:p>
                <a:pPr marL="457200" indent="-457200"/>
                <a:endParaRPr lang="en-US" sz="2800" dirty="0" smtClean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500042"/>
                <a:ext cx="8286808" cy="5252272"/>
              </a:xfrm>
              <a:prstGeom prst="rect">
                <a:avLst/>
              </a:prstGeom>
              <a:blipFill rotWithShape="1">
                <a:blip r:embed="rId2"/>
                <a:stretch>
                  <a:fillRect l="-1472" t="-11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2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Aktivitas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00034" y="1006481"/>
            <a:ext cx="778674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/>
            <a:r>
              <a:rPr lang="en-US" sz="2600" b="1" dirty="0" err="1" smtClean="0">
                <a:solidFill>
                  <a:srgbClr val="FFFF00"/>
                </a:solidFill>
              </a:rPr>
              <a:t>Aktivitas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</a:rPr>
              <a:t>Kelas</a:t>
            </a:r>
            <a:r>
              <a:rPr lang="en-US" sz="2600" b="1" dirty="0" smtClean="0">
                <a:solidFill>
                  <a:srgbClr val="FFFF00"/>
                </a:solidFill>
              </a:rPr>
              <a:t> :</a:t>
            </a:r>
            <a:endParaRPr lang="en-US" sz="2600" b="1" dirty="0">
              <a:solidFill>
                <a:srgbClr val="FFFF00"/>
              </a:solidFill>
            </a:endParaRPr>
          </a:p>
          <a:p>
            <a:pPr marL="381000" indent="-381000">
              <a:buFontTx/>
              <a:buChar char="•"/>
            </a:pPr>
            <a:r>
              <a:rPr lang="en-US" sz="2600" b="0" dirty="0" err="1" smtClean="0">
                <a:latin typeface="Arial" charset="0"/>
                <a:cs typeface="Arial" charset="0"/>
              </a:rPr>
              <a:t>Coba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Anda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kerjakan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aktivitas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kelas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halaman</a:t>
            </a:r>
            <a:r>
              <a:rPr lang="en-US" sz="2600" b="0" dirty="0" smtClean="0">
                <a:latin typeface="Arial" charset="0"/>
                <a:cs typeface="Arial" charset="0"/>
              </a:rPr>
              <a:t> 53.</a:t>
            </a:r>
            <a:r>
              <a:rPr lang="en-US" sz="2600" b="0" dirty="0">
                <a:latin typeface="Arial" charset="0"/>
                <a:cs typeface="Arial" charset="0"/>
              </a:rPr>
              <a:t>	</a:t>
            </a:r>
          </a:p>
          <a:p>
            <a:pPr marL="381000" indent="-381000"/>
            <a:endParaRPr lang="en-US" sz="2600" b="0" dirty="0">
              <a:latin typeface="Arial" charset="0"/>
              <a:cs typeface="Arial" charset="0"/>
            </a:endParaRPr>
          </a:p>
          <a:p>
            <a:endParaRPr lang="en-US" sz="2600" b="0" dirty="0" smtClean="0">
              <a:latin typeface="Arial" charset="0"/>
              <a:cs typeface="Arial" charset="0"/>
            </a:endParaRPr>
          </a:p>
          <a:p>
            <a:endParaRPr lang="en-US" sz="2600" b="0" dirty="0" smtClean="0">
              <a:latin typeface="Arial" charset="0"/>
              <a:cs typeface="Arial" charset="0"/>
            </a:endParaRPr>
          </a:p>
          <a:p>
            <a:pPr marL="381000" indent="-381000">
              <a:buFontTx/>
              <a:buChar char="•"/>
            </a:pPr>
            <a:endParaRPr lang="en-US" sz="2600" dirty="0"/>
          </a:p>
          <a:p>
            <a:pPr marL="381000" indent="-381000">
              <a:buFontTx/>
              <a:buChar char="•"/>
            </a:pPr>
            <a:endParaRPr lang="en-US" sz="2600" b="0" dirty="0">
              <a:latin typeface="Arial" charset="0"/>
              <a:cs typeface="Arial" charset="0"/>
            </a:endParaRPr>
          </a:p>
          <a:p>
            <a:pPr algn="r"/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Sumber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diperoleh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dari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buku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Matematika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Kelompok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Teknologi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Kelas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XII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Penerbit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Erlangga</a:t>
            </a:r>
            <a:endParaRPr lang="en-US" sz="2400" b="1" i="1" u="sng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00105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3200" dirty="0" smtClean="0"/>
              <a:t>Modus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sering</a:t>
            </a:r>
            <a:r>
              <a:rPr lang="en-US" sz="3200" dirty="0" smtClean="0"/>
              <a:t> </a:t>
            </a:r>
            <a:r>
              <a:rPr lang="en-US" sz="3200" dirty="0" err="1" smtClean="0"/>
              <a:t>muncul</a:t>
            </a:r>
            <a:r>
              <a:rPr lang="en-US" sz="3200" dirty="0" smtClean="0"/>
              <a:t> (yang paling </a:t>
            </a:r>
            <a:r>
              <a:rPr lang="en-US" sz="3200" dirty="0" err="1" smtClean="0"/>
              <a:t>banyak</a:t>
            </a:r>
            <a:r>
              <a:rPr lang="en-US" sz="3200" dirty="0" smtClean="0"/>
              <a:t> </a:t>
            </a:r>
            <a:r>
              <a:rPr lang="en-US" sz="3200" dirty="0" err="1" smtClean="0"/>
              <a:t>frekuensinya</a:t>
            </a:r>
            <a:r>
              <a:rPr lang="en-US" sz="3200" dirty="0" smtClean="0"/>
              <a:t>). Modus </a:t>
            </a:r>
            <a:r>
              <a:rPr lang="en-US" sz="3200" dirty="0" err="1" smtClean="0"/>
              <a:t>berguna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mengetahui</a:t>
            </a:r>
            <a:r>
              <a:rPr lang="en-US" sz="3200" dirty="0" smtClean="0"/>
              <a:t>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 </a:t>
            </a:r>
            <a:r>
              <a:rPr lang="en-US" sz="3200" dirty="0" err="1" smtClean="0"/>
              <a:t>seringnya</a:t>
            </a:r>
            <a:r>
              <a:rPr lang="en-US" sz="3200" dirty="0" smtClean="0"/>
              <a:t> 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peristiwa</a:t>
            </a:r>
            <a:r>
              <a:rPr lang="en-US" sz="3200" dirty="0" smtClean="0"/>
              <a:t>.</a:t>
            </a:r>
          </a:p>
          <a:p>
            <a:pPr marL="457200" indent="-457200" algn="just"/>
            <a:r>
              <a:rPr lang="en-US" sz="3200" dirty="0" err="1" smtClean="0"/>
              <a:t>Serangkaian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mungkin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modus (Bimodal),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tiga</a:t>
            </a:r>
            <a:r>
              <a:rPr lang="en-US" sz="3200" dirty="0" smtClean="0"/>
              <a:t> modus (</a:t>
            </a:r>
            <a:r>
              <a:rPr lang="en-US" sz="3200" dirty="0" err="1" smtClean="0"/>
              <a:t>trimodal</a:t>
            </a:r>
            <a:r>
              <a:rPr lang="en-US" sz="3200" dirty="0" smtClean="0"/>
              <a:t>),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(Multimodal)</a:t>
            </a:r>
          </a:p>
          <a:p>
            <a:pPr marL="457200" indent="-457200" algn="just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2970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C. M o d u s 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908720"/>
            <a:ext cx="828680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err="1" smtClean="0"/>
              <a:t>Contoh</a:t>
            </a:r>
            <a:r>
              <a:rPr lang="en-US" sz="3200" dirty="0" smtClean="0"/>
              <a:t> :</a:t>
            </a:r>
          </a:p>
          <a:p>
            <a:pPr marL="457200" indent="-457200"/>
            <a:r>
              <a:rPr lang="en-US" sz="3200" dirty="0" err="1" smtClean="0"/>
              <a:t>Tentukan</a:t>
            </a:r>
            <a:r>
              <a:rPr lang="en-US" sz="3200" dirty="0" smtClean="0"/>
              <a:t> modus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data :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7, 5, 8, 6, 9, 7, 10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7, 8, 6, 9, 7, 10, 6, 5</a:t>
            </a:r>
          </a:p>
          <a:p>
            <a:pPr marL="457200" indent="-457200"/>
            <a:r>
              <a:rPr lang="en-US" sz="3200" dirty="0" err="1" smtClean="0"/>
              <a:t>Solusi</a:t>
            </a:r>
            <a:endParaRPr lang="en-US" sz="3200" dirty="0" smtClean="0"/>
          </a:p>
          <a:p>
            <a:pPr marL="514350" indent="-514350">
              <a:buAutoNum type="alphaLcPeriod"/>
            </a:pPr>
            <a:r>
              <a:rPr lang="en-US" sz="3200" dirty="0" smtClean="0"/>
              <a:t>5, 6, 7, 7, 8, 9, 10</a:t>
            </a:r>
          </a:p>
          <a:p>
            <a:pPr marL="514350" indent="-514350"/>
            <a:r>
              <a:rPr lang="en-US" sz="3200" dirty="0" smtClean="0"/>
              <a:t>	</a:t>
            </a:r>
            <a:r>
              <a:rPr lang="en-US" sz="3200" dirty="0" err="1" smtClean="0"/>
              <a:t>disini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sering</a:t>
            </a:r>
            <a:r>
              <a:rPr lang="en-US" sz="3200" dirty="0" smtClean="0"/>
              <a:t> </a:t>
            </a:r>
            <a:r>
              <a:rPr lang="en-US" sz="3200" dirty="0" err="1" smtClean="0"/>
              <a:t>muncul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7</a:t>
            </a:r>
          </a:p>
          <a:p>
            <a:pPr marL="514350" indent="-514350"/>
            <a:r>
              <a:rPr lang="en-US" sz="3200" dirty="0" smtClean="0"/>
              <a:t>	</a:t>
            </a:r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modusnya</a:t>
            </a:r>
            <a:r>
              <a:rPr lang="en-US" sz="3200" dirty="0" smtClean="0"/>
              <a:t> = 7</a:t>
            </a:r>
          </a:p>
          <a:p>
            <a:pPr marL="514350" indent="-514350"/>
            <a:r>
              <a:rPr lang="en-US" sz="3200" dirty="0" smtClean="0"/>
              <a:t>b. 5, 6, 6, 7, 7, 8, 9, 10</a:t>
            </a:r>
          </a:p>
          <a:p>
            <a:pPr marL="514350" indent="-514350"/>
            <a:r>
              <a:rPr lang="en-US" sz="3200" dirty="0" smtClean="0"/>
              <a:t>	</a:t>
            </a:r>
            <a:r>
              <a:rPr lang="en-US" sz="3200" dirty="0" err="1" smtClean="0"/>
              <a:t>disini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sering</a:t>
            </a:r>
            <a:r>
              <a:rPr lang="en-US" sz="3200" dirty="0" smtClean="0"/>
              <a:t> </a:t>
            </a:r>
            <a:r>
              <a:rPr lang="en-US" sz="3200" dirty="0" err="1" smtClean="0"/>
              <a:t>muncul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6 &amp; 7</a:t>
            </a:r>
          </a:p>
          <a:p>
            <a:pPr marL="514350" indent="-514350"/>
            <a:r>
              <a:rPr lang="en-US" sz="3200" dirty="0" smtClean="0"/>
              <a:t>	</a:t>
            </a:r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modusnya</a:t>
            </a:r>
            <a:r>
              <a:rPr lang="en-US" sz="3200" dirty="0" smtClean="0"/>
              <a:t> 6 </a:t>
            </a:r>
            <a:r>
              <a:rPr lang="en-US" sz="3200" dirty="0" err="1" smtClean="0"/>
              <a:t>dan</a:t>
            </a:r>
            <a:r>
              <a:rPr lang="en-US" sz="3200" dirty="0" smtClean="0"/>
              <a:t> 7</a:t>
            </a:r>
            <a:endParaRPr lang="en-US" sz="32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466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1. Modus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tunggal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1000109"/>
                <a:ext cx="8286808" cy="5138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/>
                  <a:t>Rumus :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mo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Di </a:t>
                </a:r>
                <a:r>
                  <a:rPr lang="en-US" sz="3200" dirty="0" err="1" smtClean="0"/>
                  <a:t>mana</a:t>
                </a:r>
                <a:endParaRPr lang="en-US" sz="32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mo</m:t>
                        </m:r>
                      </m:sub>
                    </m:sSub>
                  </m:oMath>
                </a14:m>
                <a:r>
                  <a:rPr lang="en-US" sz="3200" dirty="0" smtClean="0"/>
                  <a:t>	= </a:t>
                </a:r>
                <a:r>
                  <a:rPr lang="en-US" sz="3200" dirty="0" err="1" smtClean="0"/>
                  <a:t>tepi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bawah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kelas</a:t>
                </a:r>
                <a:r>
                  <a:rPr lang="en-US" sz="3200" dirty="0" smtClean="0"/>
                  <a:t> modus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 b="0" i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		= </a:t>
                </a:r>
                <a:r>
                  <a:rPr lang="en-US" sz="3200" dirty="0" err="1" smtClean="0"/>
                  <a:t>selisih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frekuensi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kelas</a:t>
                </a:r>
                <a:r>
                  <a:rPr lang="en-US" sz="3200" dirty="0" smtClean="0"/>
                  <a:t> modus </a:t>
                </a:r>
                <a:r>
                  <a:rPr lang="en-US" sz="3200" dirty="0" err="1" smtClean="0"/>
                  <a:t>dengan</a:t>
                </a:r>
                <a:r>
                  <a:rPr lang="en-US" sz="3200" dirty="0" smtClean="0"/>
                  <a:t>           </a:t>
                </a:r>
                <a:r>
                  <a:rPr lang="en-US" sz="3200" dirty="0" err="1" smtClean="0"/>
                  <a:t>frekuensi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kelas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sebelumnya</a:t>
                </a:r>
                <a:endParaRPr lang="en-US" sz="32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		= </a:t>
                </a:r>
                <a:r>
                  <a:rPr lang="en-US" sz="3200" dirty="0" err="1" smtClean="0"/>
                  <a:t>selisih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frekuensi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kelas</a:t>
                </a:r>
                <a:r>
                  <a:rPr lang="en-US" sz="3200" dirty="0" smtClean="0"/>
                  <a:t> modus </a:t>
                </a:r>
                <a:r>
                  <a:rPr lang="en-US" sz="3200" dirty="0" err="1" smtClean="0"/>
                  <a:t>dengan</a:t>
                </a:r>
                <a:r>
                  <a:rPr lang="en-US" sz="3200" dirty="0" smtClean="0"/>
                  <a:t>  </a:t>
                </a:r>
                <a:r>
                  <a:rPr lang="en-US" sz="3200" dirty="0" err="1" smtClean="0"/>
                  <a:t>frekuensi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kelas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sesudahnya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err="1"/>
                  <a:t>i</a:t>
                </a:r>
                <a:r>
                  <a:rPr lang="en-US" sz="3200" dirty="0" smtClean="0"/>
                  <a:t>		= interval </a:t>
                </a:r>
                <a:r>
                  <a:rPr lang="en-US" sz="3200" dirty="0" err="1" smtClean="0"/>
                  <a:t>kelas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1000109"/>
                <a:ext cx="8286808" cy="5138394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542" r="-809" b="-296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6098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2. Modus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kelompok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072494" cy="33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err="1" smtClean="0">
                <a:solidFill>
                  <a:srgbClr val="FFFF00"/>
                </a:solidFill>
                <a:cs typeface="Arial" charset="0"/>
              </a:rPr>
              <a:t>Contoh</a:t>
            </a:r>
            <a:r>
              <a:rPr lang="en-US" sz="3200" dirty="0" smtClean="0">
                <a:solidFill>
                  <a:srgbClr val="FFFF00"/>
                </a:solidFill>
                <a:cs typeface="Arial" charset="0"/>
              </a:rPr>
              <a:t> :</a:t>
            </a:r>
            <a:endParaRPr lang="en-US" sz="3200" dirty="0">
              <a:solidFill>
                <a:srgbClr val="FFFF00"/>
              </a:solidFill>
              <a:cs typeface="Arial" charset="0"/>
            </a:endParaRPr>
          </a:p>
          <a:p>
            <a:pPr marL="457200" indent="-457200"/>
            <a:endParaRPr lang="en-US" sz="1200" dirty="0">
              <a:solidFill>
                <a:schemeClr val="accent1"/>
              </a:solidFill>
              <a:cs typeface="Arial" charset="0"/>
            </a:endParaRPr>
          </a:p>
          <a:p>
            <a:pPr marL="457200" indent="-457200"/>
            <a:r>
              <a:rPr lang="en-US" sz="3200" b="0" dirty="0" err="1" smtClean="0">
                <a:cs typeface="Arial" charset="0"/>
              </a:rPr>
              <a:t>Tentukan</a:t>
            </a:r>
            <a:r>
              <a:rPr lang="en-US" sz="3200" b="0" dirty="0" smtClean="0">
                <a:cs typeface="Arial" charset="0"/>
              </a:rPr>
              <a:t> modus data </a:t>
            </a:r>
            <a:r>
              <a:rPr lang="en-US" sz="3200" b="0" dirty="0" err="1" smtClean="0">
                <a:cs typeface="Arial" charset="0"/>
              </a:rPr>
              <a:t>pada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tabel</a:t>
            </a:r>
            <a:r>
              <a:rPr lang="en-US" sz="3200" b="0" dirty="0" smtClean="0">
                <a:cs typeface="Arial" charset="0"/>
              </a:rPr>
              <a:t> </a:t>
            </a:r>
            <a:r>
              <a:rPr lang="en-US" sz="3200" b="0" dirty="0" err="1" smtClean="0">
                <a:cs typeface="Arial" charset="0"/>
              </a:rPr>
              <a:t>berikut</a:t>
            </a:r>
            <a:r>
              <a:rPr lang="en-US" sz="3200" b="0" dirty="0" smtClean="0">
                <a:cs typeface="Arial" charset="0"/>
              </a:rPr>
              <a:t> : </a:t>
            </a:r>
          </a:p>
          <a:p>
            <a:pPr marL="457200" indent="-457200"/>
            <a:endParaRPr lang="en-US" sz="1050" dirty="0" smtClean="0"/>
          </a:p>
          <a:p>
            <a:pPr marL="457200" indent="-457200"/>
            <a:r>
              <a:rPr lang="en-US" sz="3200" dirty="0" smtClean="0"/>
              <a:t>					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15668"/>
              </p:ext>
            </p:extLst>
          </p:nvPr>
        </p:nvGraphicFramePr>
        <p:xfrm>
          <a:off x="1003520" y="1628800"/>
          <a:ext cx="4576592" cy="3673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1742"/>
                <a:gridCol w="218485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Interval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Frekuensi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2000" b="0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20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8215370" cy="518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200" dirty="0" err="1" smtClean="0">
                <a:solidFill>
                  <a:srgbClr val="FFFF00"/>
                </a:solidFill>
                <a:cs typeface="Arial" charset="0"/>
              </a:rPr>
              <a:t>Solusi</a:t>
            </a:r>
            <a:r>
              <a:rPr lang="en-US" sz="3200" dirty="0" smtClean="0">
                <a:solidFill>
                  <a:srgbClr val="FFFF00"/>
                </a:solidFill>
                <a:cs typeface="Arial" charset="0"/>
              </a:rPr>
              <a:t> : 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>
              <a:cs typeface="Arial" charset="0"/>
            </a:endParaRP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>
              <a:cs typeface="Arial" charset="0"/>
            </a:endParaRP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1100" dirty="0" smtClean="0">
              <a:cs typeface="Arial" charset="0"/>
            </a:endParaRP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r>
              <a:rPr lang="en-US" sz="3200" dirty="0" err="1" smtClean="0"/>
              <a:t>Kelas</a:t>
            </a:r>
            <a:r>
              <a:rPr lang="en-US" sz="3200" dirty="0" smtClean="0"/>
              <a:t> modus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yang paling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frekuensinya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IV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77148"/>
              </p:ext>
            </p:extLst>
          </p:nvPr>
        </p:nvGraphicFramePr>
        <p:xfrm>
          <a:off x="975810" y="982924"/>
          <a:ext cx="4576592" cy="3470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1742"/>
                <a:gridCol w="218485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Kelas</a:t>
                      </a:r>
                      <a:r>
                        <a:rPr lang="en-US" sz="1800" dirty="0" smtClean="0"/>
                        <a:t> Interval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Frekuensi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– 29 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 – 39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 – 49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50 – 59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60 – 69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70 – 79</a:t>
                      </a:r>
                      <a:r>
                        <a:rPr lang="en-US" sz="1800" b="0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80 – 89 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latin typeface="Tahoma" pitchFamily="34" charset="0"/>
                          <a:cs typeface="Tahoma" pitchFamily="34" charset="0"/>
                        </a:rPr>
                        <a:t>Jumlah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800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71600" y="2577113"/>
            <a:ext cx="4536504" cy="39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0034" y="428604"/>
                <a:ext cx="8286808" cy="5579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mo</m:t>
                        </m:r>
                      </m:sub>
                    </m:sSub>
                  </m:oMath>
                </a14:m>
                <a:r>
                  <a:rPr lang="en-US" sz="3200" dirty="0"/>
                  <a:t>	= </a:t>
                </a:r>
                <a:r>
                  <a:rPr lang="en-US" sz="3200" dirty="0" smtClean="0"/>
                  <a:t>49,5</a:t>
                </a:r>
                <a:endParaRPr lang="en-US" sz="3200" dirty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= </a:t>
                </a:r>
                <a:r>
                  <a:rPr lang="en-US" sz="3200" dirty="0" smtClean="0"/>
                  <a:t>12 – 8</a:t>
                </a:r>
              </a:p>
              <a:p>
                <a:pPr marL="457200" indent="-457200"/>
                <a:r>
                  <a:rPr lang="en-US" sz="3200" dirty="0"/>
                  <a:t>	</a:t>
                </a:r>
                <a:r>
                  <a:rPr lang="en-US" sz="3200" dirty="0" smtClean="0"/>
                  <a:t>	= 4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= </a:t>
                </a:r>
                <a:r>
                  <a:rPr lang="en-US" sz="3200" dirty="0" smtClean="0"/>
                  <a:t>12 – 9</a:t>
                </a:r>
              </a:p>
              <a:p>
                <a:pPr marL="457200" indent="-457200"/>
                <a:r>
                  <a:rPr lang="en-US" sz="3200" dirty="0"/>
                  <a:t>	</a:t>
                </a:r>
                <a:r>
                  <a:rPr lang="en-US" sz="3200" dirty="0" smtClean="0"/>
                  <a:t>	= 3</a:t>
                </a:r>
                <a:endParaRPr lang="en-US" sz="3200" dirty="0"/>
              </a:p>
              <a:p>
                <a:pPr marL="457200" indent="-457200"/>
                <a:r>
                  <a:rPr lang="en-US" sz="3200" dirty="0" err="1"/>
                  <a:t>i</a:t>
                </a:r>
                <a:r>
                  <a:rPr lang="en-US" sz="3200" dirty="0"/>
                  <a:t>		= </a:t>
                </a:r>
                <a:r>
                  <a:rPr lang="en-US" sz="3200" dirty="0" smtClean="0"/>
                  <a:t>10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mo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32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3200" i="1" smtClean="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3200" dirty="0" smtClean="0"/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49,5+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4+3</m:t>
                              </m:r>
                            </m:den>
                          </m:f>
                        </m:e>
                      </m:d>
                      <m:r>
                        <a:rPr lang="en-US" sz="3200" b="0" i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3200" b="0" dirty="0" smtClean="0"/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0" smtClean="0">
                          <a:latin typeface="Cambria Math"/>
                        </a:rPr>
                        <m:t>55,21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34" y="428604"/>
                <a:ext cx="8286808" cy="5579797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41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2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Aktivitas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00034" y="1006481"/>
            <a:ext cx="77867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/>
            <a:r>
              <a:rPr lang="en-US" sz="2600" b="1" dirty="0" err="1" smtClean="0">
                <a:solidFill>
                  <a:srgbClr val="FFFF00"/>
                </a:solidFill>
              </a:rPr>
              <a:t>Aktivitas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</a:rPr>
              <a:t>Kelas</a:t>
            </a:r>
            <a:r>
              <a:rPr lang="en-US" sz="2600" b="1" dirty="0" smtClean="0">
                <a:solidFill>
                  <a:srgbClr val="FFFF00"/>
                </a:solidFill>
              </a:rPr>
              <a:t> :</a:t>
            </a:r>
            <a:endParaRPr lang="en-US" sz="2600" b="1" dirty="0">
              <a:solidFill>
                <a:srgbClr val="FFFF00"/>
              </a:solidFill>
            </a:endParaRPr>
          </a:p>
          <a:p>
            <a:pPr marL="381000" indent="-381000">
              <a:buFontTx/>
              <a:buChar char="•"/>
            </a:pPr>
            <a:r>
              <a:rPr lang="en-US" sz="2600" b="0" dirty="0" err="1" smtClean="0">
                <a:latin typeface="Arial" charset="0"/>
                <a:cs typeface="Arial" charset="0"/>
              </a:rPr>
              <a:t>Coba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Anda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kerjakan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aktivitas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kelas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halaman</a:t>
            </a:r>
            <a:r>
              <a:rPr lang="en-US" sz="2600" b="0" dirty="0" smtClean="0">
                <a:latin typeface="Arial" charset="0"/>
                <a:cs typeface="Arial" charset="0"/>
              </a:rPr>
              <a:t> 54.</a:t>
            </a:r>
            <a:r>
              <a:rPr lang="en-US" sz="2600" b="0" dirty="0">
                <a:latin typeface="Arial" charset="0"/>
                <a:cs typeface="Arial" charset="0"/>
              </a:rPr>
              <a:t>	</a:t>
            </a:r>
          </a:p>
          <a:p>
            <a:pPr marL="381000" indent="-381000"/>
            <a:endParaRPr lang="en-US" sz="2600" b="0" dirty="0">
              <a:latin typeface="Arial" charset="0"/>
              <a:cs typeface="Arial" charset="0"/>
            </a:endParaRPr>
          </a:p>
          <a:p>
            <a:pPr marL="381000" indent="-381000"/>
            <a:r>
              <a:rPr lang="en-US" sz="2600" b="1" dirty="0" err="1" smtClean="0">
                <a:solidFill>
                  <a:srgbClr val="FFFF00"/>
                </a:solidFill>
              </a:rPr>
              <a:t>Latihan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</a:rPr>
              <a:t>Mandiri</a:t>
            </a:r>
            <a:r>
              <a:rPr lang="en-US" sz="2600" b="1" dirty="0" smtClean="0">
                <a:solidFill>
                  <a:srgbClr val="FFFF00"/>
                </a:solidFill>
              </a:rPr>
              <a:t> :</a:t>
            </a:r>
            <a:endParaRPr lang="en-US" sz="2600" b="1" dirty="0" smtClean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marL="381000" indent="-381000">
              <a:buFontTx/>
              <a:buChar char="•"/>
            </a:pPr>
            <a:r>
              <a:rPr lang="en-US" sz="2600" b="0" dirty="0" err="1" smtClean="0">
                <a:latin typeface="Arial" charset="0"/>
                <a:cs typeface="Arial" charset="0"/>
              </a:rPr>
              <a:t>Coba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Anda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kerjakan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b="0" dirty="0" err="1" smtClean="0">
                <a:latin typeface="Arial" charset="0"/>
                <a:cs typeface="Arial" charset="0"/>
              </a:rPr>
              <a:t>untuk</a:t>
            </a:r>
            <a:r>
              <a:rPr lang="en-US" sz="2600" b="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/>
              <a:t>uji</a:t>
            </a:r>
            <a:r>
              <a:rPr lang="en-US" sz="2600" dirty="0" smtClean="0"/>
              <a:t> </a:t>
            </a:r>
            <a:r>
              <a:rPr lang="en-US" sz="2600" dirty="0" err="1" smtClean="0"/>
              <a:t>kemampuan</a:t>
            </a:r>
            <a:r>
              <a:rPr lang="en-US" sz="2600" dirty="0" smtClean="0"/>
              <a:t> </a:t>
            </a:r>
            <a:r>
              <a:rPr lang="en-US" sz="2600" dirty="0" err="1" smtClean="0"/>
              <a:t>diri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latihan</a:t>
            </a:r>
            <a:r>
              <a:rPr lang="en-US" sz="2600" dirty="0" smtClean="0"/>
              <a:t>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55. </a:t>
            </a:r>
            <a:endParaRPr lang="en-US" sz="2600" b="0" dirty="0">
              <a:latin typeface="Arial" charset="0"/>
              <a:cs typeface="Arial" charset="0"/>
            </a:endParaRPr>
          </a:p>
          <a:p>
            <a:pPr marL="381000" indent="-381000">
              <a:buFontTx/>
              <a:buChar char="•"/>
            </a:pPr>
            <a:endParaRPr lang="en-US" sz="2600" b="0" dirty="0" smtClean="0">
              <a:latin typeface="Arial" charset="0"/>
              <a:cs typeface="Arial" charset="0"/>
            </a:endParaRPr>
          </a:p>
          <a:p>
            <a:pPr marL="381000" indent="-381000">
              <a:buFontTx/>
              <a:buChar char="•"/>
            </a:pPr>
            <a:endParaRPr lang="en-US" sz="2600" dirty="0"/>
          </a:p>
          <a:p>
            <a:pPr marL="381000" indent="-381000">
              <a:buFontTx/>
              <a:buChar char="•"/>
            </a:pPr>
            <a:endParaRPr lang="en-US" sz="2600" b="0" dirty="0">
              <a:latin typeface="Arial" charset="0"/>
              <a:cs typeface="Arial" charset="0"/>
            </a:endParaRPr>
          </a:p>
          <a:p>
            <a:pPr algn="r"/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Sumber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diperoleh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dari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buku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Matematika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Kelompok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Teknologi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Kelas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XII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Penerbit</a:t>
            </a:r>
            <a:r>
              <a:rPr lang="en-US" sz="2400" b="1" i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  <a:latin typeface="Comic Sans MS" pitchFamily="66" charset="0"/>
              </a:rPr>
              <a:t>Erlangga</a:t>
            </a:r>
            <a:endParaRPr lang="en-US" sz="2400" b="1" i="1" u="sng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42911" y="3000372"/>
            <a:ext cx="811585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96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Terima</a:t>
            </a:r>
            <a:r>
              <a:rPr lang="fr-FR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 </a:t>
            </a:r>
            <a:r>
              <a:rPr lang="fr-FR" sz="96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Kasih</a:t>
            </a:r>
            <a:endParaRPr lang="fr-FR" sz="96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  <a:p>
            <a:pPr algn="ctr"/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Semoga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bermanfaat</a:t>
            </a:r>
            <a:endParaRPr lang="fr-FR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Powerpoint Templates</a:t>
            </a:r>
            <a:endParaRPr lang="fr-FR"/>
          </a:p>
        </p:txBody>
      </p:sp>
      <p:pic>
        <p:nvPicPr>
          <p:cNvPr id="2069" name="Picture 21" descr="fez 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57158" y="2928934"/>
            <a:ext cx="7527210" cy="184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180000" rIns="180000" bIns="180000">
            <a:spAutoFit/>
          </a:bodyPr>
          <a:lstStyle/>
          <a:p>
            <a:r>
              <a:rPr lang="fr-FR" sz="4000" b="1" dirty="0" err="1" smtClean="0">
                <a:latin typeface="Verdana" pitchFamily="34" charset="0"/>
              </a:rPr>
              <a:t>Ukuran</a:t>
            </a:r>
            <a:r>
              <a:rPr lang="fr-FR" sz="4000" b="1" dirty="0" smtClean="0">
                <a:latin typeface="Verdana" pitchFamily="34" charset="0"/>
              </a:rPr>
              <a:t> </a:t>
            </a:r>
            <a:r>
              <a:rPr lang="fr-FR" sz="4000" b="1" dirty="0" err="1" smtClean="0">
                <a:latin typeface="Verdana" pitchFamily="34" charset="0"/>
              </a:rPr>
              <a:t>Pemusatan</a:t>
            </a:r>
            <a:r>
              <a:rPr lang="fr-FR" sz="4000" b="1" dirty="0" smtClean="0">
                <a:latin typeface="Verdana" pitchFamily="34" charset="0"/>
              </a:rPr>
              <a:t> Data</a:t>
            </a:r>
            <a:endParaRPr lang="fr-FR" sz="4000" b="1" dirty="0">
              <a:latin typeface="Verdana" pitchFamily="34" charset="0"/>
            </a:endParaRPr>
          </a:p>
          <a:p>
            <a:endParaRPr lang="fr-FR" sz="2800" b="1" i="1" dirty="0" smtClean="0">
              <a:latin typeface="Verdana" pitchFamily="34" charset="0"/>
            </a:endParaRPr>
          </a:p>
          <a:p>
            <a:r>
              <a:rPr lang="fr-FR" sz="2800" b="1" i="1" dirty="0" smtClean="0">
                <a:latin typeface="Verdana" pitchFamily="34" charset="0"/>
              </a:rPr>
              <a:t>by </a:t>
            </a:r>
            <a:r>
              <a:rPr lang="id-ID" sz="2800" b="1" i="1" dirty="0" smtClean="0">
                <a:latin typeface="Verdana" pitchFamily="34" charset="0"/>
              </a:rPr>
              <a:t>Nur Zakiah</a:t>
            </a:r>
            <a:endParaRPr lang="fr-FR" sz="2800" i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1146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Statistik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568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Pengantar</a:t>
            </a:r>
            <a:endParaRPr lang="fr-FR" sz="3200" b="1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81000" y="1285860"/>
            <a:ext cx="8534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3600" dirty="0" smtClean="0"/>
              <a:t>Dari </a:t>
            </a:r>
            <a:r>
              <a:rPr lang="en-US" sz="3600" dirty="0" err="1" smtClean="0"/>
              <a:t>setiap</a:t>
            </a:r>
            <a:r>
              <a:rPr lang="en-US" sz="3600" dirty="0" smtClean="0"/>
              <a:t> </a:t>
            </a:r>
            <a:r>
              <a:rPr lang="en-US" sz="3600" dirty="0" err="1" smtClean="0"/>
              <a:t>kumpulan</a:t>
            </a:r>
            <a:r>
              <a:rPr lang="en-US" sz="3600" dirty="0" smtClean="0"/>
              <a:t> data, </a:t>
            </a:r>
            <a:r>
              <a:rPr lang="en-US" sz="3600" dirty="0" err="1" smtClean="0"/>
              <a:t>terdapat</a:t>
            </a:r>
            <a:r>
              <a:rPr lang="en-US" sz="3600" dirty="0" smtClean="0"/>
              <a:t> </a:t>
            </a:r>
            <a:r>
              <a:rPr lang="en-US" sz="3600" dirty="0" err="1" smtClean="0"/>
              <a:t>tiga</a:t>
            </a:r>
            <a:r>
              <a:rPr lang="en-US" sz="3600" dirty="0" smtClean="0"/>
              <a:t> </a:t>
            </a:r>
            <a:r>
              <a:rPr lang="en-US" sz="3600" dirty="0" err="1" smtClean="0"/>
              <a:t>ukuran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tiga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statistik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mewakili</a:t>
            </a:r>
            <a:r>
              <a:rPr lang="en-US" sz="3600" dirty="0" smtClean="0"/>
              <a:t> data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rataan</a:t>
            </a:r>
            <a:r>
              <a:rPr lang="en-US" sz="3600" dirty="0" smtClean="0"/>
              <a:t> (mean), median, </a:t>
            </a:r>
            <a:r>
              <a:rPr lang="en-US" sz="3600" dirty="0" err="1" smtClean="0"/>
              <a:t>dan</a:t>
            </a:r>
            <a:r>
              <a:rPr lang="en-US" sz="3600" dirty="0" smtClean="0"/>
              <a:t> modus.</a:t>
            </a:r>
          </a:p>
          <a:p>
            <a:pPr marL="457200" indent="-457200"/>
            <a:r>
              <a:rPr lang="en-US" sz="3600" dirty="0" err="1" smtClean="0"/>
              <a:t>Ketiga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 </a:t>
            </a:r>
            <a:r>
              <a:rPr lang="en-US" sz="3600" dirty="0" err="1" smtClean="0"/>
              <a:t>dikenal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ukuran</a:t>
            </a:r>
            <a:r>
              <a:rPr lang="en-US" sz="3600" dirty="0" smtClean="0"/>
              <a:t> </a:t>
            </a:r>
            <a:r>
              <a:rPr lang="en-US" sz="3600" dirty="0" err="1" smtClean="0"/>
              <a:t>pemusatan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ukuran</a:t>
            </a:r>
            <a:r>
              <a:rPr lang="en-US" sz="3600" dirty="0" smtClean="0"/>
              <a:t> </a:t>
            </a:r>
            <a:r>
              <a:rPr lang="en-US" sz="3600" dirty="0" err="1" smtClean="0"/>
              <a:t>tendensi</a:t>
            </a:r>
            <a:r>
              <a:rPr lang="en-US" sz="3600" dirty="0" smtClean="0"/>
              <a:t> </a:t>
            </a:r>
            <a:r>
              <a:rPr lang="en-US" sz="3600" dirty="0" err="1" smtClean="0"/>
              <a:t>sentral</a:t>
            </a:r>
            <a:r>
              <a:rPr lang="en-US" sz="3600" dirty="0" smtClean="0"/>
              <a:t>,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yang </a:t>
            </a:r>
            <a:r>
              <a:rPr lang="en-US" sz="3600" dirty="0" err="1" smtClean="0"/>
              <a:t>cenderung</a:t>
            </a:r>
            <a:r>
              <a:rPr lang="en-US" sz="3600" dirty="0" smtClean="0"/>
              <a:t> </a:t>
            </a:r>
            <a:r>
              <a:rPr lang="en-US" sz="3600" dirty="0" err="1" smtClean="0"/>
              <a:t>sama</a:t>
            </a:r>
            <a:r>
              <a:rPr lang="en-US" sz="3600" dirty="0" smtClean="0"/>
              <a:t>.</a:t>
            </a:r>
            <a:endParaRPr lang="en-US" sz="3600" dirty="0"/>
          </a:p>
          <a:p>
            <a:pPr defTabSz="952500">
              <a:tabLst>
                <a:tab pos="858838" algn="l"/>
                <a:tab pos="1139825" algn="ctr"/>
              </a:tabLst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67544" y="764704"/>
            <a:ext cx="82318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6725" indent="-466725" defTabSz="952500">
              <a:tabLst>
                <a:tab pos="858838" algn="l"/>
                <a:tab pos="1139825" algn="ctr"/>
              </a:tabLst>
            </a:pPr>
            <a:r>
              <a:rPr lang="en-US" sz="3600" i="1" dirty="0" smtClean="0"/>
              <a:t>Ada </a:t>
            </a:r>
            <a:r>
              <a:rPr lang="en-US" sz="3600" i="1" dirty="0" err="1" smtClean="0"/>
              <a:t>tiga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macam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ukuran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pemusatan</a:t>
            </a:r>
            <a:r>
              <a:rPr lang="en-US" sz="3600" i="1" dirty="0" smtClean="0"/>
              <a:t> data yang </a:t>
            </a:r>
            <a:r>
              <a:rPr lang="en-US" sz="3600" i="1" dirty="0" err="1" smtClean="0"/>
              <a:t>akan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diuraikan</a:t>
            </a:r>
            <a:r>
              <a:rPr lang="en-US" sz="3600" i="1" dirty="0" smtClean="0"/>
              <a:t> ;</a:t>
            </a:r>
          </a:p>
          <a:p>
            <a:pPr marL="466725" indent="-466725" defTabSz="952500">
              <a:tabLst>
                <a:tab pos="858838" algn="l"/>
                <a:tab pos="1139825" algn="ctr"/>
              </a:tabLst>
            </a:pPr>
            <a:endParaRPr lang="en-US" sz="3600" i="1" dirty="0" smtClean="0"/>
          </a:p>
          <a:p>
            <a:pPr marL="742950" indent="-742950" defTabSz="952500">
              <a:buAutoNum type="alphaUcPeriod"/>
              <a:tabLst>
                <a:tab pos="858838" algn="l"/>
                <a:tab pos="1139825" algn="ctr"/>
              </a:tabLst>
            </a:pPr>
            <a:r>
              <a:rPr lang="en-US" sz="3600" i="1" dirty="0" smtClean="0"/>
              <a:t>Rata-rata </a:t>
            </a:r>
            <a:r>
              <a:rPr lang="en-US" sz="3600" i="1" dirty="0" err="1" smtClean="0"/>
              <a:t>hitung</a:t>
            </a:r>
            <a:r>
              <a:rPr lang="en-US" sz="3600" i="1" dirty="0" smtClean="0"/>
              <a:t> (mean),</a:t>
            </a:r>
          </a:p>
          <a:p>
            <a:pPr marL="742950" indent="-742950" defTabSz="952500">
              <a:buAutoNum type="alphaUcPeriod"/>
              <a:tabLst>
                <a:tab pos="858838" algn="l"/>
                <a:tab pos="1139825" algn="ctr"/>
              </a:tabLst>
            </a:pPr>
            <a:r>
              <a:rPr lang="en-US" sz="3600" i="1" dirty="0" smtClean="0"/>
              <a:t>Modus,</a:t>
            </a:r>
          </a:p>
          <a:p>
            <a:pPr marL="742950" indent="-742950" defTabSz="952500">
              <a:buAutoNum type="alphaUcPeriod"/>
              <a:tabLst>
                <a:tab pos="858838" algn="l"/>
                <a:tab pos="1139825" algn="ctr"/>
              </a:tabLst>
            </a:pPr>
            <a:r>
              <a:rPr lang="en-US" sz="3600" i="1" dirty="0" smtClean="0"/>
              <a:t>Median,</a:t>
            </a:r>
          </a:p>
        </p:txBody>
      </p:sp>
    </p:spTree>
    <p:extLst>
      <p:ext uri="{BB962C8B-B14F-4D97-AF65-F5344CB8AC3E}">
        <p14:creationId xmlns:p14="http://schemas.microsoft.com/office/powerpoint/2010/main" val="33769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64844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A. Rata-rata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Hitung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(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Mean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0270" y="1000108"/>
                <a:ext cx="7358114" cy="553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Rata-rata </a:t>
                </a:r>
                <a:r>
                  <a:rPr lang="en-US" sz="3200" dirty="0" err="1" smtClean="0"/>
                  <a:t>hitung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dari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suatu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rangkaian</a:t>
                </a:r>
                <a:r>
                  <a:rPr lang="en-US" sz="3200" dirty="0" smtClean="0"/>
                  <a:t> data </a:t>
                </a:r>
                <a:r>
                  <a:rPr lang="en-US" sz="3200" dirty="0" err="1" smtClean="0"/>
                  <a:t>adalah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jumlah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seluruh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nilai</a:t>
                </a:r>
                <a:r>
                  <a:rPr lang="en-US" sz="3200" dirty="0" smtClean="0"/>
                  <a:t> data </a:t>
                </a:r>
                <a:r>
                  <a:rPr lang="en-US" sz="3200" dirty="0" err="1" smtClean="0"/>
                  <a:t>dibagi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banyaknya</a:t>
                </a:r>
                <a:r>
                  <a:rPr lang="en-US" sz="3200" dirty="0" smtClean="0"/>
                  <a:t> data.</a:t>
                </a:r>
              </a:p>
              <a:p>
                <a:r>
                  <a:rPr lang="en-US" sz="3200" dirty="0" err="1" smtClean="0"/>
                  <a:t>Rumus</a:t>
                </a:r>
                <a:r>
                  <a:rPr lang="en-US" sz="3200" dirty="0" smtClean="0"/>
                  <a:t>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𝛍</m:t>
                    </m:r>
                    <m:r>
                      <a:rPr lang="en-US" sz="40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4000" b="1" i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4000" b="1" i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𝐧</m:t>
                            </m:r>
                          </m:sub>
                        </m:sSub>
                      </m:num>
                      <m:den>
                        <m:r>
                          <a:rPr lang="en-US" sz="4000" b="1" i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𝐍</m:t>
                        </m:r>
                      </m:den>
                    </m:f>
                  </m:oMath>
                </a14:m>
                <a:r>
                  <a:rPr lang="en-US" sz="4000" b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4000" b="1" dirty="0" err="1" smtClean="0">
                    <a:solidFill>
                      <a:srgbClr val="FFFF00"/>
                    </a:solidFill>
                  </a:rPr>
                  <a:t>atau</a:t>
                </a:r>
                <a:r>
                  <a:rPr lang="en-US" sz="40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𝛍</m:t>
                    </m:r>
                    <m:r>
                      <a:rPr lang="en-US" sz="4000" b="1" i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𝐢</m:t>
                            </m:r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000" b="1" i="0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</a:rPr>
                              <m:t>𝐍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0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4000" b="1" i="0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4000" b="1" i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𝐍</m:t>
                        </m:r>
                      </m:den>
                    </m:f>
                  </m:oMath>
                </a14:m>
                <a:endParaRPr lang="en-US" sz="4000" b="1" dirty="0" smtClean="0">
                  <a:solidFill>
                    <a:srgbClr val="FFFF00"/>
                  </a:solidFill>
                </a:endParaRPr>
              </a:p>
              <a:p>
                <a:endParaRPr lang="en-US" sz="3200" dirty="0" smtClean="0"/>
              </a:p>
              <a:p>
                <a:r>
                  <a:rPr lang="en-US" sz="3200" dirty="0" err="1" smtClean="0"/>
                  <a:t>Keterangan</a:t>
                </a:r>
                <a:r>
                  <a:rPr lang="en-US" sz="3200" dirty="0" smtClean="0"/>
                  <a:t> 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/>
                        <a:ea typeface="Cambria Math"/>
                      </a:rPr>
                      <m:t>μ</m:t>
                    </m:r>
                  </m:oMath>
                </a14:m>
                <a:r>
                  <a:rPr lang="en-US" sz="3200" dirty="0" smtClean="0"/>
                  <a:t> = rata-rata x</a:t>
                </a:r>
              </a:p>
              <a:p>
                <a:r>
                  <a:rPr lang="en-US" sz="3200" dirty="0" smtClean="0"/>
                  <a:t>N = </a:t>
                </a:r>
                <a:r>
                  <a:rPr lang="en-US" sz="3200" dirty="0" err="1" smtClean="0"/>
                  <a:t>banyaknya</a:t>
                </a:r>
                <a:r>
                  <a:rPr lang="en-US" sz="3200" dirty="0" smtClean="0"/>
                  <a:t> data</a:t>
                </a:r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0" y="1000108"/>
                <a:ext cx="7358114" cy="5536131"/>
              </a:xfrm>
              <a:prstGeom prst="rect">
                <a:avLst/>
              </a:prstGeom>
              <a:blipFill rotWithShape="1">
                <a:blip r:embed="rId2"/>
                <a:stretch>
                  <a:fillRect l="-2154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000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1. Rata-rata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hitung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tunggal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71472" y="857233"/>
                <a:ext cx="7620000" cy="4659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 algn="just"/>
                <a:r>
                  <a:rPr lang="en-US" sz="3200" dirty="0" smtClean="0">
                    <a:solidFill>
                      <a:srgbClr val="FFFF00"/>
                    </a:solidFill>
                  </a:rPr>
                  <a:t>Contoh :</a:t>
                </a:r>
                <a:endParaRPr lang="en-US" sz="3200" dirty="0">
                  <a:solidFill>
                    <a:srgbClr val="FFFF00"/>
                  </a:solidFill>
                </a:endParaRPr>
              </a:p>
              <a:p>
                <a:pPr marL="457200" indent="-457200" algn="just"/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457200" indent="-457200" algn="just"/>
                <a:r>
                  <a:rPr lang="en-US" sz="3200" b="0" dirty="0" err="1" smtClean="0"/>
                  <a:t>Tentukan</a:t>
                </a:r>
                <a:r>
                  <a:rPr lang="en-US" sz="3200" b="0" dirty="0" smtClean="0"/>
                  <a:t> rata-rata </a:t>
                </a:r>
                <a:r>
                  <a:rPr lang="en-US" sz="3200" b="0" dirty="0" err="1" smtClean="0"/>
                  <a:t>dari</a:t>
                </a:r>
                <a:r>
                  <a:rPr lang="en-US" sz="3200" b="0" dirty="0" smtClean="0"/>
                  <a:t> </a:t>
                </a:r>
                <a:r>
                  <a:rPr lang="en-US" sz="3200" b="0" dirty="0" err="1" smtClean="0"/>
                  <a:t>rangkaian</a:t>
                </a:r>
                <a:r>
                  <a:rPr lang="en-US" sz="3200" b="0" dirty="0" smtClean="0"/>
                  <a:t> data </a:t>
                </a:r>
                <a:r>
                  <a:rPr lang="en-US" sz="3200" b="0" dirty="0" err="1" smtClean="0"/>
                  <a:t>berikut</a:t>
                </a:r>
                <a:r>
                  <a:rPr lang="en-US" sz="3200" b="0" dirty="0" smtClean="0"/>
                  <a:t> : 7, 5, 8, 6, 9, 7</a:t>
                </a:r>
              </a:p>
              <a:p>
                <a:pPr marL="457200" indent="-457200" algn="just"/>
                <a:r>
                  <a:rPr lang="en-US" sz="3200" dirty="0" err="1" smtClean="0"/>
                  <a:t>Solusi</a:t>
                </a:r>
                <a:endParaRPr lang="en-US" sz="3200" dirty="0"/>
              </a:p>
              <a:p>
                <a:pPr marL="457200" indent="-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7+5+8+6+9+7</m:t>
                          </m:r>
                        </m:num>
                        <m:den>
                          <m: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42</m:t>
                          </m:r>
                        </m:num>
                        <m:den>
                          <m: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=7</m:t>
                      </m:r>
                    </m:oMath>
                  </m:oMathPara>
                </a14:m>
                <a:endParaRPr lang="en-US" sz="3200" dirty="0" smtClean="0"/>
              </a:p>
              <a:p>
                <a:pPr marL="457200" indent="-457200" algn="just"/>
                <a:endParaRPr lang="en-US" sz="3200" dirty="0" smtClean="0"/>
              </a:p>
              <a:p>
                <a:pPr marL="457200" indent="-457200" algn="just"/>
                <a:r>
                  <a:rPr lang="en-US" sz="3200" dirty="0" err="1" smtClean="0"/>
                  <a:t>Jadi</a:t>
                </a:r>
                <a:r>
                  <a:rPr lang="en-US" sz="3200" dirty="0" smtClean="0"/>
                  <a:t> rata-rata </a:t>
                </a:r>
                <a:r>
                  <a:rPr lang="en-US" sz="3200" dirty="0" err="1" smtClean="0"/>
                  <a:t>hitung</a:t>
                </a:r>
                <a:r>
                  <a:rPr lang="en-US" sz="3200" dirty="0" smtClean="0"/>
                  <a:t> = 7</a:t>
                </a:r>
              </a:p>
              <a:p>
                <a:pPr marL="457200" indent="-457200" algn="just"/>
                <a:endParaRPr lang="en-US" sz="3200" b="0" dirty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72" y="857233"/>
                <a:ext cx="7620000" cy="4659289"/>
              </a:xfrm>
              <a:prstGeom prst="rect">
                <a:avLst/>
              </a:prstGeom>
              <a:blipFill rotWithShape="1">
                <a:blip r:embed="rId2"/>
                <a:stretch>
                  <a:fillRect l="-2080" t="-1702" r="-2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125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2. Rata-rata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hitung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data </a:t>
            </a:r>
            <a:r>
              <a:rPr lang="fr-FR" sz="3200" b="1" dirty="0" err="1" smtClean="0">
                <a:solidFill>
                  <a:srgbClr val="FF0000"/>
                </a:solidFill>
                <a:latin typeface="Verdana" pitchFamily="34" charset="0"/>
              </a:rPr>
              <a:t>berbobot</a:t>
            </a:r>
            <a:r>
              <a:rPr lang="fr-FR" sz="32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fr-F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71472" y="857233"/>
                <a:ext cx="7620000" cy="53526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n-US" sz="3200" dirty="0" smtClean="0">
                    <a:solidFill>
                      <a:srgbClr val="FFFF00"/>
                    </a:solidFill>
                  </a:rPr>
                  <a:t>Contoh :</a:t>
                </a:r>
                <a:endParaRPr lang="en-US" sz="3200" dirty="0">
                  <a:solidFill>
                    <a:srgbClr val="FFFF00"/>
                  </a:solidFill>
                </a:endParaRPr>
              </a:p>
              <a:p>
                <a:pPr marL="457200" indent="-457200"/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457200" indent="-457200"/>
                <a:r>
                  <a:rPr lang="en-US" sz="3200" b="0" dirty="0" err="1" smtClean="0"/>
                  <a:t>Tentukan</a:t>
                </a:r>
                <a:r>
                  <a:rPr lang="en-US" sz="3200" b="0" dirty="0" smtClean="0"/>
                  <a:t> rata-rata </a:t>
                </a:r>
                <a:r>
                  <a:rPr lang="en-US" sz="3200" b="0" dirty="0" err="1" smtClean="0"/>
                  <a:t>dari</a:t>
                </a:r>
                <a:r>
                  <a:rPr lang="en-US" sz="3200" b="0" dirty="0" smtClean="0"/>
                  <a:t> </a:t>
                </a:r>
                <a:r>
                  <a:rPr lang="en-US" sz="3200" b="0" dirty="0" err="1" smtClean="0"/>
                  <a:t>rangkaian</a:t>
                </a:r>
                <a:r>
                  <a:rPr lang="en-US" sz="3200" b="0" dirty="0" smtClean="0"/>
                  <a:t> data </a:t>
                </a:r>
                <a:r>
                  <a:rPr lang="en-US" sz="3200" b="0" dirty="0" err="1" smtClean="0"/>
                  <a:t>berikut</a:t>
                </a:r>
                <a:r>
                  <a:rPr lang="en-US" sz="3200" b="0" dirty="0" smtClean="0"/>
                  <a:t> : </a:t>
                </a:r>
              </a:p>
              <a:p>
                <a:pPr marL="457200" indent="-457200"/>
                <a:endParaRPr lang="en-US" sz="1050" dirty="0" smtClean="0"/>
              </a:p>
              <a:p>
                <a:pPr marL="457200" indent="-457200"/>
                <a:r>
                  <a:rPr lang="en-US" sz="3200" dirty="0" err="1" smtClean="0"/>
                  <a:t>Solusi</a:t>
                </a:r>
                <a:endParaRPr lang="en-US" sz="3200" dirty="0" smtClean="0"/>
              </a:p>
              <a:p>
                <a:pPr marL="457200" indent="-457200"/>
                <a:r>
                  <a:rPr lang="en-US" sz="3200" dirty="0" smtClean="0"/>
                  <a:t>					∑</a:t>
                </a:r>
                <a:r>
                  <a:rPr lang="en-US" sz="3200" dirty="0" err="1" smtClean="0"/>
                  <a:t>fx</a:t>
                </a:r>
                <a:r>
                  <a:rPr lang="en-US" sz="3200" dirty="0" smtClean="0"/>
                  <a:t> = 67 </a:t>
                </a:r>
                <a:r>
                  <a:rPr lang="en-US" sz="3200" dirty="0" err="1" smtClean="0"/>
                  <a:t>dan</a:t>
                </a:r>
                <a:r>
                  <a:rPr lang="en-US" sz="3200" dirty="0" smtClean="0"/>
                  <a:t> ∑f = 10</a:t>
                </a:r>
              </a:p>
              <a:p>
                <a:pPr marL="457200" indent="-457200"/>
                <a:r>
                  <a:rPr lang="en-US" sz="3200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</m:e>
                        </m:nary>
                      </m:den>
                    </m:f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/>
                            <a:ea typeface="Cambria Math"/>
                          </a:rPr>
                          <m:t>67</m:t>
                        </m:r>
                      </m:num>
                      <m:den>
                        <m:r>
                          <a:rPr lang="en-US" sz="3200" b="0" i="0" smtClean="0">
                            <a:latin typeface="Cambria Math"/>
                            <a:ea typeface="Cambria Math"/>
                          </a:rPr>
                          <m:t>10</m:t>
                        </m:r>
                      </m:den>
                    </m:f>
                    <m:r>
                      <a:rPr lang="en-US" sz="3200" b="0" i="0" smtClean="0">
                        <a:latin typeface="Cambria Math"/>
                        <a:ea typeface="Cambria Math"/>
                      </a:rPr>
                      <m:t>=6,7</m:t>
                    </m:r>
                  </m:oMath>
                </a14:m>
                <a:endParaRPr lang="en-US" sz="3200" dirty="0" smtClean="0"/>
              </a:p>
              <a:p>
                <a:pPr marL="457200" indent="-457200"/>
                <a:endParaRPr lang="en-US" sz="3200" dirty="0" smtClean="0"/>
              </a:p>
              <a:p>
                <a:pPr marL="457200" indent="-457200"/>
                <a:endParaRPr lang="en-US" sz="3200" dirty="0" smtClean="0"/>
              </a:p>
              <a:p>
                <a:pPr marL="457200" indent="-457200"/>
                <a:endParaRPr lang="en-US" sz="1200" dirty="0" smtClean="0"/>
              </a:p>
              <a:p>
                <a:pPr marL="457200" indent="-457200"/>
                <a:r>
                  <a:rPr lang="en-US" sz="3200" dirty="0" err="1" smtClean="0"/>
                  <a:t>Jadi</a:t>
                </a:r>
                <a:r>
                  <a:rPr lang="en-US" sz="3200" dirty="0" smtClean="0"/>
                  <a:t> rata-</a:t>
                </a:r>
                <a:r>
                  <a:rPr lang="en-US" sz="3200" dirty="0" err="1" smtClean="0"/>
                  <a:t>ratanya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adalah</a:t>
                </a:r>
                <a:r>
                  <a:rPr lang="en-US" sz="3200" dirty="0" smtClean="0"/>
                  <a:t> 6,7</a:t>
                </a: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72" y="857233"/>
                <a:ext cx="7620000" cy="5352619"/>
              </a:xfrm>
              <a:prstGeom prst="rect">
                <a:avLst/>
              </a:prstGeom>
              <a:blipFill rotWithShape="1">
                <a:blip r:embed="rId2"/>
                <a:stretch>
                  <a:fillRect l="-2080" t="-1481" r="-1520" b="-27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65945"/>
              </p:ext>
            </p:extLst>
          </p:nvPr>
        </p:nvGraphicFramePr>
        <p:xfrm>
          <a:off x="2667008" y="2044378"/>
          <a:ext cx="4762512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9240"/>
                <a:gridCol w="819160"/>
                <a:gridCol w="752476"/>
                <a:gridCol w="785818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err="1" smtClean="0"/>
                        <a:t>Nilai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err="1" smtClean="0"/>
                        <a:t>Frekuensi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98621"/>
              </p:ext>
            </p:extLst>
          </p:nvPr>
        </p:nvGraphicFramePr>
        <p:xfrm>
          <a:off x="714348" y="3286124"/>
          <a:ext cx="3143272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8"/>
                <a:gridCol w="857256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Nilai</a:t>
                      </a:r>
                      <a:r>
                        <a:rPr lang="en-US" sz="2000" b="1" dirty="0" smtClean="0"/>
                        <a:t> (x)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f.x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</a:p>
                    <a:p>
                      <a:pPr algn="ctr"/>
                      <a:r>
                        <a:rPr lang="en-US" sz="2000" b="1" dirty="0" smtClean="0"/>
                        <a:t>6</a:t>
                      </a:r>
                    </a:p>
                    <a:p>
                      <a:pPr algn="ctr"/>
                      <a:r>
                        <a:rPr lang="en-US" sz="2000" b="1" dirty="0" smtClean="0"/>
                        <a:t>7</a:t>
                      </a:r>
                    </a:p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</a:p>
                    <a:p>
                      <a:pPr algn="ctr"/>
                      <a:r>
                        <a:rPr lang="en-US" sz="2000" b="1" dirty="0" smtClean="0"/>
                        <a:t>3</a:t>
                      </a:r>
                    </a:p>
                    <a:p>
                      <a:pPr algn="ctr"/>
                      <a:r>
                        <a:rPr lang="en-US" sz="2000" b="1" dirty="0" smtClean="0"/>
                        <a:t>1</a:t>
                      </a:r>
                    </a:p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</a:p>
                    <a:p>
                      <a:pPr algn="ctr"/>
                      <a:r>
                        <a:rPr lang="en-US" sz="2000" b="1" dirty="0" smtClean="0"/>
                        <a:t>18</a:t>
                      </a:r>
                    </a:p>
                    <a:p>
                      <a:pPr algn="ctr"/>
                      <a:r>
                        <a:rPr lang="en-US" sz="2000" b="1" dirty="0" smtClean="0"/>
                        <a:t>7</a:t>
                      </a:r>
                    </a:p>
                    <a:p>
                      <a:pPr algn="ctr"/>
                      <a:r>
                        <a:rPr lang="en-US" sz="2000" b="1" dirty="0" smtClean="0"/>
                        <a:t>36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Jumlah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67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1285</TotalTime>
  <Words>894</Words>
  <Application>Microsoft Office PowerPoint</Application>
  <PresentationFormat>On-screen Show (4:3)</PresentationFormat>
  <Paragraphs>433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Cambria Math</vt:lpstr>
      <vt:lpstr>Comic Sans MS</vt:lpstr>
      <vt:lpstr>Tahoma</vt:lpstr>
      <vt:lpstr>Trebuchet MS</vt:lpstr>
      <vt:lpstr>Verdana</vt:lpstr>
      <vt:lpstr>Vivaldi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Cubes</dc:title>
  <dc:creator>www.powerpointstyles.com</dc:creator>
  <dc:description>Image credit to Michal Marcol / FreeDigitalPhotos.net</dc:description>
  <cp:lastModifiedBy>TOSHIBA</cp:lastModifiedBy>
  <cp:revision>292</cp:revision>
  <dcterms:created xsi:type="dcterms:W3CDTF">2009-03-23T15:23:24Z</dcterms:created>
  <dcterms:modified xsi:type="dcterms:W3CDTF">2018-09-07T07:59:19Z</dcterms:modified>
</cp:coreProperties>
</file>