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301" r:id="rId3"/>
    <p:sldId id="303" r:id="rId4"/>
    <p:sldId id="302" r:id="rId5"/>
    <p:sldId id="300" r:id="rId6"/>
    <p:sldId id="271" r:id="rId7"/>
    <p:sldId id="295" r:id="rId8"/>
    <p:sldId id="299" r:id="rId9"/>
    <p:sldId id="265" r:id="rId10"/>
    <p:sldId id="257" r:id="rId11"/>
    <p:sldId id="272" r:id="rId12"/>
    <p:sldId id="267" r:id="rId13"/>
    <p:sldId id="268" r:id="rId14"/>
    <p:sldId id="269" r:id="rId15"/>
    <p:sldId id="292" r:id="rId16"/>
    <p:sldId id="294" r:id="rId17"/>
    <p:sldId id="285" r:id="rId18"/>
    <p:sldId id="298" r:id="rId19"/>
    <p:sldId id="258" r:id="rId20"/>
    <p:sldId id="293" r:id="rId21"/>
    <p:sldId id="288" r:id="rId22"/>
    <p:sldId id="289" r:id="rId23"/>
    <p:sldId id="291" r:id="rId24"/>
    <p:sldId id="284" r:id="rId25"/>
    <p:sldId id="279" r:id="rId26"/>
    <p:sldId id="312" r:id="rId27"/>
    <p:sldId id="311" r:id="rId28"/>
    <p:sldId id="310" r:id="rId29"/>
    <p:sldId id="309" r:id="rId30"/>
    <p:sldId id="308" r:id="rId31"/>
    <p:sldId id="307" r:id="rId32"/>
    <p:sldId id="306" r:id="rId33"/>
    <p:sldId id="305" r:id="rId34"/>
    <p:sldId id="313" r:id="rId35"/>
    <p:sldId id="304" r:id="rId3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CDB228F-3A56-4A99-87D1-61C5E8966053}" type="datetimeFigureOut">
              <a:rPr lang="id-ID" smtClean="0"/>
              <a:pPr/>
              <a:t>10/10/2018</a:t>
            </a:fld>
            <a:endParaRPr lang="id-ID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B76EBE6-60D7-4075-9568-F4F0B476344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DB228F-3A56-4A99-87D1-61C5E8966053}" type="datetimeFigureOut">
              <a:rPr lang="id-ID" smtClean="0"/>
              <a:pPr/>
              <a:t>10/10/2018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76EBE6-60D7-4075-9568-F4F0B476344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CDB228F-3A56-4A99-87D1-61C5E8966053}" type="datetimeFigureOut">
              <a:rPr lang="id-ID" smtClean="0"/>
              <a:pPr/>
              <a:t>10/10/2018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B76EBE6-60D7-4075-9568-F4F0B476344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DB228F-3A56-4A99-87D1-61C5E8966053}" type="datetimeFigureOut">
              <a:rPr lang="id-ID" smtClean="0"/>
              <a:pPr/>
              <a:t>10/10/2018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76EBE6-60D7-4075-9568-F4F0B476344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CDB228F-3A56-4A99-87D1-61C5E8966053}" type="datetimeFigureOut">
              <a:rPr lang="id-ID" smtClean="0"/>
              <a:pPr/>
              <a:t>10/10/2018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AB76EBE6-60D7-4075-9568-F4F0B476344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DB228F-3A56-4A99-87D1-61C5E8966053}" type="datetimeFigureOut">
              <a:rPr lang="id-ID" smtClean="0"/>
              <a:pPr/>
              <a:t>10/10/2018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76EBE6-60D7-4075-9568-F4F0B476344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DB228F-3A56-4A99-87D1-61C5E8966053}" type="datetimeFigureOut">
              <a:rPr lang="id-ID" smtClean="0"/>
              <a:pPr/>
              <a:t>10/10/2018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76EBE6-60D7-4075-9568-F4F0B476344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DB228F-3A56-4A99-87D1-61C5E8966053}" type="datetimeFigureOut">
              <a:rPr lang="id-ID" smtClean="0"/>
              <a:pPr/>
              <a:t>10/10/2018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76EBE6-60D7-4075-9568-F4F0B476344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CDB228F-3A56-4A99-87D1-61C5E8966053}" type="datetimeFigureOut">
              <a:rPr lang="id-ID" smtClean="0"/>
              <a:pPr/>
              <a:t>10/10/2018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76EBE6-60D7-4075-9568-F4F0B476344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DB228F-3A56-4A99-87D1-61C5E8966053}" type="datetimeFigureOut">
              <a:rPr lang="id-ID" smtClean="0"/>
              <a:pPr/>
              <a:t>10/10/2018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76EBE6-60D7-4075-9568-F4F0B476344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DB228F-3A56-4A99-87D1-61C5E8966053}" type="datetimeFigureOut">
              <a:rPr lang="id-ID" smtClean="0"/>
              <a:pPr/>
              <a:t>10/10/2018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76EBE6-60D7-4075-9568-F4F0B476344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CDB228F-3A56-4A99-87D1-61C5E8966053}" type="datetimeFigureOut">
              <a:rPr lang="id-ID" smtClean="0"/>
              <a:pPr/>
              <a:t>10/10/2018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B76EBE6-60D7-4075-9568-F4F0B476344B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265778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id-ID" dirty="0" smtClean="0"/>
              <a:t>Apa fungsi eritrosit, leukosit dan trombosit?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2910" y="3000372"/>
            <a:ext cx="7239000" cy="680068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2910" y="3857628"/>
            <a:ext cx="7239000" cy="131951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1" indent="-457200"/>
            <a:endParaRPr lang="id-ID" sz="28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Pertanyaan materi sebelumnya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51506"/>
          </a:xfrm>
        </p:spPr>
        <p:txBody>
          <a:bodyPr/>
          <a:lstStyle/>
          <a:p>
            <a:pPr algn="ctr"/>
            <a:r>
              <a:rPr lang="id-ID" dirty="0" smtClean="0">
                <a:latin typeface="Andalus" pitchFamily="18" charset="-78"/>
                <a:cs typeface="Andalus" pitchFamily="18" charset="-78"/>
              </a:rPr>
              <a:t>Jaringan otot </a:t>
            </a:r>
            <a:endParaRPr lang="id-ID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6543692" cy="4846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err="1" smtClean="0">
                <a:latin typeface="Andalus" pitchFamily="18" charset="-78"/>
                <a:cs typeface="Andalus" pitchFamily="18" charset="-78"/>
              </a:rPr>
              <a:t>Ciri-ciri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 smtClean="0">
                <a:latin typeface="Andalus" pitchFamily="18" charset="-78"/>
                <a:cs typeface="Andalus" pitchFamily="18" charset="-78"/>
              </a:rPr>
              <a:t>Sel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-</a:t>
            </a:r>
            <a:r>
              <a:rPr lang="en-US" sz="3200" dirty="0" err="1" smtClean="0">
                <a:latin typeface="Andalus" pitchFamily="18" charset="-78"/>
                <a:cs typeface="Andalus" pitchFamily="18" charset="-78"/>
              </a:rPr>
              <a:t>sel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200" dirty="0" err="1" smtClean="0">
                <a:latin typeface="Andalus" pitchFamily="18" charset="-78"/>
                <a:cs typeface="Andalus" pitchFamily="18" charset="-78"/>
              </a:rPr>
              <a:t>aktif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  </a:t>
            </a:r>
            <a:r>
              <a:rPr lang="en-US" sz="3200" dirty="0" err="1" smtClean="0">
                <a:latin typeface="Andalus" pitchFamily="18" charset="-78"/>
                <a:cs typeface="Andalus" pitchFamily="18" charset="-78"/>
              </a:rPr>
              <a:t>ber</a:t>
            </a:r>
            <a:r>
              <a:rPr lang="id-ID" sz="3200" dirty="0" smtClean="0">
                <a:latin typeface="Andalus" pitchFamily="18" charset="-78"/>
                <a:cs typeface="Andalus" pitchFamily="18" charset="-78"/>
              </a:rPr>
              <a:t>kontrak</a:t>
            </a:r>
            <a:r>
              <a:rPr lang="en-US" sz="3200" dirty="0" err="1" smtClean="0">
                <a:latin typeface="Andalus" pitchFamily="18" charset="-78"/>
                <a:cs typeface="Andalus" pitchFamily="18" charset="-78"/>
              </a:rPr>
              <a:t>si</a:t>
            </a:r>
            <a:r>
              <a:rPr lang="id-ID" sz="3200" dirty="0" smtClean="0">
                <a:latin typeface="Andalus" pitchFamily="18" charset="-78"/>
                <a:cs typeface="Andalus" pitchFamily="18" charset="-78"/>
              </a:rPr>
              <a:t> krn memiliki protein aktin dan miosin.</a:t>
            </a:r>
            <a:endParaRPr lang="en-US" sz="3200" dirty="0" smtClean="0">
              <a:latin typeface="Andalus" pitchFamily="18" charset="-78"/>
              <a:cs typeface="Andalus" pitchFamily="18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>
                <a:latin typeface="Andalus" pitchFamily="18" charset="-78"/>
                <a:cs typeface="Andalus" pitchFamily="18" charset="-78"/>
              </a:rPr>
              <a:t>Memiliki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  </a:t>
            </a:r>
            <a:r>
              <a:rPr lang="en-US" sz="3200" dirty="0" err="1" smtClean="0">
                <a:latin typeface="Andalus" pitchFamily="18" charset="-78"/>
                <a:cs typeface="Andalus" pitchFamily="18" charset="-78"/>
              </a:rPr>
              <a:t>organela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200" dirty="0" err="1" smtClean="0">
                <a:latin typeface="Andalus" pitchFamily="18" charset="-78"/>
                <a:cs typeface="Andalus" pitchFamily="18" charset="-78"/>
              </a:rPr>
              <a:t>mitokondria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200" dirty="0" err="1" smtClean="0">
                <a:latin typeface="Andalus" pitchFamily="18" charset="-78"/>
                <a:cs typeface="Andalus" pitchFamily="18" charset="-78"/>
              </a:rPr>
              <a:t>terbanyak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endParaRPr lang="id-ID" sz="32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ipe otot"/>
          <p:cNvPicPr>
            <a:picLocks noChangeAspect="1" noChangeArrowheads="1"/>
          </p:cNvPicPr>
          <p:nvPr/>
        </p:nvPicPr>
        <p:blipFill>
          <a:blip r:embed="rId2"/>
          <a:srcRect t="13333" r="76263" b="44167"/>
          <a:stretch>
            <a:fillRect/>
          </a:stretch>
        </p:blipFill>
        <p:spPr bwMode="auto">
          <a:xfrm>
            <a:off x="3357554" y="505434"/>
            <a:ext cx="4000528" cy="256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tipe otot"/>
          <p:cNvPicPr>
            <a:picLocks noChangeAspect="1" noChangeArrowheads="1"/>
          </p:cNvPicPr>
          <p:nvPr/>
        </p:nvPicPr>
        <p:blipFill>
          <a:blip r:embed="rId2"/>
          <a:srcRect l="78223" t="49722" b="11572"/>
          <a:stretch>
            <a:fillRect/>
          </a:stretch>
        </p:blipFill>
        <p:spPr bwMode="auto">
          <a:xfrm>
            <a:off x="642910" y="2000240"/>
            <a:ext cx="3071834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 descr="tipe otot"/>
          <p:cNvPicPr>
            <a:picLocks noChangeAspect="1" noChangeArrowheads="1"/>
          </p:cNvPicPr>
          <p:nvPr/>
        </p:nvPicPr>
        <p:blipFill>
          <a:blip r:embed="rId2"/>
          <a:srcRect l="59937" t="11539" r="17909" b="49176"/>
          <a:stretch>
            <a:fillRect/>
          </a:stretch>
        </p:blipFill>
        <p:spPr bwMode="auto">
          <a:xfrm>
            <a:off x="3857620" y="3714752"/>
            <a:ext cx="321471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071538" y="1571612"/>
            <a:ext cx="142876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Otot polos 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3786182" y="357166"/>
            <a:ext cx="142876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Otot lurik 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4500562" y="3286124"/>
            <a:ext cx="157163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Otot jantung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1.bp.blogspot.com/_4IwHTsRufBg/S8ZN8ppiEJI/AAAAAAAAC24/4lcv88MZlAM/s320/Otot+polos+,+otot+involunter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24000"/>
            <a:ext cx="765336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928926" y="285728"/>
            <a:ext cx="3357586" cy="64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 smtClean="0">
                <a:latin typeface="Andalus" pitchFamily="18" charset="-78"/>
                <a:cs typeface="Andalus" pitchFamily="18" charset="-78"/>
              </a:rPr>
              <a:t>OTOT POLOS </a:t>
            </a:r>
            <a:endParaRPr lang="id-ID" sz="36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4.bp.blogspot.com/-qmTZ1Hr4h_o/Tg8c9u21WzI/AAAAAAAAAl0/albQv6Cprl8/s1600/Jaringan+otot+luri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42984"/>
            <a:ext cx="7610500" cy="551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928926" y="285728"/>
            <a:ext cx="3357586" cy="64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 smtClean="0">
                <a:latin typeface="Andalus" pitchFamily="18" charset="-78"/>
                <a:cs typeface="Andalus" pitchFamily="18" charset="-78"/>
              </a:rPr>
              <a:t>OTOT  LURIK </a:t>
            </a:r>
            <a:endParaRPr lang="id-ID" sz="36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2.bp.blogspot.com/-k-kxdfW4l3c/Tg8dcMdLOYI/AAAAAAAAAl4/-G39L56RuJk/s1600/jaringan+otot+jantu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85860"/>
            <a:ext cx="791530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571736" y="285728"/>
            <a:ext cx="3714776" cy="64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 smtClean="0">
                <a:latin typeface="Andalus" pitchFamily="18" charset="-78"/>
                <a:cs typeface="Andalus" pitchFamily="18" charset="-78"/>
              </a:rPr>
              <a:t>OTOT  JANTUNG </a:t>
            </a:r>
            <a:endParaRPr lang="id-ID" sz="36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3 MACAM OTOT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874781"/>
              </p:ext>
            </p:extLst>
          </p:nvPr>
        </p:nvGraphicFramePr>
        <p:xfrm>
          <a:off x="457200" y="1000760"/>
          <a:ext cx="7239000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752600"/>
                <a:gridCol w="1905000"/>
                <a:gridCol w="15240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Perbedaan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Otot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lurik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Otot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polos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Otot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jantung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Silindris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Kumparan</a:t>
                      </a:r>
                      <a:r>
                        <a:rPr lang="en-US" dirty="0" smtClean="0"/>
                        <a:t>/ </a:t>
                      </a:r>
                      <a:r>
                        <a:rPr lang="en-US" dirty="0" err="1" smtClean="0"/>
                        <a:t>gelendong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Silindris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bercabang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Serabut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melintang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polos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melintang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Jml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inti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letak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Banyak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tengah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tengah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Sifat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kerja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Sadar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volunter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sadar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involunter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sadar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involunter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yg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digerakkan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Tulang</a:t>
                      </a:r>
                      <a:r>
                        <a:rPr lang="id-ID" dirty="0" smtClean="0"/>
                        <a:t>,</a:t>
                      </a:r>
                      <a:r>
                        <a:rPr lang="id-ID" baseline="0" dirty="0" smtClean="0"/>
                        <a:t> lidah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usus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lambung</a:t>
                      </a:r>
                      <a:r>
                        <a:rPr lang="id-ID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Jantung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Reaksi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terhadap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rangsang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Cepat,mudah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lelah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Lambat,tidak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mudah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lelah</a:t>
                      </a:r>
                      <a:r>
                        <a:rPr lang="en-US" dirty="0" smtClean="0"/>
                        <a:t>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Lambat,tidak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mudah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lelah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80068"/>
          </a:xfrm>
        </p:spPr>
        <p:txBody>
          <a:bodyPr/>
          <a:lstStyle/>
          <a:p>
            <a:pPr algn="ctr"/>
            <a:r>
              <a:rPr lang="id-ID" dirty="0" smtClean="0">
                <a:latin typeface="Andalus" pitchFamily="18" charset="-78"/>
                <a:cs typeface="Andalus" pitchFamily="18" charset="-78"/>
              </a:rPr>
              <a:t>Jaringan saraf</a:t>
            </a:r>
            <a:endParaRPr lang="id-ID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id-ID" sz="32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5736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id-ID" dirty="0" smtClean="0"/>
              <a:t>sel saraf (</a:t>
            </a:r>
            <a:r>
              <a:rPr lang="en-US" dirty="0" smtClean="0"/>
              <a:t>neuron</a:t>
            </a:r>
            <a:r>
              <a:rPr lang="id-ID" dirty="0" smtClean="0"/>
              <a:t>)</a:t>
            </a:r>
            <a:endParaRPr lang="en-US" dirty="0"/>
          </a:p>
        </p:txBody>
      </p:sp>
      <p:pic>
        <p:nvPicPr>
          <p:cNvPr id="4" name="Content Placeholder 3" descr="http://i0.wp.com/belajarbiologi.com/wp-content/uploads/2015/04/sel-saraf-dan-bagian-bagian-sel-saraf-1.gif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.</a:t>
            </a:r>
            <a:endParaRPr lang="en-US" dirty="0"/>
          </a:p>
        </p:txBody>
      </p:sp>
      <p:pic>
        <p:nvPicPr>
          <p:cNvPr id="5" name="Content Placeholder 4" descr="Hasil gambar untuk sel sara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7239000" cy="5068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824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80068"/>
          </a:xfrm>
        </p:spPr>
        <p:txBody>
          <a:bodyPr/>
          <a:lstStyle/>
          <a:p>
            <a:pPr algn="ctr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Fungsi Jaringan saraf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M</a:t>
            </a:r>
            <a:r>
              <a:rPr lang="id-ID" sz="3200" dirty="0" smtClean="0">
                <a:latin typeface="Andalus" pitchFamily="18" charset="-78"/>
                <a:cs typeface="Andalus" pitchFamily="18" charset="-78"/>
              </a:rPr>
              <a:t>e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n</a:t>
            </a:r>
            <a:r>
              <a:rPr lang="id-ID" sz="3200" dirty="0" smtClean="0">
                <a:latin typeface="Andalus" pitchFamily="18" charset="-78"/>
                <a:cs typeface="Andalus" pitchFamily="18" charset="-78"/>
              </a:rPr>
              <a:t>erima dan menghantarkan impuls (rangsang/perintah) </a:t>
            </a:r>
            <a:endParaRPr lang="en-US" sz="3200" dirty="0" smtClean="0">
              <a:latin typeface="Andalus" pitchFamily="18" charset="-78"/>
              <a:cs typeface="Andalus" pitchFamily="18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>
                <a:latin typeface="Andalus" pitchFamily="18" charset="-78"/>
                <a:cs typeface="Andalus" pitchFamily="18" charset="-78"/>
              </a:rPr>
              <a:t>Mengendalikan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200" dirty="0" err="1" smtClean="0">
                <a:latin typeface="Andalus" pitchFamily="18" charset="-78"/>
                <a:cs typeface="Andalus" pitchFamily="18" charset="-78"/>
              </a:rPr>
              <a:t>aktifitas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200" dirty="0" err="1" smtClean="0">
                <a:latin typeface="Andalus" pitchFamily="18" charset="-78"/>
                <a:cs typeface="Andalus" pitchFamily="18" charset="-78"/>
              </a:rPr>
              <a:t>tubuh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>
              <a:buNone/>
            </a:pPr>
            <a:endParaRPr lang="id-ID" sz="32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26577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id-ID" dirty="0" smtClean="0"/>
              <a:t>Mengapa jumlah leukosit tidak tetap?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2910" y="3000372"/>
            <a:ext cx="7239000" cy="680068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id-ID" sz="3800" b="1" cap="all" dirty="0">
              <a:ln w="500">
                <a:solidFill>
                  <a:srgbClr val="B13F9A">
                    <a:shade val="20000"/>
                    <a:satMod val="120000"/>
                  </a:srgbClr>
                </a:solidFill>
              </a:ln>
              <a:gradFill>
                <a:gsLst>
                  <a:gs pos="0">
                    <a:srgbClr val="F9B639">
                      <a:tint val="13000"/>
                    </a:srgbClr>
                  </a:gs>
                  <a:gs pos="10000">
                    <a:srgbClr val="F9B639">
                      <a:tint val="20000"/>
                    </a:srgbClr>
                  </a:gs>
                  <a:gs pos="49000">
                    <a:srgbClr val="F9B639">
                      <a:tint val="70000"/>
                    </a:srgbClr>
                  </a:gs>
                  <a:gs pos="50000">
                    <a:srgbClr val="F9B639">
                      <a:tint val="97000"/>
                    </a:srgbClr>
                  </a:gs>
                  <a:gs pos="100000">
                    <a:srgbClr val="F9B639">
                      <a:tint val="20000"/>
                    </a:srgbClr>
                  </a:gs>
                </a:gsLst>
                <a:lin ang="5400000" scaled="1"/>
              </a:gra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2910" y="3857628"/>
            <a:ext cx="7239000" cy="131951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1" indent="-457200"/>
            <a:endParaRPr lang="id-ID" sz="2800" dirty="0">
              <a:solidFill>
                <a:prstClr val="black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Pertanyaan materi sebelumnya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9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bagian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sel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saraf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1676400"/>
                <a:gridCol w="495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Bagian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Fungsi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Dendrit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Menerima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rangsang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atau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respon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Meneruskan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Rangsang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Impuls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Pengatur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kegiatan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saraf</a:t>
                      </a:r>
                      <a:r>
                        <a:rPr lang="en-US" baseline="0" dirty="0" smtClean="0"/>
                        <a:t> (neuron)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Akson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Menghantarkan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impuls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saraf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lainnya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Sinapsis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Menghantarkan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rangsang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impuls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syaraf</a:t>
                      </a:r>
                      <a:r>
                        <a:rPr lang="en-US" dirty="0" smtClean="0"/>
                        <a:t> lain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schwann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Melindungi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mensuplai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energi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Nodus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ranvier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Mempercepat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perambatan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rangsang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respon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OTAK MANUSIA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288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MEKANISME KERJA SARAF</a:t>
            </a:r>
            <a:endParaRPr lang="en-US" dirty="0"/>
          </a:p>
        </p:txBody>
      </p:sp>
      <p:pic>
        <p:nvPicPr>
          <p:cNvPr id="4" name="Picture 2" descr="E:\Documents\swf\sistem saraf\images\hal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752600"/>
            <a:ext cx="6934200" cy="4800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macam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Neuron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193774"/>
              </p:ext>
            </p:extLst>
          </p:nvPr>
        </p:nvGraphicFramePr>
        <p:xfrm>
          <a:off x="457200" y="1609725"/>
          <a:ext cx="7239001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1447800"/>
                <a:gridCol w="2097157"/>
                <a:gridCol w="1510748"/>
                <a:gridCol w="15736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Perbedaa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N. </a:t>
                      </a:r>
                      <a:r>
                        <a:rPr lang="en-US" dirty="0" err="1" smtClean="0"/>
                        <a:t>Sensorik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N. </a:t>
                      </a:r>
                      <a:r>
                        <a:rPr lang="en-US" dirty="0" err="1" smtClean="0"/>
                        <a:t>Motorik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N. </a:t>
                      </a:r>
                      <a:r>
                        <a:rPr lang="en-US" dirty="0" err="1" smtClean="0"/>
                        <a:t>Asosiasi</a:t>
                      </a:r>
                      <a:endParaRPr lang="en-US" dirty="0"/>
                    </a:p>
                  </a:txBody>
                  <a:tcPr/>
                </a:tc>
              </a:tr>
              <a:tr h="584339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Dendrit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panjang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akson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pendek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Dendrit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pendek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akson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panjang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Dendrit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akson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panjang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Fungsi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Menyampaikan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rangsang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alat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indra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saraf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pusat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Menghantarkan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perintah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pusat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otot</a:t>
                      </a:r>
                      <a:r>
                        <a:rPr lang="en-US" dirty="0" smtClean="0"/>
                        <a:t> &amp;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kelenjar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Penghubung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impuls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neuron </a:t>
                      </a:r>
                      <a:r>
                        <a:rPr lang="en-US" dirty="0" err="1" smtClean="0"/>
                        <a:t>sensorik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</a:t>
                      </a:r>
                      <a:r>
                        <a:rPr lang="en-US" baseline="0" dirty="0" smtClean="0"/>
                        <a:t> neuron </a:t>
                      </a:r>
                      <a:r>
                        <a:rPr lang="en-US" baseline="0" dirty="0" err="1" smtClean="0"/>
                        <a:t>motorik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Letak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 </a:t>
                      </a:r>
                      <a:r>
                        <a:rPr lang="en-US" dirty="0" err="1" smtClean="0"/>
                        <a:t>alat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indra</a:t>
                      </a:r>
                      <a:r>
                        <a:rPr lang="id-ID" dirty="0" smtClean="0"/>
                        <a:t> sd otak/STB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mtClean="0"/>
                        <a:t>Otak/STB</a:t>
                      </a:r>
                      <a:r>
                        <a:rPr lang="id-ID" baseline="0" smtClean="0"/>
                        <a:t> sd otot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Otak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sumsum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tulang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belakang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Letak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neuron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D:\SMA 9\PRESENTASI KBM\SISTEM REGULASI\SARAF\N sensorik-motorik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742955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SARAF PUSAT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Otak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(cerebrum) :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mengendalikan</a:t>
            </a:r>
            <a:r>
              <a:rPr lang="en-US" dirty="0" smtClean="0"/>
              <a:t> </a:t>
            </a:r>
            <a:r>
              <a:rPr lang="en-US" dirty="0" err="1" smtClean="0"/>
              <a:t>tubuh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sadar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Sumsum</a:t>
            </a:r>
            <a:r>
              <a:rPr lang="en-US" dirty="0" smtClean="0"/>
              <a:t>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( </a:t>
            </a:r>
            <a:r>
              <a:rPr lang="en-US" dirty="0" err="1" smtClean="0"/>
              <a:t>medula</a:t>
            </a:r>
            <a:r>
              <a:rPr lang="en-US" dirty="0" smtClean="0"/>
              <a:t> </a:t>
            </a:r>
            <a:r>
              <a:rPr lang="en-US" dirty="0" err="1" smtClean="0"/>
              <a:t>spinalis</a:t>
            </a:r>
            <a:r>
              <a:rPr lang="en-US" dirty="0" smtClean="0"/>
              <a:t> ):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mengendalikan</a:t>
            </a:r>
            <a:r>
              <a:rPr lang="en-US" dirty="0" smtClean="0"/>
              <a:t> </a:t>
            </a:r>
            <a:r>
              <a:rPr lang="en-US" dirty="0" err="1" smtClean="0"/>
              <a:t>tubuh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sadar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Sistem ORGAN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Definisi : sekumpulan macam organ, kerjasa sama dalam tugas tertentu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6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 Sistem Gerak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F</a:t>
            </a:r>
            <a:r>
              <a:rPr lang="en-US" dirty="0" err="1" smtClean="0"/>
              <a:t>ungsi</a:t>
            </a:r>
            <a:r>
              <a:rPr lang="id-ID" dirty="0"/>
              <a:t> </a:t>
            </a:r>
            <a:r>
              <a:rPr lang="id-ID" dirty="0" smtClean="0"/>
              <a:t>: mengendalikan gerak tubuh.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Organ : otot, tulang, sendi.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114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2. Sistem pencernaan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F</a:t>
            </a:r>
            <a:r>
              <a:rPr lang="en-US" dirty="0" err="1" smtClean="0"/>
              <a:t>ungsi</a:t>
            </a:r>
            <a:r>
              <a:rPr lang="id-ID" dirty="0"/>
              <a:t> </a:t>
            </a:r>
            <a:r>
              <a:rPr lang="id-ID" dirty="0" smtClean="0"/>
              <a:t>: menguraikan zat makanan 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Organ : mulut, faring, kerongkongan, lambung, usus halus, usus besar, rektum, anus, pankreas, hati, empedu.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114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3. Sistem Transportasi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F</a:t>
            </a:r>
            <a:r>
              <a:rPr lang="en-US" dirty="0" err="1" smtClean="0"/>
              <a:t>ungsi</a:t>
            </a:r>
            <a:r>
              <a:rPr lang="id-ID" dirty="0"/>
              <a:t> </a:t>
            </a:r>
            <a:r>
              <a:rPr lang="id-ID" dirty="0" smtClean="0"/>
              <a:t>: mengangkut materi ke seluruh tubuh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Organ :  darah, pembuluh darah, jantung, pembuluh getah bening, limfa.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114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26577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id-ID" dirty="0" smtClean="0"/>
              <a:t>Kapan jumlah leukosit tinggi?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2910" y="3000372"/>
            <a:ext cx="7239000" cy="680068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id-ID" sz="3800" b="1" cap="all" dirty="0">
              <a:ln w="500">
                <a:solidFill>
                  <a:srgbClr val="B13F9A">
                    <a:shade val="20000"/>
                    <a:satMod val="120000"/>
                  </a:srgbClr>
                </a:solidFill>
              </a:ln>
              <a:gradFill>
                <a:gsLst>
                  <a:gs pos="0">
                    <a:srgbClr val="F9B639">
                      <a:tint val="13000"/>
                    </a:srgbClr>
                  </a:gs>
                  <a:gs pos="10000">
                    <a:srgbClr val="F9B639">
                      <a:tint val="20000"/>
                    </a:srgbClr>
                  </a:gs>
                  <a:gs pos="49000">
                    <a:srgbClr val="F9B639">
                      <a:tint val="70000"/>
                    </a:srgbClr>
                  </a:gs>
                  <a:gs pos="50000">
                    <a:srgbClr val="F9B639">
                      <a:tint val="97000"/>
                    </a:srgbClr>
                  </a:gs>
                  <a:gs pos="100000">
                    <a:srgbClr val="F9B639">
                      <a:tint val="20000"/>
                    </a:srgbClr>
                  </a:gs>
                </a:gsLst>
                <a:lin ang="5400000" scaled="1"/>
              </a:gra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2910" y="3857628"/>
            <a:ext cx="7239000" cy="131951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1" indent="-457200"/>
            <a:endParaRPr lang="id-ID" sz="2800" dirty="0">
              <a:solidFill>
                <a:prstClr val="black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Pertanyaan materi sebelumnya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9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4. Sistem reproduksi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F</a:t>
            </a:r>
            <a:r>
              <a:rPr lang="en-US" dirty="0" err="1" smtClean="0"/>
              <a:t>ungsi</a:t>
            </a:r>
            <a:r>
              <a:rPr lang="id-ID" dirty="0"/>
              <a:t> </a:t>
            </a:r>
            <a:r>
              <a:rPr lang="id-ID" dirty="0" smtClean="0"/>
              <a:t>: perkembang biakan. 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Organ : testis, penis, prostat, epididimis, vas deferen, ovarium, vagina, tuba valopi, rahim, serviks,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114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5. Sistem respirasi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F</a:t>
            </a:r>
            <a:r>
              <a:rPr lang="en-US" dirty="0" err="1" smtClean="0"/>
              <a:t>ungsi</a:t>
            </a:r>
            <a:r>
              <a:rPr lang="id-ID" dirty="0"/>
              <a:t> </a:t>
            </a:r>
            <a:r>
              <a:rPr lang="id-ID" dirty="0" smtClean="0"/>
              <a:t>: mengikat oksigen, melepas CO2.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Organ : hidung, faring, laring, trakea, bronkus, paru-paru, diafragma,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114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6. Sistem  Ekskresi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F</a:t>
            </a:r>
            <a:r>
              <a:rPr lang="en-US" dirty="0" err="1" smtClean="0"/>
              <a:t>ungsi</a:t>
            </a:r>
            <a:r>
              <a:rPr lang="id-ID" dirty="0"/>
              <a:t> </a:t>
            </a:r>
            <a:r>
              <a:rPr lang="id-ID" dirty="0" smtClean="0"/>
              <a:t>: melepas sisa metabolisme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Organ : ginjal, kulit, paru-paru, liver.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114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7. Sistem Hormon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F</a:t>
            </a:r>
            <a:r>
              <a:rPr lang="en-US" dirty="0" err="1" smtClean="0"/>
              <a:t>ungsi</a:t>
            </a:r>
            <a:r>
              <a:rPr lang="id-ID" dirty="0"/>
              <a:t> </a:t>
            </a:r>
            <a:r>
              <a:rPr lang="id-ID" dirty="0" smtClean="0"/>
              <a:t>: mengendalikan aktifitas tubuh.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Organ : kelenjar ( tiroid, paratiroid, adrenal, hipofisis, pankreas, gonad)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114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8. Sistem saraf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F</a:t>
            </a:r>
            <a:r>
              <a:rPr lang="en-US" dirty="0" err="1" smtClean="0"/>
              <a:t>ungsi</a:t>
            </a:r>
            <a:r>
              <a:rPr lang="id-ID" dirty="0"/>
              <a:t> </a:t>
            </a:r>
            <a:r>
              <a:rPr lang="id-ID" dirty="0" smtClean="0"/>
              <a:t>: koordinasi aktifitas tubuh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Organ </a:t>
            </a:r>
            <a:r>
              <a:rPr lang="id-ID" smtClean="0"/>
              <a:t>:  otak, saraf kranial, saraf spinal, sunsum tulang belakang.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886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9</a:t>
            </a:r>
            <a:r>
              <a:rPr lang="id-ID" dirty="0" smtClean="0"/>
              <a:t>. </a:t>
            </a:r>
            <a:r>
              <a:rPr lang="id-ID" dirty="0" smtClean="0"/>
              <a:t>Sistem imunitas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F</a:t>
            </a:r>
            <a:r>
              <a:rPr lang="en-US" dirty="0" err="1" smtClean="0"/>
              <a:t>ungsi</a:t>
            </a:r>
            <a:r>
              <a:rPr lang="id-ID" dirty="0"/>
              <a:t> </a:t>
            </a:r>
            <a:r>
              <a:rPr lang="id-ID" dirty="0" smtClean="0"/>
              <a:t>: menjaga kekebalan tubuh dari penyakit  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Organ </a:t>
            </a:r>
            <a:r>
              <a:rPr lang="id-ID" dirty="0" smtClean="0"/>
              <a:t>: limfa, tonsil, kelenjar getah bening, cairan limfe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33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26577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id-ID" dirty="0" smtClean="0"/>
              <a:t>Apa perbedaan tulang kompak dan tulang spon?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2910" y="3000372"/>
            <a:ext cx="7239000" cy="680068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id-ID" sz="3800" b="1" cap="all" dirty="0">
              <a:ln w="500">
                <a:solidFill>
                  <a:srgbClr val="B13F9A">
                    <a:shade val="20000"/>
                    <a:satMod val="120000"/>
                  </a:srgbClr>
                </a:solidFill>
              </a:ln>
              <a:gradFill>
                <a:gsLst>
                  <a:gs pos="0">
                    <a:srgbClr val="F9B639">
                      <a:tint val="13000"/>
                    </a:srgbClr>
                  </a:gs>
                  <a:gs pos="10000">
                    <a:srgbClr val="F9B639">
                      <a:tint val="20000"/>
                    </a:srgbClr>
                  </a:gs>
                  <a:gs pos="49000">
                    <a:srgbClr val="F9B639">
                      <a:tint val="70000"/>
                    </a:srgbClr>
                  </a:gs>
                  <a:gs pos="50000">
                    <a:srgbClr val="F9B639">
                      <a:tint val="97000"/>
                    </a:srgbClr>
                  </a:gs>
                  <a:gs pos="100000">
                    <a:srgbClr val="F9B639">
                      <a:tint val="20000"/>
                    </a:srgbClr>
                  </a:gs>
                </a:gsLst>
                <a:lin ang="5400000" scaled="1"/>
              </a:gra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2910" y="3857628"/>
            <a:ext cx="7239000" cy="131951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1" indent="-457200"/>
            <a:endParaRPr lang="id-ID" sz="2800" dirty="0">
              <a:solidFill>
                <a:prstClr val="black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Pertanyaan materi sebelumnya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9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2657784"/>
          </a:xfrm>
        </p:spPr>
        <p:txBody>
          <a:bodyPr>
            <a:normAutofit/>
          </a:bodyPr>
          <a:lstStyle/>
          <a:p>
            <a:pPr marL="177800" lvl="1" indent="0">
              <a:spcAft>
                <a:spcPts val="1000"/>
              </a:spcAft>
              <a:buNone/>
            </a:pP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Menganalisis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keterkaitan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antara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struktur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sel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pada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jaringan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hewan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dengan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fungsi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organ </a:t>
            </a:r>
            <a:r>
              <a:rPr lang="en-US" sz="2400" dirty="0" err="1">
                <a:latin typeface="Times New Roman"/>
                <a:ea typeface="Times New Roman"/>
                <a:cs typeface="Times New Roman"/>
              </a:rPr>
              <a:t>pada</a:t>
            </a:r>
            <a:r>
              <a:rPr lang="en-US" sz="2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  <a:cs typeface="Times New Roman"/>
              </a:rPr>
              <a:t>hewan</a:t>
            </a:r>
            <a:r>
              <a:rPr lang="id-ID" sz="2400" dirty="0" smtClean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2910" y="3000372"/>
            <a:ext cx="7239000" cy="680068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id-ID" sz="3800" b="1" cap="all" dirty="0">
              <a:ln w="500">
                <a:solidFill>
                  <a:srgbClr val="B13F9A">
                    <a:shade val="20000"/>
                    <a:satMod val="120000"/>
                  </a:srgbClr>
                </a:solidFill>
              </a:ln>
              <a:gradFill>
                <a:gsLst>
                  <a:gs pos="0">
                    <a:srgbClr val="F9B639">
                      <a:tint val="13000"/>
                    </a:srgbClr>
                  </a:gs>
                  <a:gs pos="10000">
                    <a:srgbClr val="F9B639">
                      <a:tint val="20000"/>
                    </a:srgbClr>
                  </a:gs>
                  <a:gs pos="49000">
                    <a:srgbClr val="F9B639">
                      <a:tint val="70000"/>
                    </a:srgbClr>
                  </a:gs>
                  <a:gs pos="50000">
                    <a:srgbClr val="F9B639">
                      <a:tint val="97000"/>
                    </a:srgbClr>
                  </a:gs>
                  <a:gs pos="100000">
                    <a:srgbClr val="F9B639">
                      <a:tint val="20000"/>
                    </a:srgbClr>
                  </a:gs>
                </a:gsLst>
                <a:lin ang="5400000" scaled="1"/>
              </a:gra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2910" y="3857628"/>
            <a:ext cx="7239000" cy="131951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1" indent="-457200"/>
            <a:endParaRPr lang="id-ID" sz="2800" dirty="0">
              <a:solidFill>
                <a:prstClr val="black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KD.3.4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5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44"/>
          </a:xfrm>
        </p:spPr>
        <p:txBody>
          <a:bodyPr/>
          <a:lstStyle/>
          <a:p>
            <a:pPr algn="ctr"/>
            <a:r>
              <a:rPr lang="id-ID" dirty="0" smtClean="0"/>
              <a:t>IPK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id-ID" sz="2800" dirty="0" smtClean="0">
                <a:latin typeface="Times New Roman"/>
                <a:ea typeface="Calibri"/>
                <a:cs typeface="Times New Roman"/>
              </a:rPr>
              <a:t>Mendiskusikan </a:t>
            </a:r>
            <a:r>
              <a:rPr lang="id-ID" sz="2800" dirty="0">
                <a:latin typeface="Times New Roman"/>
                <a:ea typeface="Calibri"/>
                <a:cs typeface="Times New Roman"/>
              </a:rPr>
              <a:t>struktur, klasifikasi dan fungsi  jaringan otot.</a:t>
            </a:r>
            <a:endParaRPr lang="id-ID" sz="2400" dirty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d-ID" sz="2800" dirty="0">
                <a:latin typeface="Times New Roman"/>
                <a:ea typeface="Calibri"/>
                <a:cs typeface="Times New Roman"/>
              </a:rPr>
              <a:t>Mendiskusikan pengertian, sifat, jenis-jenis, peranan jaringan saraf.</a:t>
            </a:r>
            <a:endParaRPr lang="id-ID" sz="24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id-ID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44"/>
          </a:xfrm>
        </p:spPr>
        <p:txBody>
          <a:bodyPr/>
          <a:lstStyle/>
          <a:p>
            <a:pPr algn="ctr"/>
            <a:r>
              <a:rPr lang="id-ID" dirty="0" smtClean="0"/>
              <a:t>PERMASALAHAN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id-ID" sz="2800" dirty="0" smtClean="0">
                <a:latin typeface="Times New Roman"/>
                <a:ea typeface="Calibri"/>
                <a:cs typeface="Times New Roman"/>
              </a:rPr>
              <a:t>Bagaimana ciri-ciri jaringan otot?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id-ID" sz="2800" dirty="0" smtClean="0">
                <a:latin typeface="Times New Roman"/>
                <a:ea typeface="Calibri"/>
                <a:cs typeface="Times New Roman"/>
              </a:rPr>
              <a:t>Bagaimana struktur otot lurik, polos dan jantung?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id-ID" sz="2800" dirty="0" smtClean="0">
                <a:latin typeface="Times New Roman"/>
                <a:ea typeface="Calibri"/>
                <a:cs typeface="Times New Roman"/>
              </a:rPr>
              <a:t>Apa fungsi otot?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id-ID" sz="2800" dirty="0" smtClean="0">
                <a:latin typeface="Times New Roman"/>
                <a:ea typeface="Calibri"/>
                <a:cs typeface="Times New Roman"/>
              </a:rPr>
              <a:t>Apa perbedaan  otot lurik, otot polos dan otot jantung?</a:t>
            </a:r>
            <a:endParaRPr lang="id-ID" sz="2400" dirty="0">
              <a:latin typeface="Calibri"/>
              <a:ea typeface="Calibri"/>
              <a:cs typeface="Times New Roman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</a:pPr>
            <a:endParaRPr lang="id-ID" sz="24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id-ID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2933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80068"/>
          </a:xfrm>
        </p:spPr>
        <p:txBody>
          <a:bodyPr/>
          <a:lstStyle/>
          <a:p>
            <a:pPr algn="ctr"/>
            <a:r>
              <a:rPr lang="id-ID" dirty="0" smtClean="0">
                <a:latin typeface="Andalus" pitchFamily="18" charset="-78"/>
                <a:cs typeface="Andalus" pitchFamily="18" charset="-78"/>
              </a:rPr>
              <a:t>Permasalahan</a:t>
            </a:r>
            <a:endParaRPr lang="id-ID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3200" dirty="0" smtClean="0">
                <a:latin typeface="Times New Roman" pitchFamily="18" charset="0"/>
                <a:cs typeface="Times New Roman" pitchFamily="18" charset="0"/>
              </a:rPr>
              <a:t>Bagaimana struktur sel saraf ( neuron)?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 smtClean="0">
                <a:latin typeface="Times New Roman" pitchFamily="18" charset="0"/>
                <a:cs typeface="Times New Roman" pitchFamily="18" charset="0"/>
              </a:rPr>
              <a:t>Apa nama dan fungsi bagian-bagian sel saraf?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 smtClean="0">
                <a:latin typeface="Times New Roman" pitchFamily="18" charset="0"/>
                <a:cs typeface="Times New Roman" pitchFamily="18" charset="0"/>
              </a:rPr>
              <a:t>Apa fungsi jaringan saraf?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 smtClean="0">
                <a:latin typeface="Times New Roman" pitchFamily="18" charset="0"/>
                <a:cs typeface="Times New Roman" pitchFamily="18" charset="0"/>
              </a:rPr>
              <a:t>Apa perbedaan ( struktur dan fungsi) sel saraf sensorik, sel saraf motorik dan sel saraf asosiasi) </a:t>
            </a:r>
          </a:p>
          <a:p>
            <a:pPr marL="0" indent="0">
              <a:buNone/>
            </a:pPr>
            <a:endParaRPr lang="id-ID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6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4" descr="tipe oto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5794"/>
            <a:ext cx="8143900" cy="60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239000" cy="751506"/>
          </a:xfrm>
        </p:spPr>
        <p:txBody>
          <a:bodyPr/>
          <a:lstStyle/>
          <a:p>
            <a:pPr algn="ctr"/>
            <a:r>
              <a:rPr lang="id-ID" dirty="0" smtClean="0">
                <a:latin typeface="Andalus" pitchFamily="18" charset="-78"/>
                <a:cs typeface="Andalus" pitchFamily="18" charset="-78"/>
              </a:rPr>
              <a:t>Jaringan otot </a:t>
            </a:r>
            <a:endParaRPr lang="id-ID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1241</TotalTime>
  <Words>727</Words>
  <Application>Microsoft Office PowerPoint</Application>
  <PresentationFormat>On-screen Show (4:3)</PresentationFormat>
  <Paragraphs>167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Opulent</vt:lpstr>
      <vt:lpstr>Pertanyaan materi sebelumnya</vt:lpstr>
      <vt:lpstr>Pertanyaan materi sebelumnya</vt:lpstr>
      <vt:lpstr>Pertanyaan materi sebelumnya</vt:lpstr>
      <vt:lpstr>Pertanyaan materi sebelumnya</vt:lpstr>
      <vt:lpstr>KD.3.4</vt:lpstr>
      <vt:lpstr>IPK </vt:lpstr>
      <vt:lpstr>PERMASALAHAN </vt:lpstr>
      <vt:lpstr>Permasalahan</vt:lpstr>
      <vt:lpstr>Jaringan otot </vt:lpstr>
      <vt:lpstr>Jaringan otot </vt:lpstr>
      <vt:lpstr>PowerPoint Presentation</vt:lpstr>
      <vt:lpstr>PowerPoint Presentation</vt:lpstr>
      <vt:lpstr>PowerPoint Presentation</vt:lpstr>
      <vt:lpstr>PowerPoint Presentation</vt:lpstr>
      <vt:lpstr>3 MACAM OTOT</vt:lpstr>
      <vt:lpstr>Jaringan saraf</vt:lpstr>
      <vt:lpstr>Struktur sel saraf (neuron)</vt:lpstr>
      <vt:lpstr>.</vt:lpstr>
      <vt:lpstr>Fungsi Jaringan saraf</vt:lpstr>
      <vt:lpstr>Fungsi bagian sel saraf</vt:lpstr>
      <vt:lpstr>OTAK MANUSIA</vt:lpstr>
      <vt:lpstr>MEKANISME KERJA SARAF</vt:lpstr>
      <vt:lpstr>3 macam Neuron</vt:lpstr>
      <vt:lpstr>Letak neuron</vt:lpstr>
      <vt:lpstr>SARAF PUSAT</vt:lpstr>
      <vt:lpstr>Sistem ORGAN </vt:lpstr>
      <vt:lpstr>1. Sistem Gerak  </vt:lpstr>
      <vt:lpstr>2. Sistem pencernaan  </vt:lpstr>
      <vt:lpstr>3. Sistem Transportasi   </vt:lpstr>
      <vt:lpstr>4. Sistem reproduksi </vt:lpstr>
      <vt:lpstr>5. Sistem respirasi  </vt:lpstr>
      <vt:lpstr>6. Sistem  Ekskresi</vt:lpstr>
      <vt:lpstr>7. Sistem Hormon </vt:lpstr>
      <vt:lpstr>8. Sistem saraf  </vt:lpstr>
      <vt:lpstr>9. Sistem imunitas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Toshiba Satellite</dc:creator>
  <cp:lastModifiedBy>L645</cp:lastModifiedBy>
  <cp:revision>101</cp:revision>
  <dcterms:created xsi:type="dcterms:W3CDTF">2012-10-04T02:55:32Z</dcterms:created>
  <dcterms:modified xsi:type="dcterms:W3CDTF">2018-10-10T06:36:43Z</dcterms:modified>
</cp:coreProperties>
</file>