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A481F3-6B20-454E-8B27-977C7B0887AA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D7162F0-443B-4830-8BC9-B527C3E74EDE}" type="slidenum">
              <a:rPr lang="id-ID" smtClean="0"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PERLINDUNGAN DAN PENEGAKAN HUKUM DI  INDONESIA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98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Dasar hukum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37454"/>
              </p:ext>
            </p:extLst>
          </p:nvPr>
        </p:nvGraphicFramePr>
        <p:xfrm>
          <a:off x="822323" y="1100138"/>
          <a:ext cx="7926140" cy="463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72"/>
                <a:gridCol w="2124671"/>
                <a:gridCol w="5112997"/>
              </a:tblGrid>
              <a:tr h="1226414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No.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LEMBAGA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DASAR HUKUM</a:t>
                      </a:r>
                      <a:endParaRPr lang="id-ID" sz="2400" dirty="0"/>
                    </a:p>
                  </a:txBody>
                  <a:tcPr/>
                </a:tc>
              </a:tr>
              <a:tr h="68134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POLRI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UU NO. 2 TAHUN 2002</a:t>
                      </a:r>
                      <a:endParaRPr lang="id-ID" sz="2400" dirty="0"/>
                    </a:p>
                  </a:txBody>
                  <a:tcPr/>
                </a:tc>
              </a:tr>
              <a:tr h="68134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2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KEJAKSAAN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UU</a:t>
                      </a:r>
                      <a:r>
                        <a:rPr lang="id-ID" sz="2400" baseline="0" dirty="0" smtClean="0"/>
                        <a:t> NO. 16 TAHUN 2004</a:t>
                      </a:r>
                      <a:endParaRPr lang="id-ID" sz="2400" dirty="0"/>
                    </a:p>
                  </a:txBody>
                  <a:tcPr/>
                </a:tc>
              </a:tr>
              <a:tr h="68134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3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KEHAKIMAN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UU</a:t>
                      </a:r>
                      <a:r>
                        <a:rPr lang="id-ID" sz="2400" baseline="0" dirty="0" smtClean="0"/>
                        <a:t> NO. 48 TAHUN 2009</a:t>
                      </a:r>
                      <a:endParaRPr lang="id-ID" sz="2400" dirty="0"/>
                    </a:p>
                  </a:txBody>
                  <a:tcPr/>
                </a:tc>
              </a:tr>
              <a:tr h="68134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4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ADVOKAT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UU NO. 18 TAHUN 2003</a:t>
                      </a:r>
                      <a:endParaRPr lang="id-ID" sz="2400" dirty="0"/>
                    </a:p>
                  </a:txBody>
                  <a:tcPr/>
                </a:tc>
              </a:tr>
              <a:tr h="68134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5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KPK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UU</a:t>
                      </a:r>
                      <a:r>
                        <a:rPr lang="id-ID" sz="2400" baseline="0" dirty="0" smtClean="0"/>
                        <a:t> NO. 30 TAHUN 2002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PERLINDUNGAN HUKUM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Adanya perlindungan dari pemerintah kepada warga negaranya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Jaminan kepastian hukum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Berkaitan dengan hak-hak warga negara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 smtClean="0"/>
              <a:t>Adanya sanksi hukum bagi pihak yang melanggar.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2601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Perlindungan hukum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7520940" cy="51125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hak Cipta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Hak Merk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Hak Paten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Varietas Tanaman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Konsumen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terhadap Saksi korban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Hak anak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Perlindungan hukum Kaum Perempuan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149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Perlindungan hukum </a:t>
            </a:r>
            <a:r>
              <a:rPr lang="id-ID" dirty="0" smtClean="0"/>
              <a:t>tentang ....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sz="2400" dirty="0" smtClean="0"/>
              <a:t>Dasar hukum Tentang  </a:t>
            </a:r>
          </a:p>
          <a:p>
            <a:pPr>
              <a:buFont typeface="+mj-lt"/>
              <a:buAutoNum type="arabicPeriod"/>
            </a:pPr>
            <a:r>
              <a:rPr lang="id-ID" sz="2400" dirty="0" smtClean="0"/>
              <a:t>Pengertian</a:t>
            </a:r>
          </a:p>
          <a:p>
            <a:pPr>
              <a:buFont typeface="+mj-lt"/>
              <a:buAutoNum type="arabicPeriod"/>
            </a:pPr>
            <a:r>
              <a:rPr lang="id-ID" sz="2400" dirty="0" smtClean="0"/>
              <a:t>Isi</a:t>
            </a:r>
          </a:p>
          <a:p>
            <a:pPr>
              <a:buFont typeface="+mj-lt"/>
              <a:buAutoNum type="arabicPeriod"/>
            </a:pPr>
            <a:r>
              <a:rPr lang="id-ID" sz="2400" dirty="0" smtClean="0"/>
              <a:t>Sanksi bagi pelanggar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20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Perlindungan hukum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26977"/>
              </p:ext>
            </p:extLst>
          </p:nvPr>
        </p:nvGraphicFramePr>
        <p:xfrm>
          <a:off x="467544" y="1052736"/>
          <a:ext cx="8208912" cy="420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82"/>
                <a:gridCol w="4686726"/>
                <a:gridCol w="2736304"/>
              </a:tblGrid>
              <a:tr h="70049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Perlindungan hukum terhadap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Undang2</a:t>
                      </a:r>
                      <a:r>
                        <a:rPr lang="id-ID" baseline="0" dirty="0" smtClean="0">
                          <a:solidFill>
                            <a:schemeClr val="bg1"/>
                          </a:solidFill>
                        </a:rPr>
                        <a:t> yg mengatur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hak Cipta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28 Tahun 2014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Hak Merk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15 Tahun 2001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Hak Paten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13 Tahun 2016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Varietas Tanaman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</a:t>
                      </a:r>
                      <a:r>
                        <a:rPr lang="id-ID" baseline="0" dirty="0" smtClean="0"/>
                        <a:t> 29 Tahun 2000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Konsumen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8 Tahun 1999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94651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terhadap Saksi korban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13 Tahun 2006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5839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Hak anak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 No. 35 Tahun 2014</a:t>
                      </a:r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0049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Perlindungan hukum Kaum Perempuan</a:t>
                      </a:r>
                    </a:p>
                    <a:p>
                      <a:endParaRPr lang="id-ID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</a:t>
                      </a:r>
                      <a:r>
                        <a:rPr lang="id-ID" baseline="0" dirty="0" smtClean="0"/>
                        <a:t> No. 23 Tahun 2004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75008"/>
          </a:xfrm>
        </p:spPr>
        <p:txBody>
          <a:bodyPr/>
          <a:lstStyle/>
          <a:p>
            <a:pPr algn="ctr"/>
            <a:r>
              <a:rPr lang="id-ID" dirty="0" smtClean="0"/>
              <a:t>Pentingnya  perlingungan dan penegakan hukum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id-ID" dirty="0" smtClean="0"/>
              <a:t>Tegaknya Supremasi hukum;</a:t>
            </a:r>
          </a:p>
          <a:p>
            <a:pPr>
              <a:buFont typeface="+mj-lt"/>
              <a:buAutoNum type="arabicPeriod"/>
            </a:pPr>
            <a:r>
              <a:rPr lang="id-ID" dirty="0" smtClean="0"/>
              <a:t>Tegaknya keadilan;</a:t>
            </a:r>
          </a:p>
          <a:p>
            <a:pPr>
              <a:buFont typeface="+mj-lt"/>
              <a:buAutoNum type="arabicPeriod"/>
            </a:pPr>
            <a:r>
              <a:rPr lang="id-ID" dirty="0" smtClean="0"/>
              <a:t>Mewujudkan perdamaian dalam kehidupan masyarakat</a:t>
            </a:r>
          </a:p>
          <a:p>
            <a:pPr>
              <a:buFont typeface="+mj-lt"/>
              <a:buAutoNum type="arabicPeriod"/>
            </a:pPr>
            <a:endParaRPr lang="id-ID" dirty="0" smtClean="0"/>
          </a:p>
          <a:p>
            <a:pPr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2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191032"/>
          </a:xfrm>
        </p:spPr>
        <p:txBody>
          <a:bodyPr/>
          <a:lstStyle/>
          <a:p>
            <a:r>
              <a:rPr lang="id-ID" sz="2400" dirty="0" smtClean="0"/>
              <a:t>Keberhasilan proses dan perlindungan hukum dan penegakan hukum  tergantung :</a:t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5328592"/>
          </a:xfrm>
        </p:spPr>
        <p:txBody>
          <a:bodyPr>
            <a:normAutofit fontScale="55000" lnSpcReduction="20000"/>
          </a:bodyPr>
          <a:lstStyle/>
          <a:p>
            <a:pPr marL="0" indent="0"/>
            <a:r>
              <a:rPr lang="id-ID" sz="4500" dirty="0" smtClean="0"/>
              <a:t>1</a:t>
            </a:r>
            <a:r>
              <a:rPr lang="id-ID" sz="6000" dirty="0" smtClean="0"/>
              <a:t>. </a:t>
            </a:r>
            <a:r>
              <a:rPr lang="id-ID" sz="5000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Hukumnya 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marL="0" indent="0"/>
            <a:r>
              <a:rPr lang="id-ID" sz="5000" dirty="0">
                <a:latin typeface="Batang" pitchFamily="18" charset="-127"/>
                <a:ea typeface="Batang" pitchFamily="18" charset="-127"/>
              </a:rPr>
              <a:t>	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a. hukum </a:t>
            </a:r>
            <a:r>
              <a:rPr lang="id-ID" sz="5000" dirty="0">
                <a:latin typeface="Batang" pitchFamily="18" charset="-127"/>
                <a:ea typeface="Batang" pitchFamily="18" charset="-127"/>
              </a:rPr>
              <a:t>tidak bertentangan 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dengan</a:t>
            </a:r>
          </a:p>
          <a:p>
            <a:pPr marL="0" indent="0"/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 	    ideologi </a:t>
            </a:r>
            <a:r>
              <a:rPr lang="id-ID" sz="5000" dirty="0">
                <a:latin typeface="Batang" pitchFamily="18" charset="-127"/>
                <a:ea typeface="Batang" pitchFamily="18" charset="-127"/>
              </a:rPr>
              <a:t>negara, </a:t>
            </a:r>
          </a:p>
          <a:p>
            <a:pPr marL="0" indent="0"/>
            <a:r>
              <a:rPr lang="id-ID" sz="5000" dirty="0">
                <a:latin typeface="Batang" pitchFamily="18" charset="-127"/>
                <a:ea typeface="Batang" pitchFamily="18" charset="-127"/>
              </a:rPr>
              <a:t>	b. prosedur penyusunannya,</a:t>
            </a:r>
          </a:p>
          <a:p>
            <a:pPr marL="0" indent="0"/>
            <a:r>
              <a:rPr lang="id-ID" sz="5000" dirty="0">
                <a:latin typeface="Batang" pitchFamily="18" charset="-127"/>
                <a:ea typeface="Batang" pitchFamily="18" charset="-127"/>
              </a:rPr>
              <a:t>	c. 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sesuai  </a:t>
            </a:r>
            <a:r>
              <a:rPr lang="id-ID" sz="5000" dirty="0">
                <a:latin typeface="Batang" pitchFamily="18" charset="-127"/>
                <a:ea typeface="Batang" pitchFamily="18" charset="-127"/>
              </a:rPr>
              <a:t>dengan kondisi masyarakat</a:t>
            </a:r>
          </a:p>
          <a:p>
            <a:pPr marL="0" indent="0"/>
            <a:endParaRPr lang="id-ID" sz="5000" dirty="0">
              <a:latin typeface="Batang" pitchFamily="18" charset="-127"/>
              <a:ea typeface="Batang" pitchFamily="18" charset="-127"/>
            </a:endParaRPr>
          </a:p>
          <a:p>
            <a:pPr marL="0" indent="0"/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2. </a:t>
            </a:r>
            <a:r>
              <a:rPr lang="id-ID" sz="5000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Penegak hukum; 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menjalankan tugas     	secara profesional</a:t>
            </a:r>
          </a:p>
          <a:p>
            <a:pPr marL="0" indent="0"/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3. </a:t>
            </a:r>
            <a:r>
              <a:rPr lang="id-ID" sz="5000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Masyarakat; </a:t>
            </a:r>
          </a:p>
          <a:p>
            <a:pPr marL="0" indent="0"/>
            <a:r>
              <a:rPr lang="id-ID" sz="5000" dirty="0">
                <a:latin typeface="Batang" pitchFamily="18" charset="-127"/>
                <a:ea typeface="Batang" pitchFamily="18" charset="-127"/>
              </a:rPr>
              <a:t>	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a. Mengetahui dan memahami hukum</a:t>
            </a:r>
          </a:p>
          <a:p>
            <a:pPr marL="0" indent="0"/>
            <a:r>
              <a:rPr lang="id-ID" sz="5000" dirty="0">
                <a:latin typeface="Batang" pitchFamily="18" charset="-127"/>
                <a:ea typeface="Batang" pitchFamily="18" charset="-127"/>
              </a:rPr>
              <a:t>	</a:t>
            </a:r>
            <a:r>
              <a:rPr lang="id-ID" sz="5000" dirty="0" smtClean="0">
                <a:latin typeface="Batang" pitchFamily="18" charset="-127"/>
                <a:ea typeface="Batang" pitchFamily="18" charset="-127"/>
              </a:rPr>
              <a:t>b. Menaati dengan penuh kesadaran</a:t>
            </a:r>
          </a:p>
          <a:p>
            <a:pPr marL="0" indent="0"/>
            <a:endParaRPr lang="id-ID" dirty="0" smtClean="0"/>
          </a:p>
          <a:p>
            <a:pPr marL="0" indent="0"/>
            <a:r>
              <a:rPr lang="id-ID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92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64676"/>
          </a:xfrm>
        </p:spPr>
        <p:txBody>
          <a:bodyPr>
            <a:normAutofit lnSpcReduction="10000"/>
          </a:bodyPr>
          <a:lstStyle/>
          <a:p>
            <a:endParaRPr lang="id-ID" dirty="0"/>
          </a:p>
          <a:p>
            <a:r>
              <a:rPr lang="id-ID" dirty="0" smtClean="0"/>
              <a:t>4. </a:t>
            </a:r>
            <a:r>
              <a:rPr lang="id-ID" sz="2800" dirty="0" smtClean="0">
                <a:solidFill>
                  <a:srgbClr val="FF0000"/>
                </a:solidFill>
              </a:rPr>
              <a:t>Sarana </a:t>
            </a:r>
            <a:r>
              <a:rPr lang="id-ID" sz="2800" dirty="0">
                <a:solidFill>
                  <a:srgbClr val="FF0000"/>
                </a:solidFill>
              </a:rPr>
              <a:t>atau fasilitas </a:t>
            </a:r>
            <a:r>
              <a:rPr lang="id-ID" sz="2800" dirty="0"/>
              <a:t>yang mendukung penegakan hukum</a:t>
            </a:r>
          </a:p>
          <a:p>
            <a:r>
              <a:rPr lang="id-ID" sz="2800" dirty="0"/>
              <a:t>	a. Tenaga yang terdidik</a:t>
            </a:r>
          </a:p>
          <a:p>
            <a:r>
              <a:rPr lang="id-ID" sz="2800" dirty="0"/>
              <a:t>	b. Organisasi yang baik</a:t>
            </a:r>
          </a:p>
          <a:p>
            <a:r>
              <a:rPr lang="id-ID" sz="2800" dirty="0"/>
              <a:t>	c. Peralatan yang memadahi</a:t>
            </a:r>
          </a:p>
          <a:p>
            <a:r>
              <a:rPr lang="id-ID" sz="2800" dirty="0"/>
              <a:t>	d. Keuangan yang </a:t>
            </a:r>
            <a:r>
              <a:rPr lang="id-ID" sz="2800" dirty="0" smtClean="0"/>
              <a:t>cukup</a:t>
            </a:r>
            <a:endParaRPr lang="id-ID" sz="2800" dirty="0"/>
          </a:p>
          <a:p>
            <a:endParaRPr lang="id-ID" sz="2800" dirty="0" smtClean="0"/>
          </a:p>
          <a:p>
            <a:r>
              <a:rPr lang="id-ID" sz="2800" dirty="0" smtClean="0"/>
              <a:t>5. </a:t>
            </a:r>
            <a:r>
              <a:rPr lang="id-ID" sz="2800" dirty="0" smtClean="0">
                <a:solidFill>
                  <a:srgbClr val="FF0000"/>
                </a:solidFill>
              </a:rPr>
              <a:t>Kebudayaan;</a:t>
            </a:r>
            <a:r>
              <a:rPr lang="id-ID" sz="2800" dirty="0" smtClean="0"/>
              <a:t> hasil karya, cipta, dan rasa yang didasarkan pada karsa manusia di dalam pergaulan hidup.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59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/>
              <a:t>Peran penegak hukum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id-ID" sz="5400" dirty="0" smtClean="0"/>
              <a:t>Polri</a:t>
            </a:r>
          </a:p>
          <a:p>
            <a:pPr>
              <a:buFont typeface="+mj-lt"/>
              <a:buAutoNum type="arabicPeriod"/>
            </a:pPr>
            <a:r>
              <a:rPr lang="id-ID" sz="5400" dirty="0" smtClean="0"/>
              <a:t>Kejaksaan</a:t>
            </a:r>
          </a:p>
          <a:p>
            <a:pPr>
              <a:buFont typeface="+mj-lt"/>
              <a:buAutoNum type="arabicPeriod"/>
            </a:pPr>
            <a:r>
              <a:rPr lang="id-ID" sz="5400" dirty="0" smtClean="0"/>
              <a:t>Hakim</a:t>
            </a:r>
          </a:p>
          <a:p>
            <a:pPr>
              <a:buFont typeface="+mj-lt"/>
              <a:buAutoNum type="arabicPeriod"/>
            </a:pPr>
            <a:r>
              <a:rPr lang="id-ID" sz="5400" dirty="0" smtClean="0"/>
              <a:t>Advokat</a:t>
            </a:r>
          </a:p>
          <a:p>
            <a:pPr>
              <a:buFont typeface="+mj-lt"/>
              <a:buAutoNum type="arabicPeriod"/>
            </a:pPr>
            <a:r>
              <a:rPr lang="id-ID" sz="5400" dirty="0" smtClean="0"/>
              <a:t>KPK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41006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337</TotalTime>
  <Words>270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Angles</vt:lpstr>
      <vt:lpstr>Civic</vt:lpstr>
      <vt:lpstr>PERLINDUNGAN DAN PENEGAKAN HUKUM DI  INDONESIA</vt:lpstr>
      <vt:lpstr>PERLINDUNGAN HUKUM</vt:lpstr>
      <vt:lpstr>Perlindungan hukum </vt:lpstr>
      <vt:lpstr>Perlindungan hukum tentang ....</vt:lpstr>
      <vt:lpstr>Perlindungan hukum</vt:lpstr>
      <vt:lpstr>Pentingnya  perlingungan dan penegakan hukum </vt:lpstr>
      <vt:lpstr>Keberhasilan proses dan perlindungan hukum dan penegakan hukum  tergantung : </vt:lpstr>
      <vt:lpstr>lanjutan</vt:lpstr>
      <vt:lpstr>Peran penegak hukum</vt:lpstr>
      <vt:lpstr>Dasar hukum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PERLINDUNGAN DAN PENEGAKAN HUKUM DI  INDONESIA</dc:title>
  <dc:creator>ismail - [2010]</dc:creator>
  <cp:lastModifiedBy>ismail - [2010]</cp:lastModifiedBy>
  <cp:revision>18</cp:revision>
  <dcterms:created xsi:type="dcterms:W3CDTF">2018-09-24T22:54:43Z</dcterms:created>
  <dcterms:modified xsi:type="dcterms:W3CDTF">2018-10-09T15:59:32Z</dcterms:modified>
</cp:coreProperties>
</file>