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F9D5E7-FDB4-4075-9883-AA8665818A82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CE12E8-F7FC-47E0-B123-D31DDABE0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339975"/>
            <a:ext cx="87630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Maiandra GD" pitchFamily="34" charset="0"/>
              </a:rPr>
              <a:t>BAB 5</a:t>
            </a:r>
            <a:br>
              <a:rPr lang="en-US" sz="4000" b="1" dirty="0" smtClean="0">
                <a:solidFill>
                  <a:srgbClr val="FF0000"/>
                </a:solidFill>
                <a:latin typeface="Maiandra GD" pitchFamily="34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Maiandra GD" pitchFamily="34" charset="0"/>
              </a:rPr>
              <a:t>SENI RUPA TERAPAN NUSANTARA</a:t>
            </a:r>
            <a:endParaRPr lang="en-US" sz="4000" b="1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Maiandra GD" pitchFamily="34" charset="0"/>
              </a:rPr>
              <a:t>Penerbit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Maiandra GD" pitchFamily="34" charset="0"/>
              </a:rPr>
              <a:t>Erlangga</a:t>
            </a:r>
            <a:endParaRPr lang="en-US" sz="2800" b="1" dirty="0">
              <a:solidFill>
                <a:srgbClr val="FF0000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 err="1" smtClean="0">
                <a:latin typeface="Maiandra GD" pitchFamily="34" charset="0"/>
              </a:rPr>
              <a:t>Seni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Kerajinan</a:t>
            </a:r>
            <a:endParaRPr lang="en-US" sz="2400" b="1" dirty="0" smtClean="0">
              <a:latin typeface="Maiandra GD" pitchFamily="34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Maiandra GD" pitchFamily="34" charset="0"/>
              </a:rPr>
              <a:t>Tradisi</a:t>
            </a:r>
            <a:r>
              <a:rPr lang="en-US" sz="2400" dirty="0" smtClean="0">
                <a:latin typeface="Maiandra GD" pitchFamily="34" charset="0"/>
              </a:rPr>
              <a:t> lama </a:t>
            </a:r>
            <a:r>
              <a:rPr lang="en-US" sz="2400" dirty="0" err="1" smtClean="0">
                <a:latin typeface="Maiandra GD" pitchFamily="34" charset="0"/>
              </a:rPr>
              <a:t>sebagai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bangsa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biasa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sv-SE" sz="2400" dirty="0" smtClean="0">
                <a:latin typeface="Maiandra GD" pitchFamily="34" charset="0"/>
              </a:rPr>
              <a:t>menghasilkan benda-benda kerajinan juga berlanjut pada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Islam. </a:t>
            </a:r>
            <a:r>
              <a:rPr lang="en-US" sz="2400" dirty="0" err="1" smtClean="0">
                <a:latin typeface="Maiandra GD" pitchFamily="34" charset="0"/>
              </a:rPr>
              <a:t>Beberapa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jenis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kerajinan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mencapai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fi-FI" sz="2400" dirty="0" smtClean="0">
                <a:latin typeface="Maiandra GD" pitchFamily="34" charset="0"/>
              </a:rPr>
              <a:t>puncak penyempurnaan, bentuknya semakin halus karena </a:t>
            </a:r>
            <a:r>
              <a:rPr lang="en-US" sz="2400" dirty="0" err="1" smtClean="0">
                <a:latin typeface="Maiandra GD" pitchFamily="34" charset="0"/>
              </a:rPr>
              <a:t>perkembangan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teknologi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Maiandra GD" pitchFamily="34" charset="0"/>
              </a:rPr>
              <a:t>NIRMANA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algn="just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Pengertian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Nirmana</a:t>
            </a:r>
            <a:endParaRPr lang="en-US" sz="2800" dirty="0" smtClean="0">
              <a:solidFill>
                <a:srgbClr val="FF0000"/>
              </a:solidFill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Kata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nirmana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berasal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bahasa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Sanskerta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i="1" dirty="0" err="1" smtClean="0">
                <a:latin typeface="Maiandra GD" pitchFamily="34" charset="0"/>
              </a:rPr>
              <a:t>nir</a:t>
            </a:r>
            <a:r>
              <a:rPr lang="en-US" sz="2400" i="1" dirty="0" smtClean="0">
                <a:latin typeface="Maiandra GD" pitchFamily="34" charset="0"/>
              </a:rPr>
              <a:t>, </a:t>
            </a:r>
            <a:r>
              <a:rPr lang="en-US" sz="2400" dirty="0" smtClean="0">
                <a:latin typeface="Maiandra GD" pitchFamily="34" charset="0"/>
              </a:rPr>
              <a:t>yang</a:t>
            </a:r>
            <a:r>
              <a:rPr lang="en-US" sz="2400" i="1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berarti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i="1" dirty="0" smtClean="0">
                <a:latin typeface="Maiandra GD" pitchFamily="34" charset="0"/>
              </a:rPr>
              <a:t>manna, </a:t>
            </a:r>
            <a:r>
              <a:rPr lang="en-US" sz="2400" dirty="0" smtClean="0">
                <a:latin typeface="Maiandra GD" pitchFamily="34" charset="0"/>
              </a:rPr>
              <a:t>yang </a:t>
            </a:r>
            <a:r>
              <a:rPr lang="en-US" sz="2400" dirty="0" err="1" smtClean="0">
                <a:latin typeface="Maiandra GD" pitchFamily="34" charset="0"/>
              </a:rPr>
              <a:t>berarti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jiwa</a:t>
            </a:r>
            <a:r>
              <a:rPr lang="en-US" sz="2400" dirty="0" smtClean="0">
                <a:latin typeface="Maiandra GD" pitchFamily="34" charset="0"/>
              </a:rPr>
              <a:t>. </a:t>
            </a:r>
            <a:r>
              <a:rPr lang="en-US" sz="2400" dirty="0" err="1" smtClean="0">
                <a:latin typeface="Maiandra GD" pitchFamily="34" charset="0"/>
              </a:rPr>
              <a:t>Nirmana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merupakan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kajian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rupa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berfokus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unsur-unsur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seni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rupa</a:t>
            </a:r>
            <a:r>
              <a:rPr lang="es-ES" sz="2400" dirty="0" smtClean="0">
                <a:latin typeface="Maiandra GD" pitchFamily="34" charset="0"/>
              </a:rPr>
              <a:t>, </a:t>
            </a:r>
            <a:r>
              <a:rPr lang="es-ES" sz="2400" dirty="0" err="1" smtClean="0">
                <a:latin typeface="Maiandra GD" pitchFamily="34" charset="0"/>
              </a:rPr>
              <a:t>serta</a:t>
            </a:r>
            <a:r>
              <a:rPr lang="es-ES" sz="2400" dirty="0" smtClean="0">
                <a:latin typeface="Maiandra GD" pitchFamily="34" charset="0"/>
              </a:rPr>
              <a:t> cara </a:t>
            </a:r>
            <a:r>
              <a:rPr lang="es-ES" sz="2400" dirty="0" err="1" smtClean="0">
                <a:latin typeface="Maiandra GD" pitchFamily="34" charset="0"/>
              </a:rPr>
              <a:t>penyusunan</a:t>
            </a:r>
            <a:r>
              <a:rPr lang="es-ES" sz="2400" dirty="0" smtClean="0">
                <a:latin typeface="Maiandra GD" pitchFamily="34" charset="0"/>
              </a:rPr>
              <a:t> dan </a:t>
            </a:r>
            <a:r>
              <a:rPr lang="es-ES" sz="2400" dirty="0" err="1" smtClean="0">
                <a:latin typeface="Maiandra GD" pitchFamily="34" charset="0"/>
              </a:rPr>
              <a:t>penggabungannya</a:t>
            </a:r>
            <a:r>
              <a:rPr lang="es-E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sehingga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menghasilkan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karya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memiliki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nilai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keindahan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Berdasarkan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jenisnya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nirmana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terbagi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menjadi</a:t>
            </a:r>
            <a:r>
              <a:rPr lang="en-US" sz="2400" dirty="0" smtClean="0">
                <a:latin typeface="Maiandra GD" pitchFamily="34" charset="0"/>
              </a:rPr>
              <a:t> 2, </a:t>
            </a:r>
            <a:r>
              <a:rPr lang="en-US" sz="2400" dirty="0" err="1" smtClean="0">
                <a:latin typeface="Maiandra GD" pitchFamily="34" charset="0"/>
              </a:rPr>
              <a:t>yaitu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nirmana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dua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dimensi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dirty="0" err="1" smtClean="0">
                <a:latin typeface="Maiandra GD" pitchFamily="34" charset="0"/>
              </a:rPr>
              <a:t>datar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dwimatra</a:t>
            </a:r>
            <a:r>
              <a:rPr lang="en-US" sz="2400" dirty="0" smtClean="0">
                <a:latin typeface="Maiandra GD" pitchFamily="34" charset="0"/>
              </a:rPr>
              <a:t>)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nirmana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dimensi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smtClean="0">
                <a:latin typeface="Maiandra GD" pitchFamily="34" charset="0"/>
              </a:rPr>
              <a:t>(</a:t>
            </a:r>
            <a:r>
              <a:rPr lang="en-US" sz="2400" dirty="0" err="1" smtClean="0">
                <a:latin typeface="Maiandra GD" pitchFamily="34" charset="0"/>
              </a:rPr>
              <a:t>ruang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trimatra</a:t>
            </a:r>
            <a:r>
              <a:rPr lang="en-US" sz="2400" dirty="0" smtClean="0">
                <a:latin typeface="Maiandra GD" pitchFamily="34" charset="0"/>
              </a:rPr>
              <a:t>).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Unsur-unsur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Seni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Rupa</a:t>
            </a:r>
            <a:endParaRPr lang="en-US" sz="2800" dirty="0" smtClean="0">
              <a:solidFill>
                <a:srgbClr val="FF0000"/>
              </a:solidFill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Garis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Bidang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raut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Warna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Tekstur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Gelap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terang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Font typeface="Times New Roman" pitchFamily="18" charset="0"/>
              <a:buChar char="φ"/>
            </a:pPr>
            <a:r>
              <a:rPr lang="en-US" sz="2400" dirty="0" err="1" smtClean="0">
                <a:latin typeface="Maiandra GD" pitchFamily="34" charset="0"/>
              </a:rPr>
              <a:t>Ruang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92D050"/>
              </a:buClr>
              <a:buNone/>
            </a:pPr>
            <a:endParaRPr lang="en-US" sz="2400" dirty="0" smtClean="0">
              <a:latin typeface="Maiandra GD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Maiandra G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0555" y="1905000"/>
            <a:ext cx="2673845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Prinsip-prinsip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Nirmana</a:t>
            </a:r>
            <a:endParaRPr lang="en-US" sz="2800" dirty="0" smtClean="0">
              <a:solidFill>
                <a:srgbClr val="FF0000"/>
              </a:solidFill>
              <a:latin typeface="Maiandra GD" pitchFamily="34" charset="0"/>
            </a:endParaRP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Kesatuan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Unity</a:t>
            </a:r>
            <a:r>
              <a:rPr lang="en-US" sz="2400" i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Keserasian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Harmony</a:t>
            </a:r>
            <a:r>
              <a:rPr lang="en-US" sz="2400" i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Irama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Rhythm</a:t>
            </a:r>
            <a:r>
              <a:rPr lang="en-US" sz="2400" i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Dominasi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Domination</a:t>
            </a:r>
            <a:r>
              <a:rPr lang="en-US" sz="2400" i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Keseimbangan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Balance</a:t>
            </a:r>
            <a:r>
              <a:rPr lang="en-US" sz="2400" i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Kesebandingan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i="1" dirty="0" smtClean="0">
                <a:latin typeface="Maiandra GD" pitchFamily="34" charset="0"/>
              </a:rPr>
              <a:t>Proportion)</a:t>
            </a:r>
            <a:endParaRPr lang="en-US" sz="2400" dirty="0">
              <a:latin typeface="Maiandra G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57400"/>
            <a:ext cx="3322701" cy="43434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914400"/>
          <a:ext cx="8458200" cy="529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10000"/>
                <a:gridCol w="4648200"/>
              </a:tblGrid>
              <a:tr h="812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Standar</a:t>
                      </a:r>
                      <a:r>
                        <a:rPr lang="en-US" sz="2800" baseline="0" dirty="0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Kompetensi</a:t>
                      </a:r>
                      <a:endParaRPr lang="en-US" sz="2800" dirty="0">
                        <a:solidFill>
                          <a:srgbClr val="0070C0"/>
                        </a:solidFill>
                        <a:latin typeface="Maiandra GD" pitchFamily="34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Kompetensi</a:t>
                      </a:r>
                      <a:r>
                        <a:rPr lang="en-US" sz="2800" dirty="0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70C0"/>
                          </a:solidFill>
                          <a:latin typeface="Maiandra GD" pitchFamily="34" charset="0"/>
                        </a:rPr>
                        <a:t>Dasar</a:t>
                      </a:r>
                      <a:endParaRPr lang="en-US" sz="2800" dirty="0">
                        <a:solidFill>
                          <a:srgbClr val="0070C0"/>
                        </a:solidFill>
                        <a:latin typeface="Maiandra GD" pitchFamily="34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Maiandra GD" pitchFamily="34" charset="0"/>
                        </a:rPr>
                        <a:t>1.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Mengapresiasi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karya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seni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rupa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.</a:t>
                      </a:r>
                      <a:endParaRPr lang="en-US" sz="2400" dirty="0">
                        <a:latin typeface="Maiandra GD" pitchFamily="34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tabLst>
                          <a:tab pos="411163" algn="l"/>
                        </a:tabLst>
                      </a:pPr>
                      <a:r>
                        <a:rPr lang="en-US" sz="2400" dirty="0" smtClean="0">
                          <a:latin typeface="Maiandra GD" pitchFamily="34" charset="0"/>
                        </a:rPr>
                        <a:t>1.1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engidentifikasi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keunikan</a:t>
                      </a:r>
                      <a:r>
                        <a:rPr lang="en-US" sz="240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Maiandra GD" pitchFamily="34" charset="0"/>
                        </a:rPr>
                        <a:t>gagasan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teknik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dalam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karya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seni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rupa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terapan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.</a:t>
                      </a:r>
                    </a:p>
                    <a:p>
                      <a:pPr marL="457200" indent="-457200" algn="just">
                        <a:lnSpc>
                          <a:spcPct val="150000"/>
                        </a:lnSpc>
                        <a:tabLst>
                          <a:tab pos="342900" algn="l"/>
                        </a:tabLst>
                      </a:pPr>
                      <a:r>
                        <a:rPr lang="en-US" sz="2400" baseline="0" dirty="0" smtClean="0">
                          <a:latin typeface="Maiandra GD" pitchFamily="34" charset="0"/>
                        </a:rPr>
                        <a:t>1.2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Menampilkan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sikap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apresiatif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terhadap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keunikan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gagasan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teknik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dalam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karya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seni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rupa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terapan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di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Maiandra GD" pitchFamily="34" charset="0"/>
                        </a:rPr>
                        <a:t>wilayah</a:t>
                      </a:r>
                      <a:r>
                        <a:rPr lang="en-US" sz="2400" baseline="0" dirty="0" smtClean="0">
                          <a:latin typeface="Maiandra GD" pitchFamily="34" charset="0"/>
                        </a:rPr>
                        <a:t> Nusantara.</a:t>
                      </a:r>
                      <a:endParaRPr lang="en-US" sz="2400" dirty="0">
                        <a:latin typeface="Maiandra GD" pitchFamily="34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Maiandra GD" pitchFamily="34" charset="0"/>
              </a:rPr>
              <a:t>PERIODISASI SENI RUPA INDONESIA</a:t>
            </a:r>
            <a:endParaRPr lang="en-US" sz="40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724400"/>
          </a:xfrm>
        </p:spPr>
        <p:txBody>
          <a:bodyPr/>
          <a:lstStyle/>
          <a:p>
            <a:pPr algn="just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Seni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Rupa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Indonesia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Zaman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</a:rPr>
              <a:t>Prasejarah</a:t>
            </a:r>
            <a:endParaRPr lang="en-US" sz="2800" dirty="0" smtClean="0">
              <a:solidFill>
                <a:srgbClr val="FF0000"/>
              </a:solidFill>
              <a:latin typeface="Maiandra GD" pitchFamily="34" charset="0"/>
            </a:endParaRPr>
          </a:p>
          <a:p>
            <a:pPr algn="just">
              <a:buNone/>
            </a:pPr>
            <a:r>
              <a:rPr lang="en-US" sz="2400" dirty="0" err="1" smtClean="0">
                <a:latin typeface="Maiandra GD" pitchFamily="34" charset="0"/>
              </a:rPr>
              <a:t>Ciri-ciri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khusus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seni</a:t>
            </a:r>
            <a:r>
              <a:rPr lang="en-US" sz="2400" dirty="0" smtClean="0">
                <a:latin typeface="Maiandra GD" pitchFamily="34" charset="0"/>
              </a:rPr>
              <a:t> Indonesia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prasejarah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Berfungsi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sebagai</a:t>
            </a:r>
            <a:r>
              <a:rPr lang="en-US" sz="2400" dirty="0" smtClean="0">
                <a:latin typeface="Maiandra GD" pitchFamily="34" charset="0"/>
              </a:rPr>
              <a:t> media </a:t>
            </a:r>
            <a:r>
              <a:rPr lang="en-US" sz="2400" dirty="0" err="1" smtClean="0">
                <a:latin typeface="Maiandra GD" pitchFamily="34" charset="0"/>
              </a:rPr>
              <a:t>kegiatan</a:t>
            </a:r>
            <a:r>
              <a:rPr lang="en-US" sz="2400" dirty="0" smtClean="0">
                <a:latin typeface="Maiandra GD" pitchFamily="34" charset="0"/>
              </a:rPr>
              <a:t> agama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kepercayaan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Kebudayaan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agraris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menentukan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bentuk-bentuk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ungkapan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simbolik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abstrak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Sudah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mengenal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teknik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fi-FI" sz="2400" dirty="0" smtClean="0">
                <a:latin typeface="Maiandra GD" pitchFamily="34" charset="0"/>
              </a:rPr>
              <a:t>pekerjaan kayu, batu, dan perunggu.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Memiliki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ornamen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nilai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dekoratif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memperlihatkan</a:t>
            </a:r>
            <a:r>
              <a:rPr lang="en-US" sz="2400" dirty="0" smtClean="0">
                <a:latin typeface="Maiandra GD" pitchFamily="34" charset="0"/>
              </a:rPr>
              <a:t> motif </a:t>
            </a:r>
            <a:r>
              <a:rPr lang="en-US" sz="2400" dirty="0" err="1" smtClean="0">
                <a:latin typeface="Maiandra GD" pitchFamily="34" charset="0"/>
              </a:rPr>
              <a:t>perlambangan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s-ES" sz="2400" dirty="0" err="1" smtClean="0">
                <a:latin typeface="Maiandra GD" pitchFamily="34" charset="0"/>
              </a:rPr>
              <a:t>motif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geometris</a:t>
            </a:r>
            <a:r>
              <a:rPr lang="es-ES" sz="2400" dirty="0" smtClean="0">
                <a:latin typeface="Maiandra GD" pitchFamily="34" charset="0"/>
              </a:rPr>
              <a:t>, </a:t>
            </a:r>
            <a:r>
              <a:rPr lang="es-ES" sz="2400" dirty="0" err="1" smtClean="0">
                <a:latin typeface="Maiandra GD" pitchFamily="34" charset="0"/>
              </a:rPr>
              <a:t>serta</a:t>
            </a:r>
            <a:r>
              <a:rPr lang="es-ES" sz="2400" dirty="0" smtClean="0">
                <a:latin typeface="Maiandra GD" pitchFamily="34" charset="0"/>
              </a:rPr>
              <a:t> </a:t>
            </a:r>
            <a:r>
              <a:rPr lang="es-ES" sz="2400" dirty="0" err="1" smtClean="0">
                <a:latin typeface="Maiandra GD" pitchFamily="34" charset="0"/>
              </a:rPr>
              <a:t>motif</a:t>
            </a:r>
            <a:r>
              <a:rPr lang="es-ES" sz="2400" dirty="0" smtClean="0">
                <a:latin typeface="Maiandra GD" pitchFamily="34" charset="0"/>
              </a:rPr>
              <a:t> flora dan fauna.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 smtClean="0">
                <a:latin typeface="Maiandra GD" pitchFamily="34" charset="0"/>
              </a:rPr>
              <a:t>Ragam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hiasnya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relatif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sederhana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rumit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411163" algn="just">
              <a:buNone/>
            </a:pPr>
            <a:r>
              <a:rPr lang="en-US" sz="2400" dirty="0" err="1" smtClean="0">
                <a:latin typeface="Maiandra GD" pitchFamily="34" charset="0"/>
              </a:rPr>
              <a:t>Hasil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kebudayaan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prasejarah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misalnya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kapak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nn-NO" sz="2400" dirty="0" smtClean="0">
                <a:latin typeface="Maiandra GD" pitchFamily="34" charset="0"/>
              </a:rPr>
              <a:t>genggam, mata tombak dari tulang dan tanduk binatang </a:t>
            </a:r>
            <a:r>
              <a:rPr lang="en-US" sz="2400" dirty="0" err="1" smtClean="0">
                <a:latin typeface="Maiandra GD" pitchFamily="34" charset="0"/>
              </a:rPr>
              <a:t>lukisan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gua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batu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gosok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asah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gua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pakaian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kulit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kayu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gelang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kalung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manik-manik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cincin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dari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batu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gerabah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kapak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persegi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kapak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lonjong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kapak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bahu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059" y="3657600"/>
            <a:ext cx="4011341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981200" y="4648200"/>
            <a:ext cx="1752600" cy="99060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Dolmen 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algn="just">
              <a:buNone/>
            </a:pPr>
            <a:r>
              <a:rPr lang="fi-FI" sz="2800" dirty="0" smtClean="0">
                <a:solidFill>
                  <a:srgbClr val="FF0000"/>
                </a:solidFill>
                <a:latin typeface="Maiandra GD" pitchFamily="34" charset="0"/>
              </a:rPr>
              <a:t>Seni Rupa Indonesia Zaman Klasik</a:t>
            </a:r>
          </a:p>
          <a:p>
            <a:pPr algn="just">
              <a:buNone/>
            </a:pPr>
            <a:r>
              <a:rPr lang="en-US" sz="2400" dirty="0" err="1" smtClean="0">
                <a:latin typeface="Maiandra GD" pitchFamily="34" charset="0"/>
              </a:rPr>
              <a:t>Tahapan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proses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akulturasi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kebudayaan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marL="457200" indent="-457200" algn="just">
              <a:buClr>
                <a:srgbClr val="FF0000"/>
              </a:buClr>
              <a:buFont typeface="Maiandra GD" pitchFamily="34" charset="0"/>
              <a:buChar char="¤"/>
            </a:pPr>
            <a:r>
              <a:rPr lang="en-US" sz="2400" dirty="0" err="1" smtClean="0">
                <a:latin typeface="Maiandra GD" pitchFamily="34" charset="0"/>
              </a:rPr>
              <a:t>Proses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peniruan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Maiandra GD" pitchFamily="34" charset="0"/>
              <a:buChar char="¤"/>
            </a:pPr>
            <a:r>
              <a:rPr lang="en-US" sz="2400" dirty="0" err="1" smtClean="0">
                <a:latin typeface="Maiandra GD" pitchFamily="34" charset="0"/>
              </a:rPr>
              <a:t>Proses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penyesuaian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Maiandra GD" pitchFamily="34" charset="0"/>
              <a:buChar char="¤"/>
            </a:pPr>
            <a:r>
              <a:rPr lang="en-US" sz="2400" dirty="0" err="1" smtClean="0">
                <a:latin typeface="Maiandra GD" pitchFamily="34" charset="0"/>
              </a:rPr>
              <a:t>Proses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penguasaan</a:t>
            </a:r>
            <a:endParaRPr lang="en-US" sz="2400" dirty="0" smtClean="0">
              <a:latin typeface="Maiandra GD" pitchFamily="34" charset="0"/>
            </a:endParaRPr>
          </a:p>
          <a:p>
            <a:pPr algn="just">
              <a:buNone/>
            </a:pPr>
            <a:r>
              <a:rPr lang="en-US" sz="2400" dirty="0" err="1" smtClean="0">
                <a:latin typeface="Maiandra GD" pitchFamily="34" charset="0"/>
              </a:rPr>
              <a:t>Seni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klasik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memiliki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ciri-ciri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sv-SE" sz="2400" dirty="0" smtClean="0">
                <a:latin typeface="Maiandra GD" pitchFamily="34" charset="0"/>
              </a:rPr>
              <a:t>Seni feodal-agraris yang berpusat </a:t>
            </a:r>
            <a:r>
              <a:rPr lang="fi-FI" sz="2400" dirty="0" smtClean="0">
                <a:latin typeface="Maiandra GD" pitchFamily="34" charset="0"/>
              </a:rPr>
              <a:t>di kerajaan-kerajaan.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fi-FI" sz="2400" dirty="0" smtClean="0">
                <a:latin typeface="Maiandra GD" pitchFamily="34" charset="0"/>
              </a:rPr>
              <a:t>Berlandaskan kehidupan agama 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sv-SE" sz="2400" dirty="0" smtClean="0">
                <a:latin typeface="Maiandra GD" pitchFamily="34" charset="0"/>
              </a:rPr>
              <a:t>Pedoman-pedoman seni bersumber dari peraturan </a:t>
            </a:r>
            <a:r>
              <a:rPr lang="en-US" sz="2400" dirty="0" err="1" smtClean="0">
                <a:latin typeface="Maiandra GD" pitchFamily="34" charset="0"/>
              </a:rPr>
              <a:t>hukum</a:t>
            </a:r>
            <a:r>
              <a:rPr lang="en-US" sz="2400" dirty="0" smtClean="0">
                <a:latin typeface="Maiandra GD" pitchFamily="34" charset="0"/>
              </a:rPr>
              <a:t> agama (</a:t>
            </a:r>
            <a:r>
              <a:rPr lang="en-US" sz="2400" dirty="0" err="1" smtClean="0">
                <a:latin typeface="Maiandra GD" pitchFamily="34" charset="0"/>
              </a:rPr>
              <a:t>silpasastra</a:t>
            </a:r>
            <a:r>
              <a:rPr lang="en-US" sz="2400" dirty="0" smtClean="0">
                <a:latin typeface="Maiandra GD" pitchFamily="34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latin typeface="Maiandra GD" pitchFamily="34" charset="0"/>
              </a:rPr>
              <a:t>Hasil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kompromi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budaya</a:t>
            </a:r>
            <a:r>
              <a:rPr lang="en-US" sz="2400" dirty="0" smtClean="0">
                <a:latin typeface="Maiandra GD" pitchFamily="34" charset="0"/>
              </a:rPr>
              <a:t> India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budaya</a:t>
            </a:r>
            <a:r>
              <a:rPr lang="en-US" sz="2400" dirty="0" smtClean="0">
                <a:latin typeface="Maiandra GD" pitchFamily="34" charset="0"/>
              </a:rPr>
              <a:t> Indonesia.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648200"/>
          </a:xfrm>
        </p:spPr>
        <p:txBody>
          <a:bodyPr/>
          <a:lstStyle/>
          <a:p>
            <a:pPr algn="just">
              <a:buNone/>
            </a:pPr>
            <a:r>
              <a:rPr lang="en-US" sz="2400" dirty="0" err="1" smtClean="0">
                <a:latin typeface="Maiandra GD" pitchFamily="34" charset="0"/>
              </a:rPr>
              <a:t>Karya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seni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rupa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zaman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klasik</a:t>
            </a:r>
            <a:r>
              <a:rPr lang="en-US" sz="2400" dirty="0" smtClean="0">
                <a:latin typeface="Maiandra GD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(</a:t>
            </a:r>
            <a:r>
              <a:rPr lang="en-US" sz="2400" dirty="0" err="1" smtClean="0">
                <a:latin typeface="Maiandra GD" pitchFamily="34" charset="0"/>
              </a:rPr>
              <a:t>tulisan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gambar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diukir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atas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besar</a:t>
            </a:r>
            <a:r>
              <a:rPr lang="en-US" sz="2400" dirty="0" smtClean="0">
                <a:latin typeface="Maiandra GD" pitchFamily="34" charset="0"/>
              </a:rPr>
              <a:t>)</a:t>
            </a:r>
          </a:p>
          <a:p>
            <a:pPr marL="914400" indent="-457200" algn="just">
              <a:buClr>
                <a:srgbClr val="92D050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peninggalan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Kerajaan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Tarumanegara</a:t>
            </a:r>
            <a:r>
              <a:rPr lang="en-US" sz="2400" dirty="0" smtClean="0">
                <a:latin typeface="Maiandra GD" pitchFamily="34" charset="0"/>
              </a:rPr>
              <a:t>: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Ciareteun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Jambu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Tugu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914400" indent="-457200" algn="just">
              <a:buClr>
                <a:srgbClr val="92D050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peninggalan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Kerajaan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Sriwijaya</a:t>
            </a:r>
            <a:r>
              <a:rPr lang="en-US" sz="2400" dirty="0" smtClean="0">
                <a:latin typeface="Maiandra GD" pitchFamily="34" charset="0"/>
              </a:rPr>
              <a:t>: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Talang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Tuo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Kedukan</a:t>
            </a:r>
            <a:r>
              <a:rPr lang="en-US" sz="2400" dirty="0" smtClean="0">
                <a:latin typeface="Maiandra GD" pitchFamily="34" charset="0"/>
              </a:rPr>
              <a:t> Bukit,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Telaga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Batu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Kota </a:t>
            </a:r>
            <a:r>
              <a:rPr lang="en-US" sz="2400" dirty="0" err="1" smtClean="0">
                <a:latin typeface="Maiandra GD" pitchFamily="34" charset="0"/>
              </a:rPr>
              <a:t>Kapur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Karang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Berahi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914400" indent="-457200" algn="just">
              <a:buClr>
                <a:srgbClr val="92D050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peninggalan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Kerajaan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Mataram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Kuno</a:t>
            </a:r>
            <a:r>
              <a:rPr lang="en-US" sz="2400" dirty="0" smtClean="0">
                <a:latin typeface="Maiandra GD" pitchFamily="34" charset="0"/>
              </a:rPr>
              <a:t>: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Canggal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914400" indent="-457200" algn="just">
              <a:buClr>
                <a:srgbClr val="92D050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Maiandra GD" pitchFamily="34" charset="0"/>
              </a:rPr>
              <a:t>Prarasti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peninggalan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Kerajaan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Kunjahuran</a:t>
            </a:r>
            <a:r>
              <a:rPr lang="en-US" sz="2400" dirty="0" smtClean="0">
                <a:latin typeface="Maiandra GD" pitchFamily="34" charset="0"/>
              </a:rPr>
              <a:t>: </a:t>
            </a:r>
            <a:r>
              <a:rPr lang="en-US" sz="2400" dirty="0" err="1" smtClean="0">
                <a:latin typeface="Maiandra GD" pitchFamily="34" charset="0"/>
              </a:rPr>
              <a:t>Prasasti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Adityawarman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None/>
            </a:pPr>
            <a:endParaRPr lang="en-US" sz="2400" dirty="0" smtClean="0">
              <a:latin typeface="Maiandra GD" pitchFamily="34" charset="0"/>
            </a:endParaRPr>
          </a:p>
          <a:p>
            <a:pPr marL="914400" indent="-457200" algn="just">
              <a:buClr>
                <a:srgbClr val="92D050"/>
              </a:buClr>
              <a:buNone/>
            </a:pPr>
            <a:endParaRPr lang="en-US" sz="2400" dirty="0" smtClean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2"/>
            </a:pP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</a:p>
          <a:p>
            <a:pPr marL="914400" indent="-4572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Jawa</a:t>
            </a:r>
            <a:r>
              <a:rPr lang="en-US" sz="2400" dirty="0" smtClean="0">
                <a:latin typeface="Maiandra GD" pitchFamily="34" charset="0"/>
              </a:rPr>
              <a:t> Tengah: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Dieng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Gedongsongo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Selagriya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Kalasan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Borobudur,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Prambanan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914400" indent="-4572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Jawa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Timur</a:t>
            </a:r>
            <a:r>
              <a:rPr lang="en-US" sz="2400" dirty="0" smtClean="0">
                <a:latin typeface="Maiandra GD" pitchFamily="34" charset="0"/>
              </a:rPr>
              <a:t>: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Kidal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Tumpang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Singasari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Jabung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err="1" smtClean="0">
                <a:latin typeface="Maiandra GD" pitchFamily="34" charset="0"/>
              </a:rPr>
              <a:t>Candi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Penataran</a:t>
            </a:r>
            <a:r>
              <a:rPr lang="en-US" sz="2400" dirty="0" smtClean="0">
                <a:latin typeface="Maiandra GD" pitchFamily="34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sz="2400" dirty="0" err="1" smtClean="0">
                <a:latin typeface="Maiandra GD" pitchFamily="34" charset="0"/>
              </a:rPr>
              <a:t>Arca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Patung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3243" y="4024314"/>
            <a:ext cx="3685957" cy="24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1676400" y="4953000"/>
            <a:ext cx="2590800" cy="106680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Candi</a:t>
            </a:r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Singasari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53" y="3733800"/>
            <a:ext cx="3733347" cy="2804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"/>
            <a:ext cx="3962400" cy="2971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76200"/>
            <a:ext cx="3581400" cy="268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685800" y="2895600"/>
            <a:ext cx="26670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Prasasti</a:t>
            </a:r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Ciareteun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0" y="3429000"/>
            <a:ext cx="26670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Candi</a:t>
            </a:r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Arjuna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4800" y="5181600"/>
            <a:ext cx="26670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Candi</a:t>
            </a:r>
            <a:r>
              <a:rPr lang="en-US" sz="2400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Maiandra GD" pitchFamily="34" charset="0"/>
              </a:rPr>
              <a:t>Prambanan</a:t>
            </a:r>
            <a:endParaRPr lang="en-US" sz="2400" dirty="0">
              <a:solidFill>
                <a:schemeClr val="tx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pPr algn="just">
              <a:buNone/>
            </a:pPr>
            <a:r>
              <a:rPr lang="it-IT" sz="2800" dirty="0" smtClean="0">
                <a:solidFill>
                  <a:srgbClr val="FF0000"/>
                </a:solidFill>
                <a:latin typeface="Maiandra GD" pitchFamily="34" charset="0"/>
              </a:rPr>
              <a:t>Seni Rupa Indonesia Periode Islam</a:t>
            </a:r>
          </a:p>
          <a:p>
            <a:pPr algn="just">
              <a:buNone/>
            </a:pPr>
            <a:r>
              <a:rPr lang="en-US" sz="2400" b="1" dirty="0" err="1" smtClean="0">
                <a:latin typeface="Maiandra GD" pitchFamily="34" charset="0"/>
              </a:rPr>
              <a:t>Seni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Bangunan</a:t>
            </a:r>
            <a:r>
              <a:rPr lang="en-US" sz="2400" b="1" dirty="0" smtClean="0">
                <a:latin typeface="Maiandra GD" pitchFamily="34" charset="0"/>
              </a:rPr>
              <a:t> (</a:t>
            </a:r>
            <a:r>
              <a:rPr lang="en-US" sz="2400" b="1" dirty="0" err="1" smtClean="0">
                <a:latin typeface="Maiandra GD" pitchFamily="34" charset="0"/>
              </a:rPr>
              <a:t>Arsitektur</a:t>
            </a:r>
            <a:r>
              <a:rPr lang="en-US" sz="2400" b="1" dirty="0" smtClean="0">
                <a:latin typeface="Maiandra GD" pitchFamily="34" charset="0"/>
              </a:rPr>
              <a:t>)</a:t>
            </a:r>
          </a:p>
          <a:p>
            <a:pPr marL="457200" indent="-457200" algn="just">
              <a:buClr>
                <a:srgbClr val="7030A0"/>
              </a:buClr>
              <a:buFont typeface="Wingdings 2" pitchFamily="18" charset="2"/>
              <a:buChar char=""/>
            </a:pPr>
            <a:r>
              <a:rPr lang="en-US" sz="2400" dirty="0" err="1" smtClean="0">
                <a:latin typeface="Maiandra GD" pitchFamily="34" charset="0"/>
              </a:rPr>
              <a:t>Masjid</a:t>
            </a: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buClr>
                <a:srgbClr val="7030A0"/>
              </a:buClr>
              <a:buFont typeface="Wingdings 2" pitchFamily="18" charset="2"/>
              <a:buChar char=""/>
            </a:pPr>
            <a:r>
              <a:rPr lang="en-US" sz="2400" dirty="0" smtClean="0">
                <a:latin typeface="Maiandra GD" pitchFamily="34" charset="0"/>
              </a:rPr>
              <a:t>Istana </a:t>
            </a:r>
          </a:p>
          <a:p>
            <a:pPr marL="457200" indent="-457200" algn="just">
              <a:buClr>
                <a:srgbClr val="7030A0"/>
              </a:buClr>
              <a:buNone/>
            </a:pPr>
            <a:endParaRPr lang="en-US" sz="2400" dirty="0" smtClean="0">
              <a:latin typeface="Maiandra GD" pitchFamily="34" charset="0"/>
            </a:endParaRPr>
          </a:p>
          <a:p>
            <a:pPr marL="457200" indent="-457200" algn="just">
              <a:buClr>
                <a:srgbClr val="7030A0"/>
              </a:buClr>
              <a:buNone/>
            </a:pPr>
            <a:r>
              <a:rPr lang="en-US" sz="2400" b="1" dirty="0" err="1" smtClean="0">
                <a:latin typeface="Maiandra GD" pitchFamily="34" charset="0"/>
              </a:rPr>
              <a:t>Seni</a:t>
            </a:r>
            <a:r>
              <a:rPr lang="en-US" sz="2400" b="1" dirty="0" smtClean="0">
                <a:latin typeface="Maiandra GD" pitchFamily="34" charset="0"/>
              </a:rPr>
              <a:t> </a:t>
            </a:r>
            <a:r>
              <a:rPr lang="en-US" sz="2400" b="1" dirty="0" err="1" smtClean="0">
                <a:latin typeface="Maiandra GD" pitchFamily="34" charset="0"/>
              </a:rPr>
              <a:t>Hias</a:t>
            </a:r>
            <a:endParaRPr lang="en-US" sz="2400" b="1" dirty="0" smtClean="0">
              <a:latin typeface="Maiandra GD" pitchFamily="34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Maiandra GD" pitchFamily="34" charset="0"/>
              </a:rPr>
              <a:t>Terlihat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ukiran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bagian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pintu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masjid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relief yang </a:t>
            </a:r>
            <a:r>
              <a:rPr lang="en-US" sz="2400" dirty="0" err="1" smtClean="0">
                <a:latin typeface="Maiandra GD" pitchFamily="34" charset="0"/>
              </a:rPr>
              <a:t>terdapat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Masjid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Mantingan</a:t>
            </a:r>
            <a:r>
              <a:rPr lang="en-US" sz="2400" dirty="0" smtClean="0">
                <a:latin typeface="Maiandra GD" pitchFamily="34" charset="0"/>
              </a:rPr>
              <a:t>, Gresik,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Cirebon. Motif </a:t>
            </a:r>
            <a:r>
              <a:rPr lang="en-US" sz="2400" dirty="0" err="1" smtClean="0">
                <a:latin typeface="Maiandra GD" pitchFamily="34" charset="0"/>
              </a:rPr>
              <a:t>hias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kaligrafi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juga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terlihat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masjid-masjid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sv-SE" sz="2400" dirty="0" smtClean="0">
                <a:latin typeface="Maiandra GD" pitchFamily="34" charset="0"/>
              </a:rPr>
              <a:t>terutama untuk menyamarkan bentuk-bentuk makhluk </a:t>
            </a:r>
            <a:r>
              <a:rPr lang="en-US" sz="2400" dirty="0" err="1" smtClean="0">
                <a:latin typeface="Maiandra GD" pitchFamily="34" charset="0"/>
              </a:rPr>
              <a:t>hidup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naturalis</a:t>
            </a:r>
            <a:r>
              <a:rPr lang="en-US" sz="2400" dirty="0" smtClean="0">
                <a:latin typeface="Maiandra GD" pitchFamily="34" charset="0"/>
              </a:rPr>
              <a:t>.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136</TotalTime>
  <Words>540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Theme10</vt:lpstr>
      <vt:lpstr>BAB 5 SENI RUPA TERAPAN NUSANTARA</vt:lpstr>
      <vt:lpstr>Slide 2</vt:lpstr>
      <vt:lpstr>PERIODISASI SENI RUPA INDONESIA</vt:lpstr>
      <vt:lpstr>Slide 4</vt:lpstr>
      <vt:lpstr>Slide 5</vt:lpstr>
      <vt:lpstr>Slide 6</vt:lpstr>
      <vt:lpstr>Slide 7</vt:lpstr>
      <vt:lpstr>Slide 8</vt:lpstr>
      <vt:lpstr>Slide 9</vt:lpstr>
      <vt:lpstr>Slide 10</vt:lpstr>
      <vt:lpstr>NIRMANA</vt:lpstr>
      <vt:lpstr>Slide 12</vt:lpstr>
      <vt:lpstr>Slide 13</vt:lpstr>
    </vt:vector>
  </TitlesOfParts>
  <Company>http://sharingcentre.info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5 SENI RUPA TERAPAN NUSANTARA</dc:title>
  <dc:creator>Activated User</dc:creator>
  <cp:lastModifiedBy>Activated User</cp:lastModifiedBy>
  <cp:revision>34</cp:revision>
  <dcterms:created xsi:type="dcterms:W3CDTF">2012-11-27T05:03:52Z</dcterms:created>
  <dcterms:modified xsi:type="dcterms:W3CDTF">2012-11-27T07:25:29Z</dcterms:modified>
</cp:coreProperties>
</file>