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1FD75-FEF9-45F1-9169-8510F717409C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3F618-9486-4BE9-BA66-64631724B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1FD75-FEF9-45F1-9169-8510F717409C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3F618-9486-4BE9-BA66-64631724B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1FD75-FEF9-45F1-9169-8510F717409C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3F618-9486-4BE9-BA66-64631724B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1FD75-FEF9-45F1-9169-8510F717409C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3F618-9486-4BE9-BA66-64631724B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1FD75-FEF9-45F1-9169-8510F717409C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3F618-9486-4BE9-BA66-64631724B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1FD75-FEF9-45F1-9169-8510F717409C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3F618-9486-4BE9-BA66-64631724B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1FD75-FEF9-45F1-9169-8510F717409C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3F618-9486-4BE9-BA66-64631724B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1FD75-FEF9-45F1-9169-8510F717409C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3F618-9486-4BE9-BA66-64631724B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1FD75-FEF9-45F1-9169-8510F717409C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3F618-9486-4BE9-BA66-64631724B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1FD75-FEF9-45F1-9169-8510F717409C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3F618-9486-4BE9-BA66-64631724B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1FD75-FEF9-45F1-9169-8510F717409C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3F618-9486-4BE9-BA66-64631724B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7C1FD75-FEF9-45F1-9169-8510F717409C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13F618-9486-4BE9-BA66-64631724B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87575"/>
            <a:ext cx="8001000" cy="1470025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B050"/>
                </a:solidFill>
                <a:latin typeface="Algerian" pitchFamily="82" charset="0"/>
              </a:rPr>
              <a:t>BAB 2</a:t>
            </a:r>
            <a:br>
              <a:rPr lang="en-US" sz="4000" b="1" dirty="0" smtClean="0">
                <a:solidFill>
                  <a:srgbClr val="00B050"/>
                </a:solidFill>
                <a:latin typeface="Algerian" pitchFamily="82" charset="0"/>
              </a:rPr>
            </a:br>
            <a:r>
              <a:rPr lang="en-US" sz="4000" b="1" dirty="0" smtClean="0">
                <a:solidFill>
                  <a:srgbClr val="00B050"/>
                </a:solidFill>
                <a:latin typeface="Algerian" pitchFamily="82" charset="0"/>
              </a:rPr>
              <a:t>FUNGSI DAN LATAR BELAKANG MUSIK</a:t>
            </a:r>
            <a:endParaRPr lang="en-US" sz="4000" b="1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914400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Penerbit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Erlangga</a:t>
            </a:r>
            <a:endParaRPr lang="en-US" sz="2800" b="1" dirty="0">
              <a:solidFill>
                <a:srgbClr val="00B050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Algerian" pitchFamily="82" charset="0"/>
              </a:rPr>
              <a:t>MANFAAT MUSIK DALAM</a:t>
            </a:r>
            <a:br>
              <a:rPr lang="en-US" sz="4000" b="1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Algerian" pitchFamily="82" charset="0"/>
              </a:rPr>
              <a:t>KEHIDUPAN SEHARI-HARI</a:t>
            </a:r>
            <a:endParaRPr lang="en-US" sz="40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95300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Musik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dan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Pendidikan</a:t>
            </a:r>
            <a:endParaRPr lang="en-US" sz="2800" b="1" dirty="0" smtClean="0">
              <a:solidFill>
                <a:srgbClr val="00B050"/>
              </a:solidFill>
              <a:latin typeface="Maiandra GD" pitchFamily="34" charset="0"/>
            </a:endParaRPr>
          </a:p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tidak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hanya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berfungsi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mengasah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kemampuan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seseorang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tetapi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juga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berperan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dalam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bidang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pendidikan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atau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bidang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ilmu</a:t>
            </a:r>
            <a:r>
              <a:rPr lang="en-US" sz="2400" dirty="0" smtClean="0">
                <a:latin typeface="Maiandra GD" pitchFamily="34" charset="0"/>
              </a:rPr>
              <a:t> lain, </a:t>
            </a:r>
            <a:r>
              <a:rPr lang="en-US" sz="2400" dirty="0" err="1" smtClean="0">
                <a:latin typeface="Maiandra GD" pitchFamily="34" charset="0"/>
              </a:rPr>
              <a:t>misalnya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meningkatkan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kecerdasan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bidang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matematika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sosial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bahasa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marL="0" indent="457200" algn="just">
              <a:buNone/>
            </a:pPr>
            <a:endParaRPr lang="en-US" sz="2400" dirty="0" smtClean="0">
              <a:latin typeface="Maiandra GD" pitchFamily="34" charset="0"/>
            </a:endParaRPr>
          </a:p>
          <a:p>
            <a:pPr algn="just">
              <a:buNone/>
            </a:pP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Musik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dan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Kecerdasan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Emosional</a:t>
            </a:r>
            <a:endParaRPr lang="en-US" sz="2800" b="1" dirty="0" smtClean="0">
              <a:solidFill>
                <a:srgbClr val="00B050"/>
              </a:solidFill>
              <a:latin typeface="Maiandra GD" pitchFamily="34" charset="0"/>
            </a:endParaRPr>
          </a:p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merupakan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perwujudan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fisik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dari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ekspresi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emosi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melalui</a:t>
            </a:r>
            <a:r>
              <a:rPr lang="en-US" sz="2400" dirty="0" smtClean="0">
                <a:latin typeface="Maiandra GD" pitchFamily="34" charset="0"/>
              </a:rPr>
              <a:t> media </a:t>
            </a:r>
            <a:r>
              <a:rPr lang="en-US" sz="2400" dirty="0" err="1" smtClean="0">
                <a:latin typeface="Maiandra GD" pitchFamily="34" charset="0"/>
              </a:rPr>
              <a:t>suara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segala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kekuatannya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dapat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memengaruhi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suasana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hati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perilaku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sikap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seseorang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458200" cy="472440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Musik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dan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Kesehatan</a:t>
            </a:r>
            <a:endParaRPr lang="en-US" sz="2800" b="1" dirty="0" smtClean="0">
              <a:solidFill>
                <a:srgbClr val="00B050"/>
              </a:solidFill>
              <a:latin typeface="Maiandra GD" pitchFamily="34" charset="0"/>
            </a:endParaRPr>
          </a:p>
          <a:p>
            <a:pPr marL="0" indent="457200" algn="just">
              <a:buNone/>
            </a:pPr>
            <a:r>
              <a:rPr lang="fi-FI" sz="2400" dirty="0" smtClean="0">
                <a:latin typeface="Maiandra GD" pitchFamily="34" charset="0"/>
              </a:rPr>
              <a:t>Terapi musik adalah kegiatan terapi kesehatan manusia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menggunakan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. </a:t>
            </a:r>
            <a:r>
              <a:rPr lang="en-US" sz="2400" dirty="0" err="1" smtClean="0">
                <a:latin typeface="Maiandra GD" pitchFamily="34" charset="0"/>
              </a:rPr>
              <a:t>Jenis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terapi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dimaksud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antara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fi-FI" sz="2400" dirty="0" smtClean="0">
                <a:latin typeface="Maiandra GD" pitchFamily="34" charset="0"/>
              </a:rPr>
              <a:t>lain pemulihan, penyembuhan, dan peringanan, terutama untuk </a:t>
            </a:r>
            <a:r>
              <a:rPr lang="en-US" sz="2400" dirty="0" err="1" smtClean="0">
                <a:latin typeface="Maiandra GD" pitchFamily="34" charset="0"/>
              </a:rPr>
              <a:t>tujuan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kesehatan</a:t>
            </a:r>
            <a:r>
              <a:rPr lang="en-US" sz="2400" dirty="0" smtClean="0">
                <a:latin typeface="Maiandra GD" pitchFamily="34" charset="0"/>
              </a:rPr>
              <a:t> mental-</a:t>
            </a:r>
            <a:r>
              <a:rPr lang="en-US" sz="2400" dirty="0" err="1" smtClean="0">
                <a:latin typeface="Maiandra GD" pitchFamily="34" charset="0"/>
              </a:rPr>
              <a:t>psikologis</a:t>
            </a:r>
            <a:r>
              <a:rPr lang="en-US" sz="2400" dirty="0" smtClean="0">
                <a:latin typeface="Maiandra GD" pitchFamily="34" charset="0"/>
              </a:rPr>
              <a:t>. </a:t>
            </a:r>
            <a:r>
              <a:rPr lang="en-US" sz="2400" dirty="0" err="1" smtClean="0">
                <a:latin typeface="Maiandra GD" pitchFamily="34" charset="0"/>
              </a:rPr>
              <a:t>Terapi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bisa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dilakukan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cara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mendengarkan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maupun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bermain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Terapi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juga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bermanfaat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untuk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memberikan</a:t>
            </a:r>
            <a:r>
              <a:rPr lang="en-US" sz="2400" dirty="0" smtClean="0">
                <a:latin typeface="Maiandra GD" pitchFamily="34" charset="0"/>
              </a:rPr>
              <a:t> rasa </a:t>
            </a:r>
            <a:r>
              <a:rPr lang="sv-SE" sz="2400" dirty="0" smtClean="0">
                <a:latin typeface="Maiandra GD" pitchFamily="34" charset="0"/>
              </a:rPr>
              <a:t>nyaman, menurunkan stres, kecemasan dan kegelisahan, </a:t>
            </a:r>
            <a:r>
              <a:rPr lang="en-US" sz="2400" dirty="0" err="1" smtClean="0">
                <a:latin typeface="Maiandra GD" pitchFamily="34" charset="0"/>
              </a:rPr>
              <a:t>melepaskan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tekanan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emosional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dialami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serta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meningkatkan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kontrol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diri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perasaan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berharga</a:t>
            </a:r>
            <a:r>
              <a:rPr lang="en-US" sz="2400" dirty="0" smtClean="0">
                <a:latin typeface="Maiandra GD" pitchFamily="34" charset="0"/>
              </a:rPr>
              <a:t>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854200"/>
          <a:ext cx="8686800" cy="41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876800"/>
              </a:tblGrid>
              <a:tr h="812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err="1" smtClean="0">
                          <a:solidFill>
                            <a:srgbClr val="0070C0"/>
                          </a:solidFill>
                          <a:latin typeface="Maiandra GD" pitchFamily="34" charset="0"/>
                        </a:rPr>
                        <a:t>Standar</a:t>
                      </a:r>
                      <a:r>
                        <a:rPr lang="en-US" sz="2800" baseline="0" dirty="0" smtClean="0">
                          <a:solidFill>
                            <a:srgbClr val="0070C0"/>
                          </a:solidFill>
                          <a:latin typeface="Maiandra GD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70C0"/>
                          </a:solidFill>
                          <a:latin typeface="Maiandra GD" pitchFamily="34" charset="0"/>
                        </a:rPr>
                        <a:t>Kompetensi</a:t>
                      </a:r>
                      <a:endParaRPr lang="en-US" sz="2800" dirty="0">
                        <a:solidFill>
                          <a:srgbClr val="0070C0"/>
                        </a:solidFill>
                        <a:latin typeface="Maiandra GD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err="1" smtClean="0">
                          <a:solidFill>
                            <a:srgbClr val="0070C0"/>
                          </a:solidFill>
                          <a:latin typeface="Maiandra GD" pitchFamily="34" charset="0"/>
                        </a:rPr>
                        <a:t>Kompetensi</a:t>
                      </a:r>
                      <a:r>
                        <a:rPr lang="en-US" sz="2800" dirty="0" smtClean="0">
                          <a:solidFill>
                            <a:srgbClr val="0070C0"/>
                          </a:solidFill>
                          <a:latin typeface="Maiandra GD" pitchFamily="34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70C0"/>
                          </a:solidFill>
                          <a:latin typeface="Maiandra GD" pitchFamily="34" charset="0"/>
                        </a:rPr>
                        <a:t>Dasar</a:t>
                      </a:r>
                      <a:endParaRPr lang="en-US" sz="2800" dirty="0">
                        <a:solidFill>
                          <a:srgbClr val="0070C0"/>
                        </a:solidFill>
                        <a:latin typeface="Maiandra GD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Maiandra GD" pitchFamily="34" charset="0"/>
                        </a:rPr>
                        <a:t>1.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Mengapresiasi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karya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seni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musik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.</a:t>
                      </a:r>
                      <a:endParaRPr lang="en-US" sz="2400" dirty="0">
                        <a:latin typeface="Maiandra GD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>
                        <a:lnSpc>
                          <a:spcPct val="150000"/>
                        </a:lnSpc>
                        <a:tabLst>
                          <a:tab pos="411163" algn="l"/>
                        </a:tabLst>
                      </a:pPr>
                      <a:r>
                        <a:rPr lang="en-US" sz="2400" dirty="0" smtClean="0">
                          <a:latin typeface="Maiandra GD" pitchFamily="34" charset="0"/>
                        </a:rPr>
                        <a:t>1.1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M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engidentifikasi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fungsi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dan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latar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belakang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musik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.</a:t>
                      </a:r>
                    </a:p>
                    <a:p>
                      <a:pPr marL="457200" indent="-457200"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en-US" sz="2400" baseline="0" dirty="0" smtClean="0">
                          <a:latin typeface="Maiandra GD" pitchFamily="34" charset="0"/>
                        </a:rPr>
                        <a:t>1.2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Menunjukkan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nilai-nilai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musikal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dari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hasil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pengalaman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musikal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yang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didapatkan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melalui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pertunjukkan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musik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.</a:t>
                      </a:r>
                      <a:endParaRPr lang="en-US" sz="2400" dirty="0">
                        <a:latin typeface="Maiandra GD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Algerian" pitchFamily="82" charset="0"/>
              </a:rPr>
              <a:t>LATAR BELAKANG MUSIK</a:t>
            </a:r>
            <a:endParaRPr lang="en-US" sz="40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Pengertian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Umum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Musik</a:t>
            </a:r>
            <a:endParaRPr lang="en-US" sz="2800" b="1" dirty="0" smtClean="0">
              <a:solidFill>
                <a:srgbClr val="00B050"/>
              </a:solidFill>
              <a:latin typeface="Maiandra GD" pitchFamily="34" charset="0"/>
            </a:endParaRPr>
          </a:p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adalah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bunyi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mengandung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de-DE" sz="2400" dirty="0" smtClean="0">
                <a:latin typeface="Maiandra GD" pitchFamily="34" charset="0"/>
              </a:rPr>
              <a:t>unsur-unsur tertentu, yang diterima oleh </a:t>
            </a:r>
            <a:r>
              <a:rPr lang="en-US" sz="2400" dirty="0" err="1" smtClean="0">
                <a:latin typeface="Maiandra GD" pitchFamily="34" charset="0"/>
              </a:rPr>
              <a:t>individu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kelompok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maupun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golongan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masyarakat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berbeda-beda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berdasarkan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sejarah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lokasi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budaya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selera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seseorang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algn="just">
              <a:buNone/>
            </a:pPr>
            <a:endParaRPr lang="en-US" sz="2400" b="1" dirty="0" smtClean="0">
              <a:latin typeface="Maiandra GD" pitchFamily="34" charset="0"/>
            </a:endParaRPr>
          </a:p>
          <a:p>
            <a:pPr algn="just">
              <a:buNone/>
            </a:pP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Asal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Mula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Musik</a:t>
            </a:r>
            <a:endParaRPr lang="en-US" sz="2800" b="1" dirty="0" smtClean="0">
              <a:solidFill>
                <a:srgbClr val="00B050"/>
              </a:solidFill>
              <a:latin typeface="Maiandra GD" pitchFamily="34" charset="0"/>
            </a:endParaRPr>
          </a:p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berasal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dari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bahasa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Yunani</a:t>
            </a:r>
            <a:r>
              <a:rPr lang="en-US" sz="2400" dirty="0" smtClean="0">
                <a:latin typeface="Maiandra GD" pitchFamily="34" charset="0"/>
              </a:rPr>
              <a:t>, “</a:t>
            </a:r>
            <a:r>
              <a:rPr lang="en-US" sz="2400" i="1" dirty="0" err="1" smtClean="0">
                <a:latin typeface="Maiandra GD" pitchFamily="34" charset="0"/>
              </a:rPr>
              <a:t>mousike</a:t>
            </a:r>
            <a:r>
              <a:rPr lang="en-US" sz="2400" i="1" dirty="0" smtClean="0">
                <a:latin typeface="Maiandra GD" pitchFamily="34" charset="0"/>
              </a:rPr>
              <a:t>”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Latin</a:t>
            </a:r>
            <a:r>
              <a:rPr lang="en-US" sz="2400" i="1" dirty="0" smtClean="0">
                <a:latin typeface="Maiandra GD" pitchFamily="34" charset="0"/>
              </a:rPr>
              <a:t>, </a:t>
            </a:r>
            <a:r>
              <a:rPr lang="en-US" sz="2400" dirty="0" smtClean="0">
                <a:latin typeface="Maiandra GD" pitchFamily="34" charset="0"/>
              </a:rPr>
              <a:t>“</a:t>
            </a:r>
            <a:r>
              <a:rPr lang="en-US" sz="2400" i="1" dirty="0" err="1" smtClean="0">
                <a:latin typeface="Maiandra GD" pitchFamily="34" charset="0"/>
              </a:rPr>
              <a:t>musica</a:t>
            </a:r>
            <a:r>
              <a:rPr lang="en-US" sz="2400" i="1" dirty="0" smtClean="0">
                <a:latin typeface="Maiandra GD" pitchFamily="34" charset="0"/>
              </a:rPr>
              <a:t>”. </a:t>
            </a:r>
            <a:r>
              <a:rPr lang="en-US" sz="2400" dirty="0" err="1" smtClean="0">
                <a:latin typeface="Maiandra GD" pitchFamily="34" charset="0"/>
              </a:rPr>
              <a:t>Kata</a:t>
            </a:r>
            <a:r>
              <a:rPr lang="en-US" sz="2400" i="1" dirty="0" smtClean="0">
                <a:latin typeface="Maiandra GD" pitchFamily="34" charset="0"/>
              </a:rPr>
              <a:t> “</a:t>
            </a:r>
            <a:r>
              <a:rPr lang="en-US" sz="2400" i="1" dirty="0" err="1" smtClean="0">
                <a:latin typeface="Maiandra GD" pitchFamily="34" charset="0"/>
              </a:rPr>
              <a:t>mousike</a:t>
            </a:r>
            <a:r>
              <a:rPr lang="en-US" sz="2400" i="1" dirty="0" smtClean="0">
                <a:latin typeface="Maiandra GD" pitchFamily="34" charset="0"/>
              </a:rPr>
              <a:t>” </a:t>
            </a:r>
            <a:r>
              <a:rPr lang="en-US" sz="2400" dirty="0" err="1" smtClean="0">
                <a:latin typeface="Maiandra GD" pitchFamily="34" charset="0"/>
              </a:rPr>
              <a:t>berasal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dari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kata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i="1" dirty="0" smtClean="0">
                <a:latin typeface="Maiandra GD" pitchFamily="34" charset="0"/>
              </a:rPr>
              <a:t>“</a:t>
            </a:r>
            <a:r>
              <a:rPr lang="en-US" sz="2400" i="1" dirty="0" err="1" smtClean="0">
                <a:latin typeface="Maiandra GD" pitchFamily="34" charset="0"/>
              </a:rPr>
              <a:t>mousa</a:t>
            </a:r>
            <a:r>
              <a:rPr lang="en-US" sz="2400" i="1" dirty="0" smtClean="0">
                <a:latin typeface="Maiandra GD" pitchFamily="34" charset="0"/>
              </a:rPr>
              <a:t>” </a:t>
            </a:r>
            <a:r>
              <a:rPr lang="en-US" sz="2400" dirty="0" smtClean="0">
                <a:latin typeface="Maiandra GD" pitchFamily="34" charset="0"/>
              </a:rPr>
              <a:t>(</a:t>
            </a:r>
            <a:r>
              <a:rPr lang="en-US" sz="2400" dirty="0" err="1" smtClean="0">
                <a:latin typeface="Maiandra GD" pitchFamily="34" charset="0"/>
              </a:rPr>
              <a:t>jamak:mousas</a:t>
            </a:r>
            <a:r>
              <a:rPr lang="en-US" sz="2400" dirty="0" smtClean="0">
                <a:latin typeface="Maiandra GD" pitchFamily="34" charset="0"/>
              </a:rPr>
              <a:t>), </a:t>
            </a:r>
            <a:r>
              <a:rPr lang="en-US" sz="2400" dirty="0" err="1" smtClean="0">
                <a:latin typeface="Maiandra GD" pitchFamily="34" charset="0"/>
              </a:rPr>
              <a:t>dalam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bahasa</a:t>
            </a:r>
            <a:r>
              <a:rPr lang="en-US" sz="2400" dirty="0" smtClean="0">
                <a:latin typeface="Maiandra GD" pitchFamily="34" charset="0"/>
              </a:rPr>
              <a:t> Latin </a:t>
            </a:r>
            <a:r>
              <a:rPr lang="en-US" sz="2400" i="1" dirty="0" smtClean="0">
                <a:latin typeface="Maiandra GD" pitchFamily="34" charset="0"/>
              </a:rPr>
              <a:t>“</a:t>
            </a:r>
            <a:r>
              <a:rPr lang="en-US" sz="2400" i="1" dirty="0" err="1" smtClean="0">
                <a:latin typeface="Maiandra GD" pitchFamily="34" charset="0"/>
              </a:rPr>
              <a:t>musa</a:t>
            </a:r>
            <a:r>
              <a:rPr lang="en-US" sz="2400" i="1" dirty="0" smtClean="0">
                <a:latin typeface="Maiandra GD" pitchFamily="34" charset="0"/>
              </a:rPr>
              <a:t>”, </a:t>
            </a:r>
            <a:r>
              <a:rPr lang="en-US" sz="2400" dirty="0" err="1" smtClean="0">
                <a:latin typeface="Maiandra GD" pitchFamily="34" charset="0"/>
              </a:rPr>
              <a:t>Yunani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i="1" dirty="0" smtClean="0">
                <a:latin typeface="Maiandra GD" pitchFamily="34" charset="0"/>
              </a:rPr>
              <a:t>“</a:t>
            </a:r>
            <a:r>
              <a:rPr lang="en-US" sz="2400" i="1" dirty="0" err="1" smtClean="0">
                <a:latin typeface="Maiandra GD" pitchFamily="34" charset="0"/>
              </a:rPr>
              <a:t>mouskos</a:t>
            </a:r>
            <a:r>
              <a:rPr lang="en-US" sz="2400" i="1" dirty="0" smtClean="0">
                <a:latin typeface="Maiandra GD" pitchFamily="34" charset="0"/>
              </a:rPr>
              <a:t>”, </a:t>
            </a:r>
            <a:r>
              <a:rPr lang="fi-FI" sz="2400" dirty="0" smtClean="0">
                <a:latin typeface="Maiandra GD" pitchFamily="34" charset="0"/>
              </a:rPr>
              <a:t>Inggris “</a:t>
            </a:r>
            <a:r>
              <a:rPr lang="fi-FI" sz="2400" i="1" dirty="0" smtClean="0">
                <a:latin typeface="Maiandra GD" pitchFamily="34" charset="0"/>
              </a:rPr>
              <a:t>muse”. </a:t>
            </a:r>
            <a:r>
              <a:rPr lang="fi-FI" sz="2400" dirty="0" smtClean="0">
                <a:latin typeface="Maiandra GD" pitchFamily="34" charset="0"/>
              </a:rPr>
              <a:t>Jadi dari kata </a:t>
            </a:r>
            <a:r>
              <a:rPr lang="fi-FI" sz="2400" i="1" dirty="0" smtClean="0">
                <a:latin typeface="Maiandra GD" pitchFamily="34" charset="0"/>
              </a:rPr>
              <a:t>“musica” </a:t>
            </a:r>
            <a:r>
              <a:rPr lang="fi-FI" sz="2400" dirty="0" smtClean="0">
                <a:latin typeface="Maiandra GD" pitchFamily="34" charset="0"/>
              </a:rPr>
              <a:t>lahirlah kata “musik”.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0540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Perkembangan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Musik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dari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Zaman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ke</a:t>
            </a:r>
            <a:r>
              <a:rPr lang="en-US" sz="2800" b="1" dirty="0" smtClean="0">
                <a:solidFill>
                  <a:srgbClr val="00B05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Maiandra GD" pitchFamily="34" charset="0"/>
              </a:rPr>
              <a:t>Zaman</a:t>
            </a:r>
            <a:endParaRPr lang="en-US" sz="2800" b="1" dirty="0" smtClean="0">
              <a:solidFill>
                <a:srgbClr val="00B050"/>
              </a:solidFill>
              <a:latin typeface="Maiandra GD" pitchFamily="34" charset="0"/>
            </a:endParaRPr>
          </a:p>
          <a:p>
            <a:pPr algn="just">
              <a:buNone/>
            </a:pPr>
            <a:r>
              <a:rPr lang="nn-NO" sz="2400" b="1" dirty="0" smtClean="0">
                <a:latin typeface="Maiandra GD" pitchFamily="34" charset="0"/>
              </a:rPr>
              <a:t>Musik Kuno </a:t>
            </a:r>
          </a:p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Sebutan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Kuno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diberikan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kepada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berkembang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dalam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budaya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tulis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menggantikan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prasejarah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algn="just">
              <a:buNone/>
            </a:pPr>
            <a:r>
              <a:rPr lang="en-US" sz="2400" b="1" dirty="0" err="1" smtClean="0">
                <a:latin typeface="Maiandra GD" pitchFamily="34" charset="0"/>
              </a:rPr>
              <a:t>Musik</a:t>
            </a:r>
            <a:r>
              <a:rPr lang="en-US" sz="2400" b="1" dirty="0" smtClean="0">
                <a:latin typeface="Maiandra GD" pitchFamily="34" charset="0"/>
              </a:rPr>
              <a:t> </a:t>
            </a:r>
            <a:r>
              <a:rPr lang="en-US" sz="2400" b="1" dirty="0" err="1" smtClean="0">
                <a:latin typeface="Maiandra GD" pitchFamily="34" charset="0"/>
              </a:rPr>
              <a:t>Sakral</a:t>
            </a:r>
            <a:r>
              <a:rPr lang="en-US" sz="2400" b="1" dirty="0" smtClean="0">
                <a:latin typeface="Maiandra GD" pitchFamily="34" charset="0"/>
              </a:rPr>
              <a:t> Abad </a:t>
            </a:r>
            <a:r>
              <a:rPr lang="en-US" sz="2400" b="1" dirty="0" err="1" smtClean="0">
                <a:latin typeface="Maiandra GD" pitchFamily="34" charset="0"/>
              </a:rPr>
              <a:t>Pertengahan</a:t>
            </a:r>
            <a:endParaRPr lang="en-US" sz="2400" b="1" dirty="0" smtClean="0">
              <a:latin typeface="Maiandra GD" pitchFamily="34" charset="0"/>
            </a:endParaRPr>
          </a:p>
          <a:p>
            <a:pPr marL="0" indent="457200" algn="just">
              <a:buNone/>
            </a:pPr>
            <a:r>
              <a:rPr lang="it-IT" sz="2400" dirty="0" smtClean="0">
                <a:latin typeface="Maiandra GD" pitchFamily="34" charset="0"/>
              </a:rPr>
              <a:t>Musik abad ini bermula pada Gereja Katolik Roma di Barat </a:t>
            </a:r>
            <a:r>
              <a:rPr lang="en-US" sz="2400" dirty="0" smtClean="0">
                <a:latin typeface="Maiandra GD" pitchFamily="34" charset="0"/>
              </a:rPr>
              <a:t>(</a:t>
            </a:r>
            <a:r>
              <a:rPr lang="en-US" sz="2400" dirty="0" err="1" smtClean="0">
                <a:latin typeface="Maiandra GD" pitchFamily="34" charset="0"/>
              </a:rPr>
              <a:t>Eropa</a:t>
            </a:r>
            <a:r>
              <a:rPr lang="en-US" sz="2400" dirty="0" smtClean="0">
                <a:latin typeface="Maiandra GD" pitchFamily="34" charset="0"/>
              </a:rPr>
              <a:t> Barat).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ini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digunakan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dalam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ibadat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terutama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s-ES" sz="2400" dirty="0" smtClean="0">
                <a:latin typeface="Maiandra GD" pitchFamily="34" charset="0"/>
              </a:rPr>
              <a:t>di </a:t>
            </a:r>
            <a:r>
              <a:rPr lang="es-ES" sz="2400" dirty="0" err="1" smtClean="0">
                <a:latin typeface="Maiandra GD" pitchFamily="34" charset="0"/>
              </a:rPr>
              <a:t>katedral</a:t>
            </a:r>
            <a:r>
              <a:rPr lang="es-ES" sz="2400" dirty="0" smtClean="0">
                <a:latin typeface="Maiandra GD" pitchFamily="34" charset="0"/>
              </a:rPr>
              <a:t> dan </a:t>
            </a:r>
            <a:r>
              <a:rPr lang="es-ES" sz="2400" dirty="0" err="1" smtClean="0">
                <a:latin typeface="Maiandra GD" pitchFamily="34" charset="0"/>
              </a:rPr>
              <a:t>biara</a:t>
            </a:r>
            <a:r>
              <a:rPr lang="es-ES" sz="2400" dirty="0" smtClean="0">
                <a:latin typeface="Maiandra GD" pitchFamily="34" charset="0"/>
              </a:rPr>
              <a:t> dan </a:t>
            </a:r>
            <a:r>
              <a:rPr lang="es-ES" sz="2400" dirty="0" err="1" smtClean="0">
                <a:latin typeface="Maiandra GD" pitchFamily="34" charset="0"/>
              </a:rPr>
              <a:t>biasanya</a:t>
            </a:r>
            <a:r>
              <a:rPr lang="es-ES" sz="2400" dirty="0" smtClean="0">
                <a:latin typeface="Maiandra GD" pitchFamily="34" charset="0"/>
              </a:rPr>
              <a:t> </a:t>
            </a:r>
            <a:r>
              <a:rPr lang="es-ES" sz="2400" dirty="0" err="1" smtClean="0">
                <a:latin typeface="Maiandra GD" pitchFamily="34" charset="0"/>
              </a:rPr>
              <a:t>dinyanyikan</a:t>
            </a:r>
            <a:r>
              <a:rPr lang="es-ES" sz="2400" dirty="0" smtClean="0">
                <a:latin typeface="Maiandra GD" pitchFamily="34" charset="0"/>
              </a:rPr>
              <a:t> </a:t>
            </a:r>
            <a:r>
              <a:rPr lang="es-ES" sz="2400" dirty="0" err="1" smtClean="0">
                <a:latin typeface="Maiandra GD" pitchFamily="34" charset="0"/>
              </a:rPr>
              <a:t>oleh</a:t>
            </a:r>
            <a:r>
              <a:rPr lang="es-ES" sz="2400" dirty="0" smtClean="0">
                <a:latin typeface="Maiandra GD" pitchFamily="34" charset="0"/>
              </a:rPr>
              <a:t> para </a:t>
            </a:r>
            <a:r>
              <a:rPr lang="en-US" sz="2400" dirty="0" err="1" smtClean="0">
                <a:latin typeface="Maiandra GD" pitchFamily="34" charset="0"/>
              </a:rPr>
              <a:t>biarawan</a:t>
            </a:r>
            <a:r>
              <a:rPr lang="en-US" sz="2400" dirty="0" smtClean="0">
                <a:latin typeface="Maiandra GD" pitchFamily="34" charset="0"/>
              </a:rPr>
              <a:t>/</a:t>
            </a:r>
            <a:r>
              <a:rPr lang="en-US" sz="2400" dirty="0" err="1" smtClean="0">
                <a:latin typeface="Maiandra GD" pitchFamily="34" charset="0"/>
              </a:rPr>
              <a:t>wati</a:t>
            </a:r>
            <a:r>
              <a:rPr lang="en-US" sz="2400" dirty="0" smtClean="0">
                <a:latin typeface="Maiandra GD" pitchFamily="34" charset="0"/>
              </a:rPr>
              <a:t>.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Gereja</a:t>
            </a:r>
            <a:r>
              <a:rPr lang="en-US" sz="2400" dirty="0" smtClean="0">
                <a:latin typeface="Maiandra GD" pitchFamily="34" charset="0"/>
              </a:rPr>
              <a:t> Abad </a:t>
            </a:r>
            <a:r>
              <a:rPr lang="en-US" sz="2400" dirty="0" err="1" smtClean="0">
                <a:latin typeface="Maiandra GD" pitchFamily="34" charset="0"/>
              </a:rPr>
              <a:t>Pertengahan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biasa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disebut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Gregorian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bersifat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i="1" dirty="0" smtClean="0">
                <a:latin typeface="Maiandra GD" pitchFamily="34" charset="0"/>
              </a:rPr>
              <a:t>plainchant </a:t>
            </a:r>
            <a:r>
              <a:rPr lang="en-US" sz="2400" dirty="0" smtClean="0">
                <a:latin typeface="Maiandra GD" pitchFamily="34" charset="0"/>
              </a:rPr>
              <a:t>(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polos</a:t>
            </a:r>
            <a:r>
              <a:rPr lang="en-US" sz="2400" dirty="0" smtClean="0">
                <a:latin typeface="Maiandra GD" pitchFamily="34" charset="0"/>
              </a:rPr>
              <a:t>).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05400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err="1" smtClean="0">
                <a:latin typeface="Maiandra GD" pitchFamily="34" charset="0"/>
              </a:rPr>
              <a:t>Musik</a:t>
            </a:r>
            <a:r>
              <a:rPr lang="en-US" sz="2400" b="1" dirty="0" smtClean="0">
                <a:latin typeface="Maiandra GD" pitchFamily="34" charset="0"/>
              </a:rPr>
              <a:t> </a:t>
            </a:r>
            <a:r>
              <a:rPr lang="en-US" sz="2400" b="1" dirty="0" err="1" smtClean="0">
                <a:latin typeface="Maiandra GD" pitchFamily="34" charset="0"/>
              </a:rPr>
              <a:t>Sekuler</a:t>
            </a:r>
            <a:r>
              <a:rPr lang="en-US" sz="2400" b="1" dirty="0" smtClean="0">
                <a:latin typeface="Maiandra GD" pitchFamily="34" charset="0"/>
              </a:rPr>
              <a:t> Abad </a:t>
            </a:r>
            <a:r>
              <a:rPr lang="en-US" sz="2400" b="1" dirty="0" err="1" smtClean="0">
                <a:latin typeface="Maiandra GD" pitchFamily="34" charset="0"/>
              </a:rPr>
              <a:t>Pertengahan</a:t>
            </a:r>
            <a:endParaRPr lang="en-US" sz="2400" b="1" dirty="0" smtClean="0">
              <a:latin typeface="Maiandra GD" pitchFamily="34" charset="0"/>
            </a:endParaRPr>
          </a:p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ini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kemudian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menjadi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populer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syairnya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ditulis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oleh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penyair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. Di </a:t>
            </a:r>
            <a:r>
              <a:rPr lang="en-US" sz="2400" dirty="0" err="1" smtClean="0">
                <a:latin typeface="Maiandra GD" pitchFamily="34" charset="0"/>
              </a:rPr>
              <a:t>Prancis</a:t>
            </a:r>
            <a:r>
              <a:rPr lang="en-US" sz="2400" dirty="0" smtClean="0">
                <a:latin typeface="Maiandra GD" pitchFamily="34" charset="0"/>
              </a:rPr>
              <a:t> Selatan </a:t>
            </a:r>
            <a:r>
              <a:rPr lang="en-US" sz="2400" dirty="0" err="1" smtClean="0">
                <a:latin typeface="Maiandra GD" pitchFamily="34" charset="0"/>
              </a:rPr>
              <a:t>para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ini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disebut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i="1" dirty="0" smtClean="0">
                <a:latin typeface="Maiandra GD" pitchFamily="34" charset="0"/>
              </a:rPr>
              <a:t>troubadours,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Prancis</a:t>
            </a:r>
            <a:r>
              <a:rPr lang="en-US" sz="2400" dirty="0" smtClean="0">
                <a:latin typeface="Maiandra GD" pitchFamily="34" charset="0"/>
              </a:rPr>
              <a:t> Utara </a:t>
            </a:r>
            <a:r>
              <a:rPr lang="en-US" sz="2400" dirty="0" err="1" smtClean="0">
                <a:latin typeface="Maiandra GD" pitchFamily="34" charset="0"/>
              </a:rPr>
              <a:t>disebut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i="1" dirty="0" err="1" smtClean="0">
                <a:latin typeface="Maiandra GD" pitchFamily="34" charset="0"/>
              </a:rPr>
              <a:t>trouvers</a:t>
            </a:r>
            <a:r>
              <a:rPr lang="en-US" sz="2400" i="1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Jerman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Austria </a:t>
            </a:r>
            <a:r>
              <a:rPr lang="en-US" sz="2400" dirty="0" err="1" smtClean="0">
                <a:latin typeface="Maiandra GD" pitchFamily="34" charset="0"/>
              </a:rPr>
              <a:t>dikenal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istilah</a:t>
            </a:r>
            <a:r>
              <a:rPr lang="en-US" sz="2400" i="1" dirty="0" smtClean="0">
                <a:latin typeface="Maiandra GD" pitchFamily="34" charset="0"/>
              </a:rPr>
              <a:t> minnesinger.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-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populer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zaman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ini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biasanya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bertema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fi-FI" sz="2400" dirty="0" smtClean="0">
                <a:latin typeface="Maiandra GD" pitchFamily="34" charset="0"/>
              </a:rPr>
              <a:t>kepahlawanan, </a:t>
            </a:r>
            <a:r>
              <a:rPr lang="es-ES" sz="2400" dirty="0" smtClean="0">
                <a:latin typeface="Maiandra GD" pitchFamily="34" charset="0"/>
              </a:rPr>
              <a:t>cinta </a:t>
            </a:r>
            <a:r>
              <a:rPr lang="es-ES" sz="2400" dirty="0" err="1" smtClean="0">
                <a:latin typeface="Maiandra GD" pitchFamily="34" charset="0"/>
              </a:rPr>
              <a:t>atau</a:t>
            </a:r>
            <a:r>
              <a:rPr lang="es-E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romantisme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fi-FI" sz="2400" i="1" dirty="0" smtClean="0">
                <a:latin typeface="Maiandra GD" pitchFamily="34" charset="0"/>
              </a:rPr>
              <a:t>lamentio </a:t>
            </a:r>
            <a:r>
              <a:rPr lang="fi-FI" sz="2400" dirty="0" smtClean="0">
                <a:latin typeface="Maiandra GD" pitchFamily="34" charset="0"/>
              </a:rPr>
              <a:t>atau kidung ratapan kematian bangsawan.</a:t>
            </a:r>
          </a:p>
          <a:p>
            <a:pPr algn="just">
              <a:buNone/>
            </a:pPr>
            <a:endParaRPr lang="en-US" sz="2400" b="1" dirty="0" smtClean="0">
              <a:latin typeface="Maiandra GD" pitchFamily="34" charset="0"/>
            </a:endParaRPr>
          </a:p>
          <a:p>
            <a:pPr algn="just">
              <a:buNone/>
            </a:pPr>
            <a:r>
              <a:rPr lang="en-US" sz="2400" b="1" dirty="0" err="1" smtClean="0">
                <a:latin typeface="Maiandra GD" pitchFamily="34" charset="0"/>
              </a:rPr>
              <a:t>Musik</a:t>
            </a:r>
            <a:r>
              <a:rPr lang="en-US" sz="2400" b="1" dirty="0" smtClean="0">
                <a:latin typeface="Maiandra GD" pitchFamily="34" charset="0"/>
              </a:rPr>
              <a:t> </a:t>
            </a:r>
            <a:r>
              <a:rPr lang="en-US" sz="2400" b="1" dirty="0" err="1" smtClean="0">
                <a:latin typeface="Maiandra GD" pitchFamily="34" charset="0"/>
              </a:rPr>
              <a:t>Renaisans</a:t>
            </a:r>
            <a:r>
              <a:rPr lang="en-US" sz="2400" b="1" dirty="0" smtClean="0">
                <a:latin typeface="Maiandra GD" pitchFamily="34" charset="0"/>
              </a:rPr>
              <a:t> </a:t>
            </a:r>
          </a:p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Renaisans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adalah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klasik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muncul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pada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zaman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Renaisans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tahun</a:t>
            </a:r>
            <a:r>
              <a:rPr lang="en-US" sz="2400" dirty="0" smtClean="0">
                <a:latin typeface="Maiandra GD" pitchFamily="34" charset="0"/>
              </a:rPr>
              <a:t> 1450-1600.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err="1" smtClean="0">
                <a:latin typeface="Maiandra GD" pitchFamily="34" charset="0"/>
              </a:rPr>
              <a:t>Musik</a:t>
            </a:r>
            <a:r>
              <a:rPr lang="en-US" sz="2400" b="1" dirty="0" smtClean="0">
                <a:latin typeface="Maiandra GD" pitchFamily="34" charset="0"/>
              </a:rPr>
              <a:t> </a:t>
            </a:r>
            <a:r>
              <a:rPr lang="en-US" sz="2400" b="1" dirty="0" err="1" smtClean="0">
                <a:latin typeface="Maiandra GD" pitchFamily="34" charset="0"/>
              </a:rPr>
              <a:t>Klasik</a:t>
            </a:r>
            <a:r>
              <a:rPr lang="en-US" sz="2400" b="1" dirty="0" smtClean="0">
                <a:latin typeface="Maiandra GD" pitchFamily="34" charset="0"/>
              </a:rPr>
              <a:t> </a:t>
            </a:r>
          </a:p>
          <a:p>
            <a:pPr algn="just">
              <a:buNone/>
            </a:pP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zaman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Klasik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memiliki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ciri-ciri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sebagai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berikut</a:t>
            </a:r>
            <a:r>
              <a:rPr lang="en-US" sz="2400" dirty="0" smtClean="0">
                <a:latin typeface="Maiandra GD" pitchFamily="34" charset="0"/>
              </a:rPr>
              <a:t>:</a:t>
            </a:r>
          </a:p>
          <a:p>
            <a:pPr marL="457200" indent="-457200" algn="just">
              <a:buNone/>
            </a:pPr>
            <a:r>
              <a:rPr lang="pt-BR" sz="2400" dirty="0" smtClean="0">
                <a:latin typeface="Maiandra GD" pitchFamily="34" charset="0"/>
              </a:rPr>
              <a:t>1) 	Peralihan dinamik dari lembut sampai keras (</a:t>
            </a:r>
            <a:r>
              <a:rPr lang="pt-BR" sz="2400" i="1" dirty="0" smtClean="0">
                <a:latin typeface="Maiandra GD" pitchFamily="34" charset="0"/>
              </a:rPr>
              <a:t>cressendo) </a:t>
            </a:r>
            <a:r>
              <a:rPr lang="pt-BR" sz="2400" dirty="0" smtClean="0">
                <a:latin typeface="Maiandra GD" pitchFamily="34" charset="0"/>
              </a:rPr>
              <a:t>atau dari keras menjadi lembut (</a:t>
            </a:r>
            <a:r>
              <a:rPr lang="pt-BR" sz="2400" i="1" dirty="0" smtClean="0">
                <a:latin typeface="Maiandra GD" pitchFamily="34" charset="0"/>
              </a:rPr>
              <a:t>decressendo).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Maiandra GD" pitchFamily="34" charset="0"/>
              </a:rPr>
              <a:t>2) </a:t>
            </a:r>
            <a:r>
              <a:rPr lang="en-US" sz="2400" dirty="0" err="1" smtClean="0">
                <a:latin typeface="Maiandra GD" pitchFamily="34" charset="0"/>
              </a:rPr>
              <a:t>Perubahan</a:t>
            </a:r>
            <a:r>
              <a:rPr lang="en-US" sz="2400" dirty="0" smtClean="0">
                <a:latin typeface="Maiandra GD" pitchFamily="34" charset="0"/>
              </a:rPr>
              <a:t> tempo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percepatan</a:t>
            </a:r>
            <a:r>
              <a:rPr lang="en-US" sz="2400" dirty="0" smtClean="0">
                <a:latin typeface="Maiandra GD" pitchFamily="34" charset="0"/>
              </a:rPr>
              <a:t> (</a:t>
            </a:r>
            <a:r>
              <a:rPr lang="en-US" sz="2400" i="1" dirty="0" smtClean="0">
                <a:latin typeface="Maiandra GD" pitchFamily="34" charset="0"/>
              </a:rPr>
              <a:t>accelerando)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i="1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perlambatan</a:t>
            </a:r>
            <a:r>
              <a:rPr lang="en-US" sz="2400" dirty="0" smtClean="0">
                <a:latin typeface="Maiandra GD" pitchFamily="34" charset="0"/>
              </a:rPr>
              <a:t> (</a:t>
            </a:r>
            <a:r>
              <a:rPr lang="en-US" sz="2400" i="1" dirty="0" err="1" smtClean="0">
                <a:latin typeface="Maiandra GD" pitchFamily="34" charset="0"/>
              </a:rPr>
              <a:t>ritardando</a:t>
            </a:r>
            <a:r>
              <a:rPr lang="en-US" sz="2400" i="1" dirty="0" smtClean="0">
                <a:latin typeface="Maiandra GD" pitchFamily="34" charset="0"/>
              </a:rPr>
              <a:t>).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Maiandra GD" pitchFamily="34" charset="0"/>
              </a:rPr>
              <a:t>3)	</a:t>
            </a:r>
            <a:r>
              <a:rPr lang="en-US" sz="2400" dirty="0" err="1" smtClean="0">
                <a:latin typeface="Maiandra GD" pitchFamily="34" charset="0"/>
              </a:rPr>
              <a:t>Tidak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terlalu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banyak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hiasan</a:t>
            </a:r>
            <a:r>
              <a:rPr lang="en-US" sz="2400" dirty="0" smtClean="0">
                <a:latin typeface="Maiandra GD" pitchFamily="34" charset="0"/>
              </a:rPr>
              <a:t>/</a:t>
            </a:r>
            <a:r>
              <a:rPr lang="en-US" sz="2400" dirty="0" err="1" smtClean="0">
                <a:latin typeface="Maiandra GD" pitchFamily="34" charset="0"/>
              </a:rPr>
              <a:t>ornamentik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marL="457200" indent="-457200" algn="just">
              <a:buAutoNum type="arabicParenR" startAt="4"/>
            </a:pPr>
            <a:r>
              <a:rPr lang="en-US" sz="2400" dirty="0" err="1" smtClean="0">
                <a:latin typeface="Maiandra GD" pitchFamily="34" charset="0"/>
              </a:rPr>
              <a:t>Pemakaian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akor</a:t>
            </a:r>
            <a:r>
              <a:rPr lang="en-US" sz="2400" dirty="0" smtClean="0">
                <a:latin typeface="Maiandra GD" pitchFamily="34" charset="0"/>
              </a:rPr>
              <a:t> 3 nada.</a:t>
            </a:r>
          </a:p>
          <a:p>
            <a:pPr algn="just">
              <a:buNone/>
            </a:pPr>
            <a:endParaRPr lang="en-US" sz="2400" b="1" dirty="0" smtClean="0">
              <a:latin typeface="Maiandra GD" pitchFamily="34" charset="0"/>
            </a:endParaRPr>
          </a:p>
          <a:p>
            <a:pPr algn="just">
              <a:buNone/>
            </a:pPr>
            <a:r>
              <a:rPr lang="en-US" sz="2400" b="1" dirty="0" err="1" smtClean="0">
                <a:latin typeface="Maiandra GD" pitchFamily="34" charset="0"/>
              </a:rPr>
              <a:t>Musik</a:t>
            </a:r>
            <a:r>
              <a:rPr lang="en-US" sz="2400" b="1" dirty="0" smtClean="0">
                <a:latin typeface="Maiandra GD" pitchFamily="34" charset="0"/>
              </a:rPr>
              <a:t> </a:t>
            </a:r>
            <a:r>
              <a:rPr lang="en-US" sz="2400" b="1" dirty="0" err="1" smtClean="0">
                <a:latin typeface="Maiandra GD" pitchFamily="34" charset="0"/>
              </a:rPr>
              <a:t>Romantik</a:t>
            </a:r>
            <a:r>
              <a:rPr lang="en-US" sz="2400" b="1" dirty="0" smtClean="0">
                <a:latin typeface="Maiandra GD" pitchFamily="34" charset="0"/>
              </a:rPr>
              <a:t> </a:t>
            </a:r>
          </a:p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Zaman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Romantik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sering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dikaitkan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gerakan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romantik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bidang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sastra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seni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filsafat</a:t>
            </a:r>
            <a:r>
              <a:rPr lang="en-US" sz="2400" dirty="0" smtClean="0">
                <a:latin typeface="Maiandra GD" pitchFamily="34" charset="0"/>
              </a:rPr>
              <a:t>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181600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err="1" smtClean="0">
                <a:latin typeface="Maiandra GD" pitchFamily="34" charset="0"/>
              </a:rPr>
              <a:t>Musik</a:t>
            </a:r>
            <a:r>
              <a:rPr lang="en-US" sz="2400" b="1" dirty="0" smtClean="0">
                <a:latin typeface="Maiandra GD" pitchFamily="34" charset="0"/>
              </a:rPr>
              <a:t> Modern/Abad Ke-20</a:t>
            </a:r>
          </a:p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modern </a:t>
            </a:r>
            <a:r>
              <a:rPr lang="en-US" sz="2400" dirty="0" err="1" smtClean="0">
                <a:latin typeface="Maiandra GD" pitchFamily="34" charset="0"/>
              </a:rPr>
              <a:t>abad</a:t>
            </a:r>
            <a:r>
              <a:rPr lang="en-US" sz="2400" dirty="0" smtClean="0">
                <a:latin typeface="Maiandra GD" pitchFamily="34" charset="0"/>
              </a:rPr>
              <a:t> ke-20 </a:t>
            </a:r>
            <a:r>
              <a:rPr lang="en-US" sz="2400" dirty="0" err="1" smtClean="0">
                <a:latin typeface="Maiandra GD" pitchFamily="34" charset="0"/>
              </a:rPr>
              <a:t>ditandai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pertumbuhan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industri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begitu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cepat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munculnya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teknologi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canggih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untuk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merekam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mendistribusikan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serta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inovasi</a:t>
            </a:r>
            <a:r>
              <a:rPr lang="en-US" sz="2400" dirty="0" smtClean="0">
                <a:latin typeface="Maiandra GD" pitchFamily="34" charset="0"/>
              </a:rPr>
              <a:t> dramatis </a:t>
            </a:r>
            <a:r>
              <a:rPr lang="en-US" sz="2400" dirty="0" err="1" smtClean="0">
                <a:latin typeface="Maiandra GD" pitchFamily="34" charset="0"/>
              </a:rPr>
              <a:t>dalam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bentuk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gaya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 err="1" smtClean="0">
                <a:latin typeface="Maiandra GD" pitchFamily="34" charset="0"/>
              </a:rPr>
              <a:t>Musik</a:t>
            </a:r>
            <a:r>
              <a:rPr lang="en-US" sz="2400" b="1" dirty="0" smtClean="0">
                <a:latin typeface="Maiandra GD" pitchFamily="34" charset="0"/>
              </a:rPr>
              <a:t> </a:t>
            </a:r>
            <a:r>
              <a:rPr lang="en-US" sz="2400" b="1" dirty="0" err="1" smtClean="0">
                <a:latin typeface="Maiandra GD" pitchFamily="34" charset="0"/>
              </a:rPr>
              <a:t>Kontemporer</a:t>
            </a:r>
            <a:r>
              <a:rPr lang="en-US" sz="2400" b="1" dirty="0" smtClean="0">
                <a:latin typeface="Maiandra GD" pitchFamily="34" charset="0"/>
              </a:rPr>
              <a:t>/Abad Ke-21</a:t>
            </a:r>
          </a:p>
          <a:p>
            <a:pPr marL="0" indent="457200" algn="just">
              <a:buNone/>
            </a:pPr>
            <a:r>
              <a:rPr lang="en-US" sz="2400" dirty="0" smtClean="0">
                <a:latin typeface="Maiandra GD" pitchFamily="34" charset="0"/>
              </a:rPr>
              <a:t>Dari </a:t>
            </a:r>
            <a:r>
              <a:rPr lang="en-US" sz="2400" dirty="0" err="1" smtClean="0">
                <a:latin typeface="Maiandra GD" pitchFamily="34" charset="0"/>
              </a:rPr>
              <a:t>sini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muncul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istilah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i="1" dirty="0" smtClean="0">
                <a:latin typeface="Maiandra GD" pitchFamily="34" charset="0"/>
              </a:rPr>
              <a:t>bedroom recording, </a:t>
            </a:r>
            <a:r>
              <a:rPr lang="en-US" sz="2400" dirty="0" err="1" smtClean="0">
                <a:latin typeface="Maiandra GD" pitchFamily="34" charset="0"/>
              </a:rPr>
              <a:t>yaitu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merekam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dalam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kamar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i="1" dirty="0" smtClean="0">
                <a:latin typeface="Maiandra GD" pitchFamily="34" charset="0"/>
              </a:rPr>
              <a:t>mobile recording, </a:t>
            </a:r>
            <a:r>
              <a:rPr lang="fi-FI" sz="2400" dirty="0" smtClean="0">
                <a:latin typeface="Maiandra GD" pitchFamily="34" charset="0"/>
              </a:rPr>
              <a:t>yaitu merekam musik di mana saja.</a:t>
            </a:r>
          </a:p>
          <a:p>
            <a:pPr marL="0" indent="0" algn="just">
              <a:buNone/>
            </a:pPr>
            <a:r>
              <a:rPr lang="fi-FI" sz="2400" b="1" dirty="0" smtClean="0">
                <a:latin typeface="Maiandra GD" pitchFamily="34" charset="0"/>
              </a:rPr>
              <a:t>Musik Barok</a:t>
            </a:r>
          </a:p>
          <a:p>
            <a:pPr marL="68263" indent="388938" algn="just">
              <a:buNone/>
            </a:pP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mencerminkan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satu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jenis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emosi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jarang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memiliki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modulasi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atau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rubato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terutama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apabila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dibandingkan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klasik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romantik</a:t>
            </a:r>
            <a:r>
              <a:rPr lang="en-US" sz="2400" dirty="0" smtClean="0">
                <a:latin typeface="Maiandra GD" pitchFamily="34" charset="0"/>
              </a:rPr>
              <a:t>. </a:t>
            </a:r>
            <a:endParaRPr lang="fi-FI" sz="2400" dirty="0" smtClean="0">
              <a:latin typeface="Maiandra GD" pitchFamily="34" charset="0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45" y="1219200"/>
            <a:ext cx="2759155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5220" y="1981200"/>
            <a:ext cx="2676695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3276600" y="3962400"/>
            <a:ext cx="2667000" cy="129540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Maiandra GD" pitchFamily="34" charset="0"/>
              </a:rPr>
              <a:t>Frederic Chopin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048000" y="1524000"/>
            <a:ext cx="3048000" cy="1371600"/>
          </a:xfrm>
          <a:prstGeom prst="leftArrow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Maiandra GD" pitchFamily="34" charset="0"/>
              </a:rPr>
              <a:t>Johann </a:t>
            </a:r>
            <a:r>
              <a:rPr lang="en-US" sz="2400" dirty="0" smtClean="0">
                <a:solidFill>
                  <a:schemeClr val="tx1"/>
                </a:solidFill>
                <a:latin typeface="Maiandra GD" pitchFamily="34" charset="0"/>
              </a:rPr>
              <a:t>Sebastian Bach</a:t>
            </a:r>
            <a:endParaRPr lang="en-US" sz="2400" dirty="0">
              <a:solidFill>
                <a:schemeClr val="tx1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Algerian" pitchFamily="82" charset="0"/>
              </a:rPr>
              <a:t>FUNGSI MUSIK</a:t>
            </a:r>
            <a:endParaRPr lang="en-US" sz="40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105400"/>
          </a:xfrm>
        </p:spPr>
        <p:txBody>
          <a:bodyPr/>
          <a:lstStyle/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Secara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umum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musik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mempunyai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fungsi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hampir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sama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setiap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kebudayaan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ataupun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suku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bangsa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seluruh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dunia</a:t>
            </a:r>
            <a:r>
              <a:rPr lang="en-US" sz="2400" dirty="0" smtClean="0">
                <a:latin typeface="Maiandra GD" pitchFamily="34" charset="0"/>
              </a:rPr>
              <a:t>:</a:t>
            </a:r>
          </a:p>
          <a:p>
            <a:pPr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Fungsi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Pengiring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Upacara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Budaya</a:t>
            </a:r>
            <a:r>
              <a:rPr lang="en-US" sz="2400" dirty="0" smtClean="0">
                <a:latin typeface="Maiandra GD" pitchFamily="34" charset="0"/>
              </a:rPr>
              <a:t>/Ritual</a:t>
            </a:r>
          </a:p>
          <a:p>
            <a:pPr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Fungsi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Hiburan</a:t>
            </a:r>
            <a:endParaRPr lang="en-US" sz="2400" dirty="0" smtClean="0">
              <a:latin typeface="Maiandra GD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Fungsi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Komunikasi</a:t>
            </a:r>
            <a:endParaRPr lang="en-US" sz="2400" dirty="0" smtClean="0">
              <a:latin typeface="Maiandra GD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Fungsi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Pengungkapan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Ekspresi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Diri</a:t>
            </a:r>
            <a:endParaRPr lang="en-US" sz="2400" dirty="0" smtClean="0">
              <a:latin typeface="Maiandra GD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Fungsi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Pendidikan</a:t>
            </a:r>
            <a:endParaRPr lang="en-US" sz="2400" dirty="0" smtClean="0">
              <a:latin typeface="Maiandra GD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Fungsi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Pelestari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Kebudayaan</a:t>
            </a:r>
            <a:endParaRPr lang="en-US" sz="2400" dirty="0" smtClean="0">
              <a:latin typeface="Maiandra GD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Fungsi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Respons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Sosial</a:t>
            </a:r>
            <a:endParaRPr lang="en-US" sz="2400" dirty="0" smtClean="0">
              <a:latin typeface="Maiandra GD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Fungsi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Pemersatu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Bangsa</a:t>
            </a:r>
            <a:endParaRPr lang="en-US" sz="2400" dirty="0" smtClean="0">
              <a:latin typeface="Maiandra GD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Fungsi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Promosi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Dagang</a:t>
            </a:r>
            <a:endParaRPr lang="en-US" sz="2400" dirty="0" smtClean="0">
              <a:latin typeface="Maiandra GD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Fungsi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Ekonomi</a:t>
            </a:r>
            <a:endParaRPr lang="en-US" sz="2400" dirty="0" smtClean="0">
              <a:latin typeface="Maiandra GD" pitchFamily="34" charset="0"/>
            </a:endParaRPr>
          </a:p>
          <a:p>
            <a:pPr algn="just">
              <a:buNone/>
            </a:pP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6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Theme16</Template>
  <TotalTime>98</TotalTime>
  <Words>575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Theme16</vt:lpstr>
      <vt:lpstr>BAB 2 FUNGSI DAN LATAR BELAKANG MUSIK</vt:lpstr>
      <vt:lpstr>Slide 2</vt:lpstr>
      <vt:lpstr>LATAR BELAKANG MUSIK</vt:lpstr>
      <vt:lpstr>Slide 4</vt:lpstr>
      <vt:lpstr>Slide 5</vt:lpstr>
      <vt:lpstr>Slide 6</vt:lpstr>
      <vt:lpstr>Slide 7</vt:lpstr>
      <vt:lpstr>Slide 8</vt:lpstr>
      <vt:lpstr>FUNGSI MUSIK</vt:lpstr>
      <vt:lpstr>MANFAAT MUSIK DALAM KEHIDUPAN SEHARI-HARI</vt:lpstr>
      <vt:lpstr>Slide 11</vt:lpstr>
    </vt:vector>
  </TitlesOfParts>
  <Company>http://sharingcentre.info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2 FUNGSI DAN LATAR BELAKANG MUSIK</dc:title>
  <dc:creator>Activated User</dc:creator>
  <cp:lastModifiedBy>Activated User</cp:lastModifiedBy>
  <cp:revision>32</cp:revision>
  <dcterms:created xsi:type="dcterms:W3CDTF">2012-11-26T04:32:52Z</dcterms:created>
  <dcterms:modified xsi:type="dcterms:W3CDTF">2012-11-26T06:21:22Z</dcterms:modified>
</cp:coreProperties>
</file>