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92" r:id="rId14"/>
    <p:sldId id="268" r:id="rId15"/>
    <p:sldId id="282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1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C3BC39-3456-45CD-BC55-CED5F4A8F4E8}" type="datetime1">
              <a:rPr lang="es-ES" smtClean="0"/>
              <a:t>22/09/2024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FE95A1-8202-4950-A9AC-4BD2729ECCCA}" type="datetime1">
              <a:rPr lang="es-ES" noProof="0" smtClean="0"/>
              <a:t>22/09/2024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1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418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88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0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78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12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38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3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18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4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05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endParaRPr lang="es-ES" noProof="0"/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ixabay.com/en/whiteboard-man-presentation-write-84981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 noProof="1"/>
              <a:t>Workshop:</a:t>
            </a:r>
            <a:br>
              <a:rPr lang="es-ES" noProof="1"/>
            </a:br>
            <a:r>
              <a:rPr lang="es-ES" noProof="1"/>
              <a:t>Aprende a diseñar arquitecturas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noProof="1"/>
              <a:t>Jesús Germán Sánchez González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87" y="3064615"/>
            <a:ext cx="1816906" cy="823912"/>
          </a:xfrm>
        </p:spPr>
        <p:txBody>
          <a:bodyPr rtlCol="0"/>
          <a:lstStyle/>
          <a:p>
            <a:pPr rtl="0"/>
            <a:r>
              <a:rPr lang="es-ES" sz="2400" noProof="1"/>
              <a:t>3</a:t>
            </a:r>
          </a:p>
          <a:p>
            <a:pPr rtl="0"/>
            <a:r>
              <a:rPr lang="es-ES" sz="2400" noProof="1"/>
              <a:t>equipos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187546" y="3064615"/>
            <a:ext cx="1816906" cy="823912"/>
          </a:xfrm>
        </p:spPr>
        <p:txBody>
          <a:bodyPr rtlCol="0"/>
          <a:lstStyle/>
          <a:p>
            <a:pPr rtl="0"/>
            <a:r>
              <a:rPr lang="es-ES" sz="2400" noProof="1"/>
              <a:t>3</a:t>
            </a:r>
          </a:p>
          <a:p>
            <a:pPr rtl="0"/>
            <a:r>
              <a:rPr lang="es-ES" sz="2400" noProof="1"/>
              <a:t>minutos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99206" y="3064615"/>
            <a:ext cx="1816906" cy="823912"/>
          </a:xfrm>
        </p:spPr>
        <p:txBody>
          <a:bodyPr rtlCol="0"/>
          <a:lstStyle/>
          <a:p>
            <a:pPr rtl="0"/>
            <a:r>
              <a:rPr lang="es-ES" sz="2400" noProof="1"/>
              <a:t>3</a:t>
            </a:r>
          </a:p>
          <a:p>
            <a:pPr rtl="0"/>
            <a:r>
              <a:rPr lang="es-ES" sz="2400" noProof="1"/>
              <a:t>ideas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1" dirty="0" smtClean="0"/>
              <a:pPr/>
              <a:t>10</a:t>
            </a:fld>
            <a:endParaRPr lang="es-ES" noProof="1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C9F88D-473A-C497-FCF4-3335A990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¡Soluciones!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698C3D45-A5D2-EA59-CA62-EA0C94F3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81414" y="655749"/>
            <a:ext cx="7629171" cy="50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416391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¡Ampliar conocimientos!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23" name="Marcador de posición de contenido 13">
            <a:extLst>
              <a:ext uri="{FF2B5EF4-FFF2-40B4-BE49-F238E27FC236}">
                <a16:creationId xmlns:a16="http://schemas.microsoft.com/office/drawing/2014/main" id="{65AE4D8E-4BA1-3FA8-59F8-CB792A051098}"/>
              </a:ext>
            </a:extLst>
          </p:cNvPr>
          <p:cNvSpPr txBox="1">
            <a:spLocks/>
          </p:cNvSpPr>
          <p:nvPr/>
        </p:nvSpPr>
        <p:spPr>
          <a:xfrm>
            <a:off x="1042976" y="5088955"/>
            <a:ext cx="2088232" cy="54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Mark Richards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068E4564-166E-A7A9-396A-D7781657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2780928"/>
            <a:ext cx="2190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Fundamentals of Software Architecture: An Engineering Approach">
            <a:extLst>
              <a:ext uri="{FF2B5EF4-FFF2-40B4-BE49-F238E27FC236}">
                <a16:creationId xmlns:a16="http://schemas.microsoft.com/office/drawing/2014/main" id="{2757CAA3-7D24-38EC-AA2B-1E5754EC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63" y="1988840"/>
            <a:ext cx="1606629" cy="21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Yt Logotipo De Icono - Gráficos vectoriales gratis en Pixabay - Pixabay">
            <a:extLst>
              <a:ext uri="{FF2B5EF4-FFF2-40B4-BE49-F238E27FC236}">
                <a16:creationId xmlns:a16="http://schemas.microsoft.com/office/drawing/2014/main" id="{F8350429-F818-6009-5FF5-F8DC52DB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10" y="4798099"/>
            <a:ext cx="1640882" cy="115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Microservices Patterns eBook by Chris Richardson | Official Publisher Page  | Simon &amp; Schuster AU">
            <a:extLst>
              <a:ext uri="{FF2B5EF4-FFF2-40B4-BE49-F238E27FC236}">
                <a16:creationId xmlns:a16="http://schemas.microsoft.com/office/drawing/2014/main" id="{C37731AB-146F-22A9-C9CC-D16C15B2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1988839"/>
            <a:ext cx="1680811" cy="21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Clean Architecture: A Craftsman's Guide to Software Structure and Design: A  Craftsman's Guide to Software Structure and Design (Robert C. Martin ...">
            <a:extLst>
              <a:ext uri="{FF2B5EF4-FFF2-40B4-BE49-F238E27FC236}">
                <a16:creationId xmlns:a16="http://schemas.microsoft.com/office/drawing/2014/main" id="{3ACF8E3A-9B6E-DC72-40CA-66D322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12" y="4297253"/>
            <a:ext cx="1651034" cy="21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¡</a:t>
            </a:r>
            <a:r>
              <a:rPr lang="es-ES" dirty="0" err="1"/>
              <a:t>thanks</a:t>
            </a:r>
            <a:r>
              <a:rPr lang="es-ES" dirty="0"/>
              <a:t>!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068" y="4582106"/>
            <a:ext cx="2123743" cy="343061"/>
          </a:xfrm>
        </p:spPr>
        <p:txBody>
          <a:bodyPr rtlCol="0"/>
          <a:lstStyle/>
          <a:p>
            <a:pPr>
              <a:lnSpc>
                <a:spcPct val="90000"/>
              </a:lnSpc>
            </a:pPr>
            <a:r>
              <a:rPr lang="es-ES" sz="1400" dirty="0"/>
              <a:t>Jesús Germán Sánchez González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281001" y="4961696"/>
            <a:ext cx="1845511" cy="343061"/>
          </a:xfrm>
        </p:spPr>
        <p:txBody>
          <a:bodyPr rtlCol="0"/>
          <a:lstStyle/>
          <a:p>
            <a:r>
              <a:rPr lang="es-ES" sz="1000" dirty="0"/>
              <a:t>Software </a:t>
            </a:r>
            <a:r>
              <a:rPr lang="es-ES" sz="1000" dirty="0" err="1"/>
              <a:t>Architect</a:t>
            </a:r>
            <a:r>
              <a:rPr lang="es-ES" sz="1000" dirty="0"/>
              <a:t> at</a:t>
            </a:r>
          </a:p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12</a:t>
            </a:fld>
            <a:endParaRPr lang="es-ES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E401D2B1-4C5D-FC09-7531-495D173D64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4122" b="14122"/>
          <a:stretch>
            <a:fillRect/>
          </a:stretch>
        </p:blipFill>
        <p:spPr>
          <a:xfrm>
            <a:off x="2281001" y="2383656"/>
            <a:ext cx="1845511" cy="18455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2A4A6-9AF8-DAC2-33C7-2DFBB02AA2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43" y="5247381"/>
            <a:ext cx="1728192" cy="432048"/>
          </a:xfrm>
          <a:prstGeom prst="rect">
            <a:avLst/>
          </a:prstGeom>
        </p:spPr>
      </p:pic>
      <p:pic>
        <p:nvPicPr>
          <p:cNvPr id="31" name="Picture 10">
            <a:extLst>
              <a:ext uri="{FF2B5EF4-FFF2-40B4-BE49-F238E27FC236}">
                <a16:creationId xmlns:a16="http://schemas.microsoft.com/office/drawing/2014/main" id="{1BF44AF4-7E10-FF22-7A44-AD595EC35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975" y="2539612"/>
            <a:ext cx="1476581" cy="1495634"/>
          </a:xfrm>
          <a:prstGeom prst="rect">
            <a:avLst/>
          </a:prstGeom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C9D92DC2-2D23-6CC1-6A10-079530C490D6}"/>
              </a:ext>
            </a:extLst>
          </p:cNvPr>
          <p:cNvSpPr txBox="1"/>
          <p:nvPr/>
        </p:nvSpPr>
        <p:spPr>
          <a:xfrm>
            <a:off x="8467679" y="3075063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LinkedIn </a:t>
            </a:r>
            <a:r>
              <a:rPr lang="es-ES" sz="2400" dirty="0" err="1"/>
              <a:t>Profile</a:t>
            </a:r>
            <a:endParaRPr lang="es-ES" sz="2400" dirty="0"/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37C519FE-736C-2D99-706F-2B96FF35910C}"/>
              </a:ext>
            </a:extLst>
          </p:cNvPr>
          <p:cNvSpPr txBox="1"/>
          <p:nvPr/>
        </p:nvSpPr>
        <p:spPr>
          <a:xfrm>
            <a:off x="8499000" y="5175712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Presentation</a:t>
            </a:r>
            <a:r>
              <a:rPr lang="es-ES" sz="2400" dirty="0"/>
              <a:t> </a:t>
            </a:r>
            <a:r>
              <a:rPr lang="es-ES" sz="2400" dirty="0" err="1"/>
              <a:t>Resource</a:t>
            </a:r>
            <a:endParaRPr lang="es-ES" sz="2400" dirty="0"/>
          </a:p>
        </p:txBody>
      </p:sp>
      <p:pic>
        <p:nvPicPr>
          <p:cNvPr id="41" name="Picture 14">
            <a:extLst>
              <a:ext uri="{FF2B5EF4-FFF2-40B4-BE49-F238E27FC236}">
                <a16:creationId xmlns:a16="http://schemas.microsoft.com/office/drawing/2014/main" id="{15388FB4-8F3E-212E-0CE3-0517EA3FB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975" y="4640261"/>
            <a:ext cx="147658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36" grpId="0" build="p"/>
      <p:bldP spid="32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62" y="966124"/>
            <a:ext cx="3819229" cy="1325563"/>
          </a:xfrm>
        </p:spPr>
        <p:txBody>
          <a:bodyPr rtlCol="0"/>
          <a:lstStyle/>
          <a:p>
            <a:pPr rtl="0"/>
            <a:r>
              <a:rPr lang="es-ES" noProof="1"/>
              <a:t>Batido de colores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62" y="2887961"/>
            <a:ext cx="4941409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Grupos de 3 o 5 personas.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En un grupo de 3 solo pueden haber 2 con el mismo color.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En un grupo de 5 solo pueden haber 3 con el mismo color.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s-ES" dirty="0"/>
              <a:t>¡Los verdes son comodines!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noProof="1" smtClean="0"/>
              <a:pPr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s-ES" noProof="1"/>
              <a:t>Nuestro entorno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58377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1 - 3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noProof="1"/>
              <a:t>4 - 9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s-ES" noProof="1"/>
              <a:t>10 -  19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s-ES" noProof="1"/>
              <a:t>20 +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s-ES" noProof="1"/>
              <a:t>Junior</a:t>
            </a:r>
          </a:p>
          <a:p>
            <a:pPr rtl="0"/>
            <a:endParaRPr lang="es-ES" noProof="1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ES" noProof="1"/>
              <a:t>Mid</a:t>
            </a:r>
          </a:p>
          <a:p>
            <a:pPr rtl="0"/>
            <a:endParaRPr lang="es-ES" noProof="1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noProof="1"/>
              <a:t>Senior</a:t>
            </a:r>
          </a:p>
          <a:p>
            <a:pPr rtl="0"/>
            <a:endParaRPr lang="es-ES" noProof="1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s-ES" noProof="1"/>
              <a:t>Architect</a:t>
            </a:r>
          </a:p>
          <a:p>
            <a:pPr rtl="0"/>
            <a:endParaRPr lang="es-ES" noProof="1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1" dirty="0" smtClean="0"/>
              <a:pPr/>
              <a:t>3</a:t>
            </a:fld>
            <a:endParaRPr lang="es-ES" noProof="1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CDE3B1B9-ADB0-DBC6-F9AC-355884367978}"/>
              </a:ext>
            </a:extLst>
          </p:cNvPr>
          <p:cNvSpPr txBox="1">
            <a:spLocks/>
          </p:cNvSpPr>
          <p:nvPr/>
        </p:nvSpPr>
        <p:spPr>
          <a:xfrm>
            <a:off x="3326452" y="606889"/>
            <a:ext cx="6125366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¿Quién ha contribuido al diseño de la arquitectura de un softare?</a:t>
            </a:r>
          </a:p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noProof="1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noProof="1"/>
              <a:t>FASES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es-ES" noProof="1"/>
              <a:t>Detectar las fases iniciales en el diseño de una arquitectura de software.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noProof="1"/>
              <a:t>CREATIVIDAD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es-ES" noProof="1"/>
              <a:t>Dar manga ancha a nuestra creatividad y plantear soluciones diferentes.</a:t>
            </a:r>
          </a:p>
          <a:p>
            <a:pPr rtl="0"/>
            <a:endParaRPr lang="es-ES" noProof="1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noProof="1"/>
              <a:t>RIESGOS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es-ES" noProof="1"/>
              <a:t>Identificar y mitigar riesgos desde el diseño.</a:t>
            </a:r>
          </a:p>
          <a:p>
            <a:pPr rtl="0"/>
            <a:endParaRPr lang="es-ES" noProof="1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noProof="1"/>
              <a:t>DISFRUTAR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es-ES" noProof="1"/>
              <a:t>¡Pasar un buen rato!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1" dirty="0" smtClean="0"/>
              <a:pPr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s-ES" dirty="0"/>
              <a:t>Hot </a:t>
            </a:r>
            <a:r>
              <a:rPr lang="es-ES" dirty="0" err="1"/>
              <a:t>dog</a:t>
            </a:r>
            <a:r>
              <a:rPr lang="es-ES" dirty="0"/>
              <a:t>!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id="{1A72F61B-D6CC-6B21-51C6-666F6285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459" y="1491739"/>
            <a:ext cx="6912768" cy="42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02" y="1671638"/>
            <a:ext cx="7356413" cy="1204912"/>
          </a:xfrm>
        </p:spPr>
        <p:txBody>
          <a:bodyPr rtlCol="0"/>
          <a:lstStyle/>
          <a:p>
            <a:pPr rtl="0"/>
            <a:r>
              <a:rPr lang="es-ES" noProof="1"/>
              <a:t>Características de la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400" dirty="0"/>
              <a:t>Elegir hasta 7 características principales (sin orden).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400" dirty="0"/>
              <a:t>Destacar las 3 más importantes (sin orden).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400" dirty="0"/>
              <a:t>A veces las características principales pueden llevar otras implícitas.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1" dirty="0" smtClean="0"/>
              <a:pPr/>
              <a:t>6</a:t>
            </a:fld>
            <a:endParaRPr lang="es-ES" noProof="1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861E589-9032-66AD-7481-DB57AD2B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560" y="3215075"/>
            <a:ext cx="2160240" cy="21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574" y="201260"/>
            <a:ext cx="6668667" cy="1715531"/>
          </a:xfrm>
        </p:spPr>
        <p:txBody>
          <a:bodyPr rtlCol="0"/>
          <a:lstStyle/>
          <a:p>
            <a:pPr rtl="0"/>
            <a:r>
              <a:rPr lang="es-ES" noProof="1"/>
              <a:t>Componentes y entidades funcionales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65EF50-6F53-7394-919A-4AE150495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7" y="3008473"/>
            <a:ext cx="5410323" cy="2702132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13BC923-31F8-B927-9461-DA55FD8D2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03" y="2809441"/>
            <a:ext cx="7806763" cy="310019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2A4BE4CF-61E9-DBC4-6FA5-654017DD4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47" y="2116092"/>
            <a:ext cx="7806763" cy="4205452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74501B13-BE7A-27CE-FF33-712DCA448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1" y="1750799"/>
            <a:ext cx="9297795" cy="43686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1545E1-C86E-041B-96A0-EC0BDD4D1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31100"/>
          <a:stretch/>
        </p:blipFill>
        <p:spPr>
          <a:xfrm>
            <a:off x="2566709" y="369278"/>
            <a:ext cx="5821204" cy="61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042" y="404722"/>
            <a:ext cx="5431971" cy="846301"/>
          </a:xfrm>
        </p:spPr>
        <p:txBody>
          <a:bodyPr rtlCol="0"/>
          <a:lstStyle/>
          <a:p>
            <a:pPr rtl="0"/>
            <a:r>
              <a:rPr lang="es-ES" dirty="0"/>
              <a:t>Estilo de 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897F7413-9B31-A6E7-6385-B2698C94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1401027"/>
            <a:ext cx="1053612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817" y="136525"/>
            <a:ext cx="8421688" cy="1325563"/>
          </a:xfrm>
        </p:spPr>
        <p:txBody>
          <a:bodyPr rtlCol="0"/>
          <a:lstStyle/>
          <a:p>
            <a:pPr rtl="0"/>
            <a:r>
              <a:rPr lang="es-ES" noProof="1"/>
              <a:t>Diagrama de arquitectura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noProof="1" dirty="0" smtClean="0"/>
              <a:pPr/>
              <a:t>9</a:t>
            </a:fld>
            <a:endParaRPr lang="es-ES" noProof="1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9DEF4490-C437-BC6C-A5B0-BEE33CFB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1462088"/>
            <a:ext cx="6552728" cy="467062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317E3B5-1875-C150-B76A-80E997065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750" r="3334" b="24801"/>
          <a:stretch/>
        </p:blipFill>
        <p:spPr>
          <a:xfrm>
            <a:off x="3539716" y="297552"/>
            <a:ext cx="5112568" cy="62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224</Words>
  <Application>Microsoft Office PowerPoint</Application>
  <PresentationFormat>Panorámica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Tenorite</vt:lpstr>
      <vt:lpstr>Una sola línea</vt:lpstr>
      <vt:lpstr>Workshop: Aprende a diseñar arquitecturas</vt:lpstr>
      <vt:lpstr>Batido de colores</vt:lpstr>
      <vt:lpstr>Nuestro entorno</vt:lpstr>
      <vt:lpstr>OBJETIVOS</vt:lpstr>
      <vt:lpstr>Hot dog!</vt:lpstr>
      <vt:lpstr>Características de la arquitectura</vt:lpstr>
      <vt:lpstr>Componentes y entidades funcionales</vt:lpstr>
      <vt:lpstr>Estilo de arquitectura</vt:lpstr>
      <vt:lpstr>Diagrama de arquitectura</vt:lpstr>
      <vt:lpstr>¡Soluciones!</vt:lpstr>
      <vt:lpstr>¡Ampliar conocimientos!</vt:lpstr>
      <vt:lpstr>¡thanks!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2024-09-22T13:45:42Z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