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1"/>
  </p:sldMasterIdLst>
  <p:sldIdLst>
    <p:sldId id="256" r:id="rId2"/>
    <p:sldId id="258" r:id="rId3"/>
    <p:sldId id="257"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hor" initials="I" lastIdx="2" clrIdx="0">
    <p:extLst>
      <p:ext uri="{19B8F6BF-5375-455C-9EA6-DF929625EA0E}">
        <p15:presenceInfo xmlns:p15="http://schemas.microsoft.com/office/powerpoint/2012/main" userId="Ih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56BD7F-ABED-4882-B1C1-EBC7EA7443BC}"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6AB7A-542F-4C60-AE69-DDEAF42D1947}" type="slidenum">
              <a:rPr lang="en-US" smtClean="0"/>
              <a:t>‹#›</a:t>
            </a:fld>
            <a:endParaRPr lang="en-US"/>
          </a:p>
        </p:txBody>
      </p:sp>
    </p:spTree>
    <p:extLst>
      <p:ext uri="{BB962C8B-B14F-4D97-AF65-F5344CB8AC3E}">
        <p14:creationId xmlns:p14="http://schemas.microsoft.com/office/powerpoint/2010/main" val="291595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56BD7F-ABED-4882-B1C1-EBC7EA7443BC}"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96AB7A-542F-4C60-AE69-DDEAF42D1947}" type="slidenum">
              <a:rPr lang="en-US" smtClean="0"/>
              <a:t>‹#›</a:t>
            </a:fld>
            <a:endParaRPr lang="en-US"/>
          </a:p>
        </p:txBody>
      </p:sp>
    </p:spTree>
    <p:extLst>
      <p:ext uri="{BB962C8B-B14F-4D97-AF65-F5344CB8AC3E}">
        <p14:creationId xmlns:p14="http://schemas.microsoft.com/office/powerpoint/2010/main" val="309642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256BD7F-ABED-4882-B1C1-EBC7EA7443BC}"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6AB7A-542F-4C60-AE69-DDEAF42D1947}" type="slidenum">
              <a:rPr lang="en-US" smtClean="0"/>
              <a:t>‹#›</a:t>
            </a:fld>
            <a:endParaRPr lang="en-US"/>
          </a:p>
        </p:txBody>
      </p:sp>
    </p:spTree>
    <p:extLst>
      <p:ext uri="{BB962C8B-B14F-4D97-AF65-F5344CB8AC3E}">
        <p14:creationId xmlns:p14="http://schemas.microsoft.com/office/powerpoint/2010/main" val="1737747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256BD7F-ABED-4882-B1C1-EBC7EA7443BC}"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6AB7A-542F-4C60-AE69-DDEAF42D194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35516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56BD7F-ABED-4882-B1C1-EBC7EA7443BC}"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6AB7A-542F-4C60-AE69-DDEAF42D1947}" type="slidenum">
              <a:rPr lang="en-US" smtClean="0"/>
              <a:t>‹#›</a:t>
            </a:fld>
            <a:endParaRPr lang="en-US"/>
          </a:p>
        </p:txBody>
      </p:sp>
    </p:spTree>
    <p:extLst>
      <p:ext uri="{BB962C8B-B14F-4D97-AF65-F5344CB8AC3E}">
        <p14:creationId xmlns:p14="http://schemas.microsoft.com/office/powerpoint/2010/main" val="1254927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256BD7F-ABED-4882-B1C1-EBC7EA7443BC}" type="datetimeFigureOut">
              <a:rPr lang="en-US" smtClean="0"/>
              <a:t>9/7/2022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6AB7A-542F-4C60-AE69-DDEAF42D1947}" type="slidenum">
              <a:rPr lang="en-US" smtClean="0"/>
              <a:t>‹#›</a:t>
            </a:fld>
            <a:endParaRPr lang="en-US"/>
          </a:p>
        </p:txBody>
      </p:sp>
    </p:spTree>
    <p:extLst>
      <p:ext uri="{BB962C8B-B14F-4D97-AF65-F5344CB8AC3E}">
        <p14:creationId xmlns:p14="http://schemas.microsoft.com/office/powerpoint/2010/main" val="792199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256BD7F-ABED-4882-B1C1-EBC7EA7443BC}" type="datetimeFigureOut">
              <a:rPr lang="en-US" smtClean="0"/>
              <a:t>9/7/2022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6AB7A-542F-4C60-AE69-DDEAF42D1947}" type="slidenum">
              <a:rPr lang="en-US" smtClean="0"/>
              <a:t>‹#›</a:t>
            </a:fld>
            <a:endParaRPr lang="en-US"/>
          </a:p>
        </p:txBody>
      </p:sp>
    </p:spTree>
    <p:extLst>
      <p:ext uri="{BB962C8B-B14F-4D97-AF65-F5344CB8AC3E}">
        <p14:creationId xmlns:p14="http://schemas.microsoft.com/office/powerpoint/2010/main" val="455811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56BD7F-ABED-4882-B1C1-EBC7EA7443BC}"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6AB7A-542F-4C60-AE69-DDEAF42D1947}" type="slidenum">
              <a:rPr lang="en-US" smtClean="0"/>
              <a:t>‹#›</a:t>
            </a:fld>
            <a:endParaRPr lang="en-US"/>
          </a:p>
        </p:txBody>
      </p:sp>
    </p:spTree>
    <p:extLst>
      <p:ext uri="{BB962C8B-B14F-4D97-AF65-F5344CB8AC3E}">
        <p14:creationId xmlns:p14="http://schemas.microsoft.com/office/powerpoint/2010/main" val="3970775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56BD7F-ABED-4882-B1C1-EBC7EA7443BC}"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6AB7A-542F-4C60-AE69-DDEAF42D1947}" type="slidenum">
              <a:rPr lang="en-US" smtClean="0"/>
              <a:t>‹#›</a:t>
            </a:fld>
            <a:endParaRPr lang="en-US"/>
          </a:p>
        </p:txBody>
      </p:sp>
    </p:spTree>
    <p:extLst>
      <p:ext uri="{BB962C8B-B14F-4D97-AF65-F5344CB8AC3E}">
        <p14:creationId xmlns:p14="http://schemas.microsoft.com/office/powerpoint/2010/main" val="1071654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256BD7F-ABED-4882-B1C1-EBC7EA7443BC}"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6AB7A-542F-4C60-AE69-DDEAF42D1947}" type="slidenum">
              <a:rPr lang="en-US" smtClean="0"/>
              <a:t>‹#›</a:t>
            </a:fld>
            <a:endParaRPr lang="en-US"/>
          </a:p>
        </p:txBody>
      </p:sp>
    </p:spTree>
    <p:extLst>
      <p:ext uri="{BB962C8B-B14F-4D97-AF65-F5344CB8AC3E}">
        <p14:creationId xmlns:p14="http://schemas.microsoft.com/office/powerpoint/2010/main" val="474791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56BD7F-ABED-4882-B1C1-EBC7EA7443BC}"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6AB7A-542F-4C60-AE69-DDEAF42D1947}" type="slidenum">
              <a:rPr lang="en-US" smtClean="0"/>
              <a:t>‹#›</a:t>
            </a:fld>
            <a:endParaRPr lang="en-US"/>
          </a:p>
        </p:txBody>
      </p:sp>
    </p:spTree>
    <p:extLst>
      <p:ext uri="{BB962C8B-B14F-4D97-AF65-F5344CB8AC3E}">
        <p14:creationId xmlns:p14="http://schemas.microsoft.com/office/powerpoint/2010/main" val="2127453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56BD7F-ABED-4882-B1C1-EBC7EA7443BC}"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96AB7A-542F-4C60-AE69-DDEAF42D1947}" type="slidenum">
              <a:rPr lang="en-US" smtClean="0"/>
              <a:t>‹#›</a:t>
            </a:fld>
            <a:endParaRPr lang="en-US"/>
          </a:p>
        </p:txBody>
      </p:sp>
    </p:spTree>
    <p:extLst>
      <p:ext uri="{BB962C8B-B14F-4D97-AF65-F5344CB8AC3E}">
        <p14:creationId xmlns:p14="http://schemas.microsoft.com/office/powerpoint/2010/main" val="526642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56BD7F-ABED-4882-B1C1-EBC7EA7443BC}" type="datetimeFigureOut">
              <a:rPr lang="en-US" smtClean="0"/>
              <a:t>9/7/2022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96AB7A-542F-4C60-AE69-DDEAF42D1947}" type="slidenum">
              <a:rPr lang="en-US" smtClean="0"/>
              <a:t>‹#›</a:t>
            </a:fld>
            <a:endParaRPr lang="en-US"/>
          </a:p>
        </p:txBody>
      </p:sp>
    </p:spTree>
    <p:extLst>
      <p:ext uri="{BB962C8B-B14F-4D97-AF65-F5344CB8AC3E}">
        <p14:creationId xmlns:p14="http://schemas.microsoft.com/office/powerpoint/2010/main" val="3585705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256BD7F-ABED-4882-B1C1-EBC7EA7443BC}" type="datetimeFigureOut">
              <a:rPr lang="en-US" smtClean="0"/>
              <a:t>9/7/2022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196AB7A-542F-4C60-AE69-DDEAF42D1947}" type="slidenum">
              <a:rPr lang="en-US" smtClean="0"/>
              <a:t>‹#›</a:t>
            </a:fld>
            <a:endParaRPr lang="en-US"/>
          </a:p>
        </p:txBody>
      </p:sp>
    </p:spTree>
    <p:extLst>
      <p:ext uri="{BB962C8B-B14F-4D97-AF65-F5344CB8AC3E}">
        <p14:creationId xmlns:p14="http://schemas.microsoft.com/office/powerpoint/2010/main" val="3140985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256BD7F-ABED-4882-B1C1-EBC7EA7443BC}" type="datetimeFigureOut">
              <a:rPr lang="en-US" smtClean="0"/>
              <a:t>9/7/2022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196AB7A-542F-4C60-AE69-DDEAF42D1947}" type="slidenum">
              <a:rPr lang="en-US" smtClean="0"/>
              <a:t>‹#›</a:t>
            </a:fld>
            <a:endParaRPr lang="en-US"/>
          </a:p>
        </p:txBody>
      </p:sp>
    </p:spTree>
    <p:extLst>
      <p:ext uri="{BB962C8B-B14F-4D97-AF65-F5344CB8AC3E}">
        <p14:creationId xmlns:p14="http://schemas.microsoft.com/office/powerpoint/2010/main" val="1890450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256BD7F-ABED-4882-B1C1-EBC7EA7443BC}" type="datetimeFigureOut">
              <a:rPr lang="en-US" smtClean="0"/>
              <a:t>9/7/2022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196AB7A-542F-4C60-AE69-DDEAF42D1947}" type="slidenum">
              <a:rPr lang="en-US" smtClean="0"/>
              <a:t>‹#›</a:t>
            </a:fld>
            <a:endParaRPr lang="en-US"/>
          </a:p>
        </p:txBody>
      </p:sp>
    </p:spTree>
    <p:extLst>
      <p:ext uri="{BB962C8B-B14F-4D97-AF65-F5344CB8AC3E}">
        <p14:creationId xmlns:p14="http://schemas.microsoft.com/office/powerpoint/2010/main" val="3924348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56BD7F-ABED-4882-B1C1-EBC7EA7443BC}"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96AB7A-542F-4C60-AE69-DDEAF42D1947}" type="slidenum">
              <a:rPr lang="en-US" smtClean="0"/>
              <a:t>‹#›</a:t>
            </a:fld>
            <a:endParaRPr lang="en-US"/>
          </a:p>
        </p:txBody>
      </p:sp>
    </p:spTree>
    <p:extLst>
      <p:ext uri="{BB962C8B-B14F-4D97-AF65-F5344CB8AC3E}">
        <p14:creationId xmlns:p14="http://schemas.microsoft.com/office/powerpoint/2010/main" val="4220583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256BD7F-ABED-4882-B1C1-EBC7EA7443BC}" type="datetimeFigureOut">
              <a:rPr lang="en-US" smtClean="0"/>
              <a:t>9/7/2022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196AB7A-542F-4C60-AE69-DDEAF42D1947}" type="slidenum">
              <a:rPr lang="en-US" smtClean="0"/>
              <a:t>‹#›</a:t>
            </a:fld>
            <a:endParaRPr lang="en-US"/>
          </a:p>
        </p:txBody>
      </p:sp>
    </p:spTree>
    <p:extLst>
      <p:ext uri="{BB962C8B-B14F-4D97-AF65-F5344CB8AC3E}">
        <p14:creationId xmlns:p14="http://schemas.microsoft.com/office/powerpoint/2010/main" val="632072971"/>
      </p:ext>
    </p:extLst>
  </p:cSld>
  <p:clrMap bg1="dk1" tx1="lt1" bg2="dk2" tx2="lt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 id="214748390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elkravchuk/pythonvenvdeployer" TargetMode="External"/><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166CD-30F6-41AD-B5D7-055B085326F1}"/>
              </a:ext>
            </a:extLst>
          </p:cNvPr>
          <p:cNvSpPr>
            <a:spLocks noGrp="1"/>
          </p:cNvSpPr>
          <p:nvPr>
            <p:ph type="title"/>
          </p:nvPr>
        </p:nvSpPr>
        <p:spPr>
          <a:effectLst>
            <a:outerShdw blurRad="50800" dist="38100" dir="2700000" algn="tl" rotWithShape="0">
              <a:prstClr val="black">
                <a:alpha val="40000"/>
              </a:prstClr>
            </a:outerShdw>
          </a:effectLst>
        </p:spPr>
        <p:txBody>
          <a:bodyPr>
            <a:noAutofit/>
          </a:bodyPr>
          <a:lstStyle/>
          <a:p>
            <a:r>
              <a:rPr lang="en-US" sz="5400" b="1" dirty="0">
                <a:latin typeface="Arial" panose="020B0604020202020204" pitchFamily="34" charset="0"/>
                <a:cs typeface="Arial" panose="020B0604020202020204" pitchFamily="34" charset="0"/>
              </a:rPr>
              <a:t>My Ansible Project</a:t>
            </a:r>
          </a:p>
        </p:txBody>
      </p:sp>
      <p:sp>
        <p:nvSpPr>
          <p:cNvPr id="4" name="Content Placeholder 3">
            <a:extLst>
              <a:ext uri="{FF2B5EF4-FFF2-40B4-BE49-F238E27FC236}">
                <a16:creationId xmlns:a16="http://schemas.microsoft.com/office/drawing/2014/main" id="{889261DB-9591-4160-B251-D07243689F1B}"/>
              </a:ext>
            </a:extLst>
          </p:cNvPr>
          <p:cNvSpPr>
            <a:spLocks noGrp="1"/>
          </p:cNvSpPr>
          <p:nvPr>
            <p:ph idx="1"/>
          </p:nvPr>
        </p:nvSpPr>
        <p:spPr>
          <a:xfrm>
            <a:off x="1093982" y="2015918"/>
            <a:ext cx="10158737" cy="4395151"/>
          </a:xfrm>
        </p:spPr>
        <p:txBody>
          <a:bodyPr/>
          <a:lstStyle/>
          <a:p>
            <a:pPr marL="457200" indent="-457200">
              <a:buFont typeface="+mj-lt"/>
              <a:buAutoNum type="arabicPeriod"/>
            </a:pPr>
            <a:r>
              <a:rPr lang="en-US" dirty="0"/>
              <a:t>Create Ansible playbook with roles to deploy python environments based on the amount of our requirements.txt files and install these requirements on our localhost.</a:t>
            </a:r>
          </a:p>
          <a:p>
            <a:pPr lvl="1"/>
            <a:r>
              <a:rPr lang="en-US" dirty="0"/>
              <a:t>Create ansible inventory &amp; ansible config</a:t>
            </a:r>
          </a:p>
          <a:p>
            <a:pPr lvl="1"/>
            <a:r>
              <a:rPr lang="en-US" dirty="0"/>
              <a:t>Create roles</a:t>
            </a:r>
          </a:p>
          <a:p>
            <a:pPr lvl="1"/>
            <a:r>
              <a:rPr lang="en-US" dirty="0"/>
              <a:t>Create our playbook</a:t>
            </a:r>
          </a:p>
          <a:p>
            <a:pPr marL="457200" indent="-457200">
              <a:buFont typeface="+mj-lt"/>
              <a:buAutoNum type="arabicPeriod"/>
            </a:pPr>
            <a:r>
              <a:rPr lang="en-US" dirty="0"/>
              <a:t>Push our Ansible project to a fresh </a:t>
            </a:r>
            <a:r>
              <a:rPr lang="en-US" dirty="0" err="1"/>
              <a:t>github</a:t>
            </a:r>
            <a:r>
              <a:rPr lang="en-US" dirty="0"/>
              <a:t> repository.</a:t>
            </a:r>
          </a:p>
          <a:p>
            <a:pPr marL="457200" indent="-457200">
              <a:buFont typeface="+mj-lt"/>
              <a:buAutoNum type="arabicPeriod"/>
            </a:pPr>
            <a:r>
              <a:rPr lang="en-US" dirty="0"/>
              <a:t>Write CI/CD to deploy python environments &amp; install requirements by triggering our Ansible playbook on every push or pull request to our main branch.</a:t>
            </a:r>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2168783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3035A-CD24-4859-BCE7-832A714083E9}"/>
              </a:ext>
            </a:extLst>
          </p:cNvPr>
          <p:cNvSpPr>
            <a:spLocks noGrp="1"/>
          </p:cNvSpPr>
          <p:nvPr>
            <p:ph type="title"/>
          </p:nvPr>
        </p:nvSpPr>
        <p:spPr>
          <a:xfrm>
            <a:off x="352498" y="301717"/>
            <a:ext cx="6182528" cy="746908"/>
          </a:xfrm>
          <a:effectLst>
            <a:outerShdw blurRad="50800" dist="38100" dir="2700000" algn="tl" rotWithShape="0">
              <a:prstClr val="black">
                <a:alpha val="40000"/>
              </a:prstClr>
            </a:outerShdw>
          </a:effectLst>
        </p:spPr>
        <p:txBody>
          <a:bodyPr/>
          <a:lstStyle/>
          <a:p>
            <a:r>
              <a:rPr lang="en-US"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1B5D013C-7C82-4D8D-A631-0792C466B575}"/>
              </a:ext>
            </a:extLst>
          </p:cNvPr>
          <p:cNvSpPr>
            <a:spLocks noGrp="1"/>
          </p:cNvSpPr>
          <p:nvPr>
            <p:ph idx="1"/>
          </p:nvPr>
        </p:nvSpPr>
        <p:spPr>
          <a:xfrm>
            <a:off x="667084" y="1048625"/>
            <a:ext cx="8946541" cy="998289"/>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marL="0" indent="0">
              <a:buNone/>
            </a:pPr>
            <a:r>
              <a:rPr lang="en-US" dirty="0"/>
              <a:t>When I commit my changes to the new CI/CD it automatically starts and deploys python environments &amp; installs requirements successfully</a:t>
            </a:r>
          </a:p>
        </p:txBody>
      </p:sp>
      <p:pic>
        <p:nvPicPr>
          <p:cNvPr id="5" name="Picture 4">
            <a:extLst>
              <a:ext uri="{FF2B5EF4-FFF2-40B4-BE49-F238E27FC236}">
                <a16:creationId xmlns:a16="http://schemas.microsoft.com/office/drawing/2014/main" id="{9E84F411-863A-411B-ABF0-1D56D65E36D9}"/>
              </a:ext>
            </a:extLst>
          </p:cNvPr>
          <p:cNvPicPr>
            <a:picLocks noChangeAspect="1"/>
          </p:cNvPicPr>
          <p:nvPr/>
        </p:nvPicPr>
        <p:blipFill>
          <a:blip r:embed="rId2"/>
          <a:stretch>
            <a:fillRect/>
          </a:stretch>
        </p:blipFill>
        <p:spPr>
          <a:xfrm>
            <a:off x="845059" y="1926190"/>
            <a:ext cx="8220075" cy="2200275"/>
          </a:xfrm>
          <a:prstGeom prst="rect">
            <a:avLst/>
          </a:prstGeom>
        </p:spPr>
      </p:pic>
      <p:sp>
        <p:nvSpPr>
          <p:cNvPr id="6" name="Content Placeholder 2">
            <a:extLst>
              <a:ext uri="{FF2B5EF4-FFF2-40B4-BE49-F238E27FC236}">
                <a16:creationId xmlns:a16="http://schemas.microsoft.com/office/drawing/2014/main" id="{3EE225B4-2075-402B-8830-CED11CAC7644}"/>
              </a:ext>
            </a:extLst>
          </p:cNvPr>
          <p:cNvSpPr txBox="1">
            <a:spLocks/>
          </p:cNvSpPr>
          <p:nvPr/>
        </p:nvSpPr>
        <p:spPr>
          <a:xfrm>
            <a:off x="667083" y="4311942"/>
            <a:ext cx="8946541" cy="1610686"/>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dirty="0"/>
              <a:t>My Ansible project and CI/CD work as expected and deploys our job directly to Runner provided by </a:t>
            </a:r>
            <a:r>
              <a:rPr lang="en-US" dirty="0" err="1"/>
              <a:t>Github</a:t>
            </a:r>
            <a:r>
              <a:rPr lang="en-US" dirty="0"/>
              <a:t> without any problems.</a:t>
            </a:r>
          </a:p>
          <a:p>
            <a:pPr marL="0" indent="0">
              <a:buFont typeface="Wingdings 3" charset="2"/>
              <a:buNone/>
            </a:pPr>
            <a:r>
              <a:rPr lang="en-US" dirty="0"/>
              <a:t>Feel free to check my repository and my project</a:t>
            </a:r>
          </a:p>
          <a:p>
            <a:pPr marL="0" indent="0">
              <a:buFont typeface="Wingdings 3" charset="2"/>
              <a:buNone/>
            </a:pPr>
            <a:r>
              <a:rPr lang="en-US" dirty="0"/>
              <a:t>Thanks</a:t>
            </a:r>
          </a:p>
        </p:txBody>
      </p:sp>
    </p:spTree>
    <p:extLst>
      <p:ext uri="{BB962C8B-B14F-4D97-AF65-F5344CB8AC3E}">
        <p14:creationId xmlns:p14="http://schemas.microsoft.com/office/powerpoint/2010/main" val="1242207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BB74D-FFC1-4115-9861-953954832B06}"/>
              </a:ext>
            </a:extLst>
          </p:cNvPr>
          <p:cNvSpPr>
            <a:spLocks noGrp="1"/>
          </p:cNvSpPr>
          <p:nvPr>
            <p:ph type="title"/>
          </p:nvPr>
        </p:nvSpPr>
        <p:spPr>
          <a:xfrm>
            <a:off x="216903" y="154139"/>
            <a:ext cx="9404723" cy="1400530"/>
          </a:xfrm>
          <a:effectLst>
            <a:outerShdw blurRad="50800" dist="38100" algn="l" rotWithShape="0">
              <a:prstClr val="black">
                <a:alpha val="40000"/>
              </a:prstClr>
            </a:outerShdw>
          </a:effectLst>
        </p:spPr>
        <p:txBody>
          <a:bodyPr/>
          <a:lstStyle/>
          <a:p>
            <a:r>
              <a:rPr lang="en-US" b="1" dirty="0"/>
              <a:t>Ansible</a:t>
            </a:r>
          </a:p>
        </p:txBody>
      </p:sp>
      <p:sp>
        <p:nvSpPr>
          <p:cNvPr id="4" name="Content Placeholder 2">
            <a:extLst>
              <a:ext uri="{FF2B5EF4-FFF2-40B4-BE49-F238E27FC236}">
                <a16:creationId xmlns:a16="http://schemas.microsoft.com/office/drawing/2014/main" id="{8672E72E-CC74-4D8E-9B72-76AEC3A982D7}"/>
              </a:ext>
            </a:extLst>
          </p:cNvPr>
          <p:cNvSpPr txBox="1">
            <a:spLocks/>
          </p:cNvSpPr>
          <p:nvPr/>
        </p:nvSpPr>
        <p:spPr>
          <a:xfrm>
            <a:off x="5478023" y="2504367"/>
            <a:ext cx="6721961" cy="2097741"/>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dirty="0">
                <a:solidFill>
                  <a:schemeClr val="accent3">
                    <a:lumMod val="60000"/>
                    <a:lumOff val="40000"/>
                  </a:schemeClr>
                </a:solidFill>
              </a:rPr>
              <a:t>I decided to create hosts file in txt format cause it’s clean and simple. Here I create the group </a:t>
            </a:r>
            <a:r>
              <a:rPr lang="en-US" dirty="0" err="1">
                <a:solidFill>
                  <a:schemeClr val="accent6">
                    <a:lumMod val="40000"/>
                    <a:lumOff val="60000"/>
                  </a:schemeClr>
                </a:solidFill>
              </a:rPr>
              <a:t>dev_python_venvs</a:t>
            </a:r>
            <a:r>
              <a:rPr lang="en-US" dirty="0">
                <a:solidFill>
                  <a:schemeClr val="accent6">
                    <a:lumMod val="40000"/>
                    <a:lumOff val="60000"/>
                  </a:schemeClr>
                </a:solidFill>
              </a:rPr>
              <a:t> </a:t>
            </a:r>
            <a:r>
              <a:rPr lang="en-US" dirty="0">
                <a:solidFill>
                  <a:schemeClr val="accent3">
                    <a:lumMod val="60000"/>
                    <a:lumOff val="40000"/>
                  </a:schemeClr>
                </a:solidFill>
              </a:rPr>
              <a:t>and the host which is </a:t>
            </a:r>
            <a:r>
              <a:rPr lang="en-US" dirty="0">
                <a:solidFill>
                  <a:schemeClr val="accent6">
                    <a:lumMod val="40000"/>
                    <a:lumOff val="60000"/>
                  </a:schemeClr>
                </a:solidFill>
              </a:rPr>
              <a:t>localhost</a:t>
            </a:r>
            <a:r>
              <a:rPr lang="en-US" dirty="0">
                <a:solidFill>
                  <a:schemeClr val="accent3">
                    <a:lumMod val="60000"/>
                    <a:lumOff val="40000"/>
                  </a:schemeClr>
                </a:solidFill>
              </a:rPr>
              <a:t> with the connect type – local.</a:t>
            </a:r>
          </a:p>
        </p:txBody>
      </p:sp>
      <p:sp>
        <p:nvSpPr>
          <p:cNvPr id="9" name="Content Placeholder 2">
            <a:extLst>
              <a:ext uri="{FF2B5EF4-FFF2-40B4-BE49-F238E27FC236}">
                <a16:creationId xmlns:a16="http://schemas.microsoft.com/office/drawing/2014/main" id="{4A62860A-9504-41DA-92BF-8DCFA3B4C79B}"/>
              </a:ext>
            </a:extLst>
          </p:cNvPr>
          <p:cNvSpPr txBox="1">
            <a:spLocks/>
          </p:cNvSpPr>
          <p:nvPr/>
        </p:nvSpPr>
        <p:spPr>
          <a:xfrm>
            <a:off x="517919" y="854404"/>
            <a:ext cx="8802690" cy="2097741"/>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dirty="0"/>
              <a:t>To begin with, I would like to introduce my Ansible code and explain what it does. The first step was creating my inventory == hosts.txt file and ansible config.</a:t>
            </a:r>
          </a:p>
        </p:txBody>
      </p:sp>
      <p:sp>
        <p:nvSpPr>
          <p:cNvPr id="10" name="Content Placeholder 2">
            <a:extLst>
              <a:ext uri="{FF2B5EF4-FFF2-40B4-BE49-F238E27FC236}">
                <a16:creationId xmlns:a16="http://schemas.microsoft.com/office/drawing/2014/main" id="{CF3DF401-564C-4E39-9F00-71D7585ABAE8}"/>
              </a:ext>
            </a:extLst>
          </p:cNvPr>
          <p:cNvSpPr txBox="1">
            <a:spLocks/>
          </p:cNvSpPr>
          <p:nvPr/>
        </p:nvSpPr>
        <p:spPr>
          <a:xfrm>
            <a:off x="5509393" y="4602108"/>
            <a:ext cx="6721961" cy="2097741"/>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endParaRPr lang="en-US" dirty="0"/>
          </a:p>
        </p:txBody>
      </p:sp>
      <p:pic>
        <p:nvPicPr>
          <p:cNvPr id="14" name="Picture 13">
            <a:extLst>
              <a:ext uri="{FF2B5EF4-FFF2-40B4-BE49-F238E27FC236}">
                <a16:creationId xmlns:a16="http://schemas.microsoft.com/office/drawing/2014/main" id="{6C19DCB4-07A1-4674-8271-DD14833AEFF0}"/>
              </a:ext>
            </a:extLst>
          </p:cNvPr>
          <p:cNvPicPr>
            <a:picLocks noChangeAspect="1"/>
          </p:cNvPicPr>
          <p:nvPr/>
        </p:nvPicPr>
        <p:blipFill>
          <a:blip r:embed="rId2"/>
          <a:stretch>
            <a:fillRect/>
          </a:stretch>
        </p:blipFill>
        <p:spPr>
          <a:xfrm>
            <a:off x="369304" y="4663028"/>
            <a:ext cx="4248156" cy="1469634"/>
          </a:xfrm>
          <a:prstGeom prst="rect">
            <a:avLst/>
          </a:prstGeom>
        </p:spPr>
      </p:pic>
      <p:pic>
        <p:nvPicPr>
          <p:cNvPr id="16" name="Picture 15">
            <a:extLst>
              <a:ext uri="{FF2B5EF4-FFF2-40B4-BE49-F238E27FC236}">
                <a16:creationId xmlns:a16="http://schemas.microsoft.com/office/drawing/2014/main" id="{78BAAAB3-CFDD-48DA-93EB-5494D8FDA1E6}"/>
              </a:ext>
            </a:extLst>
          </p:cNvPr>
          <p:cNvPicPr>
            <a:picLocks noChangeAspect="1"/>
          </p:cNvPicPr>
          <p:nvPr/>
        </p:nvPicPr>
        <p:blipFill>
          <a:blip r:embed="rId3"/>
          <a:stretch>
            <a:fillRect/>
          </a:stretch>
        </p:blipFill>
        <p:spPr>
          <a:xfrm>
            <a:off x="369303" y="2879338"/>
            <a:ext cx="4248157" cy="1469633"/>
          </a:xfrm>
          <a:prstGeom prst="rect">
            <a:avLst/>
          </a:prstGeom>
        </p:spPr>
      </p:pic>
      <p:sp>
        <p:nvSpPr>
          <p:cNvPr id="17" name="Content Placeholder 2">
            <a:extLst>
              <a:ext uri="{FF2B5EF4-FFF2-40B4-BE49-F238E27FC236}">
                <a16:creationId xmlns:a16="http://schemas.microsoft.com/office/drawing/2014/main" id="{F70060DC-90BF-4CA6-8369-2C8BBBBBF5D3}"/>
              </a:ext>
            </a:extLst>
          </p:cNvPr>
          <p:cNvSpPr txBox="1">
            <a:spLocks/>
          </p:cNvSpPr>
          <p:nvPr/>
        </p:nvSpPr>
        <p:spPr>
          <a:xfrm>
            <a:off x="5478023" y="4271524"/>
            <a:ext cx="6721961" cy="2097741"/>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dirty="0">
                <a:solidFill>
                  <a:schemeClr val="accent3">
                    <a:lumMod val="60000"/>
                    <a:lumOff val="40000"/>
                  </a:schemeClr>
                </a:solidFill>
              </a:rPr>
              <a:t>My ansible config consists of inventory path, callback whitelist that counts for us how much time was spent on every task and host key checking that allows us to bypath fingerprint for any new host.</a:t>
            </a:r>
          </a:p>
        </p:txBody>
      </p:sp>
    </p:spTree>
    <p:extLst>
      <p:ext uri="{BB962C8B-B14F-4D97-AF65-F5344CB8AC3E}">
        <p14:creationId xmlns:p14="http://schemas.microsoft.com/office/powerpoint/2010/main" val="2594445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5673B-D48B-47CE-82F1-B60393CC3120}"/>
              </a:ext>
            </a:extLst>
          </p:cNvPr>
          <p:cNvSpPr>
            <a:spLocks noGrp="1"/>
          </p:cNvSpPr>
          <p:nvPr>
            <p:ph type="title"/>
          </p:nvPr>
        </p:nvSpPr>
        <p:spPr>
          <a:xfrm>
            <a:off x="187929" y="238114"/>
            <a:ext cx="9404723" cy="1400530"/>
          </a:xfrm>
        </p:spPr>
        <p:txBody>
          <a:bodyPr/>
          <a:lstStyle/>
          <a:p>
            <a:r>
              <a:rPr lang="en-US" sz="2800" b="1" dirty="0">
                <a:latin typeface="Arial" panose="020B0604020202020204" pitchFamily="34" charset="0"/>
                <a:cs typeface="Arial" panose="020B0604020202020204" pitchFamily="34" charset="0"/>
              </a:rPr>
              <a:t>The next step was to create roles by using the command </a:t>
            </a:r>
            <a:r>
              <a:rPr lang="en-US" sz="2800" b="1" dirty="0">
                <a:solidFill>
                  <a:schemeClr val="accent1">
                    <a:lumMod val="60000"/>
                    <a:lumOff val="40000"/>
                  </a:schemeClr>
                </a:solidFill>
                <a:latin typeface="Arial" panose="020B0604020202020204" pitchFamily="34" charset="0"/>
                <a:cs typeface="Arial" panose="020B0604020202020204" pitchFamily="34" charset="0"/>
              </a:rPr>
              <a:t>ansible-galaxy </a:t>
            </a:r>
            <a:r>
              <a:rPr lang="en-US" sz="2800" b="1" dirty="0" err="1">
                <a:solidFill>
                  <a:schemeClr val="accent1">
                    <a:lumMod val="60000"/>
                    <a:lumOff val="40000"/>
                  </a:schemeClr>
                </a:solidFill>
                <a:latin typeface="Arial" panose="020B0604020202020204" pitchFamily="34" charset="0"/>
                <a:cs typeface="Arial" panose="020B0604020202020204" pitchFamily="34" charset="0"/>
              </a:rPr>
              <a:t>init</a:t>
            </a:r>
            <a:r>
              <a:rPr lang="en-US" sz="2800" b="1" dirty="0">
                <a:solidFill>
                  <a:schemeClr val="accent1">
                    <a:lumMod val="60000"/>
                    <a:lumOff val="40000"/>
                  </a:schemeClr>
                </a:solidFill>
                <a:latin typeface="Arial" panose="020B0604020202020204" pitchFamily="34" charset="0"/>
                <a:cs typeface="Arial" panose="020B0604020202020204" pitchFamily="34" charset="0"/>
              </a:rPr>
              <a:t> roles</a:t>
            </a:r>
          </a:p>
        </p:txBody>
      </p:sp>
      <p:pic>
        <p:nvPicPr>
          <p:cNvPr id="5" name="Picture 4">
            <a:extLst>
              <a:ext uri="{FF2B5EF4-FFF2-40B4-BE49-F238E27FC236}">
                <a16:creationId xmlns:a16="http://schemas.microsoft.com/office/drawing/2014/main" id="{BAD8D685-AF8F-4ED7-9229-FEE7B177ADC8}"/>
              </a:ext>
            </a:extLst>
          </p:cNvPr>
          <p:cNvPicPr>
            <a:picLocks noChangeAspect="1"/>
          </p:cNvPicPr>
          <p:nvPr/>
        </p:nvPicPr>
        <p:blipFill>
          <a:blip r:embed="rId2"/>
          <a:stretch>
            <a:fillRect/>
          </a:stretch>
        </p:blipFill>
        <p:spPr>
          <a:xfrm>
            <a:off x="1117794" y="2111100"/>
            <a:ext cx="2933082" cy="3274664"/>
          </a:xfrm>
          <a:prstGeom prst="rect">
            <a:avLst/>
          </a:prstGeom>
        </p:spPr>
      </p:pic>
      <p:pic>
        <p:nvPicPr>
          <p:cNvPr id="7" name="Picture 6">
            <a:extLst>
              <a:ext uri="{FF2B5EF4-FFF2-40B4-BE49-F238E27FC236}">
                <a16:creationId xmlns:a16="http://schemas.microsoft.com/office/drawing/2014/main" id="{7C645517-D5CE-41C9-8AD0-D19884BCAC7C}"/>
              </a:ext>
            </a:extLst>
          </p:cNvPr>
          <p:cNvPicPr>
            <a:picLocks noChangeAspect="1"/>
          </p:cNvPicPr>
          <p:nvPr/>
        </p:nvPicPr>
        <p:blipFill>
          <a:blip r:embed="rId3"/>
          <a:stretch>
            <a:fillRect/>
          </a:stretch>
        </p:blipFill>
        <p:spPr>
          <a:xfrm>
            <a:off x="7771456" y="1585719"/>
            <a:ext cx="2818788" cy="1114425"/>
          </a:xfrm>
          <a:prstGeom prst="rect">
            <a:avLst/>
          </a:prstGeom>
        </p:spPr>
      </p:pic>
      <p:cxnSp>
        <p:nvCxnSpPr>
          <p:cNvPr id="9" name="Straight Arrow Connector 8">
            <a:extLst>
              <a:ext uri="{FF2B5EF4-FFF2-40B4-BE49-F238E27FC236}">
                <a16:creationId xmlns:a16="http://schemas.microsoft.com/office/drawing/2014/main" id="{0191DA34-29FD-410F-B554-D500C264D348}"/>
              </a:ext>
            </a:extLst>
          </p:cNvPr>
          <p:cNvCxnSpPr>
            <a:cxnSpLocks/>
            <a:endCxn id="7" idx="1"/>
          </p:cNvCxnSpPr>
          <p:nvPr/>
        </p:nvCxnSpPr>
        <p:spPr>
          <a:xfrm flipV="1">
            <a:off x="2649894" y="2142932"/>
            <a:ext cx="5121562" cy="749558"/>
          </a:xfrm>
          <a:prstGeom prst="straightConnector1">
            <a:avLst/>
          </a:prstGeom>
          <a:ln>
            <a:solidFill>
              <a:schemeClr val="accent3">
                <a:lumMod val="60000"/>
                <a:lumOff val="40000"/>
              </a:schemeClr>
            </a:solidFill>
            <a:tailEnd type="triangle"/>
          </a:ln>
          <a:effectLst>
            <a:glow rad="25400">
              <a:schemeClr val="accent3">
                <a:lumMod val="60000"/>
                <a:lumOff val="40000"/>
                <a:alpha val="40000"/>
              </a:schemeClr>
            </a:glow>
          </a:effectLst>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8DA72E16-4DD1-4570-B85E-89D9E31BD633}"/>
              </a:ext>
            </a:extLst>
          </p:cNvPr>
          <p:cNvPicPr>
            <a:picLocks noChangeAspect="1"/>
          </p:cNvPicPr>
          <p:nvPr/>
        </p:nvPicPr>
        <p:blipFill>
          <a:blip r:embed="rId4"/>
          <a:stretch>
            <a:fillRect/>
          </a:stretch>
        </p:blipFill>
        <p:spPr>
          <a:xfrm>
            <a:off x="7771456" y="2817831"/>
            <a:ext cx="2818789" cy="1314150"/>
          </a:xfrm>
          <a:prstGeom prst="rect">
            <a:avLst/>
          </a:prstGeom>
        </p:spPr>
      </p:pic>
      <p:pic>
        <p:nvPicPr>
          <p:cNvPr id="17" name="Picture 16">
            <a:extLst>
              <a:ext uri="{FF2B5EF4-FFF2-40B4-BE49-F238E27FC236}">
                <a16:creationId xmlns:a16="http://schemas.microsoft.com/office/drawing/2014/main" id="{4993970C-835C-4A47-BBDD-5CE713680FA0}"/>
              </a:ext>
            </a:extLst>
          </p:cNvPr>
          <p:cNvPicPr>
            <a:picLocks noChangeAspect="1"/>
          </p:cNvPicPr>
          <p:nvPr/>
        </p:nvPicPr>
        <p:blipFill>
          <a:blip r:embed="rId5"/>
          <a:stretch>
            <a:fillRect/>
          </a:stretch>
        </p:blipFill>
        <p:spPr>
          <a:xfrm>
            <a:off x="7771456" y="4223714"/>
            <a:ext cx="2818789" cy="1162050"/>
          </a:xfrm>
          <a:prstGeom prst="rect">
            <a:avLst/>
          </a:prstGeom>
        </p:spPr>
      </p:pic>
      <p:pic>
        <p:nvPicPr>
          <p:cNvPr id="19" name="Picture 18">
            <a:extLst>
              <a:ext uri="{FF2B5EF4-FFF2-40B4-BE49-F238E27FC236}">
                <a16:creationId xmlns:a16="http://schemas.microsoft.com/office/drawing/2014/main" id="{26A7010C-B9AD-4CE8-88F9-3B7D49AC9D01}"/>
              </a:ext>
            </a:extLst>
          </p:cNvPr>
          <p:cNvPicPr>
            <a:picLocks noChangeAspect="1"/>
          </p:cNvPicPr>
          <p:nvPr/>
        </p:nvPicPr>
        <p:blipFill>
          <a:blip r:embed="rId6"/>
          <a:stretch>
            <a:fillRect/>
          </a:stretch>
        </p:blipFill>
        <p:spPr>
          <a:xfrm>
            <a:off x="7771456" y="5469531"/>
            <a:ext cx="2818788" cy="1150355"/>
          </a:xfrm>
          <a:prstGeom prst="rect">
            <a:avLst/>
          </a:prstGeom>
        </p:spPr>
      </p:pic>
      <p:cxnSp>
        <p:nvCxnSpPr>
          <p:cNvPr id="21" name="Straight Arrow Connector 20">
            <a:extLst>
              <a:ext uri="{FF2B5EF4-FFF2-40B4-BE49-F238E27FC236}">
                <a16:creationId xmlns:a16="http://schemas.microsoft.com/office/drawing/2014/main" id="{BBA9E1A4-1A41-4EED-BC03-6381309F9D39}"/>
              </a:ext>
            </a:extLst>
          </p:cNvPr>
          <p:cNvCxnSpPr>
            <a:cxnSpLocks/>
          </p:cNvCxnSpPr>
          <p:nvPr/>
        </p:nvCxnSpPr>
        <p:spPr>
          <a:xfrm>
            <a:off x="3079102" y="3868534"/>
            <a:ext cx="3788229" cy="874616"/>
          </a:xfrm>
          <a:prstGeom prst="straightConnector1">
            <a:avLst/>
          </a:prstGeom>
          <a:ln>
            <a:solidFill>
              <a:schemeClr val="accent3">
                <a:lumMod val="60000"/>
                <a:lumOff val="40000"/>
              </a:schemeClr>
            </a:solidFill>
            <a:tailEnd type="triangle"/>
          </a:ln>
          <a:effectLst>
            <a:glow rad="25400">
              <a:schemeClr val="accent3">
                <a:lumMod val="60000"/>
                <a:lumOff val="40000"/>
                <a:alpha val="40000"/>
              </a:schemeClr>
            </a:glow>
          </a:effectLst>
        </p:spPr>
        <p:style>
          <a:lnRef idx="1">
            <a:schemeClr val="accent1"/>
          </a:lnRef>
          <a:fillRef idx="0">
            <a:schemeClr val="accent1"/>
          </a:fillRef>
          <a:effectRef idx="0">
            <a:schemeClr val="accent1"/>
          </a:effectRef>
          <a:fontRef idx="minor">
            <a:schemeClr val="tx1"/>
          </a:fontRef>
        </p:style>
      </p:cxnSp>
      <p:sp>
        <p:nvSpPr>
          <p:cNvPr id="28" name="Title 1">
            <a:extLst>
              <a:ext uri="{FF2B5EF4-FFF2-40B4-BE49-F238E27FC236}">
                <a16:creationId xmlns:a16="http://schemas.microsoft.com/office/drawing/2014/main" id="{4C5E2093-49EE-4F51-953F-908C0DC25D0B}"/>
              </a:ext>
            </a:extLst>
          </p:cNvPr>
          <p:cNvSpPr txBox="1">
            <a:spLocks/>
          </p:cNvSpPr>
          <p:nvPr/>
        </p:nvSpPr>
        <p:spPr>
          <a:xfrm rot="21104320">
            <a:off x="3284225" y="2143050"/>
            <a:ext cx="4597500" cy="322540"/>
          </a:xfrm>
          <a:prstGeom prst="rect">
            <a:avLst/>
          </a:prstGeom>
          <a:effectLst>
            <a:outerShdw blurRad="50800" dist="38100" dir="5400000" algn="t" rotWithShape="0">
              <a:prstClr val="black">
                <a:alpha val="40000"/>
              </a:prstClr>
            </a:outerShdw>
          </a:effectLst>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dirty="0" err="1">
                <a:solidFill>
                  <a:schemeClr val="tx1"/>
                </a:solidFill>
                <a:latin typeface="Arial" panose="020B0604020202020204" pitchFamily="34" charset="0"/>
                <a:cs typeface="Arial" panose="020B0604020202020204" pitchFamily="34" charset="0"/>
              </a:rPr>
              <a:t>project_path</a:t>
            </a:r>
            <a:r>
              <a:rPr lang="en-US" sz="1400" dirty="0">
                <a:solidFill>
                  <a:schemeClr val="tx1"/>
                </a:solidFill>
                <a:latin typeface="Arial" panose="020B0604020202020204" pitchFamily="34" charset="0"/>
                <a:cs typeface="Arial" panose="020B0604020202020204" pitchFamily="34" charset="0"/>
              </a:rPr>
              <a:t> variable to deploy my python </a:t>
            </a:r>
            <a:r>
              <a:rPr lang="en-US" sz="1400" dirty="0" err="1">
                <a:solidFill>
                  <a:schemeClr val="tx1"/>
                </a:solidFill>
                <a:latin typeface="Arial" panose="020B0604020202020204" pitchFamily="34" charset="0"/>
                <a:cs typeface="Arial" panose="020B0604020202020204" pitchFamily="34" charset="0"/>
              </a:rPr>
              <a:t>venvs</a:t>
            </a:r>
            <a:r>
              <a:rPr lang="en-US" sz="1400" dirty="0">
                <a:solidFill>
                  <a:schemeClr val="tx1"/>
                </a:solidFill>
                <a:latin typeface="Arial" panose="020B0604020202020204" pitchFamily="34" charset="0"/>
                <a:cs typeface="Arial" panose="020B0604020202020204" pitchFamily="34" charset="0"/>
              </a:rPr>
              <a:t> to</a:t>
            </a:r>
          </a:p>
        </p:txBody>
      </p:sp>
      <p:sp>
        <p:nvSpPr>
          <p:cNvPr id="35" name="Left Brace 34">
            <a:extLst>
              <a:ext uri="{FF2B5EF4-FFF2-40B4-BE49-F238E27FC236}">
                <a16:creationId xmlns:a16="http://schemas.microsoft.com/office/drawing/2014/main" id="{682827C7-6D89-48E8-88F1-931F3C9BE85C}"/>
              </a:ext>
            </a:extLst>
          </p:cNvPr>
          <p:cNvSpPr/>
          <p:nvPr/>
        </p:nvSpPr>
        <p:spPr>
          <a:xfrm>
            <a:off x="6988882" y="3135467"/>
            <a:ext cx="782574" cy="3274664"/>
          </a:xfrm>
          <a:prstGeom prst="leftBrace">
            <a:avLst>
              <a:gd name="adj1" fmla="val 8333"/>
              <a:gd name="adj2" fmla="val 50570"/>
            </a:avLst>
          </a:prstGeom>
          <a:ln w="222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4215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51ED5-DE51-44C0-9376-1B193E4CE95E}"/>
              </a:ext>
            </a:extLst>
          </p:cNvPr>
          <p:cNvSpPr>
            <a:spLocks noGrp="1"/>
          </p:cNvSpPr>
          <p:nvPr>
            <p:ph type="title"/>
          </p:nvPr>
        </p:nvSpPr>
        <p:spPr>
          <a:xfrm>
            <a:off x="0" y="225533"/>
            <a:ext cx="8207601" cy="595561"/>
          </a:xfrm>
          <a:effectLst>
            <a:outerShdw blurRad="50800" dist="38100" dir="5400000" algn="t" rotWithShape="0">
              <a:prstClr val="black">
                <a:alpha val="40000"/>
              </a:prstClr>
            </a:outerShdw>
          </a:effectLst>
        </p:spPr>
        <p:txBody>
          <a:bodyPr/>
          <a:lstStyle/>
          <a:p>
            <a:pPr algn="ctr"/>
            <a:r>
              <a:rPr lang="en-US" sz="2400" b="1" dirty="0">
                <a:latin typeface="Arial" panose="020B0604020202020204" pitchFamily="34" charset="0"/>
                <a:cs typeface="Arial" panose="020B0604020202020204" pitchFamily="34" charset="0"/>
              </a:rPr>
              <a:t>The last but not the least is my task </a:t>
            </a:r>
            <a:r>
              <a:rPr lang="en-US" sz="2400" b="1" dirty="0" err="1">
                <a:latin typeface="Arial" panose="020B0604020202020204" pitchFamily="34" charset="0"/>
                <a:cs typeface="Arial" panose="020B0604020202020204" pitchFamily="34" charset="0"/>
              </a:rPr>
              <a:t>main.yml</a:t>
            </a:r>
            <a:r>
              <a:rPr lang="en-US" sz="2400" b="1" dirty="0">
                <a:latin typeface="Arial" panose="020B0604020202020204" pitchFamily="34" charset="0"/>
                <a:cs typeface="Arial" panose="020B0604020202020204" pitchFamily="34" charset="0"/>
              </a:rPr>
              <a:t> file</a:t>
            </a:r>
          </a:p>
        </p:txBody>
      </p:sp>
      <p:pic>
        <p:nvPicPr>
          <p:cNvPr id="5" name="Picture 4">
            <a:extLst>
              <a:ext uri="{FF2B5EF4-FFF2-40B4-BE49-F238E27FC236}">
                <a16:creationId xmlns:a16="http://schemas.microsoft.com/office/drawing/2014/main" id="{84B73F04-13C2-41F5-BCBE-AC148079EED0}"/>
              </a:ext>
            </a:extLst>
          </p:cNvPr>
          <p:cNvPicPr>
            <a:picLocks noChangeAspect="1"/>
          </p:cNvPicPr>
          <p:nvPr/>
        </p:nvPicPr>
        <p:blipFill>
          <a:blip r:embed="rId2"/>
          <a:stretch>
            <a:fillRect/>
          </a:stretch>
        </p:blipFill>
        <p:spPr>
          <a:xfrm>
            <a:off x="320577" y="886409"/>
            <a:ext cx="5775423" cy="5635689"/>
          </a:xfrm>
          <a:prstGeom prst="rect">
            <a:avLst/>
          </a:prstGeom>
        </p:spPr>
      </p:pic>
      <p:sp>
        <p:nvSpPr>
          <p:cNvPr id="6" name="Title 1">
            <a:extLst>
              <a:ext uri="{FF2B5EF4-FFF2-40B4-BE49-F238E27FC236}">
                <a16:creationId xmlns:a16="http://schemas.microsoft.com/office/drawing/2014/main" id="{C6A10267-2F68-49B6-BADC-3E55BEF4CDBA}"/>
              </a:ext>
            </a:extLst>
          </p:cNvPr>
          <p:cNvSpPr txBox="1">
            <a:spLocks/>
          </p:cNvSpPr>
          <p:nvPr/>
        </p:nvSpPr>
        <p:spPr>
          <a:xfrm>
            <a:off x="5251236" y="1409775"/>
            <a:ext cx="7060164" cy="4245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b="1" dirty="0">
                <a:latin typeface="Arial" panose="020B0604020202020204" pitchFamily="34" charset="0"/>
                <a:cs typeface="Arial" panose="020B0604020202020204" pitchFamily="34" charset="0"/>
              </a:rPr>
              <a:t>The first task simply updates cache </a:t>
            </a:r>
          </a:p>
        </p:txBody>
      </p:sp>
      <p:sp>
        <p:nvSpPr>
          <p:cNvPr id="7" name="Title 1">
            <a:extLst>
              <a:ext uri="{FF2B5EF4-FFF2-40B4-BE49-F238E27FC236}">
                <a16:creationId xmlns:a16="http://schemas.microsoft.com/office/drawing/2014/main" id="{DCA48495-EA09-44D1-AF00-FB9369FB1020}"/>
              </a:ext>
            </a:extLst>
          </p:cNvPr>
          <p:cNvSpPr txBox="1">
            <a:spLocks/>
          </p:cNvSpPr>
          <p:nvPr/>
        </p:nvSpPr>
        <p:spPr>
          <a:xfrm>
            <a:off x="6534655" y="2079829"/>
            <a:ext cx="4550112" cy="824827"/>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b="1" dirty="0">
                <a:latin typeface="Arial" panose="020B0604020202020204" pitchFamily="34" charset="0"/>
                <a:cs typeface="Arial" panose="020B0604020202020204" pitchFamily="34" charset="0"/>
              </a:rPr>
              <a:t>The second task creates directory where our python </a:t>
            </a:r>
            <a:r>
              <a:rPr lang="en-US" sz="1800" b="1" dirty="0" err="1">
                <a:latin typeface="Arial" panose="020B0604020202020204" pitchFamily="34" charset="0"/>
                <a:cs typeface="Arial" panose="020B0604020202020204" pitchFamily="34" charset="0"/>
              </a:rPr>
              <a:t>venvs</a:t>
            </a:r>
            <a:r>
              <a:rPr lang="en-US" sz="1800" b="1" dirty="0">
                <a:latin typeface="Arial" panose="020B0604020202020204" pitchFamily="34" charset="0"/>
                <a:cs typeface="Arial" panose="020B0604020202020204" pitchFamily="34" charset="0"/>
              </a:rPr>
              <a:t> will be located</a:t>
            </a:r>
          </a:p>
        </p:txBody>
      </p:sp>
      <p:sp>
        <p:nvSpPr>
          <p:cNvPr id="8" name="Title 1">
            <a:extLst>
              <a:ext uri="{FF2B5EF4-FFF2-40B4-BE49-F238E27FC236}">
                <a16:creationId xmlns:a16="http://schemas.microsoft.com/office/drawing/2014/main" id="{3E1686CD-FD36-44AD-9867-AA149F12EE70}"/>
              </a:ext>
            </a:extLst>
          </p:cNvPr>
          <p:cNvSpPr txBox="1">
            <a:spLocks/>
          </p:cNvSpPr>
          <p:nvPr/>
        </p:nvSpPr>
        <p:spPr>
          <a:xfrm>
            <a:off x="6245895" y="3361374"/>
            <a:ext cx="5070845" cy="68575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b="1" dirty="0">
                <a:latin typeface="Arial" panose="020B0604020202020204" pitchFamily="34" charset="0"/>
                <a:cs typeface="Arial" panose="020B0604020202020204" pitchFamily="34" charset="0"/>
              </a:rPr>
              <a:t>The third task pre-installs all necessary packages and some additional tools</a:t>
            </a:r>
          </a:p>
        </p:txBody>
      </p:sp>
      <p:sp>
        <p:nvSpPr>
          <p:cNvPr id="9" name="Title 1">
            <a:extLst>
              <a:ext uri="{FF2B5EF4-FFF2-40B4-BE49-F238E27FC236}">
                <a16:creationId xmlns:a16="http://schemas.microsoft.com/office/drawing/2014/main" id="{D08586AB-5CF6-4080-AABF-3444126C22B7}"/>
              </a:ext>
            </a:extLst>
          </p:cNvPr>
          <p:cNvSpPr txBox="1">
            <a:spLocks/>
          </p:cNvSpPr>
          <p:nvPr/>
        </p:nvSpPr>
        <p:spPr>
          <a:xfrm>
            <a:off x="6534655" y="4424022"/>
            <a:ext cx="5137941" cy="131403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b="1" dirty="0">
                <a:latin typeface="Arial" panose="020B0604020202020204" pitchFamily="34" charset="0"/>
                <a:cs typeface="Arial" panose="020B0604020202020204" pitchFamily="34" charset="0"/>
              </a:rPr>
              <a:t>The fourth task checks how many txt files we have in files folder and creates as many python </a:t>
            </a:r>
            <a:r>
              <a:rPr lang="en-US" sz="1800" b="1" dirty="0" err="1">
                <a:latin typeface="Arial" panose="020B0604020202020204" pitchFamily="34" charset="0"/>
                <a:cs typeface="Arial" panose="020B0604020202020204" pitchFamily="34" charset="0"/>
              </a:rPr>
              <a:t>venvs</a:t>
            </a:r>
            <a:r>
              <a:rPr lang="en-US" sz="1800" b="1" dirty="0">
                <a:latin typeface="Arial" panose="020B0604020202020204" pitchFamily="34" charset="0"/>
                <a:cs typeface="Arial" panose="020B0604020202020204" pitchFamily="34" charset="0"/>
              </a:rPr>
              <a:t> as the amount of txt files that are located there  </a:t>
            </a:r>
          </a:p>
        </p:txBody>
      </p:sp>
      <p:sp>
        <p:nvSpPr>
          <p:cNvPr id="10" name="Title 1">
            <a:extLst>
              <a:ext uri="{FF2B5EF4-FFF2-40B4-BE49-F238E27FC236}">
                <a16:creationId xmlns:a16="http://schemas.microsoft.com/office/drawing/2014/main" id="{262E8122-E1ED-4F91-82A0-691A620A154C}"/>
              </a:ext>
            </a:extLst>
          </p:cNvPr>
          <p:cNvSpPr txBox="1">
            <a:spLocks/>
          </p:cNvSpPr>
          <p:nvPr/>
        </p:nvSpPr>
        <p:spPr>
          <a:xfrm>
            <a:off x="6245895" y="5666468"/>
            <a:ext cx="5602691" cy="685757"/>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b="1" dirty="0">
                <a:latin typeface="Arial" panose="020B0604020202020204" pitchFamily="34" charset="0"/>
                <a:cs typeface="Arial" panose="020B0604020202020204" pitchFamily="34" charset="0"/>
              </a:rPr>
              <a:t>The fifth task installs requirements for every python </a:t>
            </a:r>
            <a:r>
              <a:rPr lang="en-US" sz="1800" b="1" dirty="0" err="1">
                <a:latin typeface="Arial" panose="020B0604020202020204" pitchFamily="34" charset="0"/>
                <a:cs typeface="Arial" panose="020B0604020202020204" pitchFamily="34" charset="0"/>
              </a:rPr>
              <a:t>venv</a:t>
            </a:r>
            <a:r>
              <a:rPr lang="en-US" sz="1800" b="1" dirty="0">
                <a:latin typeface="Arial" panose="020B0604020202020204" pitchFamily="34" charset="0"/>
                <a:cs typeface="Arial" panose="020B0604020202020204" pitchFamily="34" charset="0"/>
              </a:rPr>
              <a:t> </a:t>
            </a:r>
          </a:p>
        </p:txBody>
      </p:sp>
      <p:sp>
        <p:nvSpPr>
          <p:cNvPr id="11" name="Right Brace 10">
            <a:extLst>
              <a:ext uri="{FF2B5EF4-FFF2-40B4-BE49-F238E27FC236}">
                <a16:creationId xmlns:a16="http://schemas.microsoft.com/office/drawing/2014/main" id="{5BE553E2-D641-4BBE-B548-B19B9DBB7B3C}"/>
              </a:ext>
            </a:extLst>
          </p:cNvPr>
          <p:cNvSpPr/>
          <p:nvPr/>
        </p:nvSpPr>
        <p:spPr>
          <a:xfrm>
            <a:off x="1940767" y="1433912"/>
            <a:ext cx="195943" cy="376227"/>
          </a:xfrm>
          <a:prstGeom prst="rightBrace">
            <a:avLst/>
          </a:prstGeom>
          <a:ln w="158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a:extLst>
              <a:ext uri="{FF2B5EF4-FFF2-40B4-BE49-F238E27FC236}">
                <a16:creationId xmlns:a16="http://schemas.microsoft.com/office/drawing/2014/main" id="{F05F014D-D7DF-409B-BBE2-2BEEDF8733B3}"/>
              </a:ext>
            </a:extLst>
          </p:cNvPr>
          <p:cNvSpPr/>
          <p:nvPr/>
        </p:nvSpPr>
        <p:spPr>
          <a:xfrm>
            <a:off x="2379306" y="1940612"/>
            <a:ext cx="447870" cy="849241"/>
          </a:xfrm>
          <a:prstGeom prst="rightBrace">
            <a:avLst/>
          </a:prstGeom>
          <a:ln w="158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a:extLst>
              <a:ext uri="{FF2B5EF4-FFF2-40B4-BE49-F238E27FC236}">
                <a16:creationId xmlns:a16="http://schemas.microsoft.com/office/drawing/2014/main" id="{8FA86610-503C-4FC2-AE00-D6995E07CD57}"/>
              </a:ext>
            </a:extLst>
          </p:cNvPr>
          <p:cNvSpPr/>
          <p:nvPr/>
        </p:nvSpPr>
        <p:spPr>
          <a:xfrm>
            <a:off x="2659224" y="2911151"/>
            <a:ext cx="699796" cy="1698171"/>
          </a:xfrm>
          <a:prstGeom prst="rightBrace">
            <a:avLst/>
          </a:prstGeom>
          <a:ln w="158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a:extLst>
              <a:ext uri="{FF2B5EF4-FFF2-40B4-BE49-F238E27FC236}">
                <a16:creationId xmlns:a16="http://schemas.microsoft.com/office/drawing/2014/main" id="{C41E7D00-A289-4ED1-A901-3A43B29E5F7B}"/>
              </a:ext>
            </a:extLst>
          </p:cNvPr>
          <p:cNvSpPr/>
          <p:nvPr/>
        </p:nvSpPr>
        <p:spPr>
          <a:xfrm>
            <a:off x="5533053" y="4674637"/>
            <a:ext cx="205274" cy="818825"/>
          </a:xfrm>
          <a:prstGeom prst="rightBrace">
            <a:avLst/>
          </a:prstGeom>
          <a:ln w="158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ight Brace 16">
            <a:extLst>
              <a:ext uri="{FF2B5EF4-FFF2-40B4-BE49-F238E27FC236}">
                <a16:creationId xmlns:a16="http://schemas.microsoft.com/office/drawing/2014/main" id="{C991E9A1-BC94-4868-956A-072DA1A66569}"/>
              </a:ext>
            </a:extLst>
          </p:cNvPr>
          <p:cNvSpPr/>
          <p:nvPr/>
        </p:nvSpPr>
        <p:spPr>
          <a:xfrm>
            <a:off x="5533053" y="5493462"/>
            <a:ext cx="205274" cy="914892"/>
          </a:xfrm>
          <a:prstGeom prst="rightBrace">
            <a:avLst/>
          </a:prstGeom>
          <a:ln w="158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Arrow: Right 17">
            <a:extLst>
              <a:ext uri="{FF2B5EF4-FFF2-40B4-BE49-F238E27FC236}">
                <a16:creationId xmlns:a16="http://schemas.microsoft.com/office/drawing/2014/main" id="{765CE203-6CB0-482E-853F-AB9F042D3A1D}"/>
              </a:ext>
            </a:extLst>
          </p:cNvPr>
          <p:cNvSpPr/>
          <p:nvPr/>
        </p:nvSpPr>
        <p:spPr>
          <a:xfrm>
            <a:off x="2276668" y="1564542"/>
            <a:ext cx="4310743" cy="106130"/>
          </a:xfrm>
          <a:prstGeom prst="rightArrow">
            <a:avLst/>
          </a:prstGeom>
          <a:solidFill>
            <a:schemeClr val="accent3">
              <a:lumMod val="60000"/>
              <a:lumOff val="4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C6756A14-5DF3-4E2A-98B9-E4B896142D18}"/>
              </a:ext>
            </a:extLst>
          </p:cNvPr>
          <p:cNvSpPr/>
          <p:nvPr/>
        </p:nvSpPr>
        <p:spPr>
          <a:xfrm>
            <a:off x="2932922" y="2314089"/>
            <a:ext cx="3654489" cy="106131"/>
          </a:xfrm>
          <a:prstGeom prst="rightArrow">
            <a:avLst/>
          </a:prstGeom>
          <a:solidFill>
            <a:schemeClr val="accent3">
              <a:lumMod val="60000"/>
              <a:lumOff val="4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3B1B5EF2-4318-45F2-AB64-F1657EA50C44}"/>
              </a:ext>
            </a:extLst>
          </p:cNvPr>
          <p:cNvSpPr/>
          <p:nvPr/>
        </p:nvSpPr>
        <p:spPr>
          <a:xfrm>
            <a:off x="3423992" y="3705681"/>
            <a:ext cx="3163420" cy="106131"/>
          </a:xfrm>
          <a:prstGeom prst="rightArrow">
            <a:avLst/>
          </a:prstGeom>
          <a:solidFill>
            <a:schemeClr val="accent3">
              <a:lumMod val="60000"/>
              <a:lumOff val="4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7D9A547C-A48F-4C9F-A570-33243EBFF7ED}"/>
              </a:ext>
            </a:extLst>
          </p:cNvPr>
          <p:cNvSpPr/>
          <p:nvPr/>
        </p:nvSpPr>
        <p:spPr>
          <a:xfrm>
            <a:off x="5806408" y="5025250"/>
            <a:ext cx="728247" cy="106131"/>
          </a:xfrm>
          <a:prstGeom prst="rightArrow">
            <a:avLst/>
          </a:prstGeom>
          <a:solidFill>
            <a:schemeClr val="accent3">
              <a:lumMod val="60000"/>
              <a:lumOff val="4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EE0368D1-B9B6-43E6-B44E-C3E397EFB318}"/>
              </a:ext>
            </a:extLst>
          </p:cNvPr>
          <p:cNvSpPr/>
          <p:nvPr/>
        </p:nvSpPr>
        <p:spPr>
          <a:xfrm>
            <a:off x="5806408" y="5885942"/>
            <a:ext cx="728247" cy="106131"/>
          </a:xfrm>
          <a:prstGeom prst="rightArrow">
            <a:avLst/>
          </a:prstGeom>
          <a:solidFill>
            <a:schemeClr val="accent3">
              <a:lumMod val="60000"/>
              <a:lumOff val="40000"/>
            </a:schemeClr>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3531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84130A-8579-4B93-8FDC-4BC292BABA5E}"/>
              </a:ext>
            </a:extLst>
          </p:cNvPr>
          <p:cNvSpPr>
            <a:spLocks noGrp="1"/>
          </p:cNvSpPr>
          <p:nvPr>
            <p:ph idx="1"/>
          </p:nvPr>
        </p:nvSpPr>
        <p:spPr>
          <a:xfrm>
            <a:off x="2277770" y="1708171"/>
            <a:ext cx="9080923" cy="1424519"/>
          </a:xfrm>
          <a:solidFill>
            <a:schemeClr val="accent4">
              <a:lumMod val="75000"/>
            </a:schemeClr>
          </a:solidFill>
          <a:ln>
            <a:solidFill>
              <a:schemeClr val="tx1"/>
            </a:solidFill>
            <a:extLst>
              <a:ext uri="{C807C97D-BFC1-408E-A445-0C87EB9F89A2}">
                <ask:lineSketchStyleProps xmlns:ask="http://schemas.microsoft.com/office/drawing/2018/sketchyshapes" sd="828908669">
                  <a:custGeom>
                    <a:avLst/>
                    <a:gdLst>
                      <a:gd name="connsiteX0" fmla="*/ 0 w 9080923"/>
                      <a:gd name="connsiteY0" fmla="*/ 0 h 1424519"/>
                      <a:gd name="connsiteX1" fmla="*/ 567558 w 9080923"/>
                      <a:gd name="connsiteY1" fmla="*/ 0 h 1424519"/>
                      <a:gd name="connsiteX2" fmla="*/ 1225925 w 9080923"/>
                      <a:gd name="connsiteY2" fmla="*/ 0 h 1424519"/>
                      <a:gd name="connsiteX3" fmla="*/ 1793482 w 9080923"/>
                      <a:gd name="connsiteY3" fmla="*/ 0 h 1424519"/>
                      <a:gd name="connsiteX4" fmla="*/ 2088612 w 9080923"/>
                      <a:gd name="connsiteY4" fmla="*/ 0 h 1424519"/>
                      <a:gd name="connsiteX5" fmla="*/ 2474552 w 9080923"/>
                      <a:gd name="connsiteY5" fmla="*/ 0 h 1424519"/>
                      <a:gd name="connsiteX6" fmla="*/ 3223728 w 9080923"/>
                      <a:gd name="connsiteY6" fmla="*/ 0 h 1424519"/>
                      <a:gd name="connsiteX7" fmla="*/ 3518858 w 9080923"/>
                      <a:gd name="connsiteY7" fmla="*/ 0 h 1424519"/>
                      <a:gd name="connsiteX8" fmla="*/ 4268034 w 9080923"/>
                      <a:gd name="connsiteY8" fmla="*/ 0 h 1424519"/>
                      <a:gd name="connsiteX9" fmla="*/ 4835591 w 9080923"/>
                      <a:gd name="connsiteY9" fmla="*/ 0 h 1424519"/>
                      <a:gd name="connsiteX10" fmla="*/ 5493958 w 9080923"/>
                      <a:gd name="connsiteY10" fmla="*/ 0 h 1424519"/>
                      <a:gd name="connsiteX11" fmla="*/ 6152325 w 9080923"/>
                      <a:gd name="connsiteY11" fmla="*/ 0 h 1424519"/>
                      <a:gd name="connsiteX12" fmla="*/ 6447455 w 9080923"/>
                      <a:gd name="connsiteY12" fmla="*/ 0 h 1424519"/>
                      <a:gd name="connsiteX13" fmla="*/ 7196631 w 9080923"/>
                      <a:gd name="connsiteY13" fmla="*/ 0 h 1424519"/>
                      <a:gd name="connsiteX14" fmla="*/ 7582571 w 9080923"/>
                      <a:gd name="connsiteY14" fmla="*/ 0 h 1424519"/>
                      <a:gd name="connsiteX15" fmla="*/ 8059319 w 9080923"/>
                      <a:gd name="connsiteY15" fmla="*/ 0 h 1424519"/>
                      <a:gd name="connsiteX16" fmla="*/ 8445258 w 9080923"/>
                      <a:gd name="connsiteY16" fmla="*/ 0 h 1424519"/>
                      <a:gd name="connsiteX17" fmla="*/ 9080923 w 9080923"/>
                      <a:gd name="connsiteY17" fmla="*/ 0 h 1424519"/>
                      <a:gd name="connsiteX18" fmla="*/ 9080923 w 9080923"/>
                      <a:gd name="connsiteY18" fmla="*/ 432104 h 1424519"/>
                      <a:gd name="connsiteX19" fmla="*/ 9080923 w 9080923"/>
                      <a:gd name="connsiteY19" fmla="*/ 906944 h 1424519"/>
                      <a:gd name="connsiteX20" fmla="*/ 9080923 w 9080923"/>
                      <a:gd name="connsiteY20" fmla="*/ 1424519 h 1424519"/>
                      <a:gd name="connsiteX21" fmla="*/ 8422556 w 9080923"/>
                      <a:gd name="connsiteY21" fmla="*/ 1424519 h 1424519"/>
                      <a:gd name="connsiteX22" fmla="*/ 8036617 w 9080923"/>
                      <a:gd name="connsiteY22" fmla="*/ 1424519 h 1424519"/>
                      <a:gd name="connsiteX23" fmla="*/ 7741487 w 9080923"/>
                      <a:gd name="connsiteY23" fmla="*/ 1424519 h 1424519"/>
                      <a:gd name="connsiteX24" fmla="*/ 7446357 w 9080923"/>
                      <a:gd name="connsiteY24" fmla="*/ 1424519 h 1424519"/>
                      <a:gd name="connsiteX25" fmla="*/ 6787990 w 9080923"/>
                      <a:gd name="connsiteY25" fmla="*/ 1424519 h 1424519"/>
                      <a:gd name="connsiteX26" fmla="*/ 6220432 w 9080923"/>
                      <a:gd name="connsiteY26" fmla="*/ 1424519 h 1424519"/>
                      <a:gd name="connsiteX27" fmla="*/ 5743684 w 9080923"/>
                      <a:gd name="connsiteY27" fmla="*/ 1424519 h 1424519"/>
                      <a:gd name="connsiteX28" fmla="*/ 5176126 w 9080923"/>
                      <a:gd name="connsiteY28" fmla="*/ 1424519 h 1424519"/>
                      <a:gd name="connsiteX29" fmla="*/ 4608568 w 9080923"/>
                      <a:gd name="connsiteY29" fmla="*/ 1424519 h 1424519"/>
                      <a:gd name="connsiteX30" fmla="*/ 4131820 w 9080923"/>
                      <a:gd name="connsiteY30" fmla="*/ 1424519 h 1424519"/>
                      <a:gd name="connsiteX31" fmla="*/ 3382644 w 9080923"/>
                      <a:gd name="connsiteY31" fmla="*/ 1424519 h 1424519"/>
                      <a:gd name="connsiteX32" fmla="*/ 2724277 w 9080923"/>
                      <a:gd name="connsiteY32" fmla="*/ 1424519 h 1424519"/>
                      <a:gd name="connsiteX33" fmla="*/ 1975101 w 9080923"/>
                      <a:gd name="connsiteY33" fmla="*/ 1424519 h 1424519"/>
                      <a:gd name="connsiteX34" fmla="*/ 1498352 w 9080923"/>
                      <a:gd name="connsiteY34" fmla="*/ 1424519 h 1424519"/>
                      <a:gd name="connsiteX35" fmla="*/ 1203222 w 9080923"/>
                      <a:gd name="connsiteY35" fmla="*/ 1424519 h 1424519"/>
                      <a:gd name="connsiteX36" fmla="*/ 635665 w 9080923"/>
                      <a:gd name="connsiteY36" fmla="*/ 1424519 h 1424519"/>
                      <a:gd name="connsiteX37" fmla="*/ 0 w 9080923"/>
                      <a:gd name="connsiteY37" fmla="*/ 1424519 h 1424519"/>
                      <a:gd name="connsiteX38" fmla="*/ 0 w 9080923"/>
                      <a:gd name="connsiteY38" fmla="*/ 949679 h 1424519"/>
                      <a:gd name="connsiteX39" fmla="*/ 0 w 9080923"/>
                      <a:gd name="connsiteY39" fmla="*/ 446349 h 1424519"/>
                      <a:gd name="connsiteX40" fmla="*/ 0 w 9080923"/>
                      <a:gd name="connsiteY40" fmla="*/ 0 h 1424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080923" h="1424519" fill="none" extrusionOk="0">
                        <a:moveTo>
                          <a:pt x="0" y="0"/>
                        </a:moveTo>
                        <a:cubicBezTo>
                          <a:pt x="229992" y="-9899"/>
                          <a:pt x="391958" y="39363"/>
                          <a:pt x="567558" y="0"/>
                        </a:cubicBezTo>
                        <a:cubicBezTo>
                          <a:pt x="743158" y="-39363"/>
                          <a:pt x="1069403" y="37682"/>
                          <a:pt x="1225925" y="0"/>
                        </a:cubicBezTo>
                        <a:cubicBezTo>
                          <a:pt x="1382447" y="-37682"/>
                          <a:pt x="1642281" y="57446"/>
                          <a:pt x="1793482" y="0"/>
                        </a:cubicBezTo>
                        <a:cubicBezTo>
                          <a:pt x="1944683" y="-57446"/>
                          <a:pt x="2005903" y="62"/>
                          <a:pt x="2088612" y="0"/>
                        </a:cubicBezTo>
                        <a:cubicBezTo>
                          <a:pt x="2171321" y="-62"/>
                          <a:pt x="2287776" y="38925"/>
                          <a:pt x="2474552" y="0"/>
                        </a:cubicBezTo>
                        <a:cubicBezTo>
                          <a:pt x="2661328" y="-38925"/>
                          <a:pt x="2952010" y="4444"/>
                          <a:pt x="3223728" y="0"/>
                        </a:cubicBezTo>
                        <a:cubicBezTo>
                          <a:pt x="3495446" y="-4444"/>
                          <a:pt x="3392370" y="23923"/>
                          <a:pt x="3518858" y="0"/>
                        </a:cubicBezTo>
                        <a:cubicBezTo>
                          <a:pt x="3645346" y="-23923"/>
                          <a:pt x="3902559" y="50925"/>
                          <a:pt x="4268034" y="0"/>
                        </a:cubicBezTo>
                        <a:cubicBezTo>
                          <a:pt x="4633509" y="-50925"/>
                          <a:pt x="4582485" y="45006"/>
                          <a:pt x="4835591" y="0"/>
                        </a:cubicBezTo>
                        <a:cubicBezTo>
                          <a:pt x="5088697" y="-45006"/>
                          <a:pt x="5312060" y="14511"/>
                          <a:pt x="5493958" y="0"/>
                        </a:cubicBezTo>
                        <a:cubicBezTo>
                          <a:pt x="5675856" y="-14511"/>
                          <a:pt x="5913665" y="41204"/>
                          <a:pt x="6152325" y="0"/>
                        </a:cubicBezTo>
                        <a:cubicBezTo>
                          <a:pt x="6390985" y="-41204"/>
                          <a:pt x="6368684" y="11135"/>
                          <a:pt x="6447455" y="0"/>
                        </a:cubicBezTo>
                        <a:cubicBezTo>
                          <a:pt x="6526226" y="-11135"/>
                          <a:pt x="7009982" y="68075"/>
                          <a:pt x="7196631" y="0"/>
                        </a:cubicBezTo>
                        <a:cubicBezTo>
                          <a:pt x="7383280" y="-68075"/>
                          <a:pt x="7494326" y="33928"/>
                          <a:pt x="7582571" y="0"/>
                        </a:cubicBezTo>
                        <a:cubicBezTo>
                          <a:pt x="7670816" y="-33928"/>
                          <a:pt x="7843202" y="12880"/>
                          <a:pt x="8059319" y="0"/>
                        </a:cubicBezTo>
                        <a:cubicBezTo>
                          <a:pt x="8275436" y="-12880"/>
                          <a:pt x="8284845" y="27906"/>
                          <a:pt x="8445258" y="0"/>
                        </a:cubicBezTo>
                        <a:cubicBezTo>
                          <a:pt x="8605671" y="-27906"/>
                          <a:pt x="8911780" y="777"/>
                          <a:pt x="9080923" y="0"/>
                        </a:cubicBezTo>
                        <a:cubicBezTo>
                          <a:pt x="9104329" y="192309"/>
                          <a:pt x="9049750" y="226523"/>
                          <a:pt x="9080923" y="432104"/>
                        </a:cubicBezTo>
                        <a:cubicBezTo>
                          <a:pt x="9112096" y="637685"/>
                          <a:pt x="9036050" y="784608"/>
                          <a:pt x="9080923" y="906944"/>
                        </a:cubicBezTo>
                        <a:cubicBezTo>
                          <a:pt x="9125796" y="1029280"/>
                          <a:pt x="9035495" y="1303051"/>
                          <a:pt x="9080923" y="1424519"/>
                        </a:cubicBezTo>
                        <a:cubicBezTo>
                          <a:pt x="8882184" y="1476721"/>
                          <a:pt x="8679528" y="1393542"/>
                          <a:pt x="8422556" y="1424519"/>
                        </a:cubicBezTo>
                        <a:cubicBezTo>
                          <a:pt x="8165584" y="1455496"/>
                          <a:pt x="8125586" y="1413462"/>
                          <a:pt x="8036617" y="1424519"/>
                        </a:cubicBezTo>
                        <a:cubicBezTo>
                          <a:pt x="7947648" y="1435576"/>
                          <a:pt x="7878231" y="1390237"/>
                          <a:pt x="7741487" y="1424519"/>
                        </a:cubicBezTo>
                        <a:cubicBezTo>
                          <a:pt x="7604743" y="1458801"/>
                          <a:pt x="7506202" y="1396881"/>
                          <a:pt x="7446357" y="1424519"/>
                        </a:cubicBezTo>
                        <a:cubicBezTo>
                          <a:pt x="7386512" y="1452157"/>
                          <a:pt x="6960978" y="1352530"/>
                          <a:pt x="6787990" y="1424519"/>
                        </a:cubicBezTo>
                        <a:cubicBezTo>
                          <a:pt x="6615002" y="1496508"/>
                          <a:pt x="6376086" y="1383189"/>
                          <a:pt x="6220432" y="1424519"/>
                        </a:cubicBezTo>
                        <a:cubicBezTo>
                          <a:pt x="6064778" y="1465849"/>
                          <a:pt x="5981730" y="1381267"/>
                          <a:pt x="5743684" y="1424519"/>
                        </a:cubicBezTo>
                        <a:cubicBezTo>
                          <a:pt x="5505638" y="1467771"/>
                          <a:pt x="5327737" y="1421879"/>
                          <a:pt x="5176126" y="1424519"/>
                        </a:cubicBezTo>
                        <a:cubicBezTo>
                          <a:pt x="5024515" y="1427159"/>
                          <a:pt x="4863059" y="1359760"/>
                          <a:pt x="4608568" y="1424519"/>
                        </a:cubicBezTo>
                        <a:cubicBezTo>
                          <a:pt x="4354077" y="1489278"/>
                          <a:pt x="4234724" y="1399059"/>
                          <a:pt x="4131820" y="1424519"/>
                        </a:cubicBezTo>
                        <a:cubicBezTo>
                          <a:pt x="4028916" y="1449979"/>
                          <a:pt x="3668733" y="1393886"/>
                          <a:pt x="3382644" y="1424519"/>
                        </a:cubicBezTo>
                        <a:cubicBezTo>
                          <a:pt x="3096555" y="1455152"/>
                          <a:pt x="2907612" y="1405954"/>
                          <a:pt x="2724277" y="1424519"/>
                        </a:cubicBezTo>
                        <a:cubicBezTo>
                          <a:pt x="2540942" y="1443084"/>
                          <a:pt x="2182080" y="1406199"/>
                          <a:pt x="1975101" y="1424519"/>
                        </a:cubicBezTo>
                        <a:cubicBezTo>
                          <a:pt x="1768122" y="1442839"/>
                          <a:pt x="1638233" y="1419864"/>
                          <a:pt x="1498352" y="1424519"/>
                        </a:cubicBezTo>
                        <a:cubicBezTo>
                          <a:pt x="1358471" y="1429174"/>
                          <a:pt x="1350577" y="1397590"/>
                          <a:pt x="1203222" y="1424519"/>
                        </a:cubicBezTo>
                        <a:cubicBezTo>
                          <a:pt x="1055867" y="1451448"/>
                          <a:pt x="857645" y="1408485"/>
                          <a:pt x="635665" y="1424519"/>
                        </a:cubicBezTo>
                        <a:cubicBezTo>
                          <a:pt x="413685" y="1440553"/>
                          <a:pt x="135274" y="1391166"/>
                          <a:pt x="0" y="1424519"/>
                        </a:cubicBezTo>
                        <a:cubicBezTo>
                          <a:pt x="-14991" y="1293515"/>
                          <a:pt x="21708" y="1047943"/>
                          <a:pt x="0" y="949679"/>
                        </a:cubicBezTo>
                        <a:cubicBezTo>
                          <a:pt x="-21708" y="851415"/>
                          <a:pt x="53855" y="608068"/>
                          <a:pt x="0" y="446349"/>
                        </a:cubicBezTo>
                        <a:cubicBezTo>
                          <a:pt x="-53855" y="284630"/>
                          <a:pt x="9967" y="95934"/>
                          <a:pt x="0" y="0"/>
                        </a:cubicBezTo>
                        <a:close/>
                      </a:path>
                      <a:path w="9080923" h="1424519" stroke="0" extrusionOk="0">
                        <a:moveTo>
                          <a:pt x="0" y="0"/>
                        </a:moveTo>
                        <a:cubicBezTo>
                          <a:pt x="334357" y="-18590"/>
                          <a:pt x="458134" y="84017"/>
                          <a:pt x="749176" y="0"/>
                        </a:cubicBezTo>
                        <a:cubicBezTo>
                          <a:pt x="1040218" y="-84017"/>
                          <a:pt x="1048087" y="22340"/>
                          <a:pt x="1135115" y="0"/>
                        </a:cubicBezTo>
                        <a:cubicBezTo>
                          <a:pt x="1222143" y="-22340"/>
                          <a:pt x="1304872" y="3450"/>
                          <a:pt x="1430245" y="0"/>
                        </a:cubicBezTo>
                        <a:cubicBezTo>
                          <a:pt x="1555618" y="-3450"/>
                          <a:pt x="1756280" y="7896"/>
                          <a:pt x="1997803" y="0"/>
                        </a:cubicBezTo>
                        <a:cubicBezTo>
                          <a:pt x="2239326" y="-7896"/>
                          <a:pt x="2378587" y="45754"/>
                          <a:pt x="2746979" y="0"/>
                        </a:cubicBezTo>
                        <a:cubicBezTo>
                          <a:pt x="3115371" y="-45754"/>
                          <a:pt x="3026596" y="43647"/>
                          <a:pt x="3132918" y="0"/>
                        </a:cubicBezTo>
                        <a:cubicBezTo>
                          <a:pt x="3239240" y="-43647"/>
                          <a:pt x="3629106" y="25051"/>
                          <a:pt x="3791285" y="0"/>
                        </a:cubicBezTo>
                        <a:cubicBezTo>
                          <a:pt x="3953464" y="-25051"/>
                          <a:pt x="4162657" y="8844"/>
                          <a:pt x="4449652" y="0"/>
                        </a:cubicBezTo>
                        <a:cubicBezTo>
                          <a:pt x="4736647" y="-8844"/>
                          <a:pt x="4696290" y="43088"/>
                          <a:pt x="4926401" y="0"/>
                        </a:cubicBezTo>
                        <a:cubicBezTo>
                          <a:pt x="5156512" y="-43088"/>
                          <a:pt x="5416651" y="16217"/>
                          <a:pt x="5584768" y="0"/>
                        </a:cubicBezTo>
                        <a:cubicBezTo>
                          <a:pt x="5752885" y="-16217"/>
                          <a:pt x="5988494" y="29934"/>
                          <a:pt x="6152325" y="0"/>
                        </a:cubicBezTo>
                        <a:cubicBezTo>
                          <a:pt x="6316156" y="-29934"/>
                          <a:pt x="6745737" y="71388"/>
                          <a:pt x="6901501" y="0"/>
                        </a:cubicBezTo>
                        <a:cubicBezTo>
                          <a:pt x="7057265" y="-71388"/>
                          <a:pt x="7130516" y="23651"/>
                          <a:pt x="7196631" y="0"/>
                        </a:cubicBezTo>
                        <a:cubicBezTo>
                          <a:pt x="7262746" y="-23651"/>
                          <a:pt x="7442095" y="9149"/>
                          <a:pt x="7582571" y="0"/>
                        </a:cubicBezTo>
                        <a:cubicBezTo>
                          <a:pt x="7723047" y="-9149"/>
                          <a:pt x="7881274" y="45754"/>
                          <a:pt x="8059319" y="0"/>
                        </a:cubicBezTo>
                        <a:cubicBezTo>
                          <a:pt x="8237364" y="-45754"/>
                          <a:pt x="8597561" y="72495"/>
                          <a:pt x="9080923" y="0"/>
                        </a:cubicBezTo>
                        <a:cubicBezTo>
                          <a:pt x="9081445" y="98645"/>
                          <a:pt x="9078862" y="297063"/>
                          <a:pt x="9080923" y="489085"/>
                        </a:cubicBezTo>
                        <a:cubicBezTo>
                          <a:pt x="9082984" y="681108"/>
                          <a:pt x="9064850" y="827548"/>
                          <a:pt x="9080923" y="921189"/>
                        </a:cubicBezTo>
                        <a:cubicBezTo>
                          <a:pt x="9096996" y="1014830"/>
                          <a:pt x="9046145" y="1199345"/>
                          <a:pt x="9080923" y="1424519"/>
                        </a:cubicBezTo>
                        <a:cubicBezTo>
                          <a:pt x="8805291" y="1481512"/>
                          <a:pt x="8660442" y="1368989"/>
                          <a:pt x="8513365" y="1424519"/>
                        </a:cubicBezTo>
                        <a:cubicBezTo>
                          <a:pt x="8366288" y="1480049"/>
                          <a:pt x="8122915" y="1336098"/>
                          <a:pt x="7764189" y="1424519"/>
                        </a:cubicBezTo>
                        <a:cubicBezTo>
                          <a:pt x="7405463" y="1512940"/>
                          <a:pt x="7274975" y="1385677"/>
                          <a:pt x="7015013" y="1424519"/>
                        </a:cubicBezTo>
                        <a:cubicBezTo>
                          <a:pt x="6755051" y="1463361"/>
                          <a:pt x="6610725" y="1353367"/>
                          <a:pt x="6356646" y="1424519"/>
                        </a:cubicBezTo>
                        <a:cubicBezTo>
                          <a:pt x="6102567" y="1495671"/>
                          <a:pt x="6152703" y="1390345"/>
                          <a:pt x="5970707" y="1424519"/>
                        </a:cubicBezTo>
                        <a:cubicBezTo>
                          <a:pt x="5788711" y="1458693"/>
                          <a:pt x="5413236" y="1385432"/>
                          <a:pt x="5221531" y="1424519"/>
                        </a:cubicBezTo>
                        <a:cubicBezTo>
                          <a:pt x="5029826" y="1463606"/>
                          <a:pt x="4895105" y="1420181"/>
                          <a:pt x="4653973" y="1424519"/>
                        </a:cubicBezTo>
                        <a:cubicBezTo>
                          <a:pt x="4412841" y="1428857"/>
                          <a:pt x="4244875" y="1336368"/>
                          <a:pt x="3904797" y="1424519"/>
                        </a:cubicBezTo>
                        <a:cubicBezTo>
                          <a:pt x="3564719" y="1512670"/>
                          <a:pt x="3559198" y="1399017"/>
                          <a:pt x="3337239" y="1424519"/>
                        </a:cubicBezTo>
                        <a:cubicBezTo>
                          <a:pt x="3115280" y="1450021"/>
                          <a:pt x="3095649" y="1412953"/>
                          <a:pt x="2951300" y="1424519"/>
                        </a:cubicBezTo>
                        <a:cubicBezTo>
                          <a:pt x="2806951" y="1436085"/>
                          <a:pt x="2802255" y="1413777"/>
                          <a:pt x="2656170" y="1424519"/>
                        </a:cubicBezTo>
                        <a:cubicBezTo>
                          <a:pt x="2510085" y="1435261"/>
                          <a:pt x="2382602" y="1399581"/>
                          <a:pt x="2270231" y="1424519"/>
                        </a:cubicBezTo>
                        <a:cubicBezTo>
                          <a:pt x="2157860" y="1449457"/>
                          <a:pt x="1794983" y="1397434"/>
                          <a:pt x="1521055" y="1424519"/>
                        </a:cubicBezTo>
                        <a:cubicBezTo>
                          <a:pt x="1247127" y="1451604"/>
                          <a:pt x="1272236" y="1411341"/>
                          <a:pt x="1135115" y="1424519"/>
                        </a:cubicBezTo>
                        <a:cubicBezTo>
                          <a:pt x="997994" y="1437697"/>
                          <a:pt x="923537" y="1406123"/>
                          <a:pt x="749176" y="1424519"/>
                        </a:cubicBezTo>
                        <a:cubicBezTo>
                          <a:pt x="574815" y="1442915"/>
                          <a:pt x="227201" y="1339797"/>
                          <a:pt x="0" y="1424519"/>
                        </a:cubicBezTo>
                        <a:cubicBezTo>
                          <a:pt x="-35477" y="1260383"/>
                          <a:pt x="9793" y="1056346"/>
                          <a:pt x="0" y="963925"/>
                        </a:cubicBezTo>
                        <a:cubicBezTo>
                          <a:pt x="-9793" y="871504"/>
                          <a:pt x="48584" y="628772"/>
                          <a:pt x="0" y="503330"/>
                        </a:cubicBezTo>
                        <a:cubicBezTo>
                          <a:pt x="-48584" y="377889"/>
                          <a:pt x="52574" y="123618"/>
                          <a:pt x="0" y="0"/>
                        </a:cubicBezTo>
                        <a:close/>
                      </a:path>
                    </a:pathLst>
                  </a:custGeom>
                  <ask:type>
                    <ask:lineSketchNone/>
                  </ask:type>
                </ask:lineSketchStyleProps>
              </a:ext>
            </a:extLst>
          </a:ln>
        </p:spPr>
        <p:txBody>
          <a:bodyPr anchor="ctr">
            <a:normAutofit fontScale="77500" lnSpcReduction="20000"/>
          </a:bodyPr>
          <a:lstStyle/>
          <a:p>
            <a:pPr marL="0" indent="0" algn="ctr">
              <a:buNone/>
            </a:pPr>
            <a:r>
              <a:rPr lang="en-US" dirty="0"/>
              <a:t>It’s better to sort it out that the fourth task uses </a:t>
            </a:r>
            <a:r>
              <a:rPr lang="en-US" dirty="0">
                <a:solidFill>
                  <a:schemeClr val="accent1">
                    <a:lumMod val="75000"/>
                  </a:schemeClr>
                </a:solidFill>
              </a:rPr>
              <a:t>command</a:t>
            </a:r>
            <a:r>
              <a:rPr lang="en-US" dirty="0"/>
              <a:t> module to deploy our python virtual environments by using </a:t>
            </a:r>
            <a:r>
              <a:rPr lang="en-US" dirty="0" err="1">
                <a:solidFill>
                  <a:schemeClr val="accent1">
                    <a:lumMod val="75000"/>
                  </a:schemeClr>
                </a:solidFill>
              </a:rPr>
              <a:t>project_path</a:t>
            </a:r>
            <a:r>
              <a:rPr lang="en-US" dirty="0">
                <a:solidFill>
                  <a:schemeClr val="accent1">
                    <a:lumMod val="75000"/>
                  </a:schemeClr>
                </a:solidFill>
              </a:rPr>
              <a:t> </a:t>
            </a:r>
            <a:r>
              <a:rPr lang="en-US" dirty="0"/>
              <a:t>variable and </a:t>
            </a:r>
            <a:r>
              <a:rPr lang="en-US" dirty="0">
                <a:solidFill>
                  <a:schemeClr val="accent1">
                    <a:lumMod val="75000"/>
                  </a:schemeClr>
                </a:solidFill>
              </a:rPr>
              <a:t>filters</a:t>
            </a:r>
            <a:r>
              <a:rPr lang="en-US" dirty="0"/>
              <a:t> that help us to create these </a:t>
            </a:r>
            <a:r>
              <a:rPr lang="en-US" dirty="0" err="1"/>
              <a:t>venvs</a:t>
            </a:r>
            <a:r>
              <a:rPr lang="en-US" dirty="0"/>
              <a:t>.</a:t>
            </a:r>
          </a:p>
          <a:p>
            <a:pPr marL="0" indent="0" algn="ctr">
              <a:buNone/>
            </a:pPr>
            <a:r>
              <a:rPr lang="en-US" dirty="0" err="1">
                <a:solidFill>
                  <a:schemeClr val="accent1">
                    <a:lumMod val="75000"/>
                  </a:schemeClr>
                </a:solidFill>
              </a:rPr>
              <a:t>with_fileglob</a:t>
            </a:r>
            <a:r>
              <a:rPr lang="en-US" dirty="0">
                <a:solidFill>
                  <a:schemeClr val="accent1">
                    <a:lumMod val="75000"/>
                  </a:schemeClr>
                </a:solidFill>
              </a:rPr>
              <a:t>: “*.txt” </a:t>
            </a:r>
            <a:r>
              <a:rPr lang="en-US" dirty="0"/>
              <a:t>is a loop that checks our </a:t>
            </a:r>
            <a:r>
              <a:rPr lang="en-US" dirty="0">
                <a:solidFill>
                  <a:schemeClr val="accent1">
                    <a:lumMod val="75000"/>
                  </a:schemeClr>
                </a:solidFill>
              </a:rPr>
              <a:t>files</a:t>
            </a:r>
            <a:r>
              <a:rPr lang="en-US" dirty="0"/>
              <a:t> folder to count all txt files and returns requirements1, requirements2, requirements3 result to our filter </a:t>
            </a:r>
            <a:r>
              <a:rPr lang="en-US" dirty="0">
                <a:solidFill>
                  <a:schemeClr val="accent1">
                    <a:lumMod val="75000"/>
                  </a:schemeClr>
                </a:solidFill>
              </a:rPr>
              <a:t>item</a:t>
            </a:r>
            <a:r>
              <a:rPr lang="en-US" dirty="0"/>
              <a:t> and that’s how our </a:t>
            </a:r>
            <a:r>
              <a:rPr lang="en-US" dirty="0" err="1"/>
              <a:t>venvs</a:t>
            </a:r>
            <a:r>
              <a:rPr lang="en-US" dirty="0"/>
              <a:t> are created.</a:t>
            </a:r>
          </a:p>
        </p:txBody>
      </p:sp>
      <p:pic>
        <p:nvPicPr>
          <p:cNvPr id="5" name="Picture 4">
            <a:extLst>
              <a:ext uri="{FF2B5EF4-FFF2-40B4-BE49-F238E27FC236}">
                <a16:creationId xmlns:a16="http://schemas.microsoft.com/office/drawing/2014/main" id="{448D0952-2D41-4850-9855-D74F636D8FEB}"/>
              </a:ext>
            </a:extLst>
          </p:cNvPr>
          <p:cNvPicPr>
            <a:picLocks noChangeAspect="1"/>
          </p:cNvPicPr>
          <p:nvPr/>
        </p:nvPicPr>
        <p:blipFill>
          <a:blip r:embed="rId2"/>
          <a:stretch>
            <a:fillRect/>
          </a:stretch>
        </p:blipFill>
        <p:spPr>
          <a:xfrm>
            <a:off x="797113" y="482868"/>
            <a:ext cx="6877050" cy="1038225"/>
          </a:xfrm>
          <a:prstGeom prst="rect">
            <a:avLst/>
          </a:prstGeom>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2C586C26-9E28-4EC3-9856-9C38F27FB27B}"/>
              </a:ext>
            </a:extLst>
          </p:cNvPr>
          <p:cNvPicPr>
            <a:picLocks noChangeAspect="1"/>
          </p:cNvPicPr>
          <p:nvPr/>
        </p:nvPicPr>
        <p:blipFill>
          <a:blip r:embed="rId3"/>
          <a:stretch>
            <a:fillRect/>
          </a:stretch>
        </p:blipFill>
        <p:spPr>
          <a:xfrm>
            <a:off x="797113" y="3367794"/>
            <a:ext cx="6877050" cy="1238250"/>
          </a:xfrm>
          <a:prstGeom prst="rect">
            <a:avLst/>
          </a:prstGeom>
        </p:spPr>
      </p:pic>
      <p:sp>
        <p:nvSpPr>
          <p:cNvPr id="10" name="Content Placeholder 2">
            <a:extLst>
              <a:ext uri="{FF2B5EF4-FFF2-40B4-BE49-F238E27FC236}">
                <a16:creationId xmlns:a16="http://schemas.microsoft.com/office/drawing/2014/main" id="{4BA901CF-23AC-4AAD-A8CF-3ACD2732E5D3}"/>
              </a:ext>
            </a:extLst>
          </p:cNvPr>
          <p:cNvSpPr txBox="1">
            <a:spLocks/>
          </p:cNvSpPr>
          <p:nvPr/>
        </p:nvSpPr>
        <p:spPr>
          <a:xfrm>
            <a:off x="2277770" y="4841148"/>
            <a:ext cx="9080923" cy="1424519"/>
          </a:xfrm>
          <a:prstGeom prst="rect">
            <a:avLst/>
          </a:prstGeom>
          <a:solidFill>
            <a:schemeClr val="accent4">
              <a:lumMod val="75000"/>
            </a:schemeClr>
          </a:solidFill>
          <a:ln>
            <a:solidFill>
              <a:schemeClr val="tx1"/>
            </a:solidFill>
            <a:extLst>
              <a:ext uri="{C807C97D-BFC1-408E-A445-0C87EB9F89A2}">
                <ask:lineSketchStyleProps xmlns:ask="http://schemas.microsoft.com/office/drawing/2018/sketchyshapes" sd="828908669">
                  <a:custGeom>
                    <a:avLst/>
                    <a:gdLst>
                      <a:gd name="connsiteX0" fmla="*/ 0 w 9080923"/>
                      <a:gd name="connsiteY0" fmla="*/ 0 h 1424519"/>
                      <a:gd name="connsiteX1" fmla="*/ 567558 w 9080923"/>
                      <a:gd name="connsiteY1" fmla="*/ 0 h 1424519"/>
                      <a:gd name="connsiteX2" fmla="*/ 1225925 w 9080923"/>
                      <a:gd name="connsiteY2" fmla="*/ 0 h 1424519"/>
                      <a:gd name="connsiteX3" fmla="*/ 1793482 w 9080923"/>
                      <a:gd name="connsiteY3" fmla="*/ 0 h 1424519"/>
                      <a:gd name="connsiteX4" fmla="*/ 2088612 w 9080923"/>
                      <a:gd name="connsiteY4" fmla="*/ 0 h 1424519"/>
                      <a:gd name="connsiteX5" fmla="*/ 2474552 w 9080923"/>
                      <a:gd name="connsiteY5" fmla="*/ 0 h 1424519"/>
                      <a:gd name="connsiteX6" fmla="*/ 3223728 w 9080923"/>
                      <a:gd name="connsiteY6" fmla="*/ 0 h 1424519"/>
                      <a:gd name="connsiteX7" fmla="*/ 3518858 w 9080923"/>
                      <a:gd name="connsiteY7" fmla="*/ 0 h 1424519"/>
                      <a:gd name="connsiteX8" fmla="*/ 4268034 w 9080923"/>
                      <a:gd name="connsiteY8" fmla="*/ 0 h 1424519"/>
                      <a:gd name="connsiteX9" fmla="*/ 4835591 w 9080923"/>
                      <a:gd name="connsiteY9" fmla="*/ 0 h 1424519"/>
                      <a:gd name="connsiteX10" fmla="*/ 5493958 w 9080923"/>
                      <a:gd name="connsiteY10" fmla="*/ 0 h 1424519"/>
                      <a:gd name="connsiteX11" fmla="*/ 6152325 w 9080923"/>
                      <a:gd name="connsiteY11" fmla="*/ 0 h 1424519"/>
                      <a:gd name="connsiteX12" fmla="*/ 6447455 w 9080923"/>
                      <a:gd name="connsiteY12" fmla="*/ 0 h 1424519"/>
                      <a:gd name="connsiteX13" fmla="*/ 7196631 w 9080923"/>
                      <a:gd name="connsiteY13" fmla="*/ 0 h 1424519"/>
                      <a:gd name="connsiteX14" fmla="*/ 7582571 w 9080923"/>
                      <a:gd name="connsiteY14" fmla="*/ 0 h 1424519"/>
                      <a:gd name="connsiteX15" fmla="*/ 8059319 w 9080923"/>
                      <a:gd name="connsiteY15" fmla="*/ 0 h 1424519"/>
                      <a:gd name="connsiteX16" fmla="*/ 8445258 w 9080923"/>
                      <a:gd name="connsiteY16" fmla="*/ 0 h 1424519"/>
                      <a:gd name="connsiteX17" fmla="*/ 9080923 w 9080923"/>
                      <a:gd name="connsiteY17" fmla="*/ 0 h 1424519"/>
                      <a:gd name="connsiteX18" fmla="*/ 9080923 w 9080923"/>
                      <a:gd name="connsiteY18" fmla="*/ 432104 h 1424519"/>
                      <a:gd name="connsiteX19" fmla="*/ 9080923 w 9080923"/>
                      <a:gd name="connsiteY19" fmla="*/ 906944 h 1424519"/>
                      <a:gd name="connsiteX20" fmla="*/ 9080923 w 9080923"/>
                      <a:gd name="connsiteY20" fmla="*/ 1424519 h 1424519"/>
                      <a:gd name="connsiteX21" fmla="*/ 8422556 w 9080923"/>
                      <a:gd name="connsiteY21" fmla="*/ 1424519 h 1424519"/>
                      <a:gd name="connsiteX22" fmla="*/ 8036617 w 9080923"/>
                      <a:gd name="connsiteY22" fmla="*/ 1424519 h 1424519"/>
                      <a:gd name="connsiteX23" fmla="*/ 7741487 w 9080923"/>
                      <a:gd name="connsiteY23" fmla="*/ 1424519 h 1424519"/>
                      <a:gd name="connsiteX24" fmla="*/ 7446357 w 9080923"/>
                      <a:gd name="connsiteY24" fmla="*/ 1424519 h 1424519"/>
                      <a:gd name="connsiteX25" fmla="*/ 6787990 w 9080923"/>
                      <a:gd name="connsiteY25" fmla="*/ 1424519 h 1424519"/>
                      <a:gd name="connsiteX26" fmla="*/ 6220432 w 9080923"/>
                      <a:gd name="connsiteY26" fmla="*/ 1424519 h 1424519"/>
                      <a:gd name="connsiteX27" fmla="*/ 5743684 w 9080923"/>
                      <a:gd name="connsiteY27" fmla="*/ 1424519 h 1424519"/>
                      <a:gd name="connsiteX28" fmla="*/ 5176126 w 9080923"/>
                      <a:gd name="connsiteY28" fmla="*/ 1424519 h 1424519"/>
                      <a:gd name="connsiteX29" fmla="*/ 4608568 w 9080923"/>
                      <a:gd name="connsiteY29" fmla="*/ 1424519 h 1424519"/>
                      <a:gd name="connsiteX30" fmla="*/ 4131820 w 9080923"/>
                      <a:gd name="connsiteY30" fmla="*/ 1424519 h 1424519"/>
                      <a:gd name="connsiteX31" fmla="*/ 3382644 w 9080923"/>
                      <a:gd name="connsiteY31" fmla="*/ 1424519 h 1424519"/>
                      <a:gd name="connsiteX32" fmla="*/ 2724277 w 9080923"/>
                      <a:gd name="connsiteY32" fmla="*/ 1424519 h 1424519"/>
                      <a:gd name="connsiteX33" fmla="*/ 1975101 w 9080923"/>
                      <a:gd name="connsiteY33" fmla="*/ 1424519 h 1424519"/>
                      <a:gd name="connsiteX34" fmla="*/ 1498352 w 9080923"/>
                      <a:gd name="connsiteY34" fmla="*/ 1424519 h 1424519"/>
                      <a:gd name="connsiteX35" fmla="*/ 1203222 w 9080923"/>
                      <a:gd name="connsiteY35" fmla="*/ 1424519 h 1424519"/>
                      <a:gd name="connsiteX36" fmla="*/ 635665 w 9080923"/>
                      <a:gd name="connsiteY36" fmla="*/ 1424519 h 1424519"/>
                      <a:gd name="connsiteX37" fmla="*/ 0 w 9080923"/>
                      <a:gd name="connsiteY37" fmla="*/ 1424519 h 1424519"/>
                      <a:gd name="connsiteX38" fmla="*/ 0 w 9080923"/>
                      <a:gd name="connsiteY38" fmla="*/ 949679 h 1424519"/>
                      <a:gd name="connsiteX39" fmla="*/ 0 w 9080923"/>
                      <a:gd name="connsiteY39" fmla="*/ 446349 h 1424519"/>
                      <a:gd name="connsiteX40" fmla="*/ 0 w 9080923"/>
                      <a:gd name="connsiteY40" fmla="*/ 0 h 1424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080923" h="1424519" fill="none" extrusionOk="0">
                        <a:moveTo>
                          <a:pt x="0" y="0"/>
                        </a:moveTo>
                        <a:cubicBezTo>
                          <a:pt x="229992" y="-9899"/>
                          <a:pt x="391958" y="39363"/>
                          <a:pt x="567558" y="0"/>
                        </a:cubicBezTo>
                        <a:cubicBezTo>
                          <a:pt x="743158" y="-39363"/>
                          <a:pt x="1069403" y="37682"/>
                          <a:pt x="1225925" y="0"/>
                        </a:cubicBezTo>
                        <a:cubicBezTo>
                          <a:pt x="1382447" y="-37682"/>
                          <a:pt x="1642281" y="57446"/>
                          <a:pt x="1793482" y="0"/>
                        </a:cubicBezTo>
                        <a:cubicBezTo>
                          <a:pt x="1944683" y="-57446"/>
                          <a:pt x="2005903" y="62"/>
                          <a:pt x="2088612" y="0"/>
                        </a:cubicBezTo>
                        <a:cubicBezTo>
                          <a:pt x="2171321" y="-62"/>
                          <a:pt x="2287776" y="38925"/>
                          <a:pt x="2474552" y="0"/>
                        </a:cubicBezTo>
                        <a:cubicBezTo>
                          <a:pt x="2661328" y="-38925"/>
                          <a:pt x="2952010" y="4444"/>
                          <a:pt x="3223728" y="0"/>
                        </a:cubicBezTo>
                        <a:cubicBezTo>
                          <a:pt x="3495446" y="-4444"/>
                          <a:pt x="3392370" y="23923"/>
                          <a:pt x="3518858" y="0"/>
                        </a:cubicBezTo>
                        <a:cubicBezTo>
                          <a:pt x="3645346" y="-23923"/>
                          <a:pt x="3902559" y="50925"/>
                          <a:pt x="4268034" y="0"/>
                        </a:cubicBezTo>
                        <a:cubicBezTo>
                          <a:pt x="4633509" y="-50925"/>
                          <a:pt x="4582485" y="45006"/>
                          <a:pt x="4835591" y="0"/>
                        </a:cubicBezTo>
                        <a:cubicBezTo>
                          <a:pt x="5088697" y="-45006"/>
                          <a:pt x="5312060" y="14511"/>
                          <a:pt x="5493958" y="0"/>
                        </a:cubicBezTo>
                        <a:cubicBezTo>
                          <a:pt x="5675856" y="-14511"/>
                          <a:pt x="5913665" y="41204"/>
                          <a:pt x="6152325" y="0"/>
                        </a:cubicBezTo>
                        <a:cubicBezTo>
                          <a:pt x="6390985" y="-41204"/>
                          <a:pt x="6368684" y="11135"/>
                          <a:pt x="6447455" y="0"/>
                        </a:cubicBezTo>
                        <a:cubicBezTo>
                          <a:pt x="6526226" y="-11135"/>
                          <a:pt x="7009982" y="68075"/>
                          <a:pt x="7196631" y="0"/>
                        </a:cubicBezTo>
                        <a:cubicBezTo>
                          <a:pt x="7383280" y="-68075"/>
                          <a:pt x="7494326" y="33928"/>
                          <a:pt x="7582571" y="0"/>
                        </a:cubicBezTo>
                        <a:cubicBezTo>
                          <a:pt x="7670816" y="-33928"/>
                          <a:pt x="7843202" y="12880"/>
                          <a:pt x="8059319" y="0"/>
                        </a:cubicBezTo>
                        <a:cubicBezTo>
                          <a:pt x="8275436" y="-12880"/>
                          <a:pt x="8284845" y="27906"/>
                          <a:pt x="8445258" y="0"/>
                        </a:cubicBezTo>
                        <a:cubicBezTo>
                          <a:pt x="8605671" y="-27906"/>
                          <a:pt x="8911780" y="777"/>
                          <a:pt x="9080923" y="0"/>
                        </a:cubicBezTo>
                        <a:cubicBezTo>
                          <a:pt x="9104329" y="192309"/>
                          <a:pt x="9049750" y="226523"/>
                          <a:pt x="9080923" y="432104"/>
                        </a:cubicBezTo>
                        <a:cubicBezTo>
                          <a:pt x="9112096" y="637685"/>
                          <a:pt x="9036050" y="784608"/>
                          <a:pt x="9080923" y="906944"/>
                        </a:cubicBezTo>
                        <a:cubicBezTo>
                          <a:pt x="9125796" y="1029280"/>
                          <a:pt x="9035495" y="1303051"/>
                          <a:pt x="9080923" y="1424519"/>
                        </a:cubicBezTo>
                        <a:cubicBezTo>
                          <a:pt x="8882184" y="1476721"/>
                          <a:pt x="8679528" y="1393542"/>
                          <a:pt x="8422556" y="1424519"/>
                        </a:cubicBezTo>
                        <a:cubicBezTo>
                          <a:pt x="8165584" y="1455496"/>
                          <a:pt x="8125586" y="1413462"/>
                          <a:pt x="8036617" y="1424519"/>
                        </a:cubicBezTo>
                        <a:cubicBezTo>
                          <a:pt x="7947648" y="1435576"/>
                          <a:pt x="7878231" y="1390237"/>
                          <a:pt x="7741487" y="1424519"/>
                        </a:cubicBezTo>
                        <a:cubicBezTo>
                          <a:pt x="7604743" y="1458801"/>
                          <a:pt x="7506202" y="1396881"/>
                          <a:pt x="7446357" y="1424519"/>
                        </a:cubicBezTo>
                        <a:cubicBezTo>
                          <a:pt x="7386512" y="1452157"/>
                          <a:pt x="6960978" y="1352530"/>
                          <a:pt x="6787990" y="1424519"/>
                        </a:cubicBezTo>
                        <a:cubicBezTo>
                          <a:pt x="6615002" y="1496508"/>
                          <a:pt x="6376086" y="1383189"/>
                          <a:pt x="6220432" y="1424519"/>
                        </a:cubicBezTo>
                        <a:cubicBezTo>
                          <a:pt x="6064778" y="1465849"/>
                          <a:pt x="5981730" y="1381267"/>
                          <a:pt x="5743684" y="1424519"/>
                        </a:cubicBezTo>
                        <a:cubicBezTo>
                          <a:pt x="5505638" y="1467771"/>
                          <a:pt x="5327737" y="1421879"/>
                          <a:pt x="5176126" y="1424519"/>
                        </a:cubicBezTo>
                        <a:cubicBezTo>
                          <a:pt x="5024515" y="1427159"/>
                          <a:pt x="4863059" y="1359760"/>
                          <a:pt x="4608568" y="1424519"/>
                        </a:cubicBezTo>
                        <a:cubicBezTo>
                          <a:pt x="4354077" y="1489278"/>
                          <a:pt x="4234724" y="1399059"/>
                          <a:pt x="4131820" y="1424519"/>
                        </a:cubicBezTo>
                        <a:cubicBezTo>
                          <a:pt x="4028916" y="1449979"/>
                          <a:pt x="3668733" y="1393886"/>
                          <a:pt x="3382644" y="1424519"/>
                        </a:cubicBezTo>
                        <a:cubicBezTo>
                          <a:pt x="3096555" y="1455152"/>
                          <a:pt x="2907612" y="1405954"/>
                          <a:pt x="2724277" y="1424519"/>
                        </a:cubicBezTo>
                        <a:cubicBezTo>
                          <a:pt x="2540942" y="1443084"/>
                          <a:pt x="2182080" y="1406199"/>
                          <a:pt x="1975101" y="1424519"/>
                        </a:cubicBezTo>
                        <a:cubicBezTo>
                          <a:pt x="1768122" y="1442839"/>
                          <a:pt x="1638233" y="1419864"/>
                          <a:pt x="1498352" y="1424519"/>
                        </a:cubicBezTo>
                        <a:cubicBezTo>
                          <a:pt x="1358471" y="1429174"/>
                          <a:pt x="1350577" y="1397590"/>
                          <a:pt x="1203222" y="1424519"/>
                        </a:cubicBezTo>
                        <a:cubicBezTo>
                          <a:pt x="1055867" y="1451448"/>
                          <a:pt x="857645" y="1408485"/>
                          <a:pt x="635665" y="1424519"/>
                        </a:cubicBezTo>
                        <a:cubicBezTo>
                          <a:pt x="413685" y="1440553"/>
                          <a:pt x="135274" y="1391166"/>
                          <a:pt x="0" y="1424519"/>
                        </a:cubicBezTo>
                        <a:cubicBezTo>
                          <a:pt x="-14991" y="1293515"/>
                          <a:pt x="21708" y="1047943"/>
                          <a:pt x="0" y="949679"/>
                        </a:cubicBezTo>
                        <a:cubicBezTo>
                          <a:pt x="-21708" y="851415"/>
                          <a:pt x="53855" y="608068"/>
                          <a:pt x="0" y="446349"/>
                        </a:cubicBezTo>
                        <a:cubicBezTo>
                          <a:pt x="-53855" y="284630"/>
                          <a:pt x="9967" y="95934"/>
                          <a:pt x="0" y="0"/>
                        </a:cubicBezTo>
                        <a:close/>
                      </a:path>
                      <a:path w="9080923" h="1424519" stroke="0" extrusionOk="0">
                        <a:moveTo>
                          <a:pt x="0" y="0"/>
                        </a:moveTo>
                        <a:cubicBezTo>
                          <a:pt x="334357" y="-18590"/>
                          <a:pt x="458134" y="84017"/>
                          <a:pt x="749176" y="0"/>
                        </a:cubicBezTo>
                        <a:cubicBezTo>
                          <a:pt x="1040218" y="-84017"/>
                          <a:pt x="1048087" y="22340"/>
                          <a:pt x="1135115" y="0"/>
                        </a:cubicBezTo>
                        <a:cubicBezTo>
                          <a:pt x="1222143" y="-22340"/>
                          <a:pt x="1304872" y="3450"/>
                          <a:pt x="1430245" y="0"/>
                        </a:cubicBezTo>
                        <a:cubicBezTo>
                          <a:pt x="1555618" y="-3450"/>
                          <a:pt x="1756280" y="7896"/>
                          <a:pt x="1997803" y="0"/>
                        </a:cubicBezTo>
                        <a:cubicBezTo>
                          <a:pt x="2239326" y="-7896"/>
                          <a:pt x="2378587" y="45754"/>
                          <a:pt x="2746979" y="0"/>
                        </a:cubicBezTo>
                        <a:cubicBezTo>
                          <a:pt x="3115371" y="-45754"/>
                          <a:pt x="3026596" y="43647"/>
                          <a:pt x="3132918" y="0"/>
                        </a:cubicBezTo>
                        <a:cubicBezTo>
                          <a:pt x="3239240" y="-43647"/>
                          <a:pt x="3629106" y="25051"/>
                          <a:pt x="3791285" y="0"/>
                        </a:cubicBezTo>
                        <a:cubicBezTo>
                          <a:pt x="3953464" y="-25051"/>
                          <a:pt x="4162657" y="8844"/>
                          <a:pt x="4449652" y="0"/>
                        </a:cubicBezTo>
                        <a:cubicBezTo>
                          <a:pt x="4736647" y="-8844"/>
                          <a:pt x="4696290" y="43088"/>
                          <a:pt x="4926401" y="0"/>
                        </a:cubicBezTo>
                        <a:cubicBezTo>
                          <a:pt x="5156512" y="-43088"/>
                          <a:pt x="5416651" y="16217"/>
                          <a:pt x="5584768" y="0"/>
                        </a:cubicBezTo>
                        <a:cubicBezTo>
                          <a:pt x="5752885" y="-16217"/>
                          <a:pt x="5988494" y="29934"/>
                          <a:pt x="6152325" y="0"/>
                        </a:cubicBezTo>
                        <a:cubicBezTo>
                          <a:pt x="6316156" y="-29934"/>
                          <a:pt x="6745737" y="71388"/>
                          <a:pt x="6901501" y="0"/>
                        </a:cubicBezTo>
                        <a:cubicBezTo>
                          <a:pt x="7057265" y="-71388"/>
                          <a:pt x="7130516" y="23651"/>
                          <a:pt x="7196631" y="0"/>
                        </a:cubicBezTo>
                        <a:cubicBezTo>
                          <a:pt x="7262746" y="-23651"/>
                          <a:pt x="7442095" y="9149"/>
                          <a:pt x="7582571" y="0"/>
                        </a:cubicBezTo>
                        <a:cubicBezTo>
                          <a:pt x="7723047" y="-9149"/>
                          <a:pt x="7881274" y="45754"/>
                          <a:pt x="8059319" y="0"/>
                        </a:cubicBezTo>
                        <a:cubicBezTo>
                          <a:pt x="8237364" y="-45754"/>
                          <a:pt x="8597561" y="72495"/>
                          <a:pt x="9080923" y="0"/>
                        </a:cubicBezTo>
                        <a:cubicBezTo>
                          <a:pt x="9081445" y="98645"/>
                          <a:pt x="9078862" y="297063"/>
                          <a:pt x="9080923" y="489085"/>
                        </a:cubicBezTo>
                        <a:cubicBezTo>
                          <a:pt x="9082984" y="681108"/>
                          <a:pt x="9064850" y="827548"/>
                          <a:pt x="9080923" y="921189"/>
                        </a:cubicBezTo>
                        <a:cubicBezTo>
                          <a:pt x="9096996" y="1014830"/>
                          <a:pt x="9046145" y="1199345"/>
                          <a:pt x="9080923" y="1424519"/>
                        </a:cubicBezTo>
                        <a:cubicBezTo>
                          <a:pt x="8805291" y="1481512"/>
                          <a:pt x="8660442" y="1368989"/>
                          <a:pt x="8513365" y="1424519"/>
                        </a:cubicBezTo>
                        <a:cubicBezTo>
                          <a:pt x="8366288" y="1480049"/>
                          <a:pt x="8122915" y="1336098"/>
                          <a:pt x="7764189" y="1424519"/>
                        </a:cubicBezTo>
                        <a:cubicBezTo>
                          <a:pt x="7405463" y="1512940"/>
                          <a:pt x="7274975" y="1385677"/>
                          <a:pt x="7015013" y="1424519"/>
                        </a:cubicBezTo>
                        <a:cubicBezTo>
                          <a:pt x="6755051" y="1463361"/>
                          <a:pt x="6610725" y="1353367"/>
                          <a:pt x="6356646" y="1424519"/>
                        </a:cubicBezTo>
                        <a:cubicBezTo>
                          <a:pt x="6102567" y="1495671"/>
                          <a:pt x="6152703" y="1390345"/>
                          <a:pt x="5970707" y="1424519"/>
                        </a:cubicBezTo>
                        <a:cubicBezTo>
                          <a:pt x="5788711" y="1458693"/>
                          <a:pt x="5413236" y="1385432"/>
                          <a:pt x="5221531" y="1424519"/>
                        </a:cubicBezTo>
                        <a:cubicBezTo>
                          <a:pt x="5029826" y="1463606"/>
                          <a:pt x="4895105" y="1420181"/>
                          <a:pt x="4653973" y="1424519"/>
                        </a:cubicBezTo>
                        <a:cubicBezTo>
                          <a:pt x="4412841" y="1428857"/>
                          <a:pt x="4244875" y="1336368"/>
                          <a:pt x="3904797" y="1424519"/>
                        </a:cubicBezTo>
                        <a:cubicBezTo>
                          <a:pt x="3564719" y="1512670"/>
                          <a:pt x="3559198" y="1399017"/>
                          <a:pt x="3337239" y="1424519"/>
                        </a:cubicBezTo>
                        <a:cubicBezTo>
                          <a:pt x="3115280" y="1450021"/>
                          <a:pt x="3095649" y="1412953"/>
                          <a:pt x="2951300" y="1424519"/>
                        </a:cubicBezTo>
                        <a:cubicBezTo>
                          <a:pt x="2806951" y="1436085"/>
                          <a:pt x="2802255" y="1413777"/>
                          <a:pt x="2656170" y="1424519"/>
                        </a:cubicBezTo>
                        <a:cubicBezTo>
                          <a:pt x="2510085" y="1435261"/>
                          <a:pt x="2382602" y="1399581"/>
                          <a:pt x="2270231" y="1424519"/>
                        </a:cubicBezTo>
                        <a:cubicBezTo>
                          <a:pt x="2157860" y="1449457"/>
                          <a:pt x="1794983" y="1397434"/>
                          <a:pt x="1521055" y="1424519"/>
                        </a:cubicBezTo>
                        <a:cubicBezTo>
                          <a:pt x="1247127" y="1451604"/>
                          <a:pt x="1272236" y="1411341"/>
                          <a:pt x="1135115" y="1424519"/>
                        </a:cubicBezTo>
                        <a:cubicBezTo>
                          <a:pt x="997994" y="1437697"/>
                          <a:pt x="923537" y="1406123"/>
                          <a:pt x="749176" y="1424519"/>
                        </a:cubicBezTo>
                        <a:cubicBezTo>
                          <a:pt x="574815" y="1442915"/>
                          <a:pt x="227201" y="1339797"/>
                          <a:pt x="0" y="1424519"/>
                        </a:cubicBezTo>
                        <a:cubicBezTo>
                          <a:pt x="-35477" y="1260383"/>
                          <a:pt x="9793" y="1056346"/>
                          <a:pt x="0" y="963925"/>
                        </a:cubicBezTo>
                        <a:cubicBezTo>
                          <a:pt x="-9793" y="871504"/>
                          <a:pt x="48584" y="628772"/>
                          <a:pt x="0" y="503330"/>
                        </a:cubicBezTo>
                        <a:cubicBezTo>
                          <a:pt x="-48584" y="377889"/>
                          <a:pt x="52574" y="123618"/>
                          <a:pt x="0" y="0"/>
                        </a:cubicBezTo>
                        <a:close/>
                      </a:path>
                    </a:pathLst>
                  </a:custGeom>
                  <ask:type>
                    <ask:lineSketchNone/>
                  </ask:type>
                </ask:lineSketchStyleProps>
              </a:ext>
            </a:extLst>
          </a:ln>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Font typeface="Wingdings 3" charset="2"/>
              <a:buNone/>
            </a:pPr>
            <a:r>
              <a:rPr lang="en-US" sz="1600" dirty="0"/>
              <a:t>Let’s observe closely the fifth task that installs our requirements into python virtual environments. By using </a:t>
            </a:r>
            <a:r>
              <a:rPr lang="en-US" sz="1600" dirty="0">
                <a:solidFill>
                  <a:schemeClr val="accent1">
                    <a:lumMod val="75000"/>
                  </a:schemeClr>
                </a:solidFill>
              </a:rPr>
              <a:t>pip</a:t>
            </a:r>
            <a:r>
              <a:rPr lang="en-US" sz="1600" dirty="0"/>
              <a:t> module we deploy our requirements, </a:t>
            </a:r>
            <a:r>
              <a:rPr lang="en-US" sz="1600" dirty="0">
                <a:solidFill>
                  <a:schemeClr val="accent1">
                    <a:lumMod val="75000"/>
                  </a:schemeClr>
                </a:solidFill>
              </a:rPr>
              <a:t>requirements</a:t>
            </a:r>
            <a:r>
              <a:rPr lang="en-US" sz="1600" dirty="0"/>
              <a:t> argument collects all </a:t>
            </a:r>
            <a:r>
              <a:rPr lang="en-US" sz="1600" dirty="0">
                <a:solidFill>
                  <a:schemeClr val="accent1">
                    <a:lumMod val="75000"/>
                  </a:schemeClr>
                </a:solidFill>
              </a:rPr>
              <a:t>items</a:t>
            </a:r>
            <a:r>
              <a:rPr lang="en-US" sz="1600" dirty="0"/>
              <a:t> that are returned from </a:t>
            </a:r>
            <a:r>
              <a:rPr lang="en-US" sz="1600" dirty="0" err="1">
                <a:solidFill>
                  <a:schemeClr val="accent1">
                    <a:lumMod val="75000"/>
                  </a:schemeClr>
                </a:solidFill>
              </a:rPr>
              <a:t>with_fileglob</a:t>
            </a:r>
            <a:r>
              <a:rPr lang="en-US" sz="1600" dirty="0">
                <a:solidFill>
                  <a:schemeClr val="accent1">
                    <a:lumMod val="75000"/>
                  </a:schemeClr>
                </a:solidFill>
              </a:rPr>
              <a:t>: “*.txt” </a:t>
            </a:r>
            <a:r>
              <a:rPr lang="en-US" sz="1600" dirty="0"/>
              <a:t>loop and </a:t>
            </a:r>
            <a:r>
              <a:rPr lang="en-US" sz="1600" dirty="0" err="1">
                <a:solidFill>
                  <a:schemeClr val="accent1">
                    <a:lumMod val="75000"/>
                  </a:schemeClr>
                </a:solidFill>
              </a:rPr>
              <a:t>virtualenv</a:t>
            </a:r>
            <a:r>
              <a:rPr lang="en-US" sz="1600" dirty="0"/>
              <a:t> argument points where our requirements should be installed. </a:t>
            </a:r>
          </a:p>
        </p:txBody>
      </p:sp>
    </p:spTree>
    <p:extLst>
      <p:ext uri="{BB962C8B-B14F-4D97-AF65-F5344CB8AC3E}">
        <p14:creationId xmlns:p14="http://schemas.microsoft.com/office/powerpoint/2010/main" val="127149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C664C-94CF-42BA-8556-3CC0E6BDD42F}"/>
              </a:ext>
            </a:extLst>
          </p:cNvPr>
          <p:cNvSpPr>
            <a:spLocks noGrp="1"/>
          </p:cNvSpPr>
          <p:nvPr>
            <p:ph type="title"/>
          </p:nvPr>
        </p:nvSpPr>
        <p:spPr>
          <a:xfrm>
            <a:off x="276996" y="276551"/>
            <a:ext cx="4051723" cy="872742"/>
          </a:xfrm>
          <a:effectLst>
            <a:outerShdw blurRad="50800" dist="38100" dir="5400000" algn="t" rotWithShape="0">
              <a:prstClr val="black">
                <a:alpha val="40000"/>
              </a:prstClr>
            </a:outerShdw>
          </a:effectLst>
        </p:spPr>
        <p:txBody>
          <a:bodyPr/>
          <a:lstStyle/>
          <a:p>
            <a:r>
              <a:rPr lang="en-US" b="1" dirty="0">
                <a:latin typeface="Arial" panose="020B0604020202020204" pitchFamily="34" charset="0"/>
                <a:cs typeface="Arial" panose="020B0604020202020204" pitchFamily="34" charset="0"/>
              </a:rPr>
              <a:t>My Playbook</a:t>
            </a:r>
          </a:p>
        </p:txBody>
      </p:sp>
      <p:sp>
        <p:nvSpPr>
          <p:cNvPr id="3" name="Content Placeholder 2">
            <a:extLst>
              <a:ext uri="{FF2B5EF4-FFF2-40B4-BE49-F238E27FC236}">
                <a16:creationId xmlns:a16="http://schemas.microsoft.com/office/drawing/2014/main" id="{FFDE625F-7DF7-460D-8899-973E4D09A6D4}"/>
              </a:ext>
            </a:extLst>
          </p:cNvPr>
          <p:cNvSpPr>
            <a:spLocks noGrp="1"/>
          </p:cNvSpPr>
          <p:nvPr>
            <p:ph idx="1"/>
          </p:nvPr>
        </p:nvSpPr>
        <p:spPr>
          <a:xfrm>
            <a:off x="759364" y="1065401"/>
            <a:ext cx="9500371" cy="1508007"/>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70000" lnSpcReduction="20000"/>
          </a:bodyPr>
          <a:lstStyle/>
          <a:p>
            <a:pPr marL="0" indent="0">
              <a:buNone/>
            </a:pPr>
            <a:r>
              <a:rPr lang="en-US" b="1" dirty="0">
                <a:latin typeface="Arial" panose="020B0604020202020204" pitchFamily="34" charset="0"/>
                <a:cs typeface="Arial" panose="020B0604020202020204" pitchFamily="34" charset="0"/>
              </a:rPr>
              <a:t>Should</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have a direct path to my roles</a:t>
            </a:r>
          </a:p>
          <a:p>
            <a:r>
              <a:rPr lang="en-US" dirty="0">
                <a:latin typeface="Arial" panose="020B0604020202020204" pitchFamily="34" charset="0"/>
                <a:cs typeface="Arial" panose="020B0604020202020204" pitchFamily="34" charset="0"/>
              </a:rPr>
              <a:t>understand what is our host where we should deploy to</a:t>
            </a:r>
          </a:p>
          <a:p>
            <a:r>
              <a:rPr lang="en-US" dirty="0">
                <a:latin typeface="Arial" panose="020B0604020202020204" pitchFamily="34" charset="0"/>
                <a:cs typeface="Arial" panose="020B0604020202020204" pitchFamily="34" charset="0"/>
              </a:rPr>
              <a:t>use group variables</a:t>
            </a:r>
          </a:p>
          <a:p>
            <a:r>
              <a:rPr lang="en-US" dirty="0">
                <a:latin typeface="Arial" panose="020B0604020202020204" pitchFamily="34" charset="0"/>
                <a:cs typeface="Arial" panose="020B0604020202020204" pitchFamily="34" charset="0"/>
              </a:rPr>
              <a:t>switch to root user in order to deploy without any problems that are related to permissions</a:t>
            </a:r>
          </a:p>
          <a:p>
            <a:endParaRPr lang="en-US"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864156D-249D-404C-8F65-F030B4F439FA}"/>
              </a:ext>
            </a:extLst>
          </p:cNvPr>
          <p:cNvPicPr>
            <a:picLocks noChangeAspect="1"/>
          </p:cNvPicPr>
          <p:nvPr/>
        </p:nvPicPr>
        <p:blipFill>
          <a:blip r:embed="rId2"/>
          <a:stretch>
            <a:fillRect/>
          </a:stretch>
        </p:blipFill>
        <p:spPr>
          <a:xfrm>
            <a:off x="276996" y="2883802"/>
            <a:ext cx="3120545" cy="3760083"/>
          </a:xfrm>
          <a:prstGeom prst="rect">
            <a:avLst/>
          </a:prstGeom>
        </p:spPr>
      </p:pic>
      <p:sp>
        <p:nvSpPr>
          <p:cNvPr id="6" name="Content Placeholder 2">
            <a:extLst>
              <a:ext uri="{FF2B5EF4-FFF2-40B4-BE49-F238E27FC236}">
                <a16:creationId xmlns:a16="http://schemas.microsoft.com/office/drawing/2014/main" id="{5AE1705B-62C2-4275-996A-FBB51CB3C05A}"/>
              </a:ext>
            </a:extLst>
          </p:cNvPr>
          <p:cNvSpPr txBox="1">
            <a:spLocks/>
          </p:cNvSpPr>
          <p:nvPr/>
        </p:nvSpPr>
        <p:spPr>
          <a:xfrm>
            <a:off x="3397541" y="2883802"/>
            <a:ext cx="2717252" cy="3760083"/>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nSpc>
                <a:spcPct val="150000"/>
              </a:lnSpc>
              <a:buNone/>
            </a:pPr>
            <a:r>
              <a:rPr lang="en-US" sz="1400" dirty="0">
                <a:latin typeface="Arial" panose="020B0604020202020204" pitchFamily="34" charset="0"/>
                <a:cs typeface="Arial" panose="020B0604020202020204" pitchFamily="34" charset="0"/>
              </a:rPr>
              <a:t>Here me specify:</a:t>
            </a:r>
          </a:p>
          <a:p>
            <a:pPr marL="457200" indent="-457200">
              <a:lnSpc>
                <a:spcPct val="150000"/>
              </a:lnSpc>
              <a:buFont typeface="+mj-lt"/>
              <a:buAutoNum type="arabicPeriod"/>
            </a:pPr>
            <a:r>
              <a:rPr lang="en-US" sz="1400" dirty="0">
                <a:latin typeface="Arial" panose="020B0604020202020204" pitchFamily="34" charset="0"/>
                <a:cs typeface="Arial" panose="020B0604020202020204" pitchFamily="34" charset="0"/>
              </a:rPr>
              <a:t>The name of our play</a:t>
            </a:r>
          </a:p>
          <a:p>
            <a:pPr marL="457200" indent="-457200">
              <a:lnSpc>
                <a:spcPct val="150000"/>
              </a:lnSpc>
              <a:buFont typeface="+mj-lt"/>
              <a:buAutoNum type="arabicPeriod"/>
            </a:pPr>
            <a:r>
              <a:rPr lang="en-US" sz="1400" dirty="0">
                <a:latin typeface="Arial" panose="020B0604020202020204" pitchFamily="34" charset="0"/>
                <a:cs typeface="Arial" panose="020B0604020202020204" pitchFamily="34" charset="0"/>
              </a:rPr>
              <a:t>Our host (localhost)</a:t>
            </a:r>
          </a:p>
          <a:p>
            <a:pPr marL="457200" indent="-457200">
              <a:lnSpc>
                <a:spcPct val="150000"/>
              </a:lnSpc>
              <a:buFont typeface="+mj-lt"/>
              <a:buAutoNum type="arabicPeriod"/>
            </a:pPr>
            <a:r>
              <a:rPr lang="en-US" sz="1400" dirty="0">
                <a:latin typeface="Arial" panose="020B0604020202020204" pitchFamily="34" charset="0"/>
                <a:cs typeface="Arial" panose="020B0604020202020204" pitchFamily="34" charset="0"/>
              </a:rPr>
              <a:t>The next 3 commands give us root permission</a:t>
            </a:r>
          </a:p>
          <a:p>
            <a:pPr marL="457200" indent="-457200">
              <a:lnSpc>
                <a:spcPct val="150000"/>
              </a:lnSpc>
              <a:buFont typeface="+mj-lt"/>
              <a:buAutoNum type="arabicPeriod"/>
            </a:pPr>
            <a:r>
              <a:rPr lang="en-US" sz="1400" dirty="0">
                <a:latin typeface="Arial" panose="020B0604020202020204" pitchFamily="34" charset="0"/>
                <a:cs typeface="Arial" panose="020B0604020202020204" pitchFamily="34" charset="0"/>
              </a:rPr>
              <a:t>We specify where our roles are located</a:t>
            </a:r>
          </a:p>
          <a:p>
            <a:pPr marL="457200" indent="-457200">
              <a:lnSpc>
                <a:spcPct val="150000"/>
              </a:lnSpc>
              <a:buFont typeface="+mj-lt"/>
              <a:buAutoNum type="arabicPeriod"/>
            </a:pPr>
            <a:r>
              <a:rPr lang="en-US" sz="1400" dirty="0">
                <a:latin typeface="Arial" panose="020B0604020202020204" pitchFamily="34" charset="0"/>
                <a:cs typeface="Arial" panose="020B0604020202020204" pitchFamily="34" charset="0"/>
              </a:rPr>
              <a:t>We specify where our group variables are located</a:t>
            </a:r>
          </a:p>
        </p:txBody>
      </p:sp>
      <p:pic>
        <p:nvPicPr>
          <p:cNvPr id="8" name="Picture 7">
            <a:extLst>
              <a:ext uri="{FF2B5EF4-FFF2-40B4-BE49-F238E27FC236}">
                <a16:creationId xmlns:a16="http://schemas.microsoft.com/office/drawing/2014/main" id="{A8169B40-77C4-4A2B-9682-5ECA5FA67285}"/>
              </a:ext>
            </a:extLst>
          </p:cNvPr>
          <p:cNvPicPr>
            <a:picLocks noChangeAspect="1"/>
          </p:cNvPicPr>
          <p:nvPr/>
        </p:nvPicPr>
        <p:blipFill>
          <a:blip r:embed="rId3"/>
          <a:stretch>
            <a:fillRect/>
          </a:stretch>
        </p:blipFill>
        <p:spPr>
          <a:xfrm>
            <a:off x="5866396" y="2883802"/>
            <a:ext cx="3428606" cy="3760083"/>
          </a:xfrm>
          <a:prstGeom prst="rect">
            <a:avLst/>
          </a:prstGeom>
        </p:spPr>
      </p:pic>
      <p:sp>
        <p:nvSpPr>
          <p:cNvPr id="9" name="Content Placeholder 2">
            <a:extLst>
              <a:ext uri="{FF2B5EF4-FFF2-40B4-BE49-F238E27FC236}">
                <a16:creationId xmlns:a16="http://schemas.microsoft.com/office/drawing/2014/main" id="{D6B150DB-8797-42DD-9F31-0DD1DF72F3C7}"/>
              </a:ext>
            </a:extLst>
          </p:cNvPr>
          <p:cNvSpPr txBox="1">
            <a:spLocks/>
          </p:cNvSpPr>
          <p:nvPr/>
        </p:nvSpPr>
        <p:spPr>
          <a:xfrm>
            <a:off x="9295002" y="2883802"/>
            <a:ext cx="2717252" cy="3760083"/>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latin typeface="Arial" panose="020B0604020202020204" pitchFamily="34" charset="0"/>
                <a:cs typeface="Arial" panose="020B0604020202020204" pitchFamily="34" charset="0"/>
              </a:rPr>
              <a:t>I should also mention my group variables file, which contains:</a:t>
            </a:r>
          </a:p>
          <a:p>
            <a:pPr>
              <a:buFont typeface="+mj-lt"/>
              <a:buAutoNum type="arabicPeriod"/>
            </a:pPr>
            <a:r>
              <a:rPr lang="en-US" sz="1400" dirty="0">
                <a:latin typeface="Arial" panose="020B0604020202020204" pitchFamily="34" charset="0"/>
                <a:cs typeface="Arial" panose="020B0604020202020204" pitchFamily="34" charset="0"/>
              </a:rPr>
              <a:t>User group</a:t>
            </a:r>
          </a:p>
          <a:p>
            <a:pPr>
              <a:buFont typeface="+mj-lt"/>
              <a:buAutoNum type="arabicPeriod"/>
            </a:pPr>
            <a:r>
              <a:rPr lang="en-US" sz="1400" dirty="0">
                <a:latin typeface="Arial" panose="020B0604020202020204" pitchFamily="34" charset="0"/>
                <a:cs typeface="Arial" panose="020B0604020202020204" pitchFamily="34" charset="0"/>
              </a:rPr>
              <a:t>We specify the user we are going </a:t>
            </a:r>
            <a:r>
              <a:rPr lang="en-US" sz="1400" dirty="0" err="1">
                <a:latin typeface="Arial" panose="020B0604020202020204" pitchFamily="34" charset="0"/>
                <a:cs typeface="Arial" panose="020B0604020202020204" pitchFamily="34" charset="0"/>
              </a:rPr>
              <a:t>tplaybooko</a:t>
            </a:r>
            <a:r>
              <a:rPr lang="en-US" sz="1400" dirty="0">
                <a:latin typeface="Arial" panose="020B0604020202020204" pitchFamily="34" charset="0"/>
                <a:cs typeface="Arial" panose="020B0604020202020204" pitchFamily="34" charset="0"/>
              </a:rPr>
              <a:t> use</a:t>
            </a:r>
          </a:p>
          <a:p>
            <a:pPr>
              <a:buFont typeface="+mj-lt"/>
              <a:buAutoNum type="arabicPeriod"/>
            </a:pPr>
            <a:r>
              <a:rPr lang="en-US" sz="1400" dirty="0" err="1">
                <a:latin typeface="Arial" panose="020B0604020202020204" pitchFamily="34" charset="0"/>
                <a:cs typeface="Arial" panose="020B0604020202020204" pitchFamily="34" charset="0"/>
              </a:rPr>
              <a:t>visudo_line</a:t>
            </a:r>
            <a:r>
              <a:rPr lang="en-US" sz="1400" dirty="0">
                <a:latin typeface="Arial" panose="020B0604020202020204" pitchFamily="34" charset="0"/>
                <a:cs typeface="Arial" panose="020B0604020202020204" pitchFamily="34" charset="0"/>
              </a:rPr>
              <a:t> command prevents any password input so our ansible won’t fail</a:t>
            </a:r>
          </a:p>
        </p:txBody>
      </p:sp>
    </p:spTree>
    <p:extLst>
      <p:ext uri="{BB962C8B-B14F-4D97-AF65-F5344CB8AC3E}">
        <p14:creationId xmlns:p14="http://schemas.microsoft.com/office/powerpoint/2010/main" val="1631108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CBEA0-10D5-4789-922C-C21D4E34CC95}"/>
              </a:ext>
            </a:extLst>
          </p:cNvPr>
          <p:cNvSpPr>
            <a:spLocks noGrp="1"/>
          </p:cNvSpPr>
          <p:nvPr>
            <p:ph type="title"/>
          </p:nvPr>
        </p:nvSpPr>
        <p:spPr>
          <a:xfrm>
            <a:off x="369274" y="301716"/>
            <a:ext cx="8946541" cy="772075"/>
          </a:xfrm>
          <a:effectLst>
            <a:outerShdw blurRad="50800" dist="38100" algn="l" rotWithShape="0">
              <a:prstClr val="black">
                <a:alpha val="40000"/>
              </a:prstClr>
            </a:outerShdw>
          </a:effectLst>
        </p:spPr>
        <p:txBody>
          <a:bodyPr/>
          <a:lstStyle/>
          <a:p>
            <a:r>
              <a:rPr lang="en-US" dirty="0">
                <a:latin typeface="Arial" panose="020B0604020202020204" pitchFamily="34" charset="0"/>
                <a:cs typeface="Arial" panose="020B0604020202020204" pitchFamily="34" charset="0"/>
              </a:rPr>
              <a:t>Test deployment on my machine</a:t>
            </a:r>
          </a:p>
        </p:txBody>
      </p:sp>
      <p:sp>
        <p:nvSpPr>
          <p:cNvPr id="3" name="Content Placeholder 2">
            <a:extLst>
              <a:ext uri="{FF2B5EF4-FFF2-40B4-BE49-F238E27FC236}">
                <a16:creationId xmlns:a16="http://schemas.microsoft.com/office/drawing/2014/main" id="{45488B18-7C2E-49D6-891A-0D7FEB068B25}"/>
              </a:ext>
            </a:extLst>
          </p:cNvPr>
          <p:cNvSpPr>
            <a:spLocks noGrp="1"/>
          </p:cNvSpPr>
          <p:nvPr>
            <p:ph idx="1"/>
          </p:nvPr>
        </p:nvSpPr>
        <p:spPr>
          <a:xfrm>
            <a:off x="7095058" y="4239950"/>
            <a:ext cx="4884420" cy="952434"/>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marL="0" indent="0">
              <a:buNone/>
            </a:pPr>
            <a:r>
              <a:rPr lang="en-US" sz="1600" dirty="0"/>
              <a:t>Inside </a:t>
            </a:r>
            <a:r>
              <a:rPr lang="en-US" sz="1600" dirty="0" err="1">
                <a:solidFill>
                  <a:schemeClr val="accent3">
                    <a:lumMod val="60000"/>
                    <a:lumOff val="40000"/>
                  </a:schemeClr>
                </a:solidFill>
              </a:rPr>
              <a:t>python_venvs</a:t>
            </a:r>
            <a:r>
              <a:rPr lang="en-US" sz="1600" dirty="0">
                <a:solidFill>
                  <a:schemeClr val="accent3">
                    <a:lumMod val="60000"/>
                    <a:lumOff val="40000"/>
                  </a:schemeClr>
                </a:solidFill>
              </a:rPr>
              <a:t> </a:t>
            </a:r>
            <a:r>
              <a:rPr lang="en-US" sz="1600" dirty="0"/>
              <a:t>we may see our 3 python virtual environments. When we open them we can see that they are successfully deployed</a:t>
            </a:r>
          </a:p>
        </p:txBody>
      </p:sp>
      <p:pic>
        <p:nvPicPr>
          <p:cNvPr id="5" name="Picture 4">
            <a:extLst>
              <a:ext uri="{FF2B5EF4-FFF2-40B4-BE49-F238E27FC236}">
                <a16:creationId xmlns:a16="http://schemas.microsoft.com/office/drawing/2014/main" id="{F6F5CC9C-96BD-4850-8F57-0405B38294A1}"/>
              </a:ext>
            </a:extLst>
          </p:cNvPr>
          <p:cNvPicPr>
            <a:picLocks noChangeAspect="1"/>
          </p:cNvPicPr>
          <p:nvPr/>
        </p:nvPicPr>
        <p:blipFill>
          <a:blip r:embed="rId2"/>
          <a:stretch>
            <a:fillRect/>
          </a:stretch>
        </p:blipFill>
        <p:spPr>
          <a:xfrm>
            <a:off x="455800" y="1275128"/>
            <a:ext cx="5152633" cy="1255026"/>
          </a:xfrm>
          <a:prstGeom prst="rect">
            <a:avLst/>
          </a:prstGeom>
        </p:spPr>
      </p:pic>
      <p:pic>
        <p:nvPicPr>
          <p:cNvPr id="11" name="Picture 10">
            <a:extLst>
              <a:ext uri="{FF2B5EF4-FFF2-40B4-BE49-F238E27FC236}">
                <a16:creationId xmlns:a16="http://schemas.microsoft.com/office/drawing/2014/main" id="{649CF7A0-2EEB-4F5A-9D57-C6DE85D4608F}"/>
              </a:ext>
            </a:extLst>
          </p:cNvPr>
          <p:cNvPicPr>
            <a:picLocks noChangeAspect="1"/>
          </p:cNvPicPr>
          <p:nvPr/>
        </p:nvPicPr>
        <p:blipFill>
          <a:blip r:embed="rId3"/>
          <a:stretch>
            <a:fillRect/>
          </a:stretch>
        </p:blipFill>
        <p:spPr>
          <a:xfrm>
            <a:off x="455800" y="2618603"/>
            <a:ext cx="5152633" cy="1332612"/>
          </a:xfrm>
          <a:prstGeom prst="rect">
            <a:avLst/>
          </a:prstGeom>
        </p:spPr>
      </p:pic>
      <p:sp>
        <p:nvSpPr>
          <p:cNvPr id="12" name="Content Placeholder 2">
            <a:extLst>
              <a:ext uri="{FF2B5EF4-FFF2-40B4-BE49-F238E27FC236}">
                <a16:creationId xmlns:a16="http://schemas.microsoft.com/office/drawing/2014/main" id="{E6C1EE1F-93E8-4C4F-AF5A-CDE079B5141C}"/>
              </a:ext>
            </a:extLst>
          </p:cNvPr>
          <p:cNvSpPr txBox="1">
            <a:spLocks/>
          </p:cNvSpPr>
          <p:nvPr/>
        </p:nvSpPr>
        <p:spPr>
          <a:xfrm>
            <a:off x="5775981" y="2618603"/>
            <a:ext cx="6203497" cy="133261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dirty="0"/>
              <a:t>In terminal I went to the folder where my playbook is located and ran the next command:</a:t>
            </a:r>
          </a:p>
          <a:p>
            <a:pPr marL="0" indent="0" algn="ctr">
              <a:buFont typeface="Wingdings 3" charset="2"/>
              <a:buNone/>
            </a:pPr>
            <a:r>
              <a:rPr lang="en-US" dirty="0">
                <a:solidFill>
                  <a:schemeClr val="accent3">
                    <a:lumMod val="60000"/>
                    <a:lumOff val="40000"/>
                  </a:schemeClr>
                </a:solidFill>
              </a:rPr>
              <a:t>ansible-playbook </a:t>
            </a:r>
            <a:r>
              <a:rPr lang="en-US" dirty="0" err="1">
                <a:solidFill>
                  <a:schemeClr val="accent3">
                    <a:lumMod val="60000"/>
                    <a:lumOff val="40000"/>
                  </a:schemeClr>
                </a:solidFill>
              </a:rPr>
              <a:t>myplaybook.yml</a:t>
            </a:r>
            <a:endParaRPr lang="en-US" dirty="0">
              <a:solidFill>
                <a:schemeClr val="accent3">
                  <a:lumMod val="60000"/>
                  <a:lumOff val="40000"/>
                </a:schemeClr>
              </a:solidFill>
            </a:endParaRPr>
          </a:p>
          <a:p>
            <a:pPr marL="0" indent="0">
              <a:buFont typeface="Wingdings 3" charset="2"/>
              <a:buNone/>
            </a:pPr>
            <a:r>
              <a:rPr lang="en-US" dirty="0"/>
              <a:t>Here we may see that it successfully created </a:t>
            </a:r>
            <a:r>
              <a:rPr lang="en-US" dirty="0" err="1">
                <a:solidFill>
                  <a:schemeClr val="accent3">
                    <a:lumMod val="60000"/>
                    <a:lumOff val="40000"/>
                  </a:schemeClr>
                </a:solidFill>
              </a:rPr>
              <a:t>python_venvs</a:t>
            </a:r>
            <a:r>
              <a:rPr lang="en-US" dirty="0">
                <a:solidFill>
                  <a:schemeClr val="accent3">
                    <a:lumMod val="60000"/>
                    <a:lumOff val="40000"/>
                  </a:schemeClr>
                </a:solidFill>
              </a:rPr>
              <a:t> </a:t>
            </a:r>
            <a:r>
              <a:rPr lang="en-US" dirty="0"/>
              <a:t>folder</a:t>
            </a:r>
          </a:p>
        </p:txBody>
      </p:sp>
      <p:pic>
        <p:nvPicPr>
          <p:cNvPr id="14" name="Picture 13">
            <a:extLst>
              <a:ext uri="{FF2B5EF4-FFF2-40B4-BE49-F238E27FC236}">
                <a16:creationId xmlns:a16="http://schemas.microsoft.com/office/drawing/2014/main" id="{1435E9BF-E208-48EB-B5E9-615E41275DB6}"/>
              </a:ext>
            </a:extLst>
          </p:cNvPr>
          <p:cNvPicPr>
            <a:picLocks noChangeAspect="1"/>
          </p:cNvPicPr>
          <p:nvPr/>
        </p:nvPicPr>
        <p:blipFill>
          <a:blip r:embed="rId4"/>
          <a:stretch>
            <a:fillRect/>
          </a:stretch>
        </p:blipFill>
        <p:spPr>
          <a:xfrm>
            <a:off x="2482096" y="4089349"/>
            <a:ext cx="4558677" cy="1253637"/>
          </a:xfrm>
          <a:prstGeom prst="rect">
            <a:avLst/>
          </a:prstGeom>
        </p:spPr>
      </p:pic>
      <p:pic>
        <p:nvPicPr>
          <p:cNvPr id="16" name="Picture 15">
            <a:extLst>
              <a:ext uri="{FF2B5EF4-FFF2-40B4-BE49-F238E27FC236}">
                <a16:creationId xmlns:a16="http://schemas.microsoft.com/office/drawing/2014/main" id="{64CF72AC-A1A1-4C1D-8F6E-4AC5A6FC91B9}"/>
              </a:ext>
            </a:extLst>
          </p:cNvPr>
          <p:cNvPicPr>
            <a:picLocks noChangeAspect="1"/>
          </p:cNvPicPr>
          <p:nvPr/>
        </p:nvPicPr>
        <p:blipFill>
          <a:blip r:embed="rId5"/>
          <a:stretch>
            <a:fillRect/>
          </a:stretch>
        </p:blipFill>
        <p:spPr>
          <a:xfrm>
            <a:off x="0" y="5481120"/>
            <a:ext cx="4035105" cy="1253637"/>
          </a:xfrm>
          <a:prstGeom prst="rect">
            <a:avLst/>
          </a:prstGeom>
        </p:spPr>
      </p:pic>
      <p:pic>
        <p:nvPicPr>
          <p:cNvPr id="18" name="Picture 17">
            <a:extLst>
              <a:ext uri="{FF2B5EF4-FFF2-40B4-BE49-F238E27FC236}">
                <a16:creationId xmlns:a16="http://schemas.microsoft.com/office/drawing/2014/main" id="{72B3BCCF-1A08-4AEF-9446-118ADF7BC909}"/>
              </a:ext>
            </a:extLst>
          </p:cNvPr>
          <p:cNvPicPr>
            <a:picLocks noChangeAspect="1"/>
          </p:cNvPicPr>
          <p:nvPr/>
        </p:nvPicPr>
        <p:blipFill>
          <a:blip r:embed="rId6"/>
          <a:stretch>
            <a:fillRect/>
          </a:stretch>
        </p:blipFill>
        <p:spPr>
          <a:xfrm>
            <a:off x="4051090" y="5481120"/>
            <a:ext cx="4054839" cy="1253637"/>
          </a:xfrm>
          <a:prstGeom prst="rect">
            <a:avLst/>
          </a:prstGeom>
        </p:spPr>
      </p:pic>
      <p:pic>
        <p:nvPicPr>
          <p:cNvPr id="20" name="Picture 19">
            <a:extLst>
              <a:ext uri="{FF2B5EF4-FFF2-40B4-BE49-F238E27FC236}">
                <a16:creationId xmlns:a16="http://schemas.microsoft.com/office/drawing/2014/main" id="{4A9A96DE-A9E7-4661-BDFF-57F1A25F61E9}"/>
              </a:ext>
            </a:extLst>
          </p:cNvPr>
          <p:cNvPicPr>
            <a:picLocks noChangeAspect="1"/>
          </p:cNvPicPr>
          <p:nvPr/>
        </p:nvPicPr>
        <p:blipFill>
          <a:blip r:embed="rId7"/>
          <a:stretch>
            <a:fillRect/>
          </a:stretch>
        </p:blipFill>
        <p:spPr>
          <a:xfrm>
            <a:off x="8121915" y="5481119"/>
            <a:ext cx="4070085" cy="1253638"/>
          </a:xfrm>
          <a:prstGeom prst="rect">
            <a:avLst/>
          </a:prstGeom>
        </p:spPr>
      </p:pic>
      <p:sp>
        <p:nvSpPr>
          <p:cNvPr id="21" name="Content Placeholder 2">
            <a:extLst>
              <a:ext uri="{FF2B5EF4-FFF2-40B4-BE49-F238E27FC236}">
                <a16:creationId xmlns:a16="http://schemas.microsoft.com/office/drawing/2014/main" id="{B07E114A-CFAF-4737-84EA-F9F71F0DCCE3}"/>
              </a:ext>
            </a:extLst>
          </p:cNvPr>
          <p:cNvSpPr txBox="1">
            <a:spLocks/>
          </p:cNvSpPr>
          <p:nvPr/>
        </p:nvSpPr>
        <p:spPr>
          <a:xfrm>
            <a:off x="5928382" y="1427528"/>
            <a:ext cx="5859550" cy="1048623"/>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dirty="0"/>
              <a:t>That’s what I have on my local machine before deployment</a:t>
            </a:r>
          </a:p>
        </p:txBody>
      </p:sp>
    </p:spTree>
    <p:extLst>
      <p:ext uri="{BB962C8B-B14F-4D97-AF65-F5344CB8AC3E}">
        <p14:creationId xmlns:p14="http://schemas.microsoft.com/office/powerpoint/2010/main" val="1950580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DBF85-C05C-4B73-A28E-7155320CAA5C}"/>
              </a:ext>
            </a:extLst>
          </p:cNvPr>
          <p:cNvSpPr>
            <a:spLocks noGrp="1"/>
          </p:cNvSpPr>
          <p:nvPr>
            <p:ph type="title"/>
          </p:nvPr>
        </p:nvSpPr>
        <p:spPr>
          <a:xfrm>
            <a:off x="436388" y="179678"/>
            <a:ext cx="3640662" cy="788852"/>
          </a:xfrm>
          <a:effectLst>
            <a:outerShdw blurRad="50800" dist="38100" algn="l" rotWithShape="0">
              <a:prstClr val="black">
                <a:alpha val="40000"/>
              </a:prstClr>
            </a:outerShdw>
          </a:effectLst>
        </p:spPr>
        <p:txBody>
          <a:bodyPr/>
          <a:lstStyle/>
          <a:p>
            <a:r>
              <a:rPr lang="en-US" dirty="0">
                <a:latin typeface="Arial" panose="020B0604020202020204" pitchFamily="34" charset="0"/>
                <a:cs typeface="Arial" panose="020B0604020202020204" pitchFamily="34" charset="0"/>
              </a:rPr>
              <a:t>Final results</a:t>
            </a:r>
          </a:p>
        </p:txBody>
      </p:sp>
      <p:sp>
        <p:nvSpPr>
          <p:cNvPr id="3" name="Content Placeholder 2">
            <a:extLst>
              <a:ext uri="{FF2B5EF4-FFF2-40B4-BE49-F238E27FC236}">
                <a16:creationId xmlns:a16="http://schemas.microsoft.com/office/drawing/2014/main" id="{446D6E62-5CF9-4153-91BD-412B9F27D237}"/>
              </a:ext>
            </a:extLst>
          </p:cNvPr>
          <p:cNvSpPr>
            <a:spLocks noGrp="1"/>
          </p:cNvSpPr>
          <p:nvPr>
            <p:ph idx="1"/>
          </p:nvPr>
        </p:nvSpPr>
        <p:spPr>
          <a:xfrm>
            <a:off x="4864317" y="1270908"/>
            <a:ext cx="7466044" cy="1728191"/>
          </a:xfrm>
        </p:spPr>
        <p:txBody>
          <a:bodyPr anchor="ctr"/>
          <a:lstStyle/>
          <a:p>
            <a:pPr marL="0" indent="0">
              <a:buNone/>
            </a:pPr>
            <a:r>
              <a:rPr lang="en-US" dirty="0"/>
              <a:t>If we compare requirements1 and requirements2 we may see that our libraries were installed successfully as well. Also, in requirements1 we can see </a:t>
            </a:r>
            <a:r>
              <a:rPr lang="en-US" dirty="0" err="1">
                <a:solidFill>
                  <a:schemeClr val="accent3">
                    <a:lumMod val="60000"/>
                    <a:lumOff val="40000"/>
                  </a:schemeClr>
                </a:solidFill>
              </a:rPr>
              <a:t>fastapi</a:t>
            </a:r>
            <a:r>
              <a:rPr lang="en-US" dirty="0">
                <a:solidFill>
                  <a:schemeClr val="accent3">
                    <a:lumMod val="60000"/>
                    <a:lumOff val="40000"/>
                  </a:schemeClr>
                </a:solidFill>
              </a:rPr>
              <a:t> </a:t>
            </a:r>
            <a:r>
              <a:rPr lang="en-US" dirty="0"/>
              <a:t>library</a:t>
            </a:r>
            <a:r>
              <a:rPr lang="en-US" dirty="0">
                <a:solidFill>
                  <a:schemeClr val="accent3">
                    <a:lumMod val="60000"/>
                    <a:lumOff val="40000"/>
                  </a:schemeClr>
                </a:solidFill>
              </a:rPr>
              <a:t> </a:t>
            </a:r>
            <a:r>
              <a:rPr lang="en-US" dirty="0"/>
              <a:t>that wasn’t installed in requirements2 and requirements3 respectively (check slide 3).</a:t>
            </a:r>
          </a:p>
        </p:txBody>
      </p:sp>
      <p:pic>
        <p:nvPicPr>
          <p:cNvPr id="5" name="Picture 4">
            <a:extLst>
              <a:ext uri="{FF2B5EF4-FFF2-40B4-BE49-F238E27FC236}">
                <a16:creationId xmlns:a16="http://schemas.microsoft.com/office/drawing/2014/main" id="{CC81B24A-171C-4A18-A35E-A9964B62E58D}"/>
              </a:ext>
            </a:extLst>
          </p:cNvPr>
          <p:cNvPicPr>
            <a:picLocks noChangeAspect="1"/>
          </p:cNvPicPr>
          <p:nvPr/>
        </p:nvPicPr>
        <p:blipFill>
          <a:blip r:embed="rId2"/>
          <a:stretch>
            <a:fillRect/>
          </a:stretch>
        </p:blipFill>
        <p:spPr>
          <a:xfrm>
            <a:off x="5675851" y="4362216"/>
            <a:ext cx="5842976" cy="1901667"/>
          </a:xfrm>
          <a:prstGeom prst="rect">
            <a:avLst/>
          </a:prstGeom>
        </p:spPr>
      </p:pic>
      <p:pic>
        <p:nvPicPr>
          <p:cNvPr id="7" name="Picture 6">
            <a:extLst>
              <a:ext uri="{FF2B5EF4-FFF2-40B4-BE49-F238E27FC236}">
                <a16:creationId xmlns:a16="http://schemas.microsoft.com/office/drawing/2014/main" id="{515972E3-F007-4344-AB15-897D40F94A8C}"/>
              </a:ext>
            </a:extLst>
          </p:cNvPr>
          <p:cNvPicPr>
            <a:picLocks noChangeAspect="1"/>
          </p:cNvPicPr>
          <p:nvPr/>
        </p:nvPicPr>
        <p:blipFill>
          <a:blip r:embed="rId3"/>
          <a:stretch>
            <a:fillRect/>
          </a:stretch>
        </p:blipFill>
        <p:spPr>
          <a:xfrm>
            <a:off x="582161" y="1207956"/>
            <a:ext cx="4166008" cy="2407640"/>
          </a:xfrm>
          <a:prstGeom prst="rect">
            <a:avLst/>
          </a:prstGeom>
        </p:spPr>
      </p:pic>
      <p:pic>
        <p:nvPicPr>
          <p:cNvPr id="9" name="Picture 8">
            <a:extLst>
              <a:ext uri="{FF2B5EF4-FFF2-40B4-BE49-F238E27FC236}">
                <a16:creationId xmlns:a16="http://schemas.microsoft.com/office/drawing/2014/main" id="{4AB8598B-81E4-4A47-A1E1-C939979ABFF7}"/>
              </a:ext>
            </a:extLst>
          </p:cNvPr>
          <p:cNvPicPr>
            <a:picLocks noChangeAspect="1"/>
          </p:cNvPicPr>
          <p:nvPr/>
        </p:nvPicPr>
        <p:blipFill>
          <a:blip r:embed="rId4"/>
          <a:stretch>
            <a:fillRect/>
          </a:stretch>
        </p:blipFill>
        <p:spPr>
          <a:xfrm>
            <a:off x="582161" y="3769453"/>
            <a:ext cx="4166008" cy="2632803"/>
          </a:xfrm>
          <a:prstGeom prst="rect">
            <a:avLst/>
          </a:prstGeom>
        </p:spPr>
      </p:pic>
      <p:sp>
        <p:nvSpPr>
          <p:cNvPr id="10" name="Title 1">
            <a:extLst>
              <a:ext uri="{FF2B5EF4-FFF2-40B4-BE49-F238E27FC236}">
                <a16:creationId xmlns:a16="http://schemas.microsoft.com/office/drawing/2014/main" id="{4C340BE8-A255-4B7C-9EB7-44964E9D16F8}"/>
              </a:ext>
            </a:extLst>
          </p:cNvPr>
          <p:cNvSpPr txBox="1">
            <a:spLocks/>
          </p:cNvSpPr>
          <p:nvPr/>
        </p:nvSpPr>
        <p:spPr>
          <a:xfrm>
            <a:off x="516106" y="925148"/>
            <a:ext cx="1510018" cy="340453"/>
          </a:xfrm>
          <a:prstGeom prst="rect">
            <a:avLst/>
          </a:prstGeom>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accent3">
                    <a:lumMod val="60000"/>
                    <a:lumOff val="40000"/>
                  </a:schemeClr>
                </a:solidFill>
                <a:latin typeface="Arial" panose="020B0604020202020204" pitchFamily="34" charset="0"/>
                <a:cs typeface="Arial" panose="020B0604020202020204" pitchFamily="34" charset="0"/>
              </a:rPr>
              <a:t>requirements1</a:t>
            </a:r>
          </a:p>
        </p:txBody>
      </p:sp>
      <p:sp>
        <p:nvSpPr>
          <p:cNvPr id="11" name="Title 1">
            <a:extLst>
              <a:ext uri="{FF2B5EF4-FFF2-40B4-BE49-F238E27FC236}">
                <a16:creationId xmlns:a16="http://schemas.microsoft.com/office/drawing/2014/main" id="{B4A52465-5701-4E3B-AF30-1A38DDC431D9}"/>
              </a:ext>
            </a:extLst>
          </p:cNvPr>
          <p:cNvSpPr txBox="1">
            <a:spLocks/>
          </p:cNvSpPr>
          <p:nvPr/>
        </p:nvSpPr>
        <p:spPr>
          <a:xfrm>
            <a:off x="516106" y="6369278"/>
            <a:ext cx="1510018" cy="340453"/>
          </a:xfrm>
          <a:prstGeom prst="rect">
            <a:avLst/>
          </a:prstGeom>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accent3">
                    <a:lumMod val="60000"/>
                    <a:lumOff val="40000"/>
                  </a:schemeClr>
                </a:solidFill>
                <a:latin typeface="Arial" panose="020B0604020202020204" pitchFamily="34" charset="0"/>
                <a:cs typeface="Arial" panose="020B0604020202020204" pitchFamily="34" charset="0"/>
              </a:rPr>
              <a:t>requirements2</a:t>
            </a:r>
          </a:p>
        </p:txBody>
      </p:sp>
      <p:sp>
        <p:nvSpPr>
          <p:cNvPr id="12" name="Title 1">
            <a:extLst>
              <a:ext uri="{FF2B5EF4-FFF2-40B4-BE49-F238E27FC236}">
                <a16:creationId xmlns:a16="http://schemas.microsoft.com/office/drawing/2014/main" id="{C015E63D-76D9-475B-9669-D332AECC6D6F}"/>
              </a:ext>
            </a:extLst>
          </p:cNvPr>
          <p:cNvSpPr txBox="1">
            <a:spLocks/>
          </p:cNvSpPr>
          <p:nvPr/>
        </p:nvSpPr>
        <p:spPr>
          <a:xfrm>
            <a:off x="7631186" y="4027760"/>
            <a:ext cx="2141988" cy="343367"/>
          </a:xfrm>
          <a:prstGeom prst="rect">
            <a:avLst/>
          </a:prstGeom>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b="1" dirty="0">
                <a:solidFill>
                  <a:schemeClr val="tx1"/>
                </a:solidFill>
                <a:latin typeface="Arial" panose="020B0604020202020204" pitchFamily="34" charset="0"/>
                <a:cs typeface="Arial" panose="020B0604020202020204" pitchFamily="34" charset="0"/>
              </a:rPr>
              <a:t>Ansible Play Recap</a:t>
            </a:r>
          </a:p>
        </p:txBody>
      </p:sp>
    </p:spTree>
    <p:extLst>
      <p:ext uri="{BB962C8B-B14F-4D97-AF65-F5344CB8AC3E}">
        <p14:creationId xmlns:p14="http://schemas.microsoft.com/office/powerpoint/2010/main" val="3117020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2E95C-0D00-4C06-AF0C-FB695D51E646}"/>
              </a:ext>
            </a:extLst>
          </p:cNvPr>
          <p:cNvSpPr>
            <a:spLocks noGrp="1"/>
          </p:cNvSpPr>
          <p:nvPr>
            <p:ph type="title"/>
          </p:nvPr>
        </p:nvSpPr>
        <p:spPr>
          <a:xfrm>
            <a:off x="369275" y="293327"/>
            <a:ext cx="7424098" cy="805631"/>
          </a:xfrm>
          <a:effectLst>
            <a:outerShdw blurRad="50800" dist="38100" dir="2700000" algn="tl" rotWithShape="0">
              <a:prstClr val="black">
                <a:alpha val="40000"/>
              </a:prstClr>
            </a:outerShdw>
          </a:effectLst>
        </p:spPr>
        <p:txBody>
          <a:bodyPr/>
          <a:lstStyle/>
          <a:p>
            <a:r>
              <a:rPr lang="en-US" dirty="0" err="1">
                <a:latin typeface="Arial" panose="020B0604020202020204" pitchFamily="34" charset="0"/>
                <a:cs typeface="Arial" panose="020B0604020202020204" pitchFamily="34" charset="0"/>
              </a:rPr>
              <a:t>Github</a:t>
            </a:r>
            <a:r>
              <a:rPr lang="en-US" dirty="0">
                <a:latin typeface="Arial" panose="020B0604020202020204" pitchFamily="34" charset="0"/>
                <a:cs typeface="Arial" panose="020B0604020202020204" pitchFamily="34" charset="0"/>
              </a:rPr>
              <a:t> &amp; Actions</a:t>
            </a:r>
          </a:p>
        </p:txBody>
      </p:sp>
      <p:sp>
        <p:nvSpPr>
          <p:cNvPr id="3" name="Content Placeholder 2">
            <a:extLst>
              <a:ext uri="{FF2B5EF4-FFF2-40B4-BE49-F238E27FC236}">
                <a16:creationId xmlns:a16="http://schemas.microsoft.com/office/drawing/2014/main" id="{A2A272F4-E7E7-48CA-AC18-CC35FBB2B0C5}"/>
              </a:ext>
            </a:extLst>
          </p:cNvPr>
          <p:cNvSpPr>
            <a:spLocks noGrp="1"/>
          </p:cNvSpPr>
          <p:nvPr>
            <p:ph idx="1"/>
          </p:nvPr>
        </p:nvSpPr>
        <p:spPr>
          <a:xfrm>
            <a:off x="4736183" y="2894684"/>
            <a:ext cx="6177649" cy="1248996"/>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marL="0" indent="0">
              <a:buNone/>
            </a:pPr>
            <a:r>
              <a:rPr lang="en-US" dirty="0"/>
              <a:t>These blocks specify the trigger for our workflow, so our CI will be trigger on push or pull request to our main branch</a:t>
            </a:r>
          </a:p>
        </p:txBody>
      </p:sp>
      <p:pic>
        <p:nvPicPr>
          <p:cNvPr id="5" name="Picture 4">
            <a:extLst>
              <a:ext uri="{FF2B5EF4-FFF2-40B4-BE49-F238E27FC236}">
                <a16:creationId xmlns:a16="http://schemas.microsoft.com/office/drawing/2014/main" id="{DAECD7F9-AF04-4056-8785-A018039718E2}"/>
              </a:ext>
            </a:extLst>
          </p:cNvPr>
          <p:cNvPicPr>
            <a:picLocks noChangeAspect="1"/>
          </p:cNvPicPr>
          <p:nvPr/>
        </p:nvPicPr>
        <p:blipFill>
          <a:blip r:embed="rId2"/>
          <a:stretch>
            <a:fillRect/>
          </a:stretch>
        </p:blipFill>
        <p:spPr>
          <a:xfrm>
            <a:off x="442694" y="2539943"/>
            <a:ext cx="3924300" cy="4019550"/>
          </a:xfrm>
          <a:prstGeom prst="rect">
            <a:avLst/>
          </a:prstGeom>
        </p:spPr>
      </p:pic>
      <p:sp>
        <p:nvSpPr>
          <p:cNvPr id="6" name="Content Placeholder 2">
            <a:extLst>
              <a:ext uri="{FF2B5EF4-FFF2-40B4-BE49-F238E27FC236}">
                <a16:creationId xmlns:a16="http://schemas.microsoft.com/office/drawing/2014/main" id="{6D1A5AAC-CF22-4272-9E2F-29CD2C1DFBE7}"/>
              </a:ext>
            </a:extLst>
          </p:cNvPr>
          <p:cNvSpPr txBox="1">
            <a:spLocks/>
          </p:cNvSpPr>
          <p:nvPr/>
        </p:nvSpPr>
        <p:spPr>
          <a:xfrm>
            <a:off x="853040" y="1137407"/>
            <a:ext cx="9567485" cy="1364086"/>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dirty="0"/>
              <a:t>As the code works just fine locally it was pushed to public </a:t>
            </a:r>
            <a:r>
              <a:rPr lang="en-US" dirty="0" err="1"/>
              <a:t>github</a:t>
            </a:r>
            <a:r>
              <a:rPr lang="en-US" dirty="0"/>
              <a:t> repository:</a:t>
            </a:r>
          </a:p>
          <a:p>
            <a:pPr marL="0" indent="0" algn="ctr">
              <a:buFont typeface="Wingdings 3" charset="2"/>
              <a:buNone/>
            </a:pPr>
            <a:r>
              <a:rPr lang="en-US" dirty="0">
                <a:hlinkClick r:id="rId3"/>
              </a:rPr>
              <a:t>https://github.com/elkravchuk/pythonvenvdeployer</a:t>
            </a:r>
            <a:endParaRPr lang="en-US" dirty="0"/>
          </a:p>
          <a:p>
            <a:pPr marL="0" indent="0">
              <a:buFont typeface="Wingdings 3" charset="2"/>
              <a:buNone/>
            </a:pPr>
            <a:r>
              <a:rPr lang="en-US" dirty="0"/>
              <a:t>To automate our deployment I have created CI/CD in Action:</a:t>
            </a:r>
          </a:p>
        </p:txBody>
      </p:sp>
      <p:sp>
        <p:nvSpPr>
          <p:cNvPr id="7" name="Right Brace 6">
            <a:extLst>
              <a:ext uri="{FF2B5EF4-FFF2-40B4-BE49-F238E27FC236}">
                <a16:creationId xmlns:a16="http://schemas.microsoft.com/office/drawing/2014/main" id="{034758CC-1D3C-4AF6-B27F-370D77426CCB}"/>
              </a:ext>
            </a:extLst>
          </p:cNvPr>
          <p:cNvSpPr/>
          <p:nvPr/>
        </p:nvSpPr>
        <p:spPr>
          <a:xfrm>
            <a:off x="2634143" y="3028426"/>
            <a:ext cx="268448" cy="981512"/>
          </a:xfrm>
          <a:prstGeom prst="rightBrace">
            <a:avLst/>
          </a:prstGeom>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8" name="Right Brace 7">
            <a:extLst>
              <a:ext uri="{FF2B5EF4-FFF2-40B4-BE49-F238E27FC236}">
                <a16:creationId xmlns:a16="http://schemas.microsoft.com/office/drawing/2014/main" id="{E44A56C0-B086-4743-AB83-BFC950CD9951}"/>
              </a:ext>
            </a:extLst>
          </p:cNvPr>
          <p:cNvSpPr/>
          <p:nvPr/>
        </p:nvSpPr>
        <p:spPr>
          <a:xfrm>
            <a:off x="3214381" y="4464342"/>
            <a:ext cx="268448" cy="981512"/>
          </a:xfrm>
          <a:prstGeom prst="rightBrace">
            <a:avLst/>
          </a:prstGeom>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197F071B-16BF-48E3-960C-05E560689ECA}"/>
              </a:ext>
            </a:extLst>
          </p:cNvPr>
          <p:cNvSpPr txBox="1">
            <a:spLocks/>
          </p:cNvSpPr>
          <p:nvPr/>
        </p:nvSpPr>
        <p:spPr>
          <a:xfrm>
            <a:off x="4736183" y="4330600"/>
            <a:ext cx="6177649" cy="1248996"/>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dirty="0"/>
              <a:t>Here we define the job which is called deploy, runner runs on ubuntu-latest and call out our steps that use </a:t>
            </a:r>
            <a:r>
              <a:rPr lang="en-US" b="0" i="0" dirty="0">
                <a:solidFill>
                  <a:srgbClr val="A5D6FF"/>
                </a:solidFill>
                <a:effectLst/>
                <a:latin typeface="ui-monospace"/>
              </a:rPr>
              <a:t>actions/checkout@v3 </a:t>
            </a:r>
            <a:r>
              <a:rPr lang="en-US" b="0" i="0" dirty="0">
                <a:effectLst/>
                <a:latin typeface="ui-monospace"/>
              </a:rPr>
              <a:t>version of actions</a:t>
            </a:r>
            <a:endParaRPr lang="en-US" dirty="0"/>
          </a:p>
        </p:txBody>
      </p:sp>
      <p:sp>
        <p:nvSpPr>
          <p:cNvPr id="10" name="Right Brace 9">
            <a:extLst>
              <a:ext uri="{FF2B5EF4-FFF2-40B4-BE49-F238E27FC236}">
                <a16:creationId xmlns:a16="http://schemas.microsoft.com/office/drawing/2014/main" id="{175D7A2D-386C-4022-B5C8-2118288EA892}"/>
              </a:ext>
            </a:extLst>
          </p:cNvPr>
          <p:cNvSpPr/>
          <p:nvPr/>
        </p:nvSpPr>
        <p:spPr>
          <a:xfrm>
            <a:off x="4081324" y="5579596"/>
            <a:ext cx="268448" cy="881542"/>
          </a:xfrm>
          <a:prstGeom prst="rightBrace">
            <a:avLst/>
          </a:prstGeom>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5544062F-BB73-4705-A4AB-79CFDC89C14F}"/>
              </a:ext>
            </a:extLst>
          </p:cNvPr>
          <p:cNvSpPr txBox="1">
            <a:spLocks/>
          </p:cNvSpPr>
          <p:nvPr/>
        </p:nvSpPr>
        <p:spPr>
          <a:xfrm>
            <a:off x="4736183" y="5626543"/>
            <a:ext cx="6177649" cy="78764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dirty="0"/>
              <a:t>In the last block we run </a:t>
            </a:r>
            <a:r>
              <a:rPr lang="en-US" dirty="0" err="1"/>
              <a:t>myplaybook.yml</a:t>
            </a:r>
            <a:r>
              <a:rPr lang="en-US" dirty="0"/>
              <a:t> file and specify where it’s located in our repository </a:t>
            </a:r>
          </a:p>
        </p:txBody>
      </p:sp>
    </p:spTree>
    <p:extLst>
      <p:ext uri="{BB962C8B-B14F-4D97-AF65-F5344CB8AC3E}">
        <p14:creationId xmlns:p14="http://schemas.microsoft.com/office/powerpoint/2010/main" val="13041652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230</TotalTime>
  <Words>821</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ui-monospace</vt:lpstr>
      <vt:lpstr>Wingdings 3</vt:lpstr>
      <vt:lpstr>Ion</vt:lpstr>
      <vt:lpstr>My Ansible Project</vt:lpstr>
      <vt:lpstr>Ansible</vt:lpstr>
      <vt:lpstr>The next step was to create roles by using the command ansible-galaxy init roles</vt:lpstr>
      <vt:lpstr>The last but not the least is my task main.yml file</vt:lpstr>
      <vt:lpstr>PowerPoint Presentation</vt:lpstr>
      <vt:lpstr>My Playbook</vt:lpstr>
      <vt:lpstr>Test deployment on my machine</vt:lpstr>
      <vt:lpstr>Final results</vt:lpstr>
      <vt:lpstr>Github &amp; Actions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Ansible Project</dc:title>
  <dc:creator>Ihor</dc:creator>
  <cp:lastModifiedBy>Ihor</cp:lastModifiedBy>
  <cp:revision>24</cp:revision>
  <dcterms:created xsi:type="dcterms:W3CDTF">2022-09-07T12:14:40Z</dcterms:created>
  <dcterms:modified xsi:type="dcterms:W3CDTF">2022-09-07T16:46:52Z</dcterms:modified>
</cp:coreProperties>
</file>