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A0BD1-0692-4149-886C-DC752A1A4648}">
  <a:tblStyle styleId="{C17A0BD1-0692-4149-886C-DC752A1A46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F3EC"/>
          </a:solidFill>
        </a:fill>
      </a:tcStyle>
    </a:wholeTbl>
    <a:band1H>
      <a:tcTxStyle/>
      <a:tcStyle>
        <a:tcBdr/>
        <a:fill>
          <a:solidFill>
            <a:srgbClr val="E9E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8606"/>
    <p:restoredTop sz="94715"/>
  </p:normalViewPr>
  <p:slideViewPr>
    <p:cSldViewPr snapToGrid="0">
      <p:cViewPr varScale="1">
        <p:scale>
          <a:sx n="122" d="100"/>
          <a:sy n="122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833480" y="758952"/>
            <a:ext cx="10624842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/>
              <a:t>Computer network HW2</a:t>
            </a:r>
            <a:r>
              <a:rPr lang="en-US" sz="4800"/>
              <a:t/>
            </a:r>
            <a:br>
              <a:rPr lang="en-US" sz="4800"/>
            </a:br>
            <a:r>
              <a:rPr lang="en-US" sz="4800"/>
              <a:t>		 -Retransmission + Congest control</a:t>
            </a:r>
            <a:endParaRPr sz="4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DATE : 2018/11/28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Go-Back-N(GBN)?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097280" y="27056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1  (working normally)  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819" y="2228356"/>
            <a:ext cx="4286453" cy="41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716964" y="1684695"/>
            <a:ext cx="16141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size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 rot="-5400000">
            <a:off x="4346962" y="1288897"/>
            <a:ext cx="354164" cy="18819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71" name="Google Shape;171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3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3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3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3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78" name="Google Shape;178;p23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1  (working normally) 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596" y="2202516"/>
            <a:ext cx="4278644" cy="4102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4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87" name="Google Shape;18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4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4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4"/>
          <p:cNvSpPr txBox="1"/>
          <p:nvPr/>
        </p:nvSpPr>
        <p:spPr>
          <a:xfrm>
            <a:off x="3880267" y="1657422"/>
            <a:ext cx="16141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size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 rot="-5400000">
            <a:off x="4470509" y="1234744"/>
            <a:ext cx="257003" cy="1790832"/>
          </a:xfrm>
          <a:prstGeom prst="rightBrace">
            <a:avLst>
              <a:gd name="adj1" fmla="val 8333"/>
              <a:gd name="adj2" fmla="val 5044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94" name="Google Shape;194;p24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4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524" y="2111310"/>
            <a:ext cx="4131665" cy="420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341987" y="3916354"/>
            <a:ext cx="444930" cy="44493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746804" y="4120182"/>
            <a:ext cx="14197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Packet loss</a:t>
            </a:r>
            <a:endParaRPr sz="20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5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07" name="Google Shape;207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5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12" name="Google Shape;212;p25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5"/>
          <p:cNvSpPr txBox="1"/>
          <p:nvPr/>
        </p:nvSpPr>
        <p:spPr>
          <a:xfrm>
            <a:off x="3716752" y="1801832"/>
            <a:ext cx="25362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1    2    3    4     5    6    7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685717" y="54563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987403" y="4751126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812523" y="32466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208905" y="25182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9738" y="2117472"/>
            <a:ext cx="4207041" cy="421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6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28" name="Google Shape;228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6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6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6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33" name="Google Shape;233;p26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3709738" y="1752118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1     2     3    4     5    6    7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47046" y="25346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172275" y="3337469"/>
            <a:ext cx="3680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150165" y="48266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143205" y="55761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3553327" y="3457075"/>
            <a:ext cx="541587" cy="650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26"/>
          <p:cNvSpPr txBox="1"/>
          <p:nvPr/>
        </p:nvSpPr>
        <p:spPr>
          <a:xfrm>
            <a:off x="1919038" y="3133908"/>
            <a:ext cx="192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packet-2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3553327" y="4879301"/>
            <a:ext cx="541587" cy="11874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3" name="Google Shape;243;p26"/>
          <p:cNvSpPr txBox="1"/>
          <p:nvPr/>
        </p:nvSpPr>
        <p:spPr>
          <a:xfrm>
            <a:off x="1926210" y="4556135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6"/>
          <p:cNvCxnSpPr>
            <a:endCxn id="239" idx="3"/>
          </p:cNvCxnSpPr>
          <p:nvPr/>
        </p:nvCxnSpPr>
        <p:spPr>
          <a:xfrm flipH="1">
            <a:off x="4444891" y="5361480"/>
            <a:ext cx="439500" cy="3993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5" name="Google Shape;245;p26"/>
          <p:cNvSpPr txBox="1"/>
          <p:nvPr/>
        </p:nvSpPr>
        <p:spPr>
          <a:xfrm>
            <a:off x="4938974" y="5049035"/>
            <a:ext cx="22639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0038" y="1997242"/>
            <a:ext cx="4308574" cy="4301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7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55" name="Google Shape;255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7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7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27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60" name="Google Shape;260;p27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7"/>
          <p:cNvSpPr txBox="1"/>
          <p:nvPr/>
        </p:nvSpPr>
        <p:spPr>
          <a:xfrm>
            <a:off x="3696570" y="1742007"/>
            <a:ext cx="27671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1     2     3     4    5     6    7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135940" y="26174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4135940" y="415598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133015" y="49407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5720569" y="231586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7"/>
          <p:cNvCxnSpPr/>
          <p:nvPr/>
        </p:nvCxnSpPr>
        <p:spPr>
          <a:xfrm rot="10800000" flipH="1">
            <a:off x="3386524" y="2841216"/>
            <a:ext cx="684088" cy="38584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" name="Google Shape;268;p27"/>
          <p:cNvSpPr txBox="1"/>
          <p:nvPr/>
        </p:nvSpPr>
        <p:spPr>
          <a:xfrm>
            <a:off x="1853295" y="2841216"/>
            <a:ext cx="19280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packet-2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 rot="10800000" flipH="1">
            <a:off x="3458449" y="4340650"/>
            <a:ext cx="614120" cy="18466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0" name="Google Shape;270;p27"/>
          <p:cNvSpPr txBox="1"/>
          <p:nvPr/>
        </p:nvSpPr>
        <p:spPr>
          <a:xfrm>
            <a:off x="1963440" y="4191599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rot="10800000">
            <a:off x="4502260" y="5165656"/>
            <a:ext cx="456147" cy="18573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27"/>
          <p:cNvSpPr txBox="1"/>
          <p:nvPr/>
        </p:nvSpPr>
        <p:spPr>
          <a:xfrm>
            <a:off x="5051268" y="5097161"/>
            <a:ext cx="22639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81" name="Google Shape;281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8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3" name="Google Shape;283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8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5" name="Google Shape;28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0533" y="1941094"/>
            <a:ext cx="4296976" cy="438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8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87" name="Google Shape;287;p28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8"/>
          <p:cNvSpPr txBox="1"/>
          <p:nvPr/>
        </p:nvSpPr>
        <p:spPr>
          <a:xfrm>
            <a:off x="3722617" y="1703877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1     2     3    4     5    6     7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4129220" y="243607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4129220" y="321958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5693312" y="40738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6108304" y="24949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rot="10800000" flipH="1">
            <a:off x="3473966" y="2658885"/>
            <a:ext cx="583065" cy="32316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5" name="Google Shape;295;p28"/>
          <p:cNvSpPr txBox="1"/>
          <p:nvPr/>
        </p:nvSpPr>
        <p:spPr>
          <a:xfrm>
            <a:off x="1846849" y="2658885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999459" y="3548515"/>
            <a:ext cx="18444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28"/>
          <p:cNvCxnSpPr/>
          <p:nvPr/>
        </p:nvCxnSpPr>
        <p:spPr>
          <a:xfrm rot="10800000" flipH="1">
            <a:off x="3473966" y="3468402"/>
            <a:ext cx="584703" cy="48101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8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487" y="1977984"/>
            <a:ext cx="4288546" cy="4343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9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307" name="Google Shape;307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9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9" name="Google Shape;309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9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312" name="Google Shape;312;p29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9"/>
          <p:cNvSpPr txBox="1"/>
          <p:nvPr/>
        </p:nvSpPr>
        <p:spPr>
          <a:xfrm>
            <a:off x="3747551" y="1713188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1    2     3     4     5     6    7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5717375" y="54589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6110698" y="38856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1275" y="1965158"/>
            <a:ext cx="4359702" cy="4366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30"/>
          <p:cNvGrpSpPr/>
          <p:nvPr/>
        </p:nvGrpSpPr>
        <p:grpSpPr>
          <a:xfrm>
            <a:off x="9772650" y="5112399"/>
            <a:ext cx="1322265" cy="973486"/>
            <a:chOff x="9772650" y="5048231"/>
            <a:chExt cx="1322265" cy="973486"/>
          </a:xfrm>
        </p:grpSpPr>
        <p:pic>
          <p:nvPicPr>
            <p:cNvPr id="326" name="Google Shape;326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30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0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5385600" y="2747905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out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30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332" name="Google Shape;332;p30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0"/>
          <p:cNvSpPr txBox="1"/>
          <p:nvPr/>
        </p:nvSpPr>
        <p:spPr>
          <a:xfrm>
            <a:off x="3791389" y="1741591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1    2     3     4     5     6    7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153497" y="29317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151340" y="370093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30"/>
          <p:cNvCxnSpPr/>
          <p:nvPr/>
        </p:nvCxnSpPr>
        <p:spPr>
          <a:xfrm rot="10800000" flipH="1">
            <a:off x="3523533" y="3163889"/>
            <a:ext cx="583065" cy="32316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8" name="Google Shape;338;p30"/>
          <p:cNvSpPr txBox="1"/>
          <p:nvPr/>
        </p:nvSpPr>
        <p:spPr>
          <a:xfrm>
            <a:off x="1896416" y="3163889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packet-6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842667" y="3851190"/>
            <a:ext cx="18444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packet-7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0"/>
          <p:cNvCxnSpPr/>
          <p:nvPr/>
        </p:nvCxnSpPr>
        <p:spPr>
          <a:xfrm rot="10800000" flipH="1">
            <a:off x="3466577" y="3948704"/>
            <a:ext cx="672105" cy="30258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1" name="Google Shape;341;p30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0"/>
          <p:cNvCxnSpPr>
            <a:stCxn id="330" idx="1"/>
          </p:cNvCxnSpPr>
          <p:nvPr/>
        </p:nvCxnSpPr>
        <p:spPr>
          <a:xfrm rot="10800000">
            <a:off x="4593300" y="2160971"/>
            <a:ext cx="792300" cy="771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9772650" y="5272819"/>
            <a:ext cx="1322265" cy="973486"/>
            <a:chOff x="9772650" y="5048231"/>
            <a:chExt cx="1322265" cy="973486"/>
          </a:xfrm>
        </p:grpSpPr>
        <p:pic>
          <p:nvPicPr>
            <p:cNvPr id="350" name="Google Shape;350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1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31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6048" y="1973179"/>
            <a:ext cx="4348564" cy="4355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1"/>
          <p:cNvGrpSpPr/>
          <p:nvPr/>
        </p:nvGrpSpPr>
        <p:grpSpPr>
          <a:xfrm>
            <a:off x="9769141" y="4720964"/>
            <a:ext cx="1142893" cy="461665"/>
            <a:chOff x="9758636" y="4536378"/>
            <a:chExt cx="1142893" cy="461665"/>
          </a:xfrm>
        </p:grpSpPr>
        <p:sp>
          <p:nvSpPr>
            <p:cNvPr id="356" name="Google Shape;356;p31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31"/>
          <p:cNvSpPr txBox="1"/>
          <p:nvPr/>
        </p:nvSpPr>
        <p:spPr>
          <a:xfrm>
            <a:off x="3774174" y="1737360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1     2    3     4     5     6    7</a:t>
            </a:r>
            <a:endParaRPr sz="20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4564251" y="2646537"/>
            <a:ext cx="19303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3     4    5     6     7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1. Threshold = 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1</a:t>
            </a: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180" y="4417403"/>
            <a:ext cx="6854462" cy="191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2,3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=2, Threshold =2;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2,3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861" y="4113598"/>
            <a:ext cx="7778931" cy="220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4,5,6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=3; Threshold =2;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drops Data 5, sends ACK 3, drops Data 6, sends ACK 3</a:t>
            </a:r>
            <a:endParaRPr sz="2800"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pSp>
        <p:nvGrpSpPr>
          <p:cNvPr id="382" name="Google Shape;382;p34"/>
          <p:cNvGrpSpPr/>
          <p:nvPr/>
        </p:nvGrpSpPr>
        <p:grpSpPr>
          <a:xfrm>
            <a:off x="740832" y="3778158"/>
            <a:ext cx="10498582" cy="2489235"/>
            <a:chOff x="1007618" y="3262453"/>
            <a:chExt cx="10498582" cy="2489235"/>
          </a:xfrm>
        </p:grpSpPr>
        <p:grpSp>
          <p:nvGrpSpPr>
            <p:cNvPr id="383" name="Google Shape;383;p34"/>
            <p:cNvGrpSpPr/>
            <p:nvPr/>
          </p:nvGrpSpPr>
          <p:grpSpPr>
            <a:xfrm>
              <a:off x="1007618" y="3262453"/>
              <a:ext cx="10498582" cy="2489235"/>
              <a:chOff x="990600" y="3338654"/>
              <a:chExt cx="10498582" cy="2489235"/>
            </a:xfrm>
          </p:grpSpPr>
          <p:grpSp>
            <p:nvGrpSpPr>
              <p:cNvPr id="384" name="Google Shape;384;p34"/>
              <p:cNvGrpSpPr/>
              <p:nvPr/>
            </p:nvGrpSpPr>
            <p:grpSpPr>
              <a:xfrm>
                <a:off x="990600" y="3338654"/>
                <a:ext cx="10498582" cy="2489235"/>
                <a:chOff x="990600" y="3313254"/>
                <a:chExt cx="10498582" cy="2489235"/>
              </a:xfrm>
            </p:grpSpPr>
            <p:pic>
              <p:nvPicPr>
                <p:cNvPr id="385" name="Google Shape;385;p3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990600" y="3313254"/>
                  <a:ext cx="10498582" cy="2489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4"/>
                <p:cNvSpPr txBox="1"/>
                <p:nvPr/>
              </p:nvSpPr>
              <p:spPr>
                <a:xfrm>
                  <a:off x="7736332" y="5247284"/>
                  <a:ext cx="11938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</a:t>
                  </a:r>
                  <a:r>
                    <a:rPr lang="en-US" sz="2400" b="1">
                      <a:solidFill>
                        <a:srgbClr val="FF0000"/>
                      </a:solidFill>
                      <a:latin typeface="Arimo"/>
                      <a:ea typeface="Arimo"/>
                      <a:cs typeface="Arimo"/>
                      <a:sym typeface="Arimo"/>
                    </a:rPr>
                    <a:t>Drop)</a:t>
                  </a:r>
                  <a:endParaRPr sz="2400" b="1">
                    <a:solidFill>
                      <a:srgbClr val="FF0000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pic>
            <p:nvPicPr>
              <p:cNvPr id="387" name="Google Shape;387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255000" y="4176628"/>
                <a:ext cx="889000" cy="41104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88" name="Google Shape;388;p34"/>
              <p:cNvCxnSpPr/>
              <p:nvPr/>
            </p:nvCxnSpPr>
            <p:spPr>
              <a:xfrm rot="10800000">
                <a:off x="8483600" y="3873500"/>
                <a:ext cx="0" cy="273418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389" name="Google Shape;389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64800" y="4205000"/>
                <a:ext cx="889000" cy="41104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0" name="Google Shape;390;p34"/>
              <p:cNvCxnSpPr/>
              <p:nvPr/>
            </p:nvCxnSpPr>
            <p:spPr>
              <a:xfrm rot="10800000">
                <a:off x="10693400" y="3901872"/>
                <a:ext cx="0" cy="273418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91" name="Google Shape;391;p34"/>
            <p:cNvCxnSpPr/>
            <p:nvPr/>
          </p:nvCxnSpPr>
          <p:spPr>
            <a:xfrm>
              <a:off x="7772400" y="4178300"/>
              <a:ext cx="12700" cy="11938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2" name="Google Shape;392;p34"/>
            <p:cNvSpPr/>
            <p:nvPr/>
          </p:nvSpPr>
          <p:spPr>
            <a:xfrm>
              <a:off x="8701659" y="4023948"/>
              <a:ext cx="484760" cy="483123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3" name="Google Shape;393;p34"/>
          <p:cNvCxnSpPr/>
          <p:nvPr/>
        </p:nvCxnSpPr>
        <p:spPr>
          <a:xfrm rot="10800000" flipH="1">
            <a:off x="8894232" y="6030749"/>
            <a:ext cx="2345182" cy="2170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34"/>
          <p:cNvSpPr txBox="1"/>
          <p:nvPr/>
        </p:nvSpPr>
        <p:spPr>
          <a:xfrm>
            <a:off x="9838810" y="5422552"/>
            <a:ext cx="10865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34"/>
          <p:cNvCxnSpPr/>
          <p:nvPr/>
        </p:nvCxnSpPr>
        <p:spPr>
          <a:xfrm>
            <a:off x="9826110" y="4644504"/>
            <a:ext cx="12700" cy="11938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396;p34"/>
          <p:cNvSpPr/>
          <p:nvPr/>
        </p:nvSpPr>
        <p:spPr>
          <a:xfrm>
            <a:off x="9905440" y="4645402"/>
            <a:ext cx="324106" cy="4578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02" name="Google Shape;402;p35"/>
          <p:cNvSpPr txBox="1">
            <a:spLocks noGrp="1"/>
          </p:cNvSpPr>
          <p:nvPr>
            <p:ph type="body" idx="1"/>
          </p:nvPr>
        </p:nvSpPr>
        <p:spPr>
          <a:xfrm>
            <a:off x="1113322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4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1, Threshold = 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4</a:t>
            </a:r>
            <a:endParaRPr sz="2800"/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930" y="4225006"/>
            <a:ext cx="8636654" cy="208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body" idx="1"/>
          </p:nvPr>
        </p:nvSpPr>
        <p:spPr>
          <a:xfrm>
            <a:off x="904776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66928" lvl="2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5,6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2, Threshold =1;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5, drops Data 6, sends ACK 5, flush buffer ()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512" y="4427158"/>
            <a:ext cx="7725335" cy="1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7179" y="4851734"/>
            <a:ext cx="6953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lang="en-US" b="1" i="1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body" idx="1"/>
          </p:nvPr>
        </p:nvSpPr>
        <p:spPr>
          <a:xfrm>
            <a:off x="904774" y="18576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66928" lvl="2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6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=1; Threshold =1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6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And so on…</a:t>
            </a:r>
            <a:endParaRPr sz="2800"/>
          </a:p>
        </p:txBody>
      </p:sp>
      <p:pic>
        <p:nvPicPr>
          <p:cNvPr id="418" name="Google Shape;41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8329" y="4599365"/>
            <a:ext cx="7416301" cy="174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151" y="3966437"/>
            <a:ext cx="7438657" cy="230598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 txBox="1">
            <a:spLocks noGrp="1"/>
          </p:cNvSpPr>
          <p:nvPr>
            <p:ph type="body" idx="1"/>
          </p:nvPr>
        </p:nvSpPr>
        <p:spPr>
          <a:xfrm>
            <a:off x="972971" y="1737360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Agent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Forward data and ACK packets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Randomly drop data packet [</a:t>
            </a:r>
            <a:r>
              <a:rPr lang="en-US" sz="2800" b="1" i="1">
                <a:solidFill>
                  <a:srgbClr val="C00000"/>
                </a:solidFill>
              </a:rPr>
              <a:t>DO NOT DROP ACK PACKETS</a:t>
            </a:r>
            <a:r>
              <a:rPr lang="en-US" sz="2800"/>
              <a:t>]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Compute loss rate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31" name="Google Shape;431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Show </a:t>
            </a:r>
            <a:r>
              <a:rPr lang="en-US" sz="3200" dirty="0" smtClean="0"/>
              <a:t>Message</a:t>
            </a:r>
            <a:endParaRPr sz="3200" dirty="0" smtClean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 smtClean="0"/>
              <a:t>Sender</a:t>
            </a:r>
            <a:endParaRPr dirty="0" smtClean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 smtClean="0"/>
              <a:t>send</a:t>
            </a:r>
            <a:r>
              <a:rPr lang="en-US" sz="2000" dirty="0"/>
              <a:t>, </a:t>
            </a:r>
            <a:r>
              <a:rPr lang="en-US" sz="2000" dirty="0" err="1"/>
              <a:t>recv</a:t>
            </a:r>
            <a:r>
              <a:rPr lang="en-US" sz="2000" dirty="0"/>
              <a:t>, data, </a:t>
            </a:r>
            <a:r>
              <a:rPr lang="en-US" sz="2000" dirty="0" err="1"/>
              <a:t>ack</a:t>
            </a:r>
            <a:r>
              <a:rPr lang="en-US" sz="2000" dirty="0"/>
              <a:t>, fin, </a:t>
            </a:r>
            <a:r>
              <a:rPr lang="en-US" sz="2000" dirty="0" err="1"/>
              <a:t>finack</a:t>
            </a:r>
            <a:r>
              <a:rPr lang="en-US" sz="2000" dirty="0"/>
              <a:t>, sequence number, time out, </a:t>
            </a:r>
            <a:r>
              <a:rPr lang="en-US" sz="2000" dirty="0" err="1">
                <a:solidFill>
                  <a:srgbClr val="FF0000"/>
                </a:solidFill>
              </a:rPr>
              <a:t>resnd</a:t>
            </a:r>
            <a:r>
              <a:rPr lang="en-US" sz="2000" dirty="0"/>
              <a:t>, </a:t>
            </a:r>
            <a:r>
              <a:rPr lang="en-US" sz="2000" dirty="0" err="1"/>
              <a:t>winSize</a:t>
            </a:r>
            <a:r>
              <a:rPr lang="en-US" sz="2000" dirty="0"/>
              <a:t>, threshold </a:t>
            </a:r>
            <a:endParaRPr sz="2000"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Receiver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send, </a:t>
            </a:r>
            <a:r>
              <a:rPr lang="en-US" sz="2000" dirty="0" err="1"/>
              <a:t>recv</a:t>
            </a:r>
            <a:r>
              <a:rPr lang="en-US" sz="2000" dirty="0"/>
              <a:t>, data, </a:t>
            </a:r>
            <a:r>
              <a:rPr lang="en-US" sz="2000" dirty="0" err="1"/>
              <a:t>ack</a:t>
            </a:r>
            <a:r>
              <a:rPr lang="en-US" sz="2000" dirty="0"/>
              <a:t>, fin, </a:t>
            </a:r>
            <a:r>
              <a:rPr lang="en-US" sz="2000" dirty="0" err="1"/>
              <a:t>finack</a:t>
            </a:r>
            <a:r>
              <a:rPr lang="en-US" sz="2000" dirty="0"/>
              <a:t>, sequence number, drop, flush </a:t>
            </a:r>
            <a:endParaRPr sz="2000"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Agent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get, </a:t>
            </a:r>
            <a:r>
              <a:rPr lang="en-US" sz="2000" dirty="0" err="1"/>
              <a:t>fwd</a:t>
            </a:r>
            <a:r>
              <a:rPr lang="en-US" sz="2000" dirty="0"/>
              <a:t>, data, </a:t>
            </a:r>
            <a:r>
              <a:rPr lang="en-US" sz="2000" dirty="0" err="1"/>
              <a:t>ack</a:t>
            </a:r>
            <a:r>
              <a:rPr lang="en-US" sz="2000" dirty="0"/>
              <a:t>, fin, </a:t>
            </a:r>
            <a:r>
              <a:rPr lang="en-US" sz="2000" dirty="0" err="1"/>
              <a:t>finack</a:t>
            </a:r>
            <a:r>
              <a:rPr lang="en-US" sz="2000" dirty="0"/>
              <a:t>, sequence number, drop, loss rate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4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8754" y="1861399"/>
            <a:ext cx="3890691" cy="43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4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904" y="449059"/>
            <a:ext cx="3284762" cy="588240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Target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Application layer reliable transfer / congestion control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Implement TCP by </a:t>
            </a:r>
            <a:r>
              <a:rPr lang="en-US" sz="2800" b="1" i="1">
                <a:solidFill>
                  <a:srgbClr val="C00000"/>
                </a:solidFill>
              </a:rPr>
              <a:t>UDP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Socket Programming</a:t>
            </a:r>
            <a:endParaRPr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2030411" y="4237929"/>
          <a:ext cx="8128000" cy="1285260"/>
        </p:xfrm>
        <a:graphic>
          <a:graphicData uri="http://schemas.openxmlformats.org/drawingml/2006/table">
            <a:tbl>
              <a:tblPr firstRow="1" bandRow="1">
                <a:noFill/>
                <a:tableStyleId>{C17A0BD1-0692-4149-886C-DC752A1A4648}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UDP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TCP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Unreliable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Unordered delivery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Reliable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In-order Delivery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Congestion Control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/>
        </p:nvSpPr>
        <p:spPr>
          <a:xfrm>
            <a:off x="2612571" y="3294010"/>
            <a:ext cx="24906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4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603" y="1821810"/>
            <a:ext cx="2567134" cy="4290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body" idx="1"/>
          </p:nvPr>
        </p:nvSpPr>
        <p:spPr>
          <a:xfrm>
            <a:off x="4484077" y="1845725"/>
            <a:ext cx="6671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 format used for transmission should be the same as fallow: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fin: 0 or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syn</a:t>
            </a:r>
            <a:r>
              <a:rPr lang="en-US" dirty="0"/>
              <a:t>: 0 or 1 (just make it 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ack</a:t>
            </a:r>
            <a:r>
              <a:rPr lang="en-US" dirty="0"/>
              <a:t>: 0 or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50" y="2580425"/>
            <a:ext cx="2804350" cy="2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body" idx="1"/>
          </p:nvPr>
        </p:nvSpPr>
        <p:spPr>
          <a:xfrm>
            <a:off x="940886" y="1737360"/>
            <a:ext cx="9905999" cy="465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Settings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Port, path of source file,… etc.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Default threshold:</a:t>
            </a:r>
            <a:r>
              <a:rPr lang="en-US" sz="2000" b="1" i="1">
                <a:solidFill>
                  <a:srgbClr val="C00000"/>
                </a:solidFill>
              </a:rPr>
              <a:t>16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Input file may include media file or text file, etc.(e.g. </a:t>
            </a:r>
            <a:r>
              <a:rPr lang="en-US" sz="2000" b="1" i="1">
                <a:solidFill>
                  <a:srgbClr val="C00000"/>
                </a:solidFill>
              </a:rPr>
              <a:t>./sender text.txt</a:t>
            </a:r>
            <a:r>
              <a:rPr lang="en-US" sz="2000"/>
              <a:t>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 ,path of destination file, … etc.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Default buffer size: </a:t>
            </a:r>
            <a:r>
              <a:rPr lang="en-US" sz="2000" b="1" i="1">
                <a:solidFill>
                  <a:srgbClr val="C00000"/>
                </a:solidFill>
              </a:rPr>
              <a:t>32 segments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dk1"/>
                </a:solidFill>
              </a:rPr>
              <a:t>Output file name: </a:t>
            </a:r>
            <a:r>
              <a:rPr lang="en-US" sz="2000" b="1" i="1">
                <a:solidFill>
                  <a:srgbClr val="C00000"/>
                </a:solidFill>
              </a:rPr>
              <a:t>result.?? </a:t>
            </a:r>
            <a:r>
              <a:rPr lang="en-US" sz="2000">
                <a:solidFill>
                  <a:schemeClr val="dk1"/>
                </a:solidFill>
              </a:rPr>
              <a:t>(Filename Extension is the same as the input file)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Agent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port, loss rate, … etc.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body" idx="1"/>
          </p:nvPr>
        </p:nvSpPr>
        <p:spPr>
          <a:xfrm>
            <a:off x="928838" y="1737360"/>
            <a:ext cx="10058400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3" t="-318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77" name="Google Shape;477;p46"/>
          <p:cNvSpPr txBox="1">
            <a:spLocks noGrp="1"/>
          </p:cNvSpPr>
          <p:nvPr>
            <p:ph type="body" idx="1"/>
          </p:nvPr>
        </p:nvSpPr>
        <p:spPr>
          <a:xfrm>
            <a:off x="876718" y="1750194"/>
            <a:ext cx="9905999" cy="430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Document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Format 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A4, at most 2 pages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Digital </a:t>
            </a:r>
            <a:r>
              <a:rPr lang="en-US" sz="2000" b="1" i="1" dirty="0">
                <a:solidFill>
                  <a:srgbClr val="C00000"/>
                </a:solidFill>
              </a:rPr>
              <a:t>PDF file only</a:t>
            </a:r>
            <a:r>
              <a:rPr lang="en-US" sz="2000" dirty="0"/>
              <a:t>, “HW2-Report.pdf”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Content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How to execute your program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Explain your program structure(including </a:t>
            </a:r>
            <a:r>
              <a:rPr lang="en-US" sz="2000" b="1" i="1" dirty="0">
                <a:solidFill>
                  <a:srgbClr val="C00000"/>
                </a:solidFill>
              </a:rPr>
              <a:t>3 flow charts </a:t>
            </a:r>
            <a:r>
              <a:rPr lang="en-US" sz="2000" dirty="0"/>
              <a:t>for sender, agent, and receiver)</a:t>
            </a:r>
            <a:endParaRPr dirty="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 dirty="0"/>
              <a:t>Difficulties and Solutions</a:t>
            </a:r>
            <a:endParaRPr sz="2000" dirty="0"/>
          </a:p>
        </p:txBody>
      </p:sp>
      <p:pic>
        <p:nvPicPr>
          <p:cNvPr id="478" name="Google Shape;478;p46" descr="「flow chart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743" y="2085454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489" name="Google Shape;489;p48"/>
          <p:cNvSpPr txBox="1">
            <a:spLocks noGrp="1"/>
          </p:cNvSpPr>
          <p:nvPr>
            <p:ph type="body" idx="1"/>
          </p:nvPr>
        </p:nvSpPr>
        <p:spPr>
          <a:xfrm>
            <a:off x="777356" y="1737359"/>
            <a:ext cx="4588828" cy="402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i="1">
                <a:solidFill>
                  <a:srgbClr val="C00000"/>
                </a:solidFill>
              </a:rPr>
              <a:t>Grading (100%)</a:t>
            </a:r>
            <a:endParaRPr sz="2400" b="1" i="1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Basic requirement (10%) 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Socket programming with UDP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Language: No restriction</a:t>
            </a:r>
            <a:endParaRPr sz="2000">
              <a:solidFill>
                <a:schemeClr val="dk1"/>
              </a:solidFill>
            </a:endParaRPr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Without crash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Reliable transmission (20%) (page 7)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Congestion control (25%) (page 8)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Buffer handling (15%) (page 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Agent (10%) (page 26)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90" name="Google Shape;490;p48"/>
          <p:cNvSpPr txBox="1"/>
          <p:nvPr/>
        </p:nvSpPr>
        <p:spPr>
          <a:xfrm>
            <a:off x="5966518" y="1737360"/>
            <a:ext cx="458882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format (5%) (page 27)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(5%) (page 33)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(10%)  (page36)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496" name="Google Shape;496;p49"/>
          <p:cNvSpPr txBox="1">
            <a:spLocks noGrp="1"/>
          </p:cNvSpPr>
          <p:nvPr>
            <p:ph type="body" idx="1"/>
          </p:nvPr>
        </p:nvSpPr>
        <p:spPr>
          <a:xfrm>
            <a:off x="1141413" y="1796640"/>
            <a:ext cx="9905999" cy="43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</a:t>
            </a:r>
            <a:r>
              <a:rPr lang="en-US" sz="2800"/>
              <a:t>Demo (10%) </a:t>
            </a:r>
            <a:endParaRPr sz="280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Please fill the demo form (will be announced on course website)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Come to demo on time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Discount for those are not on time </a:t>
            </a:r>
            <a:endParaRPr sz="24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You will get </a:t>
            </a:r>
            <a:r>
              <a:rPr lang="en-US" sz="2400" b="1" i="1">
                <a:solidFill>
                  <a:srgbClr val="C00000"/>
                </a:solidFill>
              </a:rPr>
              <a:t>ZERO </a:t>
            </a:r>
            <a:r>
              <a:rPr lang="en-US" sz="2400"/>
              <a:t>for this homework if you </a:t>
            </a:r>
            <a:r>
              <a:rPr lang="en-US" sz="2400" b="1" i="1">
                <a:solidFill>
                  <a:srgbClr val="C00000"/>
                </a:solidFill>
              </a:rPr>
              <a:t>don’t</a:t>
            </a:r>
            <a:r>
              <a:rPr lang="en-US" sz="2400"/>
              <a:t> demo.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502" name="Google Shape;502;p5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8796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960"/>
              <a:buChar char=" "/>
            </a:pPr>
            <a:r>
              <a:rPr lang="en-US" sz="2960" dirty="0"/>
              <a:t>Submission Deadline </a:t>
            </a:r>
            <a:endParaRPr sz="2590" dirty="0"/>
          </a:p>
          <a:p>
            <a:pPr marL="384048" lvl="1" indent="-182879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 dirty="0"/>
              <a:t>2018/12/26 (Wed.) 23:59 (UTC+8)</a:t>
            </a:r>
            <a:endParaRPr sz="2590" dirty="0"/>
          </a:p>
          <a:p>
            <a:pPr marL="384048" lvl="1" indent="-182879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 dirty="0"/>
              <a:t>Late submission: 20% off per day</a:t>
            </a:r>
            <a:endParaRPr dirty="0"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5"/>
              <a:buChar char="◦"/>
            </a:pPr>
            <a:r>
              <a:rPr lang="en-US" sz="2405" b="1" i="1" dirty="0">
                <a:solidFill>
                  <a:srgbClr val="C00000"/>
                </a:solidFill>
              </a:rPr>
              <a:t>NOT</a:t>
            </a:r>
            <a:r>
              <a:rPr lang="en-US" sz="2590" dirty="0"/>
              <a:t> accept after 23:59, 12/28, 2018</a:t>
            </a:r>
            <a:r>
              <a:rPr lang="en-US" sz="2590" b="1" dirty="0">
                <a:solidFill>
                  <a:schemeClr val="lt1"/>
                </a:solidFill>
              </a:rPr>
              <a:t>.</a:t>
            </a:r>
            <a:r>
              <a:rPr lang="en-US" sz="2590" dirty="0">
                <a:solidFill>
                  <a:srgbClr val="FFFFFF"/>
                </a:solidFill>
              </a:rPr>
              <a:t>  </a:t>
            </a:r>
            <a:endParaRPr dirty="0"/>
          </a:p>
          <a:p>
            <a:pPr marL="384048" lvl="1" indent="-18414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None/>
            </a:pPr>
            <a:endParaRPr sz="2590" dirty="0"/>
          </a:p>
          <a:p>
            <a:pPr marL="91440" lvl="0" indent="-1879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960"/>
              <a:buChar char=" "/>
            </a:pPr>
            <a:r>
              <a:rPr lang="en-US" sz="2960" dirty="0"/>
              <a:t>Naming </a:t>
            </a:r>
            <a:endParaRPr dirty="0"/>
          </a:p>
          <a:p>
            <a:pPr marL="384048" lvl="1" indent="-182879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 dirty="0"/>
              <a:t>[Student ID].zip Ex:  r069xxxxx.zip</a:t>
            </a:r>
            <a:endParaRPr dirty="0"/>
          </a:p>
          <a:p>
            <a:pPr marL="384048" lvl="1" indent="-182879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 dirty="0"/>
              <a:t>Email subject: [CN2018] Homework2_studentID</a:t>
            </a:r>
            <a:endParaRPr dirty="0"/>
          </a:p>
          <a:p>
            <a:pPr marL="384048" lvl="1" indent="-182879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 dirty="0"/>
              <a:t>Email: </a:t>
            </a:r>
            <a:r>
              <a:rPr lang="en-US" sz="2590" dirty="0" err="1"/>
              <a:t>ntu.cnta@gmail.com</a:t>
            </a:r>
            <a:endParaRPr sz="259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916966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You need to implement three components : the sender,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receiver and agent.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365" y="3240800"/>
            <a:ext cx="8708091" cy="173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r>
              <a:rPr lang="en-US" sz="3200"/>
              <a:t>Sender / Receiver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Send / receive file by UDP </a:t>
            </a:r>
            <a:endParaRPr sz="28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Provide reliable transmission </a:t>
            </a:r>
            <a:endParaRPr sz="28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Congestion control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Agent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Forward Data &amp; ACK packets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Randomly drop data packet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Compute loss rate</a:t>
            </a:r>
            <a:endParaRPr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Requirement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618904" y="1738154"/>
            <a:ext cx="9905999" cy="38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Reliable Transmission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Data &amp; ACK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Time out &amp; Retransmission(</a:t>
            </a:r>
            <a:r>
              <a:rPr lang="en-US" sz="2800" b="1" i="1" dirty="0">
                <a:solidFill>
                  <a:srgbClr val="C00000"/>
                </a:solidFill>
              </a:rPr>
              <a:t>Go-Back-N</a:t>
            </a:r>
            <a:r>
              <a:rPr lang="en-US" sz="2800" dirty="0"/>
              <a:t>)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Sequence number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 dirty="0"/>
              <a:t>Completeness and correctness of transmitted file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18903" y="1738722"/>
            <a:ext cx="11701433" cy="49353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36" t="-2591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93370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32062" y="174948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Buffer handling [</a:t>
            </a:r>
            <a:r>
              <a:rPr lang="en-US" sz="3200" b="1" i="1">
                <a:solidFill>
                  <a:srgbClr val="C00000"/>
                </a:solidFill>
              </a:rPr>
              <a:t>receiver side</a:t>
            </a:r>
            <a:r>
              <a:rPr lang="en-US" sz="3200"/>
              <a:t>]</a:t>
            </a:r>
            <a:endParaRPr sz="320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Buffer Overflow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Drop packet if “out of range” of buffer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Flush (write) to the file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Only when </a:t>
            </a:r>
            <a:r>
              <a:rPr lang="en-US" sz="2000" b="1" i="1">
                <a:solidFill>
                  <a:srgbClr val="C00000"/>
                </a:solidFill>
              </a:rPr>
              <a:t>both buffer overflows and all packets in range are received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987</Words>
  <Application>Microsoft Macintosh PowerPoint</Application>
  <PresentationFormat>Widescreen</PresentationFormat>
  <Paragraphs>246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Arimo</vt:lpstr>
      <vt:lpstr>Arial</vt:lpstr>
      <vt:lpstr>Calibri</vt:lpstr>
      <vt:lpstr>回顧</vt:lpstr>
      <vt:lpstr>Computer network HW2    -Retransmission + Congest control</vt:lpstr>
      <vt:lpstr>Introduction</vt:lpstr>
      <vt:lpstr>Introduction</vt:lpstr>
      <vt:lpstr>Introduction</vt:lpstr>
      <vt:lpstr>Introduction</vt:lpstr>
      <vt:lpstr>Requirement</vt:lpstr>
      <vt:lpstr>Requirement</vt:lpstr>
      <vt:lpstr>Requirement</vt:lpstr>
      <vt:lpstr>Requirement</vt:lpstr>
      <vt:lpstr>What is Go-Back-N(GBN)?</vt:lpstr>
      <vt:lpstr>Go-Back-N  case 1  (working normally)  </vt:lpstr>
      <vt:lpstr>Go-Back-N  case 1  (working normally) 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Example (GBN + Congestion control)</vt:lpstr>
      <vt:lpstr>Example (GBN + Congestion control)</vt:lpstr>
      <vt:lpstr>Example (GBN + Congestion control)</vt:lpstr>
      <vt:lpstr>Example (GBN + Congestion control)</vt:lpstr>
      <vt:lpstr>Example (GBN + Congestion control)</vt:lpstr>
      <vt:lpstr>Example (GBN + Congestion control)</vt:lpstr>
      <vt:lpstr>Requirement</vt:lpstr>
      <vt:lpstr>Requirement</vt:lpstr>
      <vt:lpstr>Requirement</vt:lpstr>
      <vt:lpstr>Requirement</vt:lpstr>
      <vt:lpstr>Requirement</vt:lpstr>
      <vt:lpstr>Requirement</vt:lpstr>
      <vt:lpstr>Requirement</vt:lpstr>
      <vt:lpstr>Requirement</vt:lpstr>
      <vt:lpstr>Requirement</vt:lpstr>
      <vt:lpstr>Grading and Submission</vt:lpstr>
      <vt:lpstr>Grading and Submission</vt:lpstr>
      <vt:lpstr>Grading and Submission</vt:lpstr>
      <vt:lpstr>Grading and Submission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HW2    -Retransmission + Congest control</dc:title>
  <cp:lastModifiedBy>盈如 陳</cp:lastModifiedBy>
  <cp:revision>2</cp:revision>
  <dcterms:modified xsi:type="dcterms:W3CDTF">2018-12-22T18:30:07Z</dcterms:modified>
</cp:coreProperties>
</file>