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2" d="100"/>
          <a:sy n="102" d="100"/>
        </p:scale>
        <p:origin x="441"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02623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15857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65157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428534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9349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14884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07443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95983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38067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100695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F83381A-63E0-4891-A36D-388C3A9E363A}" type="datetimeFigureOut">
              <a:rPr lang="zh-TW" altLang="en-US" smtClean="0"/>
              <a:t>2018/10/5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8956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3381A-63E0-4891-A36D-388C3A9E363A}" type="datetimeFigureOut">
              <a:rPr lang="zh-TW" altLang="en-US" smtClean="0"/>
              <a:t>2018/10/5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AE7F3-FAF0-4F73-BFA3-A5942947321B}" type="slidenum">
              <a:rPr lang="zh-TW" altLang="en-US" smtClean="0"/>
              <a:t>‹#›</a:t>
            </a:fld>
            <a:endParaRPr lang="zh-TW" altLang="en-US"/>
          </a:p>
        </p:txBody>
      </p:sp>
    </p:spTree>
    <p:extLst>
      <p:ext uri="{BB962C8B-B14F-4D97-AF65-F5344CB8AC3E}">
        <p14:creationId xmlns:p14="http://schemas.microsoft.com/office/powerpoint/2010/main" val="2686155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61257"/>
            <a:ext cx="7772400" cy="3248706"/>
          </a:xfrm>
        </p:spPr>
        <p:txBody>
          <a:bodyPr>
            <a:normAutofit fontScale="90000"/>
          </a:bodyPr>
          <a:lstStyle/>
          <a:p>
            <a:r>
              <a:rPr lang="en-US" altLang="zh-TW" dirty="0"/>
              <a:t>Digital Image Processing</a:t>
            </a:r>
            <a:br>
              <a:rPr lang="en-US" altLang="zh-TW" dirty="0"/>
            </a:br>
            <a:r>
              <a:rPr lang="en-US" altLang="zh-TW" sz="4400" dirty="0"/>
              <a:t>Homework Assignment #1</a:t>
            </a:r>
            <a:br>
              <a:rPr lang="zh-TW" altLang="en-US" sz="4400" dirty="0"/>
            </a:br>
            <a:br>
              <a:rPr lang="zh-TW" altLang="en-US" sz="4400" dirty="0"/>
            </a:br>
            <a:r>
              <a:rPr lang="en-US" altLang="zh-TW" sz="4400" dirty="0">
                <a:solidFill>
                  <a:srgbClr val="FF0000"/>
                </a:solidFill>
              </a:rPr>
              <a:t> </a:t>
            </a:r>
            <a:r>
              <a:rPr lang="en-US" altLang="zh-TW" sz="4400" i="1" dirty="0">
                <a:solidFill>
                  <a:srgbClr val="FF0000"/>
                </a:solidFill>
              </a:rPr>
              <a:t>Due: 10:20am, 10/19, 2018 </a:t>
            </a:r>
            <a:br>
              <a:rPr lang="en-US" altLang="zh-TW" sz="4400" i="1" dirty="0">
                <a:solidFill>
                  <a:srgbClr val="FF0000"/>
                </a:solidFill>
              </a:rPr>
            </a:br>
            <a:endParaRPr lang="zh-TW" altLang="en-US" sz="4400" dirty="0">
              <a:solidFill>
                <a:srgbClr val="FF0000"/>
              </a:solidFill>
            </a:endParaRPr>
          </a:p>
        </p:txBody>
      </p:sp>
    </p:spTree>
    <p:extLst>
      <p:ext uri="{BB962C8B-B14F-4D97-AF65-F5344CB8AC3E}">
        <p14:creationId xmlns:p14="http://schemas.microsoft.com/office/powerpoint/2010/main" val="78089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Four Requirements</a:t>
            </a:r>
            <a:endParaRPr lang="zh-TW" altLang="en-US" dirty="0">
              <a:solidFill>
                <a:srgbClr val="FF0000"/>
              </a:solidFill>
            </a:endParaRPr>
          </a:p>
        </p:txBody>
      </p:sp>
      <p:sp>
        <p:nvSpPr>
          <p:cNvPr id="3" name="內容版面配置區 2"/>
          <p:cNvSpPr>
            <a:spLocks noGrp="1"/>
          </p:cNvSpPr>
          <p:nvPr>
            <p:ph idx="1"/>
          </p:nvPr>
        </p:nvSpPr>
        <p:spPr>
          <a:xfrm>
            <a:off x="409433" y="1825625"/>
            <a:ext cx="8297839" cy="4351338"/>
          </a:xfrm>
        </p:spPr>
        <p:txBody>
          <a:bodyPr>
            <a:noAutofit/>
          </a:bodyPr>
          <a:lstStyle/>
          <a:p>
            <a:pPr marL="0" indent="0">
              <a:lnSpc>
                <a:spcPct val="100000"/>
              </a:lnSpc>
              <a:spcBef>
                <a:spcPts val="600"/>
              </a:spcBef>
              <a:buNone/>
            </a:pPr>
            <a:r>
              <a:rPr lang="en-US" altLang="zh-TW" sz="2400" dirty="0"/>
              <a:t>1. Write a program for non-integer scaling of an</a:t>
            </a:r>
            <a:r>
              <a:rPr lang="zh-TW" altLang="en-US" sz="2400" dirty="0"/>
              <a:t> </a:t>
            </a:r>
            <a:r>
              <a:rPr lang="en-US" altLang="zh-TW" sz="2400" dirty="0"/>
              <a:t>image with two interpolation methods:</a:t>
            </a:r>
          </a:p>
          <a:p>
            <a:pPr marL="457200" lvl="1" indent="0">
              <a:lnSpc>
                <a:spcPct val="100000"/>
              </a:lnSpc>
              <a:spcBef>
                <a:spcPts val="600"/>
              </a:spcBef>
              <a:buNone/>
            </a:pPr>
            <a:r>
              <a:rPr lang="en-US" altLang="zh-TW" dirty="0"/>
              <a:t>-- Bilinear interpolation</a:t>
            </a:r>
          </a:p>
          <a:p>
            <a:pPr marL="457200" lvl="1" indent="0">
              <a:lnSpc>
                <a:spcPct val="100000"/>
              </a:lnSpc>
              <a:spcBef>
                <a:spcPts val="600"/>
              </a:spcBef>
              <a:buNone/>
            </a:pPr>
            <a:r>
              <a:rPr lang="en-US" altLang="zh-TW" dirty="0"/>
              <a:t>-- </a:t>
            </a:r>
            <a:r>
              <a:rPr lang="en-US" altLang="zh-TW" dirty="0" err="1"/>
              <a:t>Bicubic</a:t>
            </a:r>
            <a:r>
              <a:rPr lang="en-US" altLang="zh-TW" dirty="0"/>
              <a:t> interpolation</a:t>
            </a:r>
          </a:p>
          <a:p>
            <a:pPr marL="0" indent="0">
              <a:lnSpc>
                <a:spcPct val="100000"/>
              </a:lnSpc>
              <a:spcBef>
                <a:spcPts val="600"/>
              </a:spcBef>
              <a:buNone/>
            </a:pPr>
            <a:r>
              <a:rPr lang="en-US" altLang="zh-TW" sz="2400" dirty="0"/>
              <a:t>2. Take a selfie of yourself, and apply the above image scaling program on your selfie (or part of your selfie, e.g., your right eye) with the scaling factors of 0.20, 3.0 and 10.0.</a:t>
            </a:r>
          </a:p>
          <a:p>
            <a:pPr marL="0" indent="0">
              <a:lnSpc>
                <a:spcPct val="100000"/>
              </a:lnSpc>
              <a:spcBef>
                <a:spcPts val="600"/>
              </a:spcBef>
              <a:buNone/>
            </a:pPr>
            <a:r>
              <a:rPr lang="en-US" altLang="zh-TW" sz="2400" dirty="0"/>
              <a:t>3. Compare the quality of the images obtained with</a:t>
            </a:r>
            <a:r>
              <a:rPr lang="zh-TW" altLang="en-US" sz="2400" dirty="0"/>
              <a:t> </a:t>
            </a:r>
            <a:r>
              <a:rPr lang="en-US" altLang="zh-TW" sz="2400" dirty="0"/>
              <a:t>bilinear interpolation and with </a:t>
            </a:r>
            <a:r>
              <a:rPr lang="en-US" altLang="zh-TW" sz="2400" dirty="0" err="1"/>
              <a:t>bicubic</a:t>
            </a:r>
            <a:r>
              <a:rPr lang="en-US" altLang="zh-TW" sz="2400" dirty="0"/>
              <a:t> interpolation.</a:t>
            </a:r>
          </a:p>
          <a:p>
            <a:pPr marL="0" indent="0">
              <a:lnSpc>
                <a:spcPct val="100000"/>
              </a:lnSpc>
              <a:spcBef>
                <a:spcPts val="600"/>
              </a:spcBef>
              <a:buNone/>
            </a:pPr>
            <a:r>
              <a:rPr lang="en-US" altLang="zh-TW" sz="2400" dirty="0"/>
              <a:t>4. Explain the method of </a:t>
            </a:r>
            <a:r>
              <a:rPr lang="en-US" altLang="zh-TW" sz="2400" dirty="0" err="1"/>
              <a:t>bicubic</a:t>
            </a:r>
            <a:r>
              <a:rPr lang="en-US" altLang="zh-TW" sz="2400" dirty="0"/>
              <a:t> interpolation, and</a:t>
            </a:r>
            <a:r>
              <a:rPr lang="zh-TW" altLang="en-US" sz="2400" dirty="0"/>
              <a:t> </a:t>
            </a:r>
            <a:r>
              <a:rPr lang="en-US" altLang="zh-TW" sz="2400" dirty="0"/>
              <a:t>compare its computational complexity with that of bilinear interpolation.</a:t>
            </a:r>
          </a:p>
          <a:p>
            <a:pPr marL="0" indent="0">
              <a:lnSpc>
                <a:spcPct val="100000"/>
              </a:lnSpc>
              <a:spcBef>
                <a:spcPts val="600"/>
              </a:spcBef>
              <a:buNone/>
            </a:pPr>
            <a:endParaRPr lang="zh-TW" altLang="en-US" sz="2400" dirty="0"/>
          </a:p>
        </p:txBody>
      </p:sp>
    </p:spTree>
    <p:extLst>
      <p:ext uri="{BB962C8B-B14F-4D97-AF65-F5344CB8AC3E}">
        <p14:creationId xmlns:p14="http://schemas.microsoft.com/office/powerpoint/2010/main" val="258649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Language for Implementation </a:t>
            </a:r>
            <a:endParaRPr lang="zh-TW" altLang="en-US" dirty="0"/>
          </a:p>
        </p:txBody>
      </p:sp>
      <p:sp>
        <p:nvSpPr>
          <p:cNvPr id="3" name="內容版面配置區 2"/>
          <p:cNvSpPr>
            <a:spLocks noGrp="1"/>
          </p:cNvSpPr>
          <p:nvPr>
            <p:ph idx="1"/>
          </p:nvPr>
        </p:nvSpPr>
        <p:spPr>
          <a:xfrm>
            <a:off x="628649" y="1825625"/>
            <a:ext cx="8000195" cy="4351338"/>
          </a:xfrm>
        </p:spPr>
        <p:txBody>
          <a:bodyPr/>
          <a:lstStyle/>
          <a:p>
            <a:r>
              <a:rPr lang="en-US" altLang="zh-TW" dirty="0"/>
              <a:t>C,</a:t>
            </a:r>
            <a:r>
              <a:rPr lang="en-US" altLang="zh-TW" dirty="0">
                <a:solidFill>
                  <a:srgbClr val="FF0000"/>
                </a:solidFill>
              </a:rPr>
              <a:t> C++</a:t>
            </a:r>
            <a:r>
              <a:rPr lang="en-US" altLang="zh-TW" dirty="0">
                <a:solidFill>
                  <a:prstClr val="black"/>
                </a:solidFill>
              </a:rPr>
              <a:t>, Python, JAVA or </a:t>
            </a:r>
            <a:r>
              <a:rPr lang="en-US" altLang="zh-TW" dirty="0" err="1">
                <a:solidFill>
                  <a:srgbClr val="FF0000"/>
                </a:solidFill>
              </a:rPr>
              <a:t>Matlab</a:t>
            </a:r>
            <a:endParaRPr lang="en-US" altLang="zh-TW" dirty="0">
              <a:solidFill>
                <a:srgbClr val="FF0000"/>
              </a:solidFill>
            </a:endParaRPr>
          </a:p>
          <a:p>
            <a:pPr marL="0" indent="0">
              <a:buNone/>
            </a:pPr>
            <a:r>
              <a:rPr lang="en-US" altLang="zh-TW" dirty="0">
                <a:solidFill>
                  <a:prstClr val="black"/>
                </a:solidFill>
              </a:rPr>
              <a:t>(If you want to use other languages, please contact </a:t>
            </a:r>
            <a:r>
              <a:rPr lang="en-US" altLang="zh-TW" dirty="0" err="1">
                <a:solidFill>
                  <a:prstClr val="black"/>
                </a:solidFill>
              </a:rPr>
              <a:t>TAs.</a:t>
            </a:r>
            <a:r>
              <a:rPr lang="en-US" altLang="zh-TW" dirty="0">
                <a:solidFill>
                  <a:prstClr val="black"/>
                </a:solidFill>
              </a:rPr>
              <a:t> </a:t>
            </a:r>
            <a:r>
              <a:rPr lang="en-US" altLang="zh-TW" dirty="0"/>
              <a:t>We need to make sure we can run your program!</a:t>
            </a:r>
            <a:r>
              <a:rPr lang="en-US" altLang="zh-TW" dirty="0">
                <a:solidFill>
                  <a:prstClr val="black"/>
                </a:solidFill>
              </a:rPr>
              <a:t>)</a:t>
            </a:r>
          </a:p>
          <a:p>
            <a:r>
              <a:rPr lang="en-US" altLang="zh-TW" dirty="0" err="1">
                <a:solidFill>
                  <a:prstClr val="black"/>
                </a:solidFill>
              </a:rPr>
              <a:t>OpenCV</a:t>
            </a:r>
            <a:r>
              <a:rPr lang="en-US" altLang="zh-TW" dirty="0">
                <a:solidFill>
                  <a:prstClr val="black"/>
                </a:solidFill>
              </a:rPr>
              <a:t> is a useful open library for image processing</a:t>
            </a:r>
          </a:p>
          <a:p>
            <a:endParaRPr lang="zh-TW" altLang="en-US" dirty="0"/>
          </a:p>
        </p:txBody>
      </p:sp>
    </p:spTree>
    <p:extLst>
      <p:ext uri="{BB962C8B-B14F-4D97-AF65-F5344CB8AC3E}">
        <p14:creationId xmlns:p14="http://schemas.microsoft.com/office/powerpoint/2010/main" val="123299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Report</a:t>
            </a:r>
            <a:endParaRPr lang="zh-TW" altLang="en-US" dirty="0"/>
          </a:p>
        </p:txBody>
      </p:sp>
      <p:sp>
        <p:nvSpPr>
          <p:cNvPr id="3" name="內容版面配置區 2"/>
          <p:cNvSpPr>
            <a:spLocks noGrp="1"/>
          </p:cNvSpPr>
          <p:nvPr>
            <p:ph idx="1"/>
          </p:nvPr>
        </p:nvSpPr>
        <p:spPr/>
        <p:txBody>
          <a:bodyPr/>
          <a:lstStyle/>
          <a:p>
            <a:r>
              <a:rPr lang="en-US" altLang="zh-TW" dirty="0"/>
              <a:t>For requirements 1 &amp; 2, you need to show</a:t>
            </a:r>
          </a:p>
          <a:p>
            <a:pPr lvl="1"/>
            <a:r>
              <a:rPr lang="en-US" altLang="zh-TW" dirty="0"/>
              <a:t>which function you use or implement</a:t>
            </a:r>
          </a:p>
          <a:p>
            <a:pPr lvl="1"/>
            <a:r>
              <a:rPr lang="en-US" altLang="zh-TW" dirty="0"/>
              <a:t>how does your program work</a:t>
            </a:r>
          </a:p>
          <a:p>
            <a:pPr lvl="1"/>
            <a:r>
              <a:rPr lang="en-US" altLang="zh-TW" dirty="0"/>
              <a:t>how to use your program</a:t>
            </a:r>
          </a:p>
          <a:p>
            <a:r>
              <a:rPr lang="en-US" altLang="zh-TW" dirty="0"/>
              <a:t>For requirements 3 &amp; 4, you need to provide</a:t>
            </a:r>
          </a:p>
          <a:p>
            <a:pPr lvl="1"/>
            <a:r>
              <a:rPr lang="en-US" altLang="zh-TW" dirty="0"/>
              <a:t>Resulted images for comparison</a:t>
            </a:r>
          </a:p>
          <a:p>
            <a:pPr lvl="1"/>
            <a:r>
              <a:rPr lang="en-US" altLang="zh-TW" dirty="0"/>
              <a:t>Explanation</a:t>
            </a:r>
          </a:p>
          <a:p>
            <a:endParaRPr lang="zh-TW" altLang="en-US" dirty="0"/>
          </a:p>
        </p:txBody>
      </p:sp>
    </p:spTree>
    <p:extLst>
      <p:ext uri="{BB962C8B-B14F-4D97-AF65-F5344CB8AC3E}">
        <p14:creationId xmlns:p14="http://schemas.microsoft.com/office/powerpoint/2010/main" val="23042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Submission</a:t>
            </a:r>
            <a:endParaRPr lang="zh-TW" altLang="en-US" dirty="0"/>
          </a:p>
        </p:txBody>
      </p:sp>
      <p:sp>
        <p:nvSpPr>
          <p:cNvPr id="3" name="內容版面配置區 2"/>
          <p:cNvSpPr>
            <a:spLocks noGrp="1"/>
          </p:cNvSpPr>
          <p:nvPr>
            <p:ph idx="1"/>
          </p:nvPr>
        </p:nvSpPr>
        <p:spPr/>
        <p:txBody>
          <a:bodyPr>
            <a:normAutofit/>
          </a:bodyPr>
          <a:lstStyle/>
          <a:p>
            <a:r>
              <a:rPr lang="en-US" altLang="zh-TW" dirty="0"/>
              <a:t>Please submit a .zip/.</a:t>
            </a:r>
            <a:r>
              <a:rPr lang="en-US" altLang="zh-TW" dirty="0" err="1"/>
              <a:t>rar</a:t>
            </a:r>
            <a:r>
              <a:rPr lang="en-US" altLang="zh-TW" dirty="0"/>
              <a:t> file to </a:t>
            </a:r>
            <a:r>
              <a:rPr lang="en-US" altLang="zh-TW" dirty="0" err="1"/>
              <a:t>ceiba</a:t>
            </a:r>
            <a:r>
              <a:rPr lang="en-US" altLang="zh-TW" dirty="0"/>
              <a:t>, containing  </a:t>
            </a:r>
          </a:p>
          <a:p>
            <a:pPr lvl="1"/>
            <a:r>
              <a:rPr lang="en-US" altLang="zh-TW" dirty="0"/>
              <a:t>Project(source code and execution file)</a:t>
            </a:r>
          </a:p>
          <a:p>
            <a:pPr lvl="1"/>
            <a:r>
              <a:rPr lang="en-US" altLang="zh-TW" dirty="0"/>
              <a:t>Report(.pdf file) </a:t>
            </a:r>
          </a:p>
          <a:p>
            <a:r>
              <a:rPr lang="en-US" altLang="zh-TW" dirty="0"/>
              <a:t>Late submission:</a:t>
            </a:r>
          </a:p>
          <a:p>
            <a:pPr lvl="1"/>
            <a:r>
              <a:rPr lang="en-US" altLang="zh-TW" dirty="0"/>
              <a:t>within 24 hours after its due will incur 20% penalty,</a:t>
            </a:r>
          </a:p>
          <a:p>
            <a:pPr lvl="1"/>
            <a:r>
              <a:rPr lang="en-US" altLang="zh-TW" dirty="0"/>
              <a:t>after 24 hours and within seven days of its due will incur 50% penalty, and</a:t>
            </a:r>
          </a:p>
          <a:p>
            <a:pPr lvl="1"/>
            <a:r>
              <a:rPr lang="en-US" altLang="zh-TW" dirty="0"/>
              <a:t>after seven days of its due will not be graded.</a:t>
            </a:r>
          </a:p>
          <a:p>
            <a:pPr marL="457200" lvl="1" indent="0">
              <a:buNone/>
            </a:pPr>
            <a:r>
              <a:rPr lang="en-US" altLang="zh-TW" dirty="0"/>
              <a:t>Note: One minute late is the same as 23 hours late.</a:t>
            </a:r>
          </a:p>
          <a:p>
            <a:pPr marL="0" indent="0" algn="ctr">
              <a:buNone/>
            </a:pPr>
            <a:r>
              <a:rPr lang="en-US" altLang="zh-TW" dirty="0">
                <a:solidFill>
                  <a:srgbClr val="FF0000"/>
                </a:solidFill>
              </a:rPr>
              <a:t>DO NOT COPY OTHER’S HOMEWORK!!</a:t>
            </a:r>
            <a:endParaRPr lang="zh-TW" altLang="en-US" dirty="0">
              <a:solidFill>
                <a:srgbClr val="FF0000"/>
              </a:solidFill>
            </a:endParaRPr>
          </a:p>
        </p:txBody>
      </p:sp>
    </p:spTree>
    <p:extLst>
      <p:ext uri="{BB962C8B-B14F-4D97-AF65-F5344CB8AC3E}">
        <p14:creationId xmlns:p14="http://schemas.microsoft.com/office/powerpoint/2010/main" val="363749610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2974</TotalTime>
  <Words>283</Words>
  <Application>Microsoft Office PowerPoint</Application>
  <PresentationFormat>如螢幕大小 (4:3)</PresentationFormat>
  <Paragraphs>30</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Digital Image Processing Homework Assignment #1   Due: 10:20am, 10/19, 2018  </vt:lpstr>
      <vt:lpstr>Four Requirements</vt:lpstr>
      <vt:lpstr>Language for Implementation </vt:lpstr>
      <vt:lpstr>Report</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 Homework Assignment #1</dc:title>
  <dc:creator>賴儁睿</dc:creator>
  <cp:lastModifiedBy>hung</cp:lastModifiedBy>
  <cp:revision>26</cp:revision>
  <dcterms:created xsi:type="dcterms:W3CDTF">2015-10-05T10:46:53Z</dcterms:created>
  <dcterms:modified xsi:type="dcterms:W3CDTF">2018-10-06T14:57:12Z</dcterms:modified>
</cp:coreProperties>
</file>