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vitalsource.com/researc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vsu.edu/cetl/facultylearningcommunitiesflc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u.edu/teaching/gaitar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vitalsource.com/re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vsu.edu/cetl/facultylearningcommunitiesflc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.edu/dli/projects/ai-intensive-writing-research-inquiry-cours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ducational-innovation.sydney.edu.au/teaching@sydney/how-sydney-educators-are-building-ai-doubles-of-themselves-to-help-their-student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920X2100011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cea.org/rubric-checklist-assessing-ai-tool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br.org/2023/06/13-principles-for-using-ai-responsibly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tru.ca/artificialintelligence/appropriateus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912fa3f0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912fa3f0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7912fa3f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7912fa3f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9582412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9582412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Bloom’s Taxonomy: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Remembering -&gt; Understanding -&gt; Applying -&gt; Analyzing -&gt; Evaluating -&gt; Creating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e86eed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e86eed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https://research.vitalsource.com/research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https://www.svsu.edu/cetl/facultylearningcommunitiesflc/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5e86eeda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5e86eeda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https://www.cmu.edu/teaching/gaitar/index.html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241c4d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241c4d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https://research.vitalsource.com/research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https://www.svsu.edu/cetl/facultylearningcommunitiesflc/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e86eed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e86eed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https://www.bu.edu/dli/projects/ai-intensive-writing-research-inquiry-courses/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https://educational-innovation.sydney.edu.au/teaching@sydney/how-sydney-educators-are-building-ai-doubles-of-themselves-to-help-their-students/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3945a4b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3945a4b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https://www.sciencedirect.com/science/article/pii/S2666920X21000114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(adaptive learning system, intelligent mechanism, or adaptive learning platform)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Frameworks are constructs that define concepts, practices, values and assumptions as well as provide a set of guidelines on how to implement the frameworks.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is ‘a pattern of something to be made, a description or an analogy used to visualise and reason about the system to be developed and its likely effects’.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approach refers to a set of viewpoints or theoretical concepts applied to understand, explain and solve a problem observed in a particular phenomenon.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identified AI-enabled learning systems in the mapping were Adaptive Learning Systems. Another most identified kind of AI-enabled learning system in the mapping is intelligent tutoring systems.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5e86eeda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5e86eeda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https://blog.tcea.org/rubric-checklist-assessing-ai-tools/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https://hbr.org/2023/06/13-principles-for-using-ai-responsibly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5e86eeda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5e86eeda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https://libguides.tru.ca/artificialintelligence/appropriateuses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4240"/>
          <a:stretch/>
        </p:blipFill>
        <p:spPr>
          <a:xfrm rot="10800000" flipH="1">
            <a:off x="8703950" y="16250"/>
            <a:ext cx="35780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40408"/>
          <a:stretch/>
        </p:blipFill>
        <p:spPr>
          <a:xfrm flipH="1">
            <a:off x="162275" y="4767475"/>
            <a:ext cx="453950" cy="3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1700588"/>
            <a:ext cx="8520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 b="1"/>
              <a:t>Studying 2024 EDUCAUSE</a:t>
            </a:r>
            <a:endParaRPr sz="5200" b="1"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971313"/>
            <a:ext cx="85206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750">
                <a:solidFill>
                  <a:srgbClr val="595959"/>
                </a:solidFill>
              </a:rPr>
              <a:t>Group 3</a:t>
            </a:r>
            <a:endParaRPr sz="575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鍾程黌Antony、林碩約Johnny、施盈琪Ella、胡禎Hailey、林天牧Temple</a:t>
            </a:r>
            <a:endParaRPr sz="4200">
              <a:solidFill>
                <a:srgbClr val="595959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-5350" y="-2675"/>
            <a:ext cx="9149350" cy="5148875"/>
            <a:chOff x="-5350" y="-2675"/>
            <a:chExt cx="9149350" cy="5148875"/>
          </a:xfrm>
        </p:grpSpPr>
        <p:sp>
          <p:nvSpPr>
            <p:cNvPr id="59" name="Google Shape;59;p13"/>
            <p:cNvSpPr/>
            <p:nvPr/>
          </p:nvSpPr>
          <p:spPr>
            <a:xfrm>
              <a:off x="-5350" y="-2675"/>
              <a:ext cx="9144000" cy="197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0" y="4945800"/>
              <a:ext cx="9144000" cy="197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5400000">
              <a:off x="6472050" y="2474250"/>
              <a:ext cx="5146200" cy="197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5400000">
              <a:off x="-2479600" y="2474250"/>
              <a:ext cx="5146200" cy="197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1796975" y="2677991"/>
            <a:ext cx="5550050" cy="197700"/>
            <a:chOff x="1794300" y="2539778"/>
            <a:chExt cx="5550050" cy="197700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1794300" y="2638631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4817150" y="2638631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4470484" y="2539778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l="11825" r="17066" b="56502"/>
          <a:stretch/>
        </p:blipFill>
        <p:spPr>
          <a:xfrm>
            <a:off x="5198300" y="2254900"/>
            <a:ext cx="128550" cy="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11825" r="17066" b="56502"/>
          <a:stretch/>
        </p:blipFill>
        <p:spPr>
          <a:xfrm rot="10800000">
            <a:off x="8215675" y="2079650"/>
            <a:ext cx="128550" cy="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625" y="3280400"/>
            <a:ext cx="1330775" cy="18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AI Tools for Different Educational Purposes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Perplexity AI</a:t>
            </a:r>
            <a:r>
              <a:rPr lang="zh-TW" sz="1400">
                <a:solidFill>
                  <a:schemeClr val="dk1"/>
                </a:solidFill>
              </a:rPr>
              <a:t>: For research and source identification.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Eduaide AI</a:t>
            </a:r>
            <a:r>
              <a:rPr lang="zh-TW" sz="1400">
                <a:solidFill>
                  <a:schemeClr val="dk1"/>
                </a:solidFill>
              </a:rPr>
              <a:t>: Educator's assistant to reduce workload.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YAMM</a:t>
            </a:r>
            <a:r>
              <a:rPr lang="zh-TW" sz="1400">
                <a:solidFill>
                  <a:schemeClr val="dk1"/>
                </a:solidFill>
              </a:rPr>
              <a:t>: For email effectiveness.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ChatDOC</a:t>
            </a:r>
            <a:r>
              <a:rPr lang="zh-TW" sz="1400">
                <a:solidFill>
                  <a:schemeClr val="dk1"/>
                </a:solidFill>
              </a:rPr>
              <a:t>: To interact with PDFs.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Hemingway Editor</a:t>
            </a:r>
            <a:r>
              <a:rPr lang="zh-TW" sz="1400">
                <a:solidFill>
                  <a:schemeClr val="dk1"/>
                </a:solidFill>
              </a:rPr>
              <a:t>: For writing improvement.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ChatGPT</a:t>
            </a:r>
            <a:r>
              <a:rPr lang="zh-TW" sz="1400">
                <a:solidFill>
                  <a:schemeClr val="dk1"/>
                </a:solidFill>
              </a:rPr>
              <a:t>: Language learning and assessment.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MagicSchool AI</a:t>
            </a:r>
            <a:r>
              <a:rPr lang="zh-TW" sz="1400">
                <a:solidFill>
                  <a:schemeClr val="dk1"/>
                </a:solidFill>
              </a:rPr>
              <a:t>: Instructional enhancement.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Curipod AI</a:t>
            </a:r>
            <a:r>
              <a:rPr lang="zh-TW" sz="1400">
                <a:solidFill>
                  <a:schemeClr val="dk1"/>
                </a:solidFill>
              </a:rPr>
              <a:t>: Lesson planning.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Gamma Presentations</a:t>
            </a:r>
            <a:r>
              <a:rPr lang="zh-TW" sz="1400">
                <a:solidFill>
                  <a:schemeClr val="dk1"/>
                </a:solidFill>
              </a:rPr>
              <a:t>: Learning transformation.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Lumen5</a:t>
            </a:r>
            <a:r>
              <a:rPr lang="zh-TW" sz="1400">
                <a:solidFill>
                  <a:schemeClr val="dk1"/>
                </a:solidFill>
              </a:rPr>
              <a:t>: Microlearning videos.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Nolej AI</a:t>
            </a:r>
            <a:r>
              <a:rPr lang="zh-TW" sz="1400">
                <a:solidFill>
                  <a:schemeClr val="dk1"/>
                </a:solidFill>
              </a:rPr>
              <a:t>: Building background knowledge.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Artflow AI</a:t>
            </a:r>
            <a:r>
              <a:rPr lang="zh-TW" sz="1400">
                <a:solidFill>
                  <a:schemeClr val="dk1"/>
                </a:solidFill>
              </a:rPr>
              <a:t>: Digital storytelling.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 sz="1400" b="1">
                <a:solidFill>
                  <a:schemeClr val="dk1"/>
                </a:solidFill>
              </a:rPr>
              <a:t>Morpheus AI</a:t>
            </a:r>
            <a:r>
              <a:rPr lang="zh-TW" sz="1400">
                <a:solidFill>
                  <a:schemeClr val="dk1"/>
                </a:solidFill>
              </a:rPr>
              <a:t>: Image generation for creativity.</a:t>
            </a:r>
            <a:endParaRPr sz="21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50" y="1017725"/>
            <a:ext cx="1590676" cy="73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l="17416" t="14665" r="17791" b="22417"/>
          <a:stretch/>
        </p:blipFill>
        <p:spPr>
          <a:xfrm>
            <a:off x="7136850" y="1060275"/>
            <a:ext cx="1590676" cy="7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875" y="1825950"/>
            <a:ext cx="960125" cy="9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8924" y="187514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138" y="2859497"/>
            <a:ext cx="1707575" cy="9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5050" y="2516754"/>
            <a:ext cx="1305876" cy="56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8" y="4114473"/>
            <a:ext cx="1584693" cy="82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10">
            <a:alphaModFix/>
          </a:blip>
          <a:srcRect t="19205" b="19609"/>
          <a:stretch/>
        </p:blipFill>
        <p:spPr>
          <a:xfrm>
            <a:off x="6271949" y="3802250"/>
            <a:ext cx="1262326" cy="7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46725" y="3459350"/>
            <a:ext cx="772325" cy="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82759" y="115950"/>
            <a:ext cx="1305866" cy="73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41325" y="2859500"/>
            <a:ext cx="1015376" cy="101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36825" y="4371175"/>
            <a:ext cx="1192114" cy="7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AI can </a:t>
            </a:r>
            <a:r>
              <a:rPr lang="zh-TW" b="1">
                <a:solidFill>
                  <a:schemeClr val="dk1"/>
                </a:solidFill>
              </a:rPr>
              <a:t>support student learning</a:t>
            </a:r>
            <a:r>
              <a:rPr lang="zh-TW">
                <a:solidFill>
                  <a:schemeClr val="dk1"/>
                </a:solidFill>
              </a:rPr>
              <a:t> and be applied to all phases of learning in Bloom’s hierarchy, from content acquisition to creating original products that blend human and AI insights.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Al tools provide potential for </a:t>
            </a:r>
            <a:r>
              <a:rPr lang="zh-TW" b="1">
                <a:solidFill>
                  <a:schemeClr val="dk1"/>
                </a:solidFill>
              </a:rPr>
              <a:t>transforming teaching methods</a:t>
            </a:r>
            <a:r>
              <a:rPr lang="zh-TW">
                <a:solidFill>
                  <a:schemeClr val="dk1"/>
                </a:solidFill>
              </a:rPr>
              <a:t> and </a:t>
            </a:r>
            <a:r>
              <a:rPr lang="zh-TW" b="1">
                <a:solidFill>
                  <a:schemeClr val="dk1"/>
                </a:solidFill>
              </a:rPr>
              <a:t>improving learning outcomes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There is still a lack of widespread agreement about what constitutes </a:t>
            </a:r>
            <a:r>
              <a:rPr lang="zh-TW" b="1">
                <a:solidFill>
                  <a:schemeClr val="dk1"/>
                </a:solidFill>
              </a:rPr>
              <a:t>appropriate use</a:t>
            </a:r>
            <a:r>
              <a:rPr lang="zh-TW">
                <a:solidFill>
                  <a:schemeClr val="dk1"/>
                </a:solidFill>
              </a:rPr>
              <a:t> of AI-enabled technology for teaching and learning.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Along with great potential, AI tools bring </a:t>
            </a:r>
            <a:r>
              <a:rPr lang="zh-TW" b="1">
                <a:solidFill>
                  <a:schemeClr val="dk1"/>
                </a:solidFill>
              </a:rPr>
              <a:t>great risk</a:t>
            </a:r>
            <a:r>
              <a:rPr lang="zh-TW">
                <a:solidFill>
                  <a:schemeClr val="dk1"/>
                </a:solidFill>
              </a:rPr>
              <a:t>. e.g., social bias, academic integrity, data privacy, accuracy,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Embracing AI in Higher Education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Embracing AI in Higher Education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Focus on Ethics</a:t>
            </a:r>
            <a:r>
              <a:rPr lang="zh-TW">
                <a:solidFill>
                  <a:schemeClr val="dk1"/>
                </a:solidFill>
              </a:rPr>
              <a:t>: responsible AI use in education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Enhance, Don't Replace</a:t>
            </a:r>
            <a:r>
              <a:rPr lang="zh-TW">
                <a:solidFill>
                  <a:schemeClr val="dk1"/>
                </a:solidFill>
              </a:rPr>
              <a:t>: improve human work, not taking over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Collaborate with Colleagues</a:t>
            </a:r>
            <a:r>
              <a:rPr lang="zh-TW">
                <a:solidFill>
                  <a:schemeClr val="dk1"/>
                </a:solidFill>
              </a:rPr>
              <a:t>: share experiences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Innovate Learning</a:t>
            </a:r>
            <a:r>
              <a:rPr lang="zh-TW">
                <a:solidFill>
                  <a:schemeClr val="dk1"/>
                </a:solidFill>
              </a:rPr>
              <a:t>: personalized learning, assistive tools, adaptive technologies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Update Pedagogy</a:t>
            </a:r>
            <a:r>
              <a:rPr lang="zh-TW">
                <a:solidFill>
                  <a:schemeClr val="dk1"/>
                </a:solidFill>
              </a:rPr>
              <a:t>: reevaluate assignments to ensure AI supports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Paradigm Shift</a:t>
            </a:r>
            <a:r>
              <a:rPr lang="zh-TW">
                <a:solidFill>
                  <a:schemeClr val="dk1"/>
                </a:solidFill>
              </a:rPr>
              <a:t>: AI is set to transform higher education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Generative AI Teaching As Research (GAITAR) Initiative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26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</a:rPr>
              <a:t>Create</a:t>
            </a:r>
            <a:r>
              <a:rPr lang="zh-TW">
                <a:solidFill>
                  <a:srgbClr val="000000"/>
                </a:solidFill>
              </a:rPr>
              <a:t> and </a:t>
            </a:r>
            <a:r>
              <a:rPr lang="zh-TW" b="1">
                <a:solidFill>
                  <a:srgbClr val="000000"/>
                </a:solidFill>
              </a:rPr>
              <a:t>sustain communities</a:t>
            </a:r>
            <a:r>
              <a:rPr lang="zh-TW">
                <a:solidFill>
                  <a:srgbClr val="000000"/>
                </a:solidFill>
              </a:rPr>
              <a:t> of practice to foster adaptive and innovative teaching strategies, evidenced-based teaching, and applied education research.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</a:rPr>
              <a:t>Cultivate</a:t>
            </a:r>
            <a:r>
              <a:rPr lang="zh-TW">
                <a:solidFill>
                  <a:srgbClr val="000000"/>
                </a:solidFill>
              </a:rPr>
              <a:t> and </a:t>
            </a:r>
            <a:r>
              <a:rPr lang="zh-TW" b="1">
                <a:solidFill>
                  <a:srgbClr val="000000"/>
                </a:solidFill>
              </a:rPr>
              <a:t>support</a:t>
            </a:r>
            <a:r>
              <a:rPr lang="zh-TW">
                <a:solidFill>
                  <a:srgbClr val="000000"/>
                </a:solidFill>
              </a:rPr>
              <a:t> the design and implementation of effective </a:t>
            </a:r>
            <a:r>
              <a:rPr lang="zh-TW" b="1">
                <a:solidFill>
                  <a:srgbClr val="000000"/>
                </a:solidFill>
              </a:rPr>
              <a:t>teaching adaptations and/or innovations</a:t>
            </a:r>
            <a:r>
              <a:rPr lang="zh-TW">
                <a:solidFill>
                  <a:srgbClr val="000000"/>
                </a:solidFill>
              </a:rPr>
              <a:t> across disciplines and educational contexts.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</a:rPr>
              <a:t>Rigorously measure the impacts</a:t>
            </a:r>
            <a:r>
              <a:rPr lang="zh-TW">
                <a:solidFill>
                  <a:srgbClr val="000000"/>
                </a:solidFill>
              </a:rPr>
              <a:t> of educational uses of GAI tools on student learning, equity in student outcomes, and the student experience at CMU.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</a:rPr>
              <a:t>Center student voices and diversity, equity, inclusion, and belonging</a:t>
            </a:r>
            <a:r>
              <a:rPr lang="zh-TW">
                <a:solidFill>
                  <a:srgbClr val="000000"/>
                </a:solidFill>
              </a:rPr>
              <a:t> as instructors adapt to and/or innovate with GAI in teaching and learning.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</a:rPr>
              <a:t>Disseminate</a:t>
            </a:r>
            <a:r>
              <a:rPr lang="zh-TW">
                <a:solidFill>
                  <a:srgbClr val="000000"/>
                </a:solidFill>
              </a:rPr>
              <a:t> and foster adoption of t</a:t>
            </a:r>
            <a:r>
              <a:rPr lang="zh-TW" b="1">
                <a:solidFill>
                  <a:srgbClr val="000000"/>
                </a:solidFill>
              </a:rPr>
              <a:t>ransferable, evidence-based, educational applications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 b="1">
                <a:solidFill>
                  <a:srgbClr val="000000"/>
                </a:solidFill>
              </a:rPr>
              <a:t>of GAI tools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320"/>
              <a:t>Finding Appropriate Uses for AI-Enabled Technology in Practice</a:t>
            </a:r>
            <a:endParaRPr sz="232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AI Formative Practice in Teaching and Learning</a:t>
            </a:r>
            <a:endParaRPr sz="16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Universities:</a:t>
            </a:r>
            <a:r>
              <a:rPr lang="zh-TW" sz="1300">
                <a:solidFill>
                  <a:schemeClr val="dk1"/>
                </a:solidFill>
              </a:rPr>
              <a:t> University of Central Florida &amp; Iowa State University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Partnership:</a:t>
            </a:r>
            <a:r>
              <a:rPr lang="zh-TW" sz="1300">
                <a:solidFill>
                  <a:schemeClr val="dk1"/>
                </a:solidFill>
              </a:rPr>
              <a:t> Collaborated with VitalSource to integrate AI-generated formative practice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Impact</a:t>
            </a:r>
            <a:r>
              <a:rPr lang="zh-TW" sz="1300">
                <a:solidFill>
                  <a:schemeClr val="dk1"/>
                </a:solidFill>
              </a:rPr>
              <a:t>: Promotes </a:t>
            </a:r>
            <a:r>
              <a:rPr lang="zh-TW" sz="1300" b="1">
                <a:solidFill>
                  <a:schemeClr val="dk1"/>
                </a:solidFill>
              </a:rPr>
              <a:t>learning-by-doing</a:t>
            </a:r>
            <a:r>
              <a:rPr lang="zh-TW" sz="1300">
                <a:solidFill>
                  <a:schemeClr val="dk1"/>
                </a:solidFill>
              </a:rPr>
              <a:t>, offers </a:t>
            </a:r>
            <a:r>
              <a:rPr lang="zh-TW" sz="1300" b="1">
                <a:solidFill>
                  <a:schemeClr val="dk1"/>
                </a:solidFill>
              </a:rPr>
              <a:t>data-driven insights</a:t>
            </a:r>
            <a:r>
              <a:rPr lang="zh-TW" sz="1300">
                <a:solidFill>
                  <a:schemeClr val="dk1"/>
                </a:solidFill>
              </a:rPr>
              <a:t> for faculty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Outcome: Improved student engagement</a:t>
            </a:r>
            <a:endParaRPr sz="13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Emerging Technologies Faculty Learning Community (FLC)</a:t>
            </a:r>
            <a:endParaRPr sz="16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University</a:t>
            </a:r>
            <a:r>
              <a:rPr lang="zh-TW" sz="1300">
                <a:solidFill>
                  <a:schemeClr val="dk1"/>
                </a:solidFill>
              </a:rPr>
              <a:t>: Saginaw Valley State University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Participants</a:t>
            </a:r>
            <a:r>
              <a:rPr lang="zh-TW" sz="1300">
                <a:solidFill>
                  <a:schemeClr val="dk1"/>
                </a:solidFill>
              </a:rPr>
              <a:t>: 18 faculty members investigating AI's impact on higher education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Focus</a:t>
            </a:r>
            <a:r>
              <a:rPr lang="zh-TW" sz="1300">
                <a:solidFill>
                  <a:schemeClr val="dk1"/>
                </a:solidFill>
              </a:rPr>
              <a:t>: Exploring </a:t>
            </a:r>
            <a:r>
              <a:rPr lang="zh-TW" sz="1300" b="1">
                <a:solidFill>
                  <a:schemeClr val="dk1"/>
                </a:solidFill>
              </a:rPr>
              <a:t>teaching method updates</a:t>
            </a:r>
            <a:r>
              <a:rPr lang="zh-TW" sz="1300">
                <a:solidFill>
                  <a:schemeClr val="dk1"/>
                </a:solidFill>
              </a:rPr>
              <a:t>, </a:t>
            </a:r>
            <a:r>
              <a:rPr lang="zh-TW" sz="1300" b="1">
                <a:solidFill>
                  <a:schemeClr val="dk1"/>
                </a:solidFill>
              </a:rPr>
              <a:t>course redesigns</a:t>
            </a:r>
            <a:r>
              <a:rPr lang="zh-TW" sz="1300">
                <a:solidFill>
                  <a:schemeClr val="dk1"/>
                </a:solidFill>
              </a:rPr>
              <a:t>, and AI-driven </a:t>
            </a:r>
            <a:r>
              <a:rPr lang="zh-TW" sz="1300" b="1">
                <a:solidFill>
                  <a:schemeClr val="dk1"/>
                </a:solidFill>
              </a:rPr>
              <a:t>curriculum enhancements</a:t>
            </a:r>
            <a:r>
              <a:rPr lang="zh-TW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zh-TW" sz="1300" b="1">
                <a:solidFill>
                  <a:schemeClr val="dk1"/>
                </a:solidFill>
              </a:rPr>
              <a:t>Projects</a:t>
            </a:r>
            <a:r>
              <a:rPr lang="zh-TW" sz="1300">
                <a:solidFill>
                  <a:schemeClr val="dk1"/>
                </a:solidFill>
              </a:rPr>
              <a:t>: Each faculty member is developing </a:t>
            </a:r>
            <a:r>
              <a:rPr lang="zh-TW" sz="1300" b="1">
                <a:solidFill>
                  <a:schemeClr val="dk1"/>
                </a:solidFill>
              </a:rPr>
              <a:t>practical projects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20"/>
              <a:t>More AI-Enabled Uses in Education</a:t>
            </a:r>
            <a:endParaRPr sz="242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954025"/>
            <a:ext cx="8520600" cy="4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AI-intensive Writing, Research &amp; Inquiry Courses</a:t>
            </a:r>
            <a:endParaRPr sz="17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University:</a:t>
            </a:r>
            <a:r>
              <a:rPr lang="zh-TW" sz="1600">
                <a:solidFill>
                  <a:schemeClr val="dk1"/>
                </a:solidFill>
              </a:rPr>
              <a:t> Boston University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Purpose</a:t>
            </a:r>
            <a:r>
              <a:rPr lang="zh-TW" sz="1600">
                <a:solidFill>
                  <a:schemeClr val="dk1"/>
                </a:solidFill>
              </a:rPr>
              <a:t>: Incorporate AI into their teaching ethically, responsibly, and effectively.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Approaches: </a:t>
            </a:r>
            <a:r>
              <a:rPr lang="zh-TW" sz="1600">
                <a:solidFill>
                  <a:schemeClr val="dk1"/>
                </a:solidFill>
              </a:rPr>
              <a:t>AI affiliates work with instructors to test assignments and support students in ethical AI writing and research.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Outcome: </a:t>
            </a:r>
            <a:r>
              <a:rPr lang="zh-TW" sz="1600">
                <a:solidFill>
                  <a:schemeClr val="dk1"/>
                </a:solidFill>
              </a:rPr>
              <a:t>Helps students develop responsible AI skills, and enables instructors to create AI teaching resources and lead professional development</a:t>
            </a:r>
            <a:endParaRPr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AI Doubles</a:t>
            </a:r>
            <a:endParaRPr sz="17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University: </a:t>
            </a:r>
            <a:r>
              <a:rPr lang="zh-TW" sz="1600">
                <a:solidFill>
                  <a:schemeClr val="dk1"/>
                </a:solidFill>
              </a:rPr>
              <a:t>The University of Sydney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Purpose: </a:t>
            </a:r>
            <a:r>
              <a:rPr lang="zh-TW" sz="1600">
                <a:solidFill>
                  <a:schemeClr val="dk1"/>
                </a:solidFill>
              </a:rPr>
              <a:t>Creating AI doubles for students to provide personalised support.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Impact</a:t>
            </a:r>
            <a:r>
              <a:rPr lang="zh-TW" sz="1600">
                <a:solidFill>
                  <a:schemeClr val="dk1"/>
                </a:solidFill>
              </a:rPr>
              <a:t>: AI agents support personalized learning, offering instant feedback, study coaching, concept explanations, and group work facilitation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 b="1">
                <a:solidFill>
                  <a:schemeClr val="dk1"/>
                </a:solidFill>
              </a:rPr>
              <a:t>Outcome</a:t>
            </a:r>
            <a:r>
              <a:rPr lang="zh-TW" sz="1600">
                <a:solidFill>
                  <a:schemeClr val="dk1"/>
                </a:solidFill>
              </a:rPr>
              <a:t>: Enables educators to transform their teaching practices by using AI to fill learning gaps and enhance student engagement and understanding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420"/>
              <a:t>Analysis &amp; Trends in AI-Enabled Adaptive Learning Systems</a:t>
            </a:r>
            <a:endParaRPr sz="24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4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Analysed 147 studies published between 2014 and 2020.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Adaptive learning system, intelligent mechanisms and adaptive learning platform and frameworks for adaptive learning were the most proposed and utilised interventions.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Most of the systems and frameworks that have been designed and proposed are currently in their experimental phases.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As AI-enabled learning systems evolve, future research should keep a close eye on the developments with regard to the inclusion of more advanced techniques, such as deep learning and natural language processing.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45" y="2571750"/>
            <a:ext cx="7627304" cy="22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775" y="2462375"/>
            <a:ext cx="7219344" cy="26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0" y="1221375"/>
            <a:ext cx="8520600" cy="34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How do we use AI Responsibly?</a:t>
            </a:r>
            <a:endParaRPr sz="25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3021050"/>
            <a:ext cx="3068700" cy="1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Relevancy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Curriculum Alignment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Tutorial/Training</a:t>
            </a:r>
            <a:endParaRPr sz="16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6241800" cy="15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Privacy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Collection Privacy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Compliance with Laws (e.g California Privacy Rights Act)</a:t>
            </a:r>
            <a:endParaRPr sz="16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Informed Consent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Aligned Interests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076650" y="1139250"/>
            <a:ext cx="30687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Usage</a:t>
            </a:r>
            <a:endParaRPr sz="1600"/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4341350"/>
            <a:ext cx="30687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Ease of Use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zh-TW" sz="1600">
                <a:solidFill>
                  <a:schemeClr val="dk2"/>
                </a:solidFill>
              </a:rPr>
              <a:t>User Interface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662550" y="1800175"/>
            <a:ext cx="31617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Opt In &amp; Easy Exits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Data Sharing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5039000" y="2250300"/>
            <a:ext cx="39003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Debiased and Explainable AI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AI Training and Development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5039000" y="1800175"/>
            <a:ext cx="3405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Health and Well-Being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Data Collection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662550" y="2249825"/>
            <a:ext cx="331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Communication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Laws and Regulations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858825" y="3353213"/>
            <a:ext cx="36027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Engagement &amp; Interactivity</a:t>
            </a:r>
            <a:endParaRPr sz="16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2858825" y="3890775"/>
            <a:ext cx="3161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Community Resources</a:t>
            </a:r>
            <a:endParaRPr sz="160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5975750" y="3353225"/>
            <a:ext cx="30336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Age Appropriateness</a:t>
            </a:r>
            <a:endParaRPr sz="160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5975750" y="3890775"/>
            <a:ext cx="3161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Customer Support</a:t>
            </a:r>
            <a:endParaRPr sz="16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2858825" y="4625213"/>
            <a:ext cx="3161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Learning Curve</a:t>
            </a:r>
            <a:endParaRPr sz="16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5975750" y="4625213"/>
            <a:ext cx="3161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Accessibility Features</a:t>
            </a:r>
            <a:endParaRPr sz="16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2233725"/>
            <a:ext cx="3900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Privacy and Security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Third Party Disclosure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Conversational Transparency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How can AI be used without breaching academic integrity?</a:t>
            </a:r>
            <a:endParaRPr sz="25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Instructor allowed and user use it exactly as approved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Suggest that user include an acknowledgment of how you used the AI, including prompt(s) and the generated output with assignment.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study aid to prepare for exams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User cannot upload content professor created without their consent as otherwise user may be infringing on their copyright.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study aid to improve your understanding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Evaluate the generated content for accuracy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An example to use for critical discussion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Microsoft Office PowerPoint</Application>
  <PresentationFormat>如螢幕大小 (16:9)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Microsoft JhengHei</vt:lpstr>
      <vt:lpstr>Arial</vt:lpstr>
      <vt:lpstr>Simple Light</vt:lpstr>
      <vt:lpstr>PowerPoint 簡報</vt:lpstr>
      <vt:lpstr>Embracing AI in Higher Education</vt:lpstr>
      <vt:lpstr>Embracing AI in Higher Education</vt:lpstr>
      <vt:lpstr>The Generative AI Teaching As Research (GAITAR) Initiative</vt:lpstr>
      <vt:lpstr>Finding Appropriate Uses for AI-Enabled Technology in Practice</vt:lpstr>
      <vt:lpstr>More AI-Enabled Uses in Education</vt:lpstr>
      <vt:lpstr>Analysis &amp; Trends in AI-Enabled Adaptive Learning Systems  </vt:lpstr>
      <vt:lpstr>How do we use AI Responsibly?</vt:lpstr>
      <vt:lpstr>How can AI be used without breaching academic integrity?</vt:lpstr>
      <vt:lpstr>AI Tools for Different Educational Purposes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林天牧</cp:lastModifiedBy>
  <cp:revision>1</cp:revision>
  <dcterms:modified xsi:type="dcterms:W3CDTF">2024-10-03T04:46:09Z</dcterms:modified>
</cp:coreProperties>
</file>