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3429bac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3429bac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3429bac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3429bac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3429bac2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3429bac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3429bac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3429bac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05c91e73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05c91e73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05c91e73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05c91e73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05c91e73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05c91e73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If a user sends a voice message, the system will perform the following steps:</a:t>
            </a:r>
            <a:endParaRPr/>
          </a:p>
          <a:p>
            <a:pPr indent="-298450" lvl="0" marL="457200" rtl="0" algn="l">
              <a:lnSpc>
                <a:spcPct val="115000"/>
              </a:lnSpc>
              <a:spcBef>
                <a:spcPts val="1200"/>
              </a:spcBef>
              <a:spcAft>
                <a:spcPts val="0"/>
              </a:spcAft>
              <a:buClr>
                <a:schemeClr val="dk1"/>
              </a:buClr>
              <a:buSzPts val="1100"/>
              <a:buChar char="●"/>
            </a:pPr>
            <a:r>
              <a:rPr lang="zh-TW"/>
              <a:t>When the user logs in to TPBOT, a practice menu appears, allowing them to select exercise types (listening, speaking, reading).</a:t>
            </a:r>
            <a:endParaRPr/>
          </a:p>
          <a:p>
            <a:pPr indent="-298450" lvl="0" marL="457200" rtl="0" algn="l">
              <a:lnSpc>
                <a:spcPct val="115000"/>
              </a:lnSpc>
              <a:spcBef>
                <a:spcPts val="0"/>
              </a:spcBef>
              <a:spcAft>
                <a:spcPts val="0"/>
              </a:spcAft>
              <a:buClr>
                <a:schemeClr val="dk1"/>
              </a:buClr>
              <a:buSzPts val="1100"/>
              <a:buChar char="●"/>
            </a:pPr>
            <a:r>
              <a:rPr lang="zh-TW"/>
              <a:t>Upon receiving an exercise request, the system checks if the user is new or returning. For new users, their data is stored, and they are directed to the first exercise dialogue.</a:t>
            </a:r>
            <a:endParaRPr/>
          </a:p>
          <a:p>
            <a:pPr indent="-298450" lvl="0" marL="457200" rtl="0" algn="l">
              <a:lnSpc>
                <a:spcPct val="115000"/>
              </a:lnSpc>
              <a:spcBef>
                <a:spcPts val="0"/>
              </a:spcBef>
              <a:spcAft>
                <a:spcPts val="0"/>
              </a:spcAft>
              <a:buClr>
                <a:schemeClr val="dk1"/>
              </a:buClr>
              <a:buSzPts val="1100"/>
              <a:buChar char="●"/>
            </a:pPr>
            <a:r>
              <a:rPr lang="zh-TW"/>
              <a:t>When the user sends back a voice message, the system converts it from .m4a to .wav format using the pydub package and FFmpeg software.</a:t>
            </a:r>
            <a:endParaRPr/>
          </a:p>
          <a:p>
            <a:pPr indent="-298450" lvl="0" marL="457200" rtl="0" algn="l">
              <a:lnSpc>
                <a:spcPct val="115000"/>
              </a:lnSpc>
              <a:spcBef>
                <a:spcPts val="0"/>
              </a:spcBef>
              <a:spcAft>
                <a:spcPts val="0"/>
              </a:spcAft>
              <a:buClr>
                <a:schemeClr val="dk1"/>
              </a:buClr>
              <a:buSzPts val="1100"/>
              <a:buChar char="●"/>
            </a:pPr>
            <a:r>
              <a:rPr lang="zh-TW"/>
              <a:t>The converted voice message is processed with the Speech_recognition package and sent to Google for voice recognition.</a:t>
            </a:r>
            <a:endParaRPr/>
          </a:p>
          <a:p>
            <a:pPr indent="-298450" lvl="0" marL="457200" rtl="0" algn="l">
              <a:lnSpc>
                <a:spcPct val="115000"/>
              </a:lnSpc>
              <a:spcBef>
                <a:spcPts val="0"/>
              </a:spcBef>
              <a:spcAft>
                <a:spcPts val="0"/>
              </a:spcAft>
              <a:buClr>
                <a:schemeClr val="dk1"/>
              </a:buClr>
              <a:buSzPts val="1100"/>
              <a:buChar char="●"/>
            </a:pPr>
            <a:r>
              <a:rPr lang="zh-TW"/>
              <a:t>The system retrieves the exercise data and conversation code from the database and temporarily stores the conversation text.</a:t>
            </a:r>
            <a:endParaRPr/>
          </a:p>
          <a:p>
            <a:pPr indent="-298450" lvl="0" marL="457200" rtl="0" algn="l">
              <a:lnSpc>
                <a:spcPct val="115000"/>
              </a:lnSpc>
              <a:spcBef>
                <a:spcPts val="0"/>
              </a:spcBef>
              <a:spcAft>
                <a:spcPts val="0"/>
              </a:spcAft>
              <a:buClr>
                <a:schemeClr val="dk1"/>
              </a:buClr>
              <a:buSzPts val="1100"/>
              <a:buChar char="●"/>
            </a:pPr>
            <a:r>
              <a:rPr lang="zh-TW"/>
              <a:t>The recognized text from Google is compared with the stored conversation text.</a:t>
            </a:r>
            <a:endParaRPr/>
          </a:p>
          <a:p>
            <a:pPr indent="-298450" lvl="0" marL="457200" rtl="0" algn="l">
              <a:lnSpc>
                <a:spcPct val="115000"/>
              </a:lnSpc>
              <a:spcBef>
                <a:spcPts val="0"/>
              </a:spcBef>
              <a:spcAft>
                <a:spcPts val="0"/>
              </a:spcAft>
              <a:buClr>
                <a:schemeClr val="dk1"/>
              </a:buClr>
              <a:buSzPts val="1100"/>
              <a:buChar char="●"/>
            </a:pPr>
            <a:r>
              <a:rPr lang="zh-TW"/>
              <a:t>If there’s no exact match, the fuzzywuzzy package checks the similarity between the user’s response and the expected sentence, using Levenshtein's method to calculate differences.</a:t>
            </a:r>
            <a:endParaRPr/>
          </a:p>
          <a:p>
            <a:pPr indent="-298450" lvl="0" marL="457200" rtl="0" algn="l">
              <a:lnSpc>
                <a:spcPct val="115000"/>
              </a:lnSpc>
              <a:spcBef>
                <a:spcPts val="0"/>
              </a:spcBef>
              <a:spcAft>
                <a:spcPts val="0"/>
              </a:spcAft>
              <a:buClr>
                <a:schemeClr val="dk1"/>
              </a:buClr>
              <a:buSzPts val="1100"/>
              <a:buChar char="●"/>
            </a:pPr>
            <a:r>
              <a:rPr lang="zh-TW"/>
              <a:t>If the response is acceptable, the system converts a reply to the user into a voice message using Google text-to-speech and prompts the next guided sentence. If the user’s pronunciation is too far off, the system provides the correct pronunciation and highlights key words needing improvement.</a:t>
            </a:r>
            <a:endParaRPr/>
          </a:p>
          <a:p>
            <a:pPr indent="-298450" lvl="0" marL="457200" rtl="0" algn="l">
              <a:lnSpc>
                <a:spcPct val="115000"/>
              </a:lnSpc>
              <a:spcBef>
                <a:spcPts val="0"/>
              </a:spcBef>
              <a:spcAft>
                <a:spcPts val="0"/>
              </a:spcAft>
              <a:buClr>
                <a:schemeClr val="dk1"/>
              </a:buClr>
              <a:buSzPts val="1100"/>
              <a:buChar char="●"/>
            </a:pPr>
            <a:r>
              <a:rPr lang="zh-TW"/>
              <a:t>If the system cannot interpret the user’s answer (e.g., due to silence, noise, or connection issues), it displays a message asking the user to repeat, saying, "Sorry, I didn’t quite catch that.”</a:t>
            </a:r>
            <a:endParaRPr/>
          </a:p>
          <a:p>
            <a:pPr indent="0" lvl="0" marL="0" rtl="0" algn="l">
              <a:lnSpc>
                <a:spcPct val="115000"/>
              </a:lnSpc>
              <a:spcBef>
                <a:spcPts val="1200"/>
              </a:spcBef>
              <a:spcAft>
                <a:spcPts val="0"/>
              </a:spcAft>
              <a:buClr>
                <a:schemeClr val="dk1"/>
              </a:buClr>
              <a:buSzPts val="1100"/>
              <a:buFont typeface="Arial"/>
              <a:buNone/>
            </a:pPr>
            <a:r>
              <a:rPr lang="zh-TW"/>
              <a:t>If the server disconnects during an exercise, it records the user’s last position. The user can resume or start a new exercise when they log back in.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05c91e73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05c91e73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05c91e73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05c91e73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05c91e73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05c91e73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01e292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01e292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05c91e73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05c91e73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05c91e73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05c91e73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180ee09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180ee09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次要1：The impact of Google Assistant on adolescent EFL learners' willingness to communicate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180ee09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180ee09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180ee09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180ee09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IPA =&gt; Intelligent Personal Assistants </a:t>
            </a:r>
            <a:endParaRPr/>
          </a:p>
          <a:p>
            <a:pPr indent="0" lvl="0" marL="0" rtl="0" algn="l">
              <a:spcBef>
                <a:spcPts val="0"/>
              </a:spcBef>
              <a:spcAft>
                <a:spcPts val="0"/>
              </a:spcAft>
              <a:buNone/>
            </a:pPr>
            <a:r>
              <a:rPr lang="zh-TW"/>
              <a:t>ASR =&gt; Automatic Speech Recognition</a:t>
            </a:r>
            <a:endParaRPr/>
          </a:p>
          <a:p>
            <a:pPr indent="0" lvl="0" marL="0" rtl="0" algn="l">
              <a:spcBef>
                <a:spcPts val="0"/>
              </a:spcBef>
              <a:spcAft>
                <a:spcPts val="0"/>
              </a:spcAft>
              <a:buNone/>
            </a:pPr>
            <a:r>
              <a:rPr lang="zh-TW"/>
              <a:t>L2 =&gt; Second Language</a:t>
            </a:r>
            <a:endParaRPr/>
          </a:p>
          <a:p>
            <a:pPr indent="0" lvl="0" marL="0" rtl="0" algn="l">
              <a:spcBef>
                <a:spcPts val="0"/>
              </a:spcBef>
              <a:spcAft>
                <a:spcPts val="0"/>
              </a:spcAft>
              <a:buNone/>
            </a:pPr>
            <a:r>
              <a:rPr lang="zh-TW"/>
              <a:t>IPA =&gt; offer stress-free environment =&gt; improve WTC =&gt; improve L2 learning.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solidFill>
                  <a:schemeClr val="dk1"/>
                </a:solidFill>
              </a:rPr>
              <a:t>Does Google Assistant significantly promote the adolescent EFL learners’ WTC in English? If so, what factors contribute to learners’ WTC?</a:t>
            </a:r>
            <a:endParaRPr>
              <a:solidFill>
                <a:schemeClr val="dk1"/>
              </a:solidFill>
            </a:endParaRPr>
          </a:p>
          <a:p>
            <a:pPr indent="0" lvl="0" marL="0" rtl="0" algn="l">
              <a:spcBef>
                <a:spcPts val="0"/>
              </a:spcBef>
              <a:spcAft>
                <a:spcPts val="0"/>
              </a:spcAft>
              <a:buClr>
                <a:schemeClr val="dk1"/>
              </a:buClr>
              <a:buSzPts val="1100"/>
              <a:buFont typeface="Arial"/>
              <a:buNone/>
            </a:pPr>
            <a:r>
              <a:rPr lang="zh-TW"/>
              <a:t>What are adolescent EFL learners’ favorite Google Assistant language learning activities that enhance WTC?</a:t>
            </a:r>
            <a:endParaRPr/>
          </a:p>
          <a:p>
            <a:pPr indent="0" lvl="0" marL="0" rtl="0" algn="l">
              <a:spcBef>
                <a:spcPts val="0"/>
              </a:spcBef>
              <a:spcAft>
                <a:spcPts val="0"/>
              </a:spcAft>
              <a:buClr>
                <a:schemeClr val="dk1"/>
              </a:buClr>
              <a:buSzPts val="1100"/>
              <a:buFont typeface="Arial"/>
              <a:buNone/>
            </a:pPr>
            <a:r>
              <a:rPr lang="zh-TW"/>
              <a:t>What are the adolescent EFL learners’ perceptions of Google Assistant for English learning?</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180ee09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180ee09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 questionnaires =&gt; include six items to gather demographic data and other information concerning the participants’ previous language learning experience and exposure to the technology such as IPAs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WTC in English questionnaires =&gt; were adapted from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interview =&gt; two questions are: (1) What is your favorite GALL activity(ies) that promote WTC? (2) How do you feel about Google Assistant for English learning?</a:t>
            </a:r>
            <a:endParaRPr/>
          </a:p>
          <a:p>
            <a:pPr indent="0" lvl="0" marL="0" rtl="0" algn="l">
              <a:spcBef>
                <a:spcPts val="0"/>
              </a:spcBef>
              <a:spcAft>
                <a:spcPts val="0"/>
              </a:spcAft>
              <a:buNone/>
            </a:pPr>
            <a:r>
              <a:rPr lang="zh-TW"/>
              <a:t> </a:t>
            </a:r>
            <a:endParaRPr/>
          </a:p>
          <a:p>
            <a:pPr indent="0" lvl="0" marL="0" rtl="0" algn="l">
              <a:spcBef>
                <a:spcPts val="0"/>
              </a:spcBef>
              <a:spcAft>
                <a:spcPts val="0"/>
              </a:spcAft>
              <a:buNone/>
            </a:pPr>
            <a:r>
              <a:rPr lang="zh-TW"/>
              <a:t>The reliability of WTC questionnaire was considered to be good (α = .85)</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180ee09f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180ee09f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180ee09f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180ee09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180ee09f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180ee09f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34beebf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34beebf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次要1：The impact of Google Assistant on adolescent EFL learners' willingness to communicate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429ba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429ba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34beebf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34beebf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34beebf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34beebf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34beebf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34beebf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34beebf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34beebf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34beebf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34beebf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TW"/>
              <a:t>"Peer dynamics" refers to the interactions and social behaviors that occur between students when they work together, in this case, in paired sessions with CoolE Bot. These dynamics include how well they collaborate, support each other, and share speaking opportunities, as well as any conflicts or issues that arise.</a:t>
            </a:r>
            <a:endParaRPr/>
          </a:p>
          <a:p>
            <a:pPr indent="0" lvl="0" marL="0" rtl="0" algn="l">
              <a:lnSpc>
                <a:spcPct val="115000"/>
              </a:lnSpc>
              <a:spcBef>
                <a:spcPts val="1200"/>
              </a:spcBef>
              <a:spcAft>
                <a:spcPts val="0"/>
              </a:spcAft>
              <a:buClr>
                <a:schemeClr val="dk1"/>
              </a:buClr>
              <a:buSzPts val="1100"/>
              <a:buFont typeface="Arial"/>
              <a:buNone/>
            </a:pPr>
            <a:r>
              <a:rPr lang="zh-TW"/>
              <a:t>In the study, some participants faced challenges related to peer dynamics, such as disagreements on who should speak first, conflicting interests in conversation topics, or even reverting to their native language (Chinese) instead of practicing English. These issues affected the smoothness and effectiveness of their paired interactions, highlighting that while collaborative settings can provide benefits, they also introduce complexities that can impact the learning experience.</a:t>
            </a:r>
            <a:endParaRPr/>
          </a:p>
          <a:p>
            <a:pPr indent="0" lvl="0" marL="0" rtl="0" algn="l">
              <a:spcBef>
                <a:spcPts val="12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34beebf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34beebf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TW"/>
              <a:t>"Peer dynamics" refers to the interactions and social behaviors that occur between students when they work together, in this case, in paired sessions with CoolE Bot. These dynamics include how well they collaborate, support each other, and share speaking opportunities, as well as any conflicts or issues that arise.</a:t>
            </a:r>
            <a:endParaRPr/>
          </a:p>
          <a:p>
            <a:pPr indent="0" lvl="0" marL="0" rtl="0" algn="l">
              <a:lnSpc>
                <a:spcPct val="115000"/>
              </a:lnSpc>
              <a:spcBef>
                <a:spcPts val="1200"/>
              </a:spcBef>
              <a:spcAft>
                <a:spcPts val="0"/>
              </a:spcAft>
              <a:buNone/>
            </a:pPr>
            <a:r>
              <a:rPr lang="zh-TW"/>
              <a:t>In the study, some participants faced challenges related to peer dynamics, such as disagreements on who should speak first, conflicting interests in conversation topics, or even reverting to their native language (Chinese) instead of practicing English. These issues affected the smoothness and effectiveness of their paired interactions, highlighting that while collaborative settings can provide benefits, they also introduce complexities that can impact the learning experience.</a:t>
            </a:r>
            <a:endParaRPr/>
          </a:p>
          <a:p>
            <a:pPr indent="0" lvl="0" marL="0" rtl="0" algn="l">
              <a:spcBef>
                <a:spcPts val="12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34beebf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34beebf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34beebfb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34beebfb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34beebf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34beebf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34beebfb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34beebfb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3429bac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3429bac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34beebfb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34beebfb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34beebf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34beebf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3429bac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03429bac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3429bac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3429bac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3429bac2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3429bac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3429bac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3429bac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3429bac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3429bac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3429bac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3429bac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doi.org/10.1080/10494820.2020.18418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i.org/10.1080/10494820.2021.196086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1. Introduce the </a:t>
            </a:r>
            <a:r>
              <a:rPr b="1" lang="zh-TW" sz="1350" u="sng">
                <a:solidFill>
                  <a:srgbClr val="333333"/>
                </a:solidFill>
                <a:highlight>
                  <a:srgbClr val="FFFFFF"/>
                </a:highlight>
              </a:rPr>
              <a:t>three papers</a:t>
            </a:r>
            <a:r>
              <a:rPr lang="zh-TW" sz="1350">
                <a:solidFill>
                  <a:srgbClr val="333333"/>
                </a:solidFill>
                <a:highlight>
                  <a:srgbClr val="FFFFFF"/>
                </a:highlight>
              </a:rPr>
              <a:t> one by one (One main paper for 15 mins, the others 5mins, total 20mins)</a:t>
            </a:r>
            <a:endParaRPr sz="1350">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    一一報告三篇論文的背景、文獻、研究方法與結果</a:t>
            </a:r>
            <a:endParaRPr sz="1350">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2. Define the </a:t>
            </a:r>
            <a:r>
              <a:rPr b="1" lang="zh-TW" sz="1350" u="sng">
                <a:solidFill>
                  <a:srgbClr val="333333"/>
                </a:solidFill>
                <a:highlight>
                  <a:srgbClr val="FFFFFF"/>
                </a:highlight>
              </a:rPr>
              <a:t>Common </a:t>
            </a:r>
            <a:r>
              <a:rPr lang="zh-TW" sz="1350">
                <a:solidFill>
                  <a:srgbClr val="333333"/>
                </a:solidFill>
                <a:highlight>
                  <a:srgbClr val="FFFFFF"/>
                </a:highlight>
              </a:rPr>
              <a:t>Research Background (3 mins) </a:t>
            </a:r>
            <a:endParaRPr sz="1350">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    找出三篇論文共同的研究</a:t>
            </a:r>
            <a:r>
              <a:rPr b="1" lang="zh-TW" sz="1350" u="sng">
                <a:solidFill>
                  <a:srgbClr val="333333"/>
                </a:solidFill>
                <a:highlight>
                  <a:srgbClr val="FFFFFF"/>
                </a:highlight>
              </a:rPr>
              <a:t>背景或關係</a:t>
            </a:r>
            <a:endParaRPr b="1" sz="1350" u="sng">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3. Find the </a:t>
            </a:r>
            <a:r>
              <a:rPr b="1" lang="zh-TW" sz="1350" u="sng">
                <a:solidFill>
                  <a:srgbClr val="333333"/>
                </a:solidFill>
                <a:highlight>
                  <a:srgbClr val="FFFFFF"/>
                </a:highlight>
              </a:rPr>
              <a:t>Research GAP</a:t>
            </a:r>
            <a:r>
              <a:rPr lang="zh-TW" sz="1350">
                <a:solidFill>
                  <a:srgbClr val="333333"/>
                </a:solidFill>
                <a:highlight>
                  <a:srgbClr val="FFFFFF"/>
                </a:highlight>
              </a:rPr>
              <a:t> in this domain and futher Identify the </a:t>
            </a:r>
            <a:r>
              <a:rPr b="1" lang="zh-TW" sz="1350" u="sng">
                <a:solidFill>
                  <a:srgbClr val="333333"/>
                </a:solidFill>
                <a:highlight>
                  <a:srgbClr val="FFFFFF"/>
                </a:highlight>
              </a:rPr>
              <a:t>Potential Research Questions</a:t>
            </a:r>
            <a:r>
              <a:rPr b="1" lang="zh-TW" sz="1350">
                <a:solidFill>
                  <a:srgbClr val="333333"/>
                </a:solidFill>
                <a:highlight>
                  <a:srgbClr val="FFFFFF"/>
                </a:highlight>
              </a:rPr>
              <a:t> </a:t>
            </a:r>
            <a:r>
              <a:rPr lang="zh-TW" sz="1350">
                <a:solidFill>
                  <a:srgbClr val="333333"/>
                </a:solidFill>
                <a:highlight>
                  <a:srgbClr val="FFFFFF"/>
                </a:highlight>
              </a:rPr>
              <a:t>(3 mins)</a:t>
            </a:r>
            <a:endParaRPr sz="1350">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    從這三篇論文中，找出來這個領域在意的研究</a:t>
            </a:r>
            <a:r>
              <a:rPr b="1" lang="zh-TW" sz="1350" u="sng">
                <a:solidFill>
                  <a:srgbClr val="333333"/>
                </a:solidFill>
                <a:highlight>
                  <a:srgbClr val="FFFFFF"/>
                </a:highlight>
              </a:rPr>
              <a:t>利基</a:t>
            </a:r>
            <a:r>
              <a:rPr lang="zh-TW" sz="1350">
                <a:solidFill>
                  <a:srgbClr val="333333"/>
                </a:solidFill>
                <a:highlight>
                  <a:srgbClr val="FFFFFF"/>
                </a:highlight>
              </a:rPr>
              <a:t>或研究</a:t>
            </a:r>
            <a:r>
              <a:rPr b="1" lang="zh-TW" sz="1350" u="sng">
                <a:solidFill>
                  <a:srgbClr val="333333"/>
                </a:solidFill>
                <a:highlight>
                  <a:srgbClr val="FFFFFF"/>
                </a:highlight>
              </a:rPr>
              <a:t>缺口，並且找到可以做的研究問題</a:t>
            </a:r>
            <a:endParaRPr b="1" sz="1350" u="sng">
              <a:solidFill>
                <a:srgbClr val="333333"/>
              </a:solidFill>
              <a:highlight>
                <a:srgbClr val="FFFFFF"/>
              </a:highlight>
            </a:endParaRPr>
          </a:p>
          <a:p>
            <a:pPr indent="0" lvl="0" marL="0" rtl="0" algn="ctr">
              <a:spcBef>
                <a:spcPts val="0"/>
              </a:spcBef>
              <a:spcAft>
                <a:spcPts val="0"/>
              </a:spcAft>
              <a:buClr>
                <a:schemeClr val="dk1"/>
              </a:buClr>
              <a:buSzPts val="1100"/>
              <a:buFont typeface="Arial"/>
              <a:buNone/>
            </a:pPr>
            <a:r>
              <a:rPr lang="zh-TW" sz="1350">
                <a:solidFill>
                  <a:srgbClr val="333333"/>
                </a:solidFill>
                <a:highlight>
                  <a:srgbClr val="FFFFFF"/>
                </a:highlight>
              </a:rPr>
              <a:t>4. </a:t>
            </a:r>
            <a:r>
              <a:rPr b="1" lang="zh-TW" sz="1350" u="sng">
                <a:solidFill>
                  <a:srgbClr val="333333"/>
                </a:solidFill>
                <a:highlight>
                  <a:srgbClr val="FFFFFF"/>
                </a:highlight>
              </a:rPr>
              <a:t>Personal Refection and future research plan</a:t>
            </a:r>
            <a:r>
              <a:rPr lang="zh-TW" sz="1350">
                <a:solidFill>
                  <a:srgbClr val="333333"/>
                </a:solidFill>
                <a:highlight>
                  <a:srgbClr val="FFFFFF"/>
                </a:highlight>
              </a:rPr>
              <a:t> after this paper review (1mins per person)</a:t>
            </a:r>
            <a:endParaRPr sz="1350">
              <a:solidFill>
                <a:srgbClr val="333333"/>
              </a:solidFill>
              <a:highlight>
                <a:srgbClr val="FFFFFF"/>
              </a:highlight>
            </a:endParaRPr>
          </a:p>
          <a:p>
            <a:pPr indent="0" lvl="0" marL="0" rtl="0" algn="ctr">
              <a:spcBef>
                <a:spcPts val="0"/>
              </a:spcBef>
              <a:spcAft>
                <a:spcPts val="0"/>
              </a:spcAft>
              <a:buNone/>
            </a:pPr>
            <a:r>
              <a:rPr lang="zh-TW" sz="1350">
                <a:solidFill>
                  <a:srgbClr val="333333"/>
                </a:solidFill>
                <a:highlight>
                  <a:srgbClr val="FFFFFF"/>
                </a:highlight>
              </a:rPr>
              <a:t>    每位組員提出反思與心得以及</a:t>
            </a:r>
            <a:r>
              <a:rPr b="1" lang="zh-TW" sz="1350" u="sng">
                <a:solidFill>
                  <a:srgbClr val="333333"/>
                </a:solidFill>
                <a:highlight>
                  <a:srgbClr val="FFFFFF"/>
                </a:highlight>
              </a:rPr>
              <a:t>未來研究</a:t>
            </a:r>
            <a:r>
              <a:rPr lang="zh-TW" sz="1350">
                <a:solidFill>
                  <a:srgbClr val="333333"/>
                </a:solidFill>
                <a:highlight>
                  <a:srgbClr val="FFFFFF"/>
                </a:highlight>
              </a:rPr>
              <a:t>方向</a:t>
            </a:r>
            <a:endParaRPr sz="5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p:txBody>
      </p:sp>
      <p:sp>
        <p:nvSpPr>
          <p:cNvPr id="124" name="Google Shape;124;p22"/>
          <p:cNvSpPr txBox="1"/>
          <p:nvPr>
            <p:ph idx="1" type="body"/>
          </p:nvPr>
        </p:nvSpPr>
        <p:spPr>
          <a:xfrm>
            <a:off x="311700" y="923875"/>
            <a:ext cx="88893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Without a doubt, the development of educational technology has </a:t>
            </a:r>
            <a:r>
              <a:rPr lang="zh-TW">
                <a:highlight>
                  <a:srgbClr val="FCE5CD"/>
                </a:highlight>
              </a:rPr>
              <a:t>combined innovative teaching methods and new technologie</a:t>
            </a:r>
            <a:r>
              <a:rPr lang="zh-TW"/>
              <a:t>s to enhance the learning experience of students.</a:t>
            </a:r>
            <a:endParaRPr/>
          </a:p>
          <a:p>
            <a:pPr indent="-342900" lvl="0" marL="457200" rtl="0" algn="l">
              <a:spcBef>
                <a:spcPts val="0"/>
              </a:spcBef>
              <a:spcAft>
                <a:spcPts val="0"/>
              </a:spcAft>
              <a:buSzPts val="1800"/>
              <a:buChar char="●"/>
            </a:pPr>
            <a:r>
              <a:rPr lang="zh-TW"/>
              <a:t>Virtual assistant or chatbot technology </a:t>
            </a:r>
            <a:r>
              <a:rPr lang="zh-TW">
                <a:highlight>
                  <a:srgbClr val="FCE5CD"/>
                </a:highlight>
              </a:rPr>
              <a:t>simplifies and enhances the learning process of students by integrating teaching methods and innovative technologies</a:t>
            </a:r>
            <a:r>
              <a:rPr lang="zh-TW"/>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Study design</a:t>
            </a:r>
            <a:endParaRPr/>
          </a:p>
        </p:txBody>
      </p:sp>
      <p:sp>
        <p:nvSpPr>
          <p:cNvPr id="130" name="Google Shape;130;p23"/>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This study used the </a:t>
            </a:r>
            <a:r>
              <a:rPr lang="zh-TW">
                <a:highlight>
                  <a:srgbClr val="FCE5CD"/>
                </a:highlight>
              </a:rPr>
              <a:t>experimental method</a:t>
            </a:r>
            <a:r>
              <a:rPr lang="zh-TW"/>
              <a:t> to determine </a:t>
            </a:r>
            <a:r>
              <a:rPr lang="zh-TW">
                <a:highlight>
                  <a:srgbClr val="FCE5CD"/>
                </a:highlight>
              </a:rPr>
              <a:t>whether the use of TPBOT can improve students’ TOEIC speaking scores</a:t>
            </a:r>
            <a:r>
              <a:rPr lang="zh-TW"/>
              <a:t>.</a:t>
            </a:r>
            <a:endParaRPr/>
          </a:p>
          <a:p>
            <a:pPr indent="-342900" lvl="0" marL="457200" rtl="0" algn="l">
              <a:spcBef>
                <a:spcPts val="0"/>
              </a:spcBef>
              <a:spcAft>
                <a:spcPts val="0"/>
              </a:spcAft>
              <a:buSzPts val="1800"/>
              <a:buChar char="●"/>
            </a:pPr>
            <a:r>
              <a:rPr lang="zh-TW"/>
              <a:t>Both groups of students took part in two TOEIC speaking simulation pretests and posttests.</a:t>
            </a:r>
            <a:endParaRPr/>
          </a:p>
          <a:p>
            <a:pPr indent="-342900" lvl="0" marL="457200" rtl="0" algn="l">
              <a:spcBef>
                <a:spcPts val="0"/>
              </a:spcBef>
              <a:spcAft>
                <a:spcPts val="0"/>
              </a:spcAft>
              <a:buSzPts val="1800"/>
              <a:buChar char="●"/>
            </a:pPr>
            <a:r>
              <a:rPr lang="zh-TW"/>
              <a:t>After taking the pretest, students in EG were provided with the TPBOT as a self-learning tool, and </a:t>
            </a:r>
            <a:r>
              <a:rPr lang="zh-TW">
                <a:highlight>
                  <a:srgbClr val="FCE5CD"/>
                </a:highlight>
              </a:rPr>
              <a:t>used TPBOT for a four-month oral training experiment</a:t>
            </a:r>
            <a:r>
              <a:rPr lang="zh-TW"/>
              <a:t>, at least one hour a week, with part of the exercise content.</a:t>
            </a:r>
            <a:endParaRPr/>
          </a:p>
          <a:p>
            <a:pPr indent="-342900" lvl="0" marL="457200" rtl="0" algn="l">
              <a:spcBef>
                <a:spcPts val="0"/>
              </a:spcBef>
              <a:spcAft>
                <a:spcPts val="0"/>
              </a:spcAft>
              <a:buSzPts val="1800"/>
              <a:buChar char="●"/>
            </a:pPr>
            <a:r>
              <a:rPr lang="zh-TW"/>
              <a:t>The CG did not use any experimental operations, allowing for comparison of the differences between the two groups and their results.</a:t>
            </a:r>
            <a:endParaRPr/>
          </a:p>
        </p:txBody>
      </p:sp>
      <p:pic>
        <p:nvPicPr>
          <p:cNvPr id="131" name="Google Shape;131;p23"/>
          <p:cNvPicPr preferRelativeResize="0"/>
          <p:nvPr/>
        </p:nvPicPr>
        <p:blipFill>
          <a:blip r:embed="rId3">
            <a:alphaModFix/>
          </a:blip>
          <a:stretch>
            <a:fillRect/>
          </a:stretch>
        </p:blipFill>
        <p:spPr>
          <a:xfrm>
            <a:off x="4510718" y="559400"/>
            <a:ext cx="4249474" cy="217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a:t>
            </a:r>
            <a:r>
              <a:rPr lang="zh-TW"/>
              <a:t>Participants</a:t>
            </a:r>
            <a:endParaRPr/>
          </a:p>
          <a:p>
            <a:pPr indent="0" lvl="0" marL="0" rtl="0" algn="l">
              <a:spcBef>
                <a:spcPts val="0"/>
              </a:spcBef>
              <a:spcAft>
                <a:spcPts val="0"/>
              </a:spcAft>
              <a:buNone/>
            </a:pPr>
            <a:r>
              <a:t/>
            </a:r>
            <a:endParaRPr/>
          </a:p>
        </p:txBody>
      </p:sp>
      <p:sp>
        <p:nvSpPr>
          <p:cNvPr id="137" name="Google Shape;137;p24"/>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 participants were </a:t>
            </a:r>
            <a:r>
              <a:rPr lang="zh-TW">
                <a:highlight>
                  <a:srgbClr val="FCE5CD"/>
                </a:highlight>
              </a:rPr>
              <a:t>100 students</a:t>
            </a:r>
            <a:r>
              <a:rPr lang="zh-TW"/>
              <a:t> from a university in northern Taiwan. The results of the TOEIC speaking simulation test showed that 48 students scored less than 100 out of 200 points.</a:t>
            </a:r>
            <a:endParaRPr/>
          </a:p>
          <a:p>
            <a:pPr indent="-342900" lvl="0" marL="457200" rtl="0" algn="l">
              <a:spcBef>
                <a:spcPts val="0"/>
              </a:spcBef>
              <a:spcAft>
                <a:spcPts val="0"/>
              </a:spcAft>
              <a:buSzPts val="1800"/>
              <a:buChar char="●"/>
            </a:pPr>
            <a:r>
              <a:rPr lang="zh-TW"/>
              <a:t>A </a:t>
            </a:r>
            <a:r>
              <a:rPr lang="zh-TW">
                <a:highlight>
                  <a:srgbClr val="FCE5CD"/>
                </a:highlight>
              </a:rPr>
              <a:t>simple random sampling (SRS) method was used to divide the EG and CG</a:t>
            </a:r>
            <a:r>
              <a:rPr lang="zh-TW"/>
              <a:t>.</a:t>
            </a:r>
            <a:endParaRPr/>
          </a:p>
          <a:p>
            <a:pPr indent="-342900" lvl="0" marL="457200" rtl="0" algn="l">
              <a:spcBef>
                <a:spcPts val="0"/>
              </a:spcBef>
              <a:spcAft>
                <a:spcPts val="0"/>
              </a:spcAft>
              <a:buSzPts val="1800"/>
              <a:buChar char="●"/>
            </a:pPr>
            <a:r>
              <a:rPr lang="zh-TW"/>
              <a:t>24 students were assigned to the EG, and the remaining 24 were assigned to the CG.</a:t>
            </a:r>
            <a:endParaRPr/>
          </a:p>
          <a:p>
            <a:pPr indent="-342900" lvl="0" marL="457200" rtl="0" algn="l">
              <a:spcBef>
                <a:spcPts val="0"/>
              </a:spcBef>
              <a:spcAft>
                <a:spcPts val="0"/>
              </a:spcAft>
              <a:buSzPts val="1800"/>
              <a:buChar char="●"/>
            </a:pPr>
            <a:r>
              <a:rPr lang="zh-TW"/>
              <a:t>The </a:t>
            </a:r>
            <a:r>
              <a:rPr lang="zh-TW"/>
              <a:t>EG</a:t>
            </a:r>
            <a:r>
              <a:rPr lang="zh-TW"/>
              <a:t> used TPBOT for speaking practice.</a:t>
            </a:r>
            <a:endParaRPr/>
          </a:p>
          <a:p>
            <a:pPr indent="-342900" lvl="0" marL="457200" rtl="0" algn="l">
              <a:spcBef>
                <a:spcPts val="0"/>
              </a:spcBef>
              <a:spcAft>
                <a:spcPts val="0"/>
              </a:spcAft>
              <a:buSzPts val="1800"/>
              <a:buChar char="●"/>
            </a:pPr>
            <a:r>
              <a:rPr lang="zh-TW"/>
              <a:t>The </a:t>
            </a:r>
            <a:r>
              <a:rPr lang="zh-TW"/>
              <a:t>CG</a:t>
            </a:r>
            <a:r>
              <a:rPr lang="zh-TW"/>
              <a:t> did not use TPBOT and instead practiced with TOEIC textbooks and audio materials.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a:t>
            </a:r>
            <a:r>
              <a:rPr lang="zh-TW"/>
              <a:t>Study instruments</a:t>
            </a:r>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 TPBOT is an online chat robot system, designed as a </a:t>
            </a:r>
            <a:r>
              <a:rPr lang="zh-TW">
                <a:highlight>
                  <a:srgbClr val="FCE5CD"/>
                </a:highlight>
              </a:rPr>
              <a:t>task-oriented</a:t>
            </a:r>
            <a:r>
              <a:rPr lang="zh-TW"/>
              <a:t> chatbot with the goal of helping students </a:t>
            </a:r>
            <a:r>
              <a:rPr lang="zh-TW">
                <a:highlight>
                  <a:srgbClr val="FCE5CD"/>
                </a:highlight>
              </a:rPr>
              <a:t>improve their TOEIC speaking ability.</a:t>
            </a:r>
            <a:endParaRPr>
              <a:highlight>
                <a:srgbClr val="FCE5CD"/>
              </a:highlight>
            </a:endParaRPr>
          </a:p>
          <a:p>
            <a:pPr indent="-342900" lvl="0" marL="457200" rtl="0" algn="l">
              <a:spcBef>
                <a:spcPts val="0"/>
              </a:spcBef>
              <a:spcAft>
                <a:spcPts val="0"/>
              </a:spcAft>
              <a:buSzPts val="1800"/>
              <a:buChar char="●"/>
            </a:pPr>
            <a:r>
              <a:rPr lang="zh-TW"/>
              <a:t>TPBOT has an </a:t>
            </a:r>
            <a:r>
              <a:rPr lang="zh-TW">
                <a:highlight>
                  <a:srgbClr val="FCE5CD"/>
                </a:highlight>
              </a:rPr>
              <a:t>automatic correction system that allows users to practice pronunciation by imitating</a:t>
            </a:r>
            <a:r>
              <a:rPr lang="zh-TW"/>
              <a:t> the robot.</a:t>
            </a:r>
            <a:endParaRPr/>
          </a:p>
          <a:p>
            <a:pPr indent="-342900" lvl="0" marL="457200" rtl="0" algn="l">
              <a:spcBef>
                <a:spcPts val="0"/>
              </a:spcBef>
              <a:spcAft>
                <a:spcPts val="0"/>
              </a:spcAft>
              <a:buSzPts val="1800"/>
              <a:buChar char="●"/>
            </a:pPr>
            <a:r>
              <a:rPr lang="zh-TW"/>
              <a:t>TPBOT </a:t>
            </a:r>
            <a:r>
              <a:rPr lang="zh-TW">
                <a:highlight>
                  <a:srgbClr val="FCE5CD"/>
                </a:highlight>
              </a:rPr>
              <a:t>detects</a:t>
            </a:r>
            <a:r>
              <a:rPr lang="zh-TW"/>
              <a:t> students' </a:t>
            </a:r>
            <a:r>
              <a:rPr lang="zh-TW">
                <a:highlight>
                  <a:srgbClr val="FCE5CD"/>
                </a:highlight>
              </a:rPr>
              <a:t>pronunciation</a:t>
            </a:r>
            <a:r>
              <a:rPr lang="zh-TW"/>
              <a:t> in </a:t>
            </a:r>
            <a:r>
              <a:rPr lang="zh-TW">
                <a:highlight>
                  <a:srgbClr val="FCE5CD"/>
                </a:highlight>
              </a:rPr>
              <a:t>real-time</a:t>
            </a:r>
            <a:r>
              <a:rPr lang="zh-TW"/>
              <a:t> and provides appropriate responses.</a:t>
            </a:r>
            <a:endParaRPr/>
          </a:p>
          <a:p>
            <a:pPr indent="-342900" lvl="0" marL="457200" rtl="0" algn="l">
              <a:spcBef>
                <a:spcPts val="0"/>
              </a:spcBef>
              <a:spcAft>
                <a:spcPts val="0"/>
              </a:spcAft>
              <a:buSzPts val="1800"/>
              <a:buChar char="●"/>
            </a:pPr>
            <a:r>
              <a:rPr lang="zh-TW"/>
              <a:t>During the TOEIC test, students must answer questions continuously, regardless of mistakes on previous questions.</a:t>
            </a:r>
            <a:endParaRPr/>
          </a:p>
          <a:p>
            <a:pPr indent="-342900" lvl="0" marL="457200" rtl="0" algn="l">
              <a:spcBef>
                <a:spcPts val="0"/>
              </a:spcBef>
              <a:spcAft>
                <a:spcPts val="0"/>
              </a:spcAft>
              <a:buSzPts val="1800"/>
              <a:buChar char="●"/>
            </a:pPr>
            <a:r>
              <a:rPr lang="zh-TW"/>
              <a:t>TPBOT is preset with a 70% error tolerance; if a student's answer error is below 30%, they can proceed with the session, otherwise TPBOT records it as incorrect and displays the correct answer for further practice.</a:t>
            </a:r>
            <a:endParaRPr/>
          </a:p>
          <a:p>
            <a:pPr indent="-342900" lvl="0" marL="457200" rtl="0" algn="l">
              <a:spcBef>
                <a:spcPts val="0"/>
              </a:spcBef>
              <a:spcAft>
                <a:spcPts val="0"/>
              </a:spcAft>
              <a:buSzPts val="1800"/>
              <a:buChar char="●"/>
            </a:pPr>
            <a:r>
              <a:rPr lang="zh-TW"/>
              <a:t>After each exercise, users can review their results and see the correct answers for each question.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a:t>
            </a:r>
            <a:r>
              <a:rPr lang="zh-TW"/>
              <a:t>The online chatbot system TPBOT </a:t>
            </a:r>
            <a:endParaRPr/>
          </a:p>
          <a:p>
            <a:pPr indent="0" lvl="0" marL="0" rtl="0" algn="l">
              <a:spcBef>
                <a:spcPts val="0"/>
              </a:spcBef>
              <a:spcAft>
                <a:spcPts val="0"/>
              </a:spcAft>
              <a:buNone/>
            </a:pPr>
            <a:r>
              <a:t/>
            </a:r>
            <a:endParaRPr/>
          </a:p>
        </p:txBody>
      </p:sp>
      <p:sp>
        <p:nvSpPr>
          <p:cNvPr id="149" name="Google Shape;149;p26"/>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 TPBOT system on the server side comprises two major modules: the </a:t>
            </a:r>
            <a:r>
              <a:rPr lang="zh-TW">
                <a:highlight>
                  <a:srgbClr val="FCE5CD"/>
                </a:highlight>
              </a:rPr>
              <a:t>database and the processing engine</a:t>
            </a:r>
            <a:r>
              <a:rPr lang="zh-TW"/>
              <a:t>.</a:t>
            </a:r>
            <a:endParaRPr/>
          </a:p>
          <a:p>
            <a:pPr indent="-342900" lvl="0" marL="457200" rtl="0" algn="l">
              <a:spcBef>
                <a:spcPts val="0"/>
              </a:spcBef>
              <a:spcAft>
                <a:spcPts val="0"/>
              </a:spcAft>
              <a:buSzPts val="1800"/>
              <a:buChar char="●"/>
            </a:pPr>
            <a:r>
              <a:rPr lang="zh-TW"/>
              <a:t>The simplified </a:t>
            </a:r>
            <a:r>
              <a:rPr lang="zh-TW">
                <a:highlight>
                  <a:srgbClr val="FCE5CD"/>
                </a:highlight>
              </a:rPr>
              <a:t>architecture of the TPBOT system.</a:t>
            </a:r>
            <a:endParaRPr>
              <a:highlight>
                <a:srgbClr val="FCE5CD"/>
              </a:highlight>
            </a:endParaRPr>
          </a:p>
          <a:p>
            <a:pPr indent="-342900" lvl="0" marL="457200" rtl="0" algn="l">
              <a:spcBef>
                <a:spcPts val="0"/>
              </a:spcBef>
              <a:spcAft>
                <a:spcPts val="0"/>
              </a:spcAft>
              <a:buSzPts val="1800"/>
              <a:buChar char="●"/>
            </a:pPr>
            <a:r>
              <a:rPr lang="zh-TW"/>
              <a:t>On the server side, the system requires Python version 3.7, Ngrok, and a LINE Developers account.</a:t>
            </a:r>
            <a:endParaRPr/>
          </a:p>
          <a:p>
            <a:pPr indent="-342900" lvl="0" marL="457200" rtl="0" algn="l">
              <a:spcBef>
                <a:spcPts val="0"/>
              </a:spcBef>
              <a:spcAft>
                <a:spcPts val="0"/>
              </a:spcAft>
              <a:buSzPts val="1800"/>
              <a:buChar char="●"/>
            </a:pPr>
            <a:r>
              <a:rPr lang="zh-TW"/>
              <a:t>Additional packages used include line-bot-sdk version 1.8.0, pydub version 0.23.1, and speech_recognition version 3.8.1.</a:t>
            </a:r>
            <a:endParaRPr/>
          </a:p>
          <a:p>
            <a:pPr indent="-342900" lvl="0" marL="457200" rtl="0" algn="l">
              <a:spcBef>
                <a:spcPts val="0"/>
              </a:spcBef>
              <a:spcAft>
                <a:spcPts val="0"/>
              </a:spcAft>
              <a:buSzPts val="1800"/>
              <a:buChar char="●"/>
            </a:pPr>
            <a:r>
              <a:rPr lang="zh-TW"/>
              <a:t>The pydub package quickly converts files into the required format.</a:t>
            </a:r>
            <a:endParaRPr/>
          </a:p>
          <a:p>
            <a:pPr indent="-342900" lvl="0" marL="457200" rtl="0" algn="l">
              <a:spcBef>
                <a:spcPts val="0"/>
              </a:spcBef>
              <a:spcAft>
                <a:spcPts val="0"/>
              </a:spcAft>
              <a:buSzPts val="1800"/>
              <a:buChar char="●"/>
            </a:pPr>
            <a:r>
              <a:rPr lang="zh-TW"/>
              <a:t>The speech_recognition package allows TPBOT to recognize all languages through Google.</a:t>
            </a:r>
            <a:endParaRPr/>
          </a:p>
        </p:txBody>
      </p:sp>
      <p:pic>
        <p:nvPicPr>
          <p:cNvPr id="150" name="Google Shape;150;p26"/>
          <p:cNvPicPr preferRelativeResize="0"/>
          <p:nvPr/>
        </p:nvPicPr>
        <p:blipFill>
          <a:blip r:embed="rId3">
            <a:alphaModFix/>
          </a:blip>
          <a:stretch>
            <a:fillRect/>
          </a:stretch>
        </p:blipFill>
        <p:spPr>
          <a:xfrm>
            <a:off x="4571992" y="2048063"/>
            <a:ext cx="4131576" cy="2994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a:t>
            </a:r>
            <a:r>
              <a:rPr lang="zh-TW"/>
              <a:t>The online chatbot system TPBOT</a:t>
            </a:r>
            <a:r>
              <a:rPr lang="zh-TW" sz="1900"/>
              <a:t>(The database) </a:t>
            </a:r>
            <a:endParaRPr sz="1900"/>
          </a:p>
          <a:p>
            <a:pPr indent="0" lvl="0" marL="0" rtl="0" algn="l">
              <a:spcBef>
                <a:spcPts val="0"/>
              </a:spcBef>
              <a:spcAft>
                <a:spcPts val="0"/>
              </a:spcAft>
              <a:buNone/>
            </a:pPr>
            <a:r>
              <a:t/>
            </a:r>
            <a:endParaRPr/>
          </a:p>
        </p:txBody>
      </p:sp>
      <p:sp>
        <p:nvSpPr>
          <p:cNvPr id="156" name="Google Shape;156;p27"/>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A</a:t>
            </a:r>
            <a:r>
              <a:rPr lang="zh-TW"/>
              <a:t>ll conversations are stored in the relational database named PostgreSQL, which is an relational database.</a:t>
            </a:r>
            <a:endParaRPr/>
          </a:p>
          <a:p>
            <a:pPr indent="-342900" lvl="0" marL="457200" rtl="0" algn="l">
              <a:spcBef>
                <a:spcPts val="0"/>
              </a:spcBef>
              <a:spcAft>
                <a:spcPts val="0"/>
              </a:spcAft>
              <a:buSzPts val="1800"/>
              <a:buChar char="●"/>
            </a:pPr>
            <a:r>
              <a:rPr lang="zh-TW"/>
              <a:t>The data sheet “Now_on” records:</a:t>
            </a:r>
            <a:endParaRPr/>
          </a:p>
          <a:p>
            <a:pPr indent="-317500" lvl="1" marL="914400" rtl="0" algn="l">
              <a:spcBef>
                <a:spcPts val="0"/>
              </a:spcBef>
              <a:spcAft>
                <a:spcPts val="0"/>
              </a:spcAft>
              <a:buSzPts val="1400"/>
              <a:buChar char="○"/>
            </a:pPr>
            <a:r>
              <a:rPr lang="zh-TW"/>
              <a:t>The user’s basic information.</a:t>
            </a:r>
            <a:endParaRPr/>
          </a:p>
          <a:p>
            <a:pPr indent="-317500" lvl="1" marL="914400" rtl="0" algn="l">
              <a:spcBef>
                <a:spcPts val="0"/>
              </a:spcBef>
              <a:spcAft>
                <a:spcPts val="0"/>
              </a:spcAft>
              <a:buSzPts val="1400"/>
              <a:buChar char="○"/>
            </a:pPr>
            <a:r>
              <a:rPr lang="zh-TW"/>
              <a:t>The user’s current practice progress for each exercise.</a:t>
            </a:r>
            <a:endParaRPr/>
          </a:p>
          <a:p>
            <a:pPr indent="-317500" lvl="1" marL="914400" rtl="0" algn="l">
              <a:spcBef>
                <a:spcPts val="0"/>
              </a:spcBef>
              <a:spcAft>
                <a:spcPts val="0"/>
              </a:spcAft>
              <a:buSzPts val="1400"/>
              <a:buChar char="○"/>
            </a:pPr>
            <a:r>
              <a:rPr lang="zh-TW"/>
              <a:t>The date and frequency of each exercise.</a:t>
            </a:r>
            <a:endParaRPr/>
          </a:p>
          <a:p>
            <a:pPr indent="-317500" lvl="1" marL="914400" rtl="0" algn="l">
              <a:spcBef>
                <a:spcPts val="0"/>
              </a:spcBef>
              <a:spcAft>
                <a:spcPts val="0"/>
              </a:spcAft>
              <a:buSzPts val="1400"/>
              <a:buChar char="○"/>
            </a:pPr>
            <a:r>
              <a:rPr lang="zh-TW"/>
              <a:t>The field “practice” records the user’s current practice.</a:t>
            </a:r>
            <a:endParaRPr/>
          </a:p>
          <a:p>
            <a:pPr indent="-317500" lvl="1" marL="914400" rtl="0" algn="l">
              <a:spcBef>
                <a:spcPts val="0"/>
              </a:spcBef>
              <a:spcAft>
                <a:spcPts val="0"/>
              </a:spcAft>
              <a:buSzPts val="1400"/>
              <a:buChar char="○"/>
            </a:pPr>
            <a:r>
              <a:rPr lang="zh-TW"/>
              <a:t>The field “conversation” records the user’s current dialogue practice.</a:t>
            </a:r>
            <a:endParaRPr/>
          </a:p>
          <a:p>
            <a:pPr indent="-317500" lvl="1" marL="914400" rtl="0" algn="l">
              <a:spcBef>
                <a:spcPts val="0"/>
              </a:spcBef>
              <a:spcAft>
                <a:spcPts val="0"/>
              </a:spcAft>
              <a:buSzPts val="1400"/>
              <a:buChar char="○"/>
            </a:pPr>
            <a:r>
              <a:rPr lang="zh-TW"/>
              <a:t>The field “practice data” records the user’s feedback on the exercise.</a:t>
            </a:r>
            <a:endParaRPr/>
          </a:p>
          <a:p>
            <a:pPr indent="-342900" lvl="0" marL="457200" rtl="0" algn="l">
              <a:spcBef>
                <a:spcPts val="0"/>
              </a:spcBef>
              <a:spcAft>
                <a:spcPts val="0"/>
              </a:spcAft>
              <a:buSzPts val="1800"/>
              <a:buChar char="●"/>
            </a:pPr>
            <a:r>
              <a:rPr lang="zh-TW"/>
              <a:t>The data sheet “Questions” is used to store exercise questions:</a:t>
            </a:r>
            <a:endParaRPr/>
          </a:p>
          <a:p>
            <a:pPr indent="-317500" lvl="1" marL="914400" rtl="0" algn="l">
              <a:spcBef>
                <a:spcPts val="0"/>
              </a:spcBef>
              <a:spcAft>
                <a:spcPts val="0"/>
              </a:spcAft>
              <a:buSzPts val="1400"/>
              <a:buChar char="○"/>
            </a:pPr>
            <a:r>
              <a:rPr lang="zh-TW"/>
              <a:t>It contains all exercise questions for the system to retrieve and compare with user responses.</a:t>
            </a:r>
            <a:endParaRPr/>
          </a:p>
          <a:p>
            <a:pPr indent="-317500" lvl="1" marL="914400" rtl="0" algn="l">
              <a:spcBef>
                <a:spcPts val="0"/>
              </a:spcBef>
              <a:spcAft>
                <a:spcPts val="0"/>
              </a:spcAft>
              <a:buSzPts val="1400"/>
              <a:buChar char="○"/>
            </a:pPr>
            <a:r>
              <a:rPr lang="zh-TW"/>
              <a:t>The field “practice” records the practice code of each question.</a:t>
            </a:r>
            <a:endParaRPr/>
          </a:p>
          <a:p>
            <a:pPr indent="-317500" lvl="1" marL="914400" rtl="0" algn="l">
              <a:spcBef>
                <a:spcPts val="0"/>
              </a:spcBef>
              <a:spcAft>
                <a:spcPts val="0"/>
              </a:spcAft>
              <a:buSzPts val="1400"/>
              <a:buChar char="○"/>
            </a:pPr>
            <a:r>
              <a:rPr lang="zh-TW"/>
              <a:t>The field “conversation” records the conversation code of each question.</a:t>
            </a:r>
            <a:endParaRPr/>
          </a:p>
          <a:p>
            <a:pPr indent="-317500" lvl="1" marL="914400" rtl="0" algn="l">
              <a:spcBef>
                <a:spcPts val="0"/>
              </a:spcBef>
              <a:spcAft>
                <a:spcPts val="0"/>
              </a:spcAft>
              <a:buSzPts val="1400"/>
              <a:buChar char="○"/>
            </a:pPr>
            <a:r>
              <a:rPr lang="zh-TW"/>
              <a:t>The field “text” records the content of each question.</a:t>
            </a:r>
            <a:endParaRPr/>
          </a:p>
          <a:p>
            <a:pPr indent="-317500" lvl="1" marL="914400" rtl="0" algn="l">
              <a:spcBef>
                <a:spcPts val="0"/>
              </a:spcBef>
              <a:spcAft>
                <a:spcPts val="0"/>
              </a:spcAft>
              <a:buSzPts val="1400"/>
              <a:buChar char="○"/>
            </a:pPr>
            <a:r>
              <a:rPr lang="zh-TW"/>
              <a:t>The “AB” field is a flag that determines whether the user or the system is speaking.</a:t>
            </a:r>
            <a:endParaRPr/>
          </a:p>
        </p:txBody>
      </p:sp>
      <p:pic>
        <p:nvPicPr>
          <p:cNvPr id="157" name="Google Shape;157;p27"/>
          <p:cNvPicPr preferRelativeResize="0"/>
          <p:nvPr/>
        </p:nvPicPr>
        <p:blipFill rotWithShape="1">
          <a:blip r:embed="rId3">
            <a:alphaModFix/>
          </a:blip>
          <a:srcRect b="0" l="0" r="55025" t="5873"/>
          <a:stretch/>
        </p:blipFill>
        <p:spPr>
          <a:xfrm>
            <a:off x="5999075" y="1288925"/>
            <a:ext cx="2989974" cy="1726875"/>
          </a:xfrm>
          <a:prstGeom prst="rect">
            <a:avLst/>
          </a:prstGeom>
          <a:noFill/>
          <a:ln>
            <a:noFill/>
          </a:ln>
        </p:spPr>
      </p:pic>
      <p:pic>
        <p:nvPicPr>
          <p:cNvPr id="158" name="Google Shape;158;p27"/>
          <p:cNvPicPr preferRelativeResize="0"/>
          <p:nvPr/>
        </p:nvPicPr>
        <p:blipFill rotWithShape="1">
          <a:blip r:embed="rId3">
            <a:alphaModFix/>
          </a:blip>
          <a:srcRect b="7629" l="53705" r="0" t="0"/>
          <a:stretch/>
        </p:blipFill>
        <p:spPr>
          <a:xfrm>
            <a:off x="551475" y="1748565"/>
            <a:ext cx="2989974" cy="1646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Method - The online chatbot system TPBOT</a:t>
            </a:r>
            <a:r>
              <a:rPr lang="zh-TW" sz="1900"/>
              <a:t>(</a:t>
            </a:r>
            <a:r>
              <a:rPr lang="zh-TW" sz="1900"/>
              <a:t>Processing engine</a:t>
            </a:r>
            <a:r>
              <a:rPr lang="zh-TW" sz="1900"/>
              <a:t>) </a:t>
            </a:r>
            <a:endParaRPr sz="1900"/>
          </a:p>
          <a:p>
            <a:pPr indent="0" lvl="0" marL="0" rtl="0" algn="l">
              <a:spcBef>
                <a:spcPts val="0"/>
              </a:spcBef>
              <a:spcAft>
                <a:spcPts val="0"/>
              </a:spcAft>
              <a:buNone/>
            </a:pPr>
            <a:r>
              <a:t/>
            </a:r>
            <a:endParaRPr/>
          </a:p>
        </p:txBody>
      </p:sp>
      <p:sp>
        <p:nvSpPr>
          <p:cNvPr id="164" name="Google Shape;164;p28"/>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If a user sends a voice message, the system will perform the following steps:</a:t>
            </a:r>
            <a:endParaRPr/>
          </a:p>
          <a:p>
            <a:pPr indent="-317500" lvl="1" marL="914400" rtl="0" algn="l">
              <a:spcBef>
                <a:spcPts val="0"/>
              </a:spcBef>
              <a:spcAft>
                <a:spcPts val="0"/>
              </a:spcAft>
              <a:buSzPts val="1400"/>
              <a:buChar char="○"/>
            </a:pPr>
            <a:r>
              <a:rPr lang="zh-TW"/>
              <a:t>When the user logs in to TPBOT, a practice menu appears, allowing them to select exercise types (listening, speaking, reading).</a:t>
            </a:r>
            <a:endParaRPr/>
          </a:p>
          <a:p>
            <a:pPr indent="-317500" lvl="1" marL="914400" rtl="0" algn="l">
              <a:spcBef>
                <a:spcPts val="0"/>
              </a:spcBef>
              <a:spcAft>
                <a:spcPts val="0"/>
              </a:spcAft>
              <a:buSzPts val="1400"/>
              <a:buChar char="○"/>
            </a:pPr>
            <a:r>
              <a:rPr lang="zh-TW"/>
              <a:t>The converted voice message is processed with the Speech_recognition package and sent to Google for voice recognition.</a:t>
            </a:r>
            <a:endParaRPr/>
          </a:p>
          <a:p>
            <a:pPr indent="-317500" lvl="1" marL="914400" rtl="0" algn="l">
              <a:spcBef>
                <a:spcPts val="0"/>
              </a:spcBef>
              <a:spcAft>
                <a:spcPts val="0"/>
              </a:spcAft>
              <a:buSzPts val="1400"/>
              <a:buChar char="○"/>
            </a:pPr>
            <a:r>
              <a:rPr lang="zh-TW"/>
              <a:t>The system retrieves the exercise data and conversation code from the database and temporarily stores the conversation text.</a:t>
            </a:r>
            <a:endParaRPr/>
          </a:p>
          <a:p>
            <a:pPr indent="-317500" lvl="1" marL="914400" rtl="0" algn="l">
              <a:spcBef>
                <a:spcPts val="0"/>
              </a:spcBef>
              <a:spcAft>
                <a:spcPts val="0"/>
              </a:spcAft>
              <a:buSzPts val="1400"/>
              <a:buChar char="○"/>
            </a:pPr>
            <a:r>
              <a:rPr lang="zh-TW"/>
              <a:t>The recognized text from Google is compared with the stored conversation text.</a:t>
            </a:r>
            <a:endParaRPr/>
          </a:p>
          <a:p>
            <a:pPr indent="-317500" lvl="1" marL="914400" rtl="0" algn="l">
              <a:spcBef>
                <a:spcPts val="0"/>
              </a:spcBef>
              <a:spcAft>
                <a:spcPts val="0"/>
              </a:spcAft>
              <a:buSzPts val="1400"/>
              <a:buChar char="○"/>
            </a:pPr>
            <a:r>
              <a:rPr lang="zh-TW"/>
              <a:t>If there’s no exact match, the fuzzywuzzy package checks the similarity between the user’s response and the expected sentence, using Levenshtein's method to calculate differences.</a:t>
            </a:r>
            <a:endParaRPr/>
          </a:p>
          <a:p>
            <a:pPr indent="-317500" lvl="1" marL="914400" rtl="0" algn="l">
              <a:spcBef>
                <a:spcPts val="0"/>
              </a:spcBef>
              <a:spcAft>
                <a:spcPts val="0"/>
              </a:spcAft>
              <a:buSzPts val="1400"/>
              <a:buChar char="○"/>
            </a:pPr>
            <a:r>
              <a:rPr lang="zh-TW"/>
              <a:t>If the system cannot interpret the user’s answer (e.g., due to silence, noise, or connection issues), it displays a message asking the user to repeat, saying, "Sorry, I didn’t quite catch that.”</a:t>
            </a:r>
            <a:endParaRPr/>
          </a:p>
          <a:p>
            <a:pPr indent="-342900" lvl="0" marL="457200" rtl="0" algn="l">
              <a:spcBef>
                <a:spcPts val="0"/>
              </a:spcBef>
              <a:spcAft>
                <a:spcPts val="0"/>
              </a:spcAft>
              <a:buSzPts val="1800"/>
              <a:buChar char="●"/>
            </a:pPr>
            <a:r>
              <a:rPr lang="zh-TW"/>
              <a:t>If the server disconnects during an exercise, it records the user’s last position. The user can resume or start a new exercise when they log back in.</a:t>
            </a:r>
            <a:endParaRPr/>
          </a:p>
        </p:txBody>
      </p:sp>
      <p:pic>
        <p:nvPicPr>
          <p:cNvPr id="165" name="Google Shape;165;p28"/>
          <p:cNvPicPr preferRelativeResize="0"/>
          <p:nvPr/>
        </p:nvPicPr>
        <p:blipFill>
          <a:blip r:embed="rId3">
            <a:alphaModFix/>
          </a:blip>
          <a:stretch>
            <a:fillRect/>
          </a:stretch>
        </p:blipFill>
        <p:spPr>
          <a:xfrm>
            <a:off x="5612748" y="923880"/>
            <a:ext cx="2956730" cy="38922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Pre-experimental statistical analysis</a:t>
            </a:r>
            <a:endParaRPr/>
          </a:p>
        </p:txBody>
      </p:sp>
      <p:sp>
        <p:nvSpPr>
          <p:cNvPr id="171" name="Google Shape;171;p29"/>
          <p:cNvSpPr txBox="1"/>
          <p:nvPr>
            <p:ph idx="1" type="body"/>
          </p:nvPr>
        </p:nvSpPr>
        <p:spPr>
          <a:xfrm>
            <a:off x="311575"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TOEIC speaking simulated test as a basis for comparison.</a:t>
            </a:r>
            <a:endParaRPr/>
          </a:p>
          <a:p>
            <a:pPr indent="-342900" lvl="0" marL="457200" rtl="0" algn="l">
              <a:spcBef>
                <a:spcPts val="0"/>
              </a:spcBef>
              <a:spcAft>
                <a:spcPts val="0"/>
              </a:spcAft>
              <a:buSzPts val="1800"/>
              <a:buChar char="●"/>
            </a:pPr>
            <a:r>
              <a:rPr lang="zh-TW"/>
              <a:t>An </a:t>
            </a:r>
            <a:r>
              <a:rPr lang="zh-TW">
                <a:highlight>
                  <a:srgbClr val="FCE5CD"/>
                </a:highlight>
              </a:rPr>
              <a:t>independent-sample t-test</a:t>
            </a:r>
            <a:r>
              <a:rPr lang="zh-TW"/>
              <a:t> was used to compare the difference </a:t>
            </a:r>
            <a:r>
              <a:rPr lang="zh-TW">
                <a:highlight>
                  <a:srgbClr val="FCE5CD"/>
                </a:highlight>
              </a:rPr>
              <a:t>in means</a:t>
            </a:r>
            <a:r>
              <a:rPr lang="zh-TW"/>
              <a:t> between the CG and the EG.</a:t>
            </a:r>
            <a:endParaRPr/>
          </a:p>
          <a:p>
            <a:pPr indent="-342900" lvl="0" marL="457200" rtl="0" algn="l">
              <a:spcBef>
                <a:spcPts val="0"/>
              </a:spcBef>
              <a:spcAft>
                <a:spcPts val="0"/>
              </a:spcAft>
              <a:buSzPts val="1800"/>
              <a:buChar char="●"/>
            </a:pPr>
            <a:r>
              <a:rPr lang="zh-TW"/>
              <a:t>The </a:t>
            </a:r>
            <a:r>
              <a:rPr lang="zh-TW"/>
              <a:t>CG </a:t>
            </a:r>
            <a:r>
              <a:rPr lang="zh-TW"/>
              <a:t>included 24 individuals with an average test score of 75.42, while </a:t>
            </a:r>
            <a:r>
              <a:rPr lang="zh-TW"/>
              <a:t>EG</a:t>
            </a:r>
            <a:r>
              <a:rPr lang="zh-TW"/>
              <a:t> with 76.79 in an average test score.</a:t>
            </a:r>
            <a:endParaRPr/>
          </a:p>
          <a:p>
            <a:pPr indent="-342900" lvl="0" marL="457200" rtl="0" algn="l">
              <a:spcBef>
                <a:spcPts val="0"/>
              </a:spcBef>
              <a:spcAft>
                <a:spcPts val="0"/>
              </a:spcAft>
              <a:buSzPts val="1800"/>
              <a:buChar char="●"/>
            </a:pPr>
            <a:r>
              <a:rPr lang="zh-TW"/>
              <a:t>In Table 2, the test statistic t = -0.332, p = 0.742, didn’t significance.</a:t>
            </a:r>
            <a:endParaRPr/>
          </a:p>
          <a:p>
            <a:pPr indent="-342900" lvl="0" marL="457200" rtl="0" algn="l">
              <a:spcBef>
                <a:spcPts val="0"/>
              </a:spcBef>
              <a:spcAft>
                <a:spcPts val="0"/>
              </a:spcAft>
              <a:buSzPts val="1800"/>
              <a:buChar char="●"/>
            </a:pPr>
            <a:r>
              <a:rPr lang="zh-TW"/>
              <a:t>The analysis results indicated </a:t>
            </a:r>
            <a:r>
              <a:rPr lang="zh-TW">
                <a:highlight>
                  <a:srgbClr val="FCE5CD"/>
                </a:highlight>
              </a:rPr>
              <a:t>no significant difference</a:t>
            </a:r>
            <a:r>
              <a:rPr lang="zh-TW"/>
              <a:t> between the </a:t>
            </a:r>
            <a:r>
              <a:rPr lang="zh-TW"/>
              <a:t>CG </a:t>
            </a:r>
            <a:r>
              <a:rPr lang="zh-TW"/>
              <a:t>and the </a:t>
            </a:r>
            <a:r>
              <a:rPr lang="zh-TW"/>
              <a:t>EG</a:t>
            </a:r>
            <a:r>
              <a:rPr lang="zh-TW"/>
              <a:t>.</a:t>
            </a:r>
            <a:endParaRPr/>
          </a:p>
        </p:txBody>
      </p:sp>
      <p:grpSp>
        <p:nvGrpSpPr>
          <p:cNvPr id="172" name="Google Shape;172;p29"/>
          <p:cNvGrpSpPr/>
          <p:nvPr/>
        </p:nvGrpSpPr>
        <p:grpSpPr>
          <a:xfrm>
            <a:off x="0" y="3514455"/>
            <a:ext cx="9143999" cy="1462740"/>
            <a:chOff x="976575" y="-576895"/>
            <a:chExt cx="9143999" cy="1462740"/>
          </a:xfrm>
        </p:grpSpPr>
        <p:pic>
          <p:nvPicPr>
            <p:cNvPr id="173" name="Google Shape;173;p29"/>
            <p:cNvPicPr preferRelativeResize="0"/>
            <p:nvPr/>
          </p:nvPicPr>
          <p:blipFill>
            <a:blip r:embed="rId3">
              <a:alphaModFix/>
            </a:blip>
            <a:stretch>
              <a:fillRect/>
            </a:stretch>
          </p:blipFill>
          <p:spPr>
            <a:xfrm>
              <a:off x="976575" y="-576895"/>
              <a:ext cx="9143999" cy="1462740"/>
            </a:xfrm>
            <a:prstGeom prst="rect">
              <a:avLst/>
            </a:prstGeom>
            <a:noFill/>
            <a:ln>
              <a:noFill/>
            </a:ln>
          </p:spPr>
        </p:pic>
        <p:sp>
          <p:nvSpPr>
            <p:cNvPr id="174" name="Google Shape;174;p29"/>
            <p:cNvSpPr txBox="1"/>
            <p:nvPr/>
          </p:nvSpPr>
          <p:spPr>
            <a:xfrm>
              <a:off x="976575" y="-490075"/>
              <a:ext cx="9405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600">
                  <a:solidFill>
                    <a:schemeClr val="dk2"/>
                  </a:solidFill>
                </a:rPr>
                <a:t>Table 2</a:t>
              </a:r>
              <a:endParaRPr b="1" sz="1600">
                <a:solidFill>
                  <a:schemeClr val="dk2"/>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Post-experimental statistical analysis</a:t>
            </a:r>
            <a:endParaRPr/>
          </a:p>
        </p:txBody>
      </p:sp>
      <p:sp>
        <p:nvSpPr>
          <p:cNvPr id="180" name="Google Shape;180;p30"/>
          <p:cNvSpPr txBox="1"/>
          <p:nvPr>
            <p:ph idx="1" type="body"/>
          </p:nvPr>
        </p:nvSpPr>
        <p:spPr>
          <a:xfrm>
            <a:off x="311700" y="789125"/>
            <a:ext cx="8760900" cy="40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Four months later, the 48 students took the TOEIC speaking simulation posttest.</a:t>
            </a:r>
            <a:endParaRPr/>
          </a:p>
          <a:p>
            <a:pPr indent="-342900" lvl="0" marL="457200" rtl="0" algn="l">
              <a:spcBef>
                <a:spcPts val="0"/>
              </a:spcBef>
              <a:spcAft>
                <a:spcPts val="0"/>
              </a:spcAft>
              <a:buSzPts val="1800"/>
              <a:buChar char="●"/>
            </a:pPr>
            <a:r>
              <a:rPr lang="zh-TW"/>
              <a:t>The CG included 24 individuals with an average posttest score of 73.21, while </a:t>
            </a:r>
            <a:r>
              <a:rPr lang="zh-TW"/>
              <a:t>EG</a:t>
            </a:r>
            <a:r>
              <a:rPr lang="zh-TW"/>
              <a:t> with </a:t>
            </a:r>
            <a:r>
              <a:rPr lang="zh-TW"/>
              <a:t>141.25 in </a:t>
            </a:r>
            <a:r>
              <a:rPr lang="zh-TW"/>
              <a:t>an average posttest score.</a:t>
            </a:r>
            <a:endParaRPr/>
          </a:p>
          <a:p>
            <a:pPr indent="-342900" lvl="0" marL="457200" rtl="0" algn="l">
              <a:spcBef>
                <a:spcPts val="0"/>
              </a:spcBef>
              <a:spcAft>
                <a:spcPts val="0"/>
              </a:spcAft>
              <a:buSzPts val="1800"/>
              <a:buChar char="●"/>
            </a:pPr>
            <a:r>
              <a:rPr lang="zh-TW"/>
              <a:t>In T</a:t>
            </a:r>
            <a:r>
              <a:rPr lang="zh-TW"/>
              <a:t>able 4, the</a:t>
            </a:r>
            <a:r>
              <a:rPr lang="zh-TW">
                <a:highlight>
                  <a:srgbClr val="FCE5CD"/>
                </a:highlight>
              </a:rPr>
              <a:t> t</a:t>
            </a:r>
            <a:r>
              <a:rPr lang="zh-TW">
                <a:highlight>
                  <a:srgbClr val="FCE5CD"/>
                </a:highlight>
              </a:rPr>
              <a:t>est statistic t = -14.035, p = 0.000.</a:t>
            </a:r>
            <a:r>
              <a:rPr lang="zh-TW"/>
              <a:t> </a:t>
            </a:r>
            <a:r>
              <a:rPr lang="zh-TW"/>
              <a:t>The null hypothesis is rejected.</a:t>
            </a:r>
            <a:endParaRPr/>
          </a:p>
          <a:p>
            <a:pPr indent="-342900" lvl="0" marL="457200" rtl="0" algn="l">
              <a:spcBef>
                <a:spcPts val="0"/>
              </a:spcBef>
              <a:spcAft>
                <a:spcPts val="0"/>
              </a:spcAft>
              <a:buSzPts val="1800"/>
              <a:buChar char="●"/>
            </a:pPr>
            <a:r>
              <a:rPr lang="zh-TW"/>
              <a:t>The analysis results indicate a s</a:t>
            </a:r>
            <a:r>
              <a:rPr lang="zh-TW">
                <a:highlight>
                  <a:srgbClr val="FCE5CD"/>
                </a:highlight>
              </a:rPr>
              <a:t>ignificant difference between the means of the </a:t>
            </a:r>
            <a:r>
              <a:rPr lang="zh-TW">
                <a:highlight>
                  <a:srgbClr val="FCE5CD"/>
                </a:highlight>
              </a:rPr>
              <a:t>CG </a:t>
            </a:r>
            <a:r>
              <a:rPr lang="zh-TW">
                <a:highlight>
                  <a:srgbClr val="FCE5CD"/>
                </a:highlight>
              </a:rPr>
              <a:t>and </a:t>
            </a:r>
            <a:r>
              <a:rPr lang="zh-TW">
                <a:highlight>
                  <a:srgbClr val="FCE5CD"/>
                </a:highlight>
              </a:rPr>
              <a:t>EG</a:t>
            </a:r>
            <a:r>
              <a:rPr lang="zh-TW">
                <a:highlight>
                  <a:srgbClr val="FCE5CD"/>
                </a:highlight>
              </a:rPr>
              <a:t>.</a:t>
            </a:r>
            <a:endParaRPr/>
          </a:p>
          <a:p>
            <a:pPr indent="-342900" lvl="0" marL="457200" rtl="0" algn="l">
              <a:spcBef>
                <a:spcPts val="0"/>
              </a:spcBef>
              <a:spcAft>
                <a:spcPts val="0"/>
              </a:spcAft>
              <a:buSzPts val="1800"/>
              <a:buChar char="●"/>
            </a:pPr>
            <a:r>
              <a:rPr lang="zh-TW"/>
              <a:t>The test results showed that students in the </a:t>
            </a:r>
            <a:r>
              <a:rPr lang="zh-TW">
                <a:highlight>
                  <a:srgbClr val="FCE5CD"/>
                </a:highlight>
              </a:rPr>
              <a:t>EG</a:t>
            </a:r>
            <a:r>
              <a:rPr lang="zh-TW">
                <a:highlight>
                  <a:srgbClr val="FCE5CD"/>
                </a:highlight>
              </a:rPr>
              <a:t> made significant progress</a:t>
            </a:r>
            <a:r>
              <a:rPr lang="zh-TW"/>
              <a:t>, while students in the </a:t>
            </a:r>
            <a:r>
              <a:rPr lang="zh-TW"/>
              <a:t>CG</a:t>
            </a:r>
            <a:r>
              <a:rPr lang="zh-TW"/>
              <a:t> did not.</a:t>
            </a:r>
            <a:endParaRPr/>
          </a:p>
        </p:txBody>
      </p:sp>
      <p:pic>
        <p:nvPicPr>
          <p:cNvPr id="181" name="Google Shape;181;p30"/>
          <p:cNvPicPr preferRelativeResize="0"/>
          <p:nvPr/>
        </p:nvPicPr>
        <p:blipFill>
          <a:blip r:embed="rId3">
            <a:alphaModFix/>
          </a:blip>
          <a:stretch>
            <a:fillRect/>
          </a:stretch>
        </p:blipFill>
        <p:spPr>
          <a:xfrm>
            <a:off x="0" y="3706049"/>
            <a:ext cx="9143999" cy="14374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Result</a:t>
            </a:r>
            <a:endParaRPr/>
          </a:p>
        </p:txBody>
      </p:sp>
      <p:sp>
        <p:nvSpPr>
          <p:cNvPr id="187" name="Google Shape;187;p31"/>
          <p:cNvSpPr txBox="1"/>
          <p:nvPr>
            <p:ph idx="1" type="body"/>
          </p:nvPr>
        </p:nvSpPr>
        <p:spPr>
          <a:xfrm>
            <a:off x="311700" y="789125"/>
            <a:ext cx="8760900" cy="40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 students who used TPBOT made </a:t>
            </a:r>
            <a:r>
              <a:rPr lang="zh-TW">
                <a:highlight>
                  <a:srgbClr val="FCE5CD"/>
                </a:highlight>
              </a:rPr>
              <a:t>significant improvements in their oral English ability</a:t>
            </a:r>
            <a:r>
              <a:rPr lang="zh-TW"/>
              <a:t>, while the students who did not use TPBOT had limited or no progress.</a:t>
            </a:r>
            <a:endParaRPr/>
          </a:p>
          <a:p>
            <a:pPr indent="-342900" lvl="0" marL="457200" rtl="0" algn="l">
              <a:spcBef>
                <a:spcPts val="0"/>
              </a:spcBef>
              <a:spcAft>
                <a:spcPts val="0"/>
              </a:spcAft>
              <a:buSzPts val="1800"/>
              <a:buChar char="●"/>
            </a:pPr>
            <a:r>
              <a:rPr lang="zh-TW"/>
              <a:t>In EG, result indicating </a:t>
            </a:r>
            <a:r>
              <a:rPr lang="zh-TW">
                <a:highlight>
                  <a:srgbClr val="FCE5CD"/>
                </a:highlight>
              </a:rPr>
              <a:t>variation in improvement among students</a:t>
            </a:r>
            <a:r>
              <a:rPr lang="zh-TW"/>
              <a:t>.</a:t>
            </a:r>
            <a:endParaRPr/>
          </a:p>
          <a:p>
            <a:pPr indent="-342900" lvl="0" marL="457200" rtl="0" algn="l">
              <a:spcBef>
                <a:spcPts val="0"/>
              </a:spcBef>
              <a:spcAft>
                <a:spcPts val="0"/>
              </a:spcAft>
              <a:buSzPts val="1800"/>
              <a:buChar char="●"/>
            </a:pPr>
            <a:r>
              <a:rPr lang="zh-TW"/>
              <a:t>The most students found learning spoken English with an interactive chatbot to be interesting and convenient on a smartphone.</a:t>
            </a:r>
            <a:endParaRPr/>
          </a:p>
          <a:p>
            <a:pPr indent="-342900" lvl="0" marL="457200" rtl="0" algn="l">
              <a:spcBef>
                <a:spcPts val="0"/>
              </a:spcBef>
              <a:spcAft>
                <a:spcPts val="0"/>
              </a:spcAft>
              <a:buSzPts val="1800"/>
              <a:buChar char="●"/>
            </a:pPr>
            <a:r>
              <a:rPr lang="zh-TW"/>
              <a:t>Students with </a:t>
            </a:r>
            <a:r>
              <a:rPr lang="zh-TW">
                <a:highlight>
                  <a:srgbClr val="FCE5CD"/>
                </a:highlight>
              </a:rPr>
              <a:t>lower practice frequency had slower learning progress</a:t>
            </a:r>
            <a:r>
              <a:rPr lang="zh-TW"/>
              <a:t>.</a:t>
            </a:r>
            <a:endParaRPr/>
          </a:p>
          <a:p>
            <a:pPr indent="-342900" lvl="0" marL="457200" rtl="0" algn="l">
              <a:spcBef>
                <a:spcPts val="0"/>
              </a:spcBef>
              <a:spcAft>
                <a:spcPts val="0"/>
              </a:spcAft>
              <a:buSzPts val="1800"/>
              <a:buChar char="●"/>
            </a:pPr>
            <a:r>
              <a:rPr lang="zh-TW"/>
              <a:t>In the CG, the average score dropped by 2 points indicating little progress.</a:t>
            </a:r>
            <a:endParaRPr/>
          </a:p>
          <a:p>
            <a:pPr indent="-342900" lvl="0" marL="457200" rtl="0" algn="l">
              <a:spcBef>
                <a:spcPts val="0"/>
              </a:spcBef>
              <a:spcAft>
                <a:spcPts val="0"/>
              </a:spcAft>
              <a:buSzPts val="1800"/>
              <a:buChar char="●"/>
            </a:pPr>
            <a:r>
              <a:rPr lang="zh-TW"/>
              <a:t>The study's results, along with Ruan et al. </a:t>
            </a:r>
            <a:r>
              <a:rPr lang="zh-TW" sz="1200"/>
              <a:t>(2019)</a:t>
            </a:r>
            <a:r>
              <a:rPr lang="zh-TW"/>
              <a:t>, confirm that chatbots play an important role in user learning.</a:t>
            </a:r>
            <a:endParaRPr/>
          </a:p>
          <a:p>
            <a:pPr indent="-342900" lvl="0" marL="457200" rtl="0" algn="l">
              <a:spcBef>
                <a:spcPts val="0"/>
              </a:spcBef>
              <a:spcAft>
                <a:spcPts val="0"/>
              </a:spcAft>
              <a:buSzPts val="1800"/>
              <a:buChar char="●"/>
            </a:pPr>
            <a:r>
              <a:rPr lang="zh-TW"/>
              <a:t>Most students found TPBOT helpful and noted an improvement in their TOEIC learning performance.</a:t>
            </a:r>
            <a:endParaRPr/>
          </a:p>
        </p:txBody>
      </p:sp>
      <p:pic>
        <p:nvPicPr>
          <p:cNvPr id="188" name="Google Shape;188;p31"/>
          <p:cNvPicPr preferRelativeResize="0"/>
          <p:nvPr/>
        </p:nvPicPr>
        <p:blipFill>
          <a:blip r:embed="rId3">
            <a:alphaModFix/>
          </a:blip>
          <a:stretch>
            <a:fillRect/>
          </a:stretch>
        </p:blipFill>
        <p:spPr>
          <a:xfrm>
            <a:off x="3371551" y="74550"/>
            <a:ext cx="5701050" cy="263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668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4400"/>
              <a:t>Midterm Report</a:t>
            </a:r>
            <a:endParaRPr sz="4400"/>
          </a:p>
          <a:p>
            <a:pPr indent="0" lvl="0" marL="0" rtl="0" algn="ctr">
              <a:spcBef>
                <a:spcPts val="0"/>
              </a:spcBef>
              <a:spcAft>
                <a:spcPts val="0"/>
              </a:spcAft>
              <a:buNone/>
            </a:pPr>
            <a:r>
              <a:rPr b="1" lang="zh-TW" sz="4400"/>
              <a:t>Paper Collection Report</a:t>
            </a:r>
            <a:endParaRPr b="1" sz="4400"/>
          </a:p>
        </p:txBody>
      </p:sp>
      <p:sp>
        <p:nvSpPr>
          <p:cNvPr id="61" name="Google Shape;61;p14"/>
          <p:cNvSpPr txBox="1"/>
          <p:nvPr>
            <p:ph idx="1" type="subTitle"/>
          </p:nvPr>
        </p:nvSpPr>
        <p:spPr>
          <a:xfrm>
            <a:off x="311700" y="2910325"/>
            <a:ext cx="8520600" cy="103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zh-TW" sz="2300"/>
              <a:t>Group 3</a:t>
            </a:r>
            <a:endParaRPr sz="2300"/>
          </a:p>
          <a:p>
            <a:pPr indent="0" lvl="0" marL="0" rtl="0" algn="ctr">
              <a:lnSpc>
                <a:spcPct val="115000"/>
              </a:lnSpc>
              <a:spcBef>
                <a:spcPts val="0"/>
              </a:spcBef>
              <a:spcAft>
                <a:spcPts val="0"/>
              </a:spcAft>
              <a:buNone/>
            </a:pPr>
            <a:r>
              <a:rPr b="1" lang="zh-TW" sz="2300"/>
              <a:t>施盈琪Ella</a:t>
            </a:r>
            <a:r>
              <a:rPr b="1" lang="zh-TW" sz="2300"/>
              <a:t>,</a:t>
            </a:r>
            <a:r>
              <a:rPr b="1" lang="zh-TW" sz="2300"/>
              <a:t> 林碩約Johnny</a:t>
            </a:r>
            <a:r>
              <a:rPr b="1" lang="zh-TW" sz="2300"/>
              <a:t>,</a:t>
            </a:r>
            <a:r>
              <a:rPr b="1" lang="zh-TW" sz="2300"/>
              <a:t> 胡禎Hailey</a:t>
            </a:r>
            <a:r>
              <a:rPr b="1" lang="zh-TW" sz="2300"/>
              <a:t>,</a:t>
            </a:r>
            <a:r>
              <a:rPr b="1" lang="zh-TW" sz="2300"/>
              <a:t> 林天牧Temple</a:t>
            </a:r>
            <a:endParaRPr b="1" sz="2300"/>
          </a:p>
        </p:txBody>
      </p:sp>
      <p:grpSp>
        <p:nvGrpSpPr>
          <p:cNvPr id="62" name="Google Shape;62;p14"/>
          <p:cNvGrpSpPr/>
          <p:nvPr/>
        </p:nvGrpSpPr>
        <p:grpSpPr>
          <a:xfrm>
            <a:off x="-5350" y="-2675"/>
            <a:ext cx="9149350" cy="5148875"/>
            <a:chOff x="-5350" y="-2675"/>
            <a:chExt cx="9149350" cy="5148875"/>
          </a:xfrm>
        </p:grpSpPr>
        <p:sp>
          <p:nvSpPr>
            <p:cNvPr id="63" name="Google Shape;63;p14"/>
            <p:cNvSpPr/>
            <p:nvPr/>
          </p:nvSpPr>
          <p:spPr>
            <a:xfrm>
              <a:off x="-5350" y="-2675"/>
              <a:ext cx="9144000" cy="1977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0" y="4945800"/>
              <a:ext cx="9144000" cy="1977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rot="5400000">
              <a:off x="6472050" y="2474250"/>
              <a:ext cx="5146200" cy="1977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p:nvPr/>
          </p:nvSpPr>
          <p:spPr>
            <a:xfrm rot="5400000">
              <a:off x="-2479600" y="2474250"/>
              <a:ext cx="5146200" cy="1977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67" name="Google Shape;67;p14"/>
          <p:cNvGrpSpPr/>
          <p:nvPr/>
        </p:nvGrpSpPr>
        <p:grpSpPr>
          <a:xfrm>
            <a:off x="1796975" y="2677991"/>
            <a:ext cx="5550050" cy="197700"/>
            <a:chOff x="1794300" y="2539778"/>
            <a:chExt cx="5550050" cy="197700"/>
          </a:xfrm>
        </p:grpSpPr>
        <p:cxnSp>
          <p:nvCxnSpPr>
            <p:cNvPr id="68" name="Google Shape;68;p14"/>
            <p:cNvCxnSpPr/>
            <p:nvPr/>
          </p:nvCxnSpPr>
          <p:spPr>
            <a:xfrm>
              <a:off x="1794300" y="2638631"/>
              <a:ext cx="2527200" cy="0"/>
            </a:xfrm>
            <a:prstGeom prst="straightConnector1">
              <a:avLst/>
            </a:prstGeom>
            <a:noFill/>
            <a:ln cap="flat" cmpd="sng" w="9525">
              <a:solidFill>
                <a:srgbClr val="595959"/>
              </a:solidFill>
              <a:prstDash val="solid"/>
              <a:round/>
              <a:headEnd len="med" w="med" type="none"/>
              <a:tailEnd len="med" w="med" type="none"/>
            </a:ln>
          </p:spPr>
        </p:cxnSp>
        <p:cxnSp>
          <p:nvCxnSpPr>
            <p:cNvPr id="69" name="Google Shape;69;p14"/>
            <p:cNvCxnSpPr/>
            <p:nvPr/>
          </p:nvCxnSpPr>
          <p:spPr>
            <a:xfrm>
              <a:off x="4817150" y="2638631"/>
              <a:ext cx="2527200" cy="0"/>
            </a:xfrm>
            <a:prstGeom prst="straightConnector1">
              <a:avLst/>
            </a:prstGeom>
            <a:noFill/>
            <a:ln cap="flat" cmpd="sng" w="9525">
              <a:solidFill>
                <a:srgbClr val="595959"/>
              </a:solidFill>
              <a:prstDash val="solid"/>
              <a:round/>
              <a:headEnd len="med" w="med" type="none"/>
              <a:tailEnd len="med" w="med" type="none"/>
            </a:ln>
          </p:spPr>
        </p:cxnSp>
        <p:sp>
          <p:nvSpPr>
            <p:cNvPr id="70" name="Google Shape;70;p14"/>
            <p:cNvSpPr/>
            <p:nvPr/>
          </p:nvSpPr>
          <p:spPr>
            <a:xfrm>
              <a:off x="4470484" y="2539778"/>
              <a:ext cx="197700" cy="197700"/>
            </a:xfrm>
            <a:prstGeom prst="plaque">
              <a:avLst>
                <a:gd fmla="val 50000"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Disscusion</a:t>
            </a:r>
            <a:endParaRPr/>
          </a:p>
        </p:txBody>
      </p:sp>
      <p:sp>
        <p:nvSpPr>
          <p:cNvPr id="194" name="Google Shape;194;p32"/>
          <p:cNvSpPr txBox="1"/>
          <p:nvPr>
            <p:ph idx="1" type="body"/>
          </p:nvPr>
        </p:nvSpPr>
        <p:spPr>
          <a:xfrm>
            <a:off x="311700" y="789125"/>
            <a:ext cx="8760900" cy="465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R</a:t>
            </a:r>
            <a:r>
              <a:rPr lang="zh-TW"/>
              <a:t>esults indicate that TPBOT is an effective self-learning tool, fulfilling the research questions and </a:t>
            </a:r>
            <a:r>
              <a:rPr lang="zh-TW">
                <a:highlight>
                  <a:srgbClr val="FCE5CD"/>
                </a:highlight>
              </a:rPr>
              <a:t>reducing learners’ anxiety about speaking English with foreigners</a:t>
            </a:r>
            <a:r>
              <a:rPr lang="zh-TW"/>
              <a:t>.</a:t>
            </a:r>
            <a:endParaRPr/>
          </a:p>
          <a:p>
            <a:pPr indent="-342900" lvl="0" marL="457200" rtl="0" algn="l">
              <a:spcBef>
                <a:spcPts val="0"/>
              </a:spcBef>
              <a:spcAft>
                <a:spcPts val="0"/>
              </a:spcAft>
              <a:buSzPts val="1800"/>
              <a:buChar char="●"/>
            </a:pPr>
            <a:r>
              <a:rPr lang="zh-TW"/>
              <a:t>This outcome aligns with Bashori et al. </a:t>
            </a:r>
            <a:r>
              <a:rPr lang="zh-TW" sz="1200"/>
              <a:t>(2020)</a:t>
            </a:r>
            <a:r>
              <a:rPr lang="zh-TW"/>
              <a:t>, who found similar benefits in web-based language learning for reducing speaking anxiety.</a:t>
            </a:r>
            <a:endParaRPr/>
          </a:p>
          <a:p>
            <a:pPr indent="-342900" lvl="0" marL="457200" rtl="0" algn="l">
              <a:spcBef>
                <a:spcPts val="0"/>
              </a:spcBef>
              <a:spcAft>
                <a:spcPts val="0"/>
              </a:spcAft>
              <a:buSzPts val="1800"/>
              <a:buChar char="●"/>
            </a:pPr>
            <a:r>
              <a:rPr lang="zh-TW"/>
              <a:t>Minghe and Yuan </a:t>
            </a:r>
            <a:r>
              <a:rPr lang="zh-TW" sz="1200"/>
              <a:t>(2013)</a:t>
            </a:r>
            <a:r>
              <a:rPr lang="zh-TW"/>
              <a:t> emphasized the importance of out-of-class learning and practice for improving oral proficiency, sustaining motivation, and reducing anxiety, which the TPBOT also supports.</a:t>
            </a:r>
            <a:endParaRPr/>
          </a:p>
          <a:p>
            <a:pPr indent="-342900" lvl="0" marL="457200" rtl="0" algn="l">
              <a:spcBef>
                <a:spcPts val="0"/>
              </a:spcBef>
              <a:spcAft>
                <a:spcPts val="0"/>
              </a:spcAft>
              <a:buSzPts val="1800"/>
              <a:buChar char="●"/>
            </a:pPr>
            <a:r>
              <a:rPr lang="zh-TW"/>
              <a:t>Analysis results showed a significant difference between the CG and EG means, with the EG showing a higher mean.</a:t>
            </a:r>
            <a:endParaRPr/>
          </a:p>
          <a:p>
            <a:pPr indent="-342900" lvl="0" marL="457200" rtl="0" algn="l">
              <a:spcBef>
                <a:spcPts val="0"/>
              </a:spcBef>
              <a:spcAft>
                <a:spcPts val="0"/>
              </a:spcAft>
              <a:buSzPts val="1800"/>
              <a:buChar char="●"/>
            </a:pPr>
            <a:r>
              <a:rPr lang="zh-TW"/>
              <a:t>Test results demonstrated significant progress in the </a:t>
            </a:r>
            <a:r>
              <a:rPr lang="zh-TW"/>
              <a:t>EG</a:t>
            </a:r>
            <a:r>
              <a:rPr lang="zh-TW"/>
              <a:t>, while the CG didn’t.</a:t>
            </a:r>
            <a:endParaRPr/>
          </a:p>
          <a:p>
            <a:pPr indent="-342900" lvl="0" marL="457200" rtl="0" algn="l">
              <a:spcBef>
                <a:spcPts val="0"/>
              </a:spcBef>
              <a:spcAft>
                <a:spcPts val="0"/>
              </a:spcAft>
              <a:buSzPts val="1800"/>
              <a:buChar char="●"/>
            </a:pPr>
            <a:r>
              <a:rPr lang="zh-TW">
                <a:highlight>
                  <a:srgbClr val="FCE5CD"/>
                </a:highlight>
              </a:rPr>
              <a:t>After observing the progress in the </a:t>
            </a:r>
            <a:r>
              <a:rPr lang="zh-TW">
                <a:highlight>
                  <a:srgbClr val="FCE5CD"/>
                </a:highlight>
              </a:rPr>
              <a:t>EG</a:t>
            </a:r>
            <a:r>
              <a:rPr lang="zh-TW">
                <a:highlight>
                  <a:srgbClr val="FCE5CD"/>
                </a:highlight>
              </a:rPr>
              <a:t>, CG students expressed increased motivation and a desire to use TPBOT for oral practice.</a:t>
            </a:r>
            <a:endParaRPr>
              <a:highlight>
                <a:srgbClr val="FCE5CD"/>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216425"/>
            <a:ext cx="876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Conclusion and future research</a:t>
            </a:r>
            <a:endParaRPr/>
          </a:p>
        </p:txBody>
      </p:sp>
      <p:sp>
        <p:nvSpPr>
          <p:cNvPr id="200" name="Google Shape;200;p33"/>
          <p:cNvSpPr txBox="1"/>
          <p:nvPr>
            <p:ph idx="1" type="body"/>
          </p:nvPr>
        </p:nvSpPr>
        <p:spPr>
          <a:xfrm>
            <a:off x="311700" y="789125"/>
            <a:ext cx="8760900" cy="465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Through interacting with TPBOT, learners received immediate corrective feedback, enabling comprehensive spoken language drills </a:t>
            </a:r>
            <a:r>
              <a:rPr lang="zh-TW" sz="1200"/>
              <a:t>(Ruan et al., 2019)</a:t>
            </a:r>
            <a:r>
              <a:rPr lang="zh-TW"/>
              <a:t>.</a:t>
            </a:r>
            <a:endParaRPr/>
          </a:p>
          <a:p>
            <a:pPr indent="-342900" lvl="0" marL="457200" rtl="0" algn="l">
              <a:spcBef>
                <a:spcPts val="0"/>
              </a:spcBef>
              <a:spcAft>
                <a:spcPts val="0"/>
              </a:spcAft>
              <a:buSzPts val="1800"/>
              <a:buChar char="●"/>
            </a:pPr>
            <a:r>
              <a:rPr lang="zh-TW"/>
              <a:t>TPBOT helped reduce learners’ anxiety when speaking a foreign language to native speakers, aligning with similar findings in Bashori et al. </a:t>
            </a:r>
            <a:r>
              <a:rPr lang="zh-TW" sz="1200"/>
              <a:t>(2020)</a:t>
            </a:r>
            <a:r>
              <a:rPr lang="zh-TW"/>
              <a:t>.</a:t>
            </a:r>
            <a:endParaRPr/>
          </a:p>
          <a:p>
            <a:pPr indent="-342900" lvl="0" marL="457200" rtl="0" algn="l">
              <a:spcBef>
                <a:spcPts val="0"/>
              </a:spcBef>
              <a:spcAft>
                <a:spcPts val="0"/>
              </a:spcAft>
              <a:buSzPts val="1800"/>
              <a:buChar char="●"/>
            </a:pPr>
            <a:r>
              <a:rPr lang="zh-TW"/>
              <a:t>Various considerations were incorporated into the study design to avoid research errors.</a:t>
            </a:r>
            <a:endParaRPr/>
          </a:p>
          <a:p>
            <a:pPr indent="-342900" lvl="0" marL="457200" rtl="0" algn="l">
              <a:spcBef>
                <a:spcPts val="0"/>
              </a:spcBef>
              <a:spcAft>
                <a:spcPts val="0"/>
              </a:spcAft>
              <a:buSzPts val="1800"/>
              <a:buChar char="●"/>
            </a:pPr>
            <a:r>
              <a:rPr lang="zh-TW"/>
              <a:t>A limitation of the study was controlling the frequency and duration of TPBOT usage among students.</a:t>
            </a:r>
            <a:endParaRPr/>
          </a:p>
          <a:p>
            <a:pPr indent="-342900" lvl="0" marL="457200" rtl="0" algn="l">
              <a:spcBef>
                <a:spcPts val="0"/>
              </a:spcBef>
              <a:spcAft>
                <a:spcPts val="0"/>
              </a:spcAft>
              <a:buSzPts val="1800"/>
              <a:buChar char="●"/>
            </a:pPr>
            <a:r>
              <a:rPr lang="zh-TW"/>
              <a:t>This study demonstrates that TPBOT can support self-learning in other spoken languages.</a:t>
            </a:r>
            <a:endParaRPr/>
          </a:p>
          <a:p>
            <a:pPr indent="-342900" lvl="0" marL="457200" rtl="0" algn="l">
              <a:spcBef>
                <a:spcPts val="0"/>
              </a:spcBef>
              <a:spcAft>
                <a:spcPts val="0"/>
              </a:spcAft>
              <a:buSzPts val="1800"/>
              <a:buChar char="●"/>
            </a:pPr>
            <a:r>
              <a:rPr lang="zh-TW"/>
              <a:t>Future research could integrate TPBOT with Hsu's recommendation system, an assisted language learning system for EFL learners (Hsu, 2008a; Hsu, 2008b), to enhance language learning assistance.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25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Related Study1:  The impact of Google Assistant on adolescent EFL learners' willingness to communicate</a:t>
            </a:r>
            <a:endParaRPr/>
          </a:p>
        </p:txBody>
      </p:sp>
      <p:pic>
        <p:nvPicPr>
          <p:cNvPr id="206" name="Google Shape;206;p34"/>
          <p:cNvPicPr preferRelativeResize="0"/>
          <p:nvPr/>
        </p:nvPicPr>
        <p:blipFill rotWithShape="1">
          <a:blip r:embed="rId3">
            <a:alphaModFix/>
          </a:blip>
          <a:srcRect b="22492" l="0" r="0" t="0"/>
          <a:stretch/>
        </p:blipFill>
        <p:spPr>
          <a:xfrm>
            <a:off x="1077950" y="1222363"/>
            <a:ext cx="6988101" cy="2961426"/>
          </a:xfrm>
          <a:prstGeom prst="rect">
            <a:avLst/>
          </a:prstGeom>
          <a:noFill/>
          <a:ln>
            <a:noFill/>
          </a:ln>
        </p:spPr>
      </p:pic>
      <p:sp>
        <p:nvSpPr>
          <p:cNvPr id="207" name="Google Shape;207;p34"/>
          <p:cNvSpPr txBox="1"/>
          <p:nvPr/>
        </p:nvSpPr>
        <p:spPr>
          <a:xfrm>
            <a:off x="2013600" y="4239875"/>
            <a:ext cx="507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222222"/>
                </a:solidFill>
                <a:highlight>
                  <a:srgbClr val="FFFFFF"/>
                </a:highlight>
              </a:rPr>
              <a:t>Tai, T. Y., &amp; Chen, H. H. J. (2020). The impact of Google Assistant on adolescent EFL learners’ willingness to communicate. </a:t>
            </a:r>
            <a:r>
              <a:rPr i="1" lang="zh-TW" sz="1000">
                <a:solidFill>
                  <a:srgbClr val="222222"/>
                </a:solidFill>
                <a:highlight>
                  <a:srgbClr val="FFFFFF"/>
                </a:highlight>
              </a:rPr>
              <a:t>Interactive Learning Environments</a:t>
            </a:r>
            <a:r>
              <a:rPr lang="zh-TW" sz="1000">
                <a:solidFill>
                  <a:srgbClr val="222222"/>
                </a:solidFill>
                <a:highlight>
                  <a:srgbClr val="FFFFFF"/>
                </a:highlight>
              </a:rPr>
              <a:t>, 31(3), 1485–1502. </a:t>
            </a:r>
            <a:r>
              <a:rPr lang="zh-TW" sz="1000" u="sng">
                <a:solidFill>
                  <a:schemeClr val="hlink"/>
                </a:solidFill>
                <a:highlight>
                  <a:srgbClr val="FFFFFF"/>
                </a:highlight>
                <a:hlinkClick r:id="rId4"/>
              </a:rPr>
              <a:t>https://doi.org/10.1080/10494820.2020.1841801</a:t>
            </a:r>
            <a:endParaRPr sz="1000">
              <a:solidFill>
                <a:srgbClr val="222222"/>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Abstract </a:t>
            </a:r>
            <a:endParaRPr/>
          </a:p>
        </p:txBody>
      </p:sp>
      <p:sp>
        <p:nvSpPr>
          <p:cNvPr id="213" name="Google Shape;213;p35"/>
          <p:cNvSpPr txBox="1"/>
          <p:nvPr>
            <p:ph idx="1" type="body"/>
          </p:nvPr>
        </p:nvSpPr>
        <p:spPr>
          <a:xfrm>
            <a:off x="311700" y="865525"/>
            <a:ext cx="8520600" cy="427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zh-TW" sz="1700"/>
              <a:t>Background</a:t>
            </a:r>
            <a:endParaRPr sz="1700"/>
          </a:p>
          <a:p>
            <a:pPr indent="-336550" lvl="1" marL="914400" rtl="0" algn="l">
              <a:spcBef>
                <a:spcPts val="0"/>
              </a:spcBef>
              <a:spcAft>
                <a:spcPts val="0"/>
              </a:spcAft>
              <a:buSzPts val="1700"/>
              <a:buChar char="○"/>
            </a:pPr>
            <a:r>
              <a:rPr lang="zh-TW" sz="1700"/>
              <a:t>Willingness to communicate (WTC) is crucial for successful language learning, and while AI-powered IPAs show potential to enhance WTC, few empirical studies have explored their impact.</a:t>
            </a:r>
            <a:endParaRPr sz="1700"/>
          </a:p>
          <a:p>
            <a:pPr indent="-336550" lvl="0" marL="457200" rtl="0" algn="l">
              <a:spcBef>
                <a:spcPts val="1000"/>
              </a:spcBef>
              <a:spcAft>
                <a:spcPts val="0"/>
              </a:spcAft>
              <a:buSzPts val="1700"/>
              <a:buChar char="●"/>
            </a:pPr>
            <a:r>
              <a:rPr lang="zh-TW" sz="1700"/>
              <a:t>Purpose</a:t>
            </a:r>
            <a:endParaRPr sz="1700"/>
          </a:p>
          <a:p>
            <a:pPr indent="-336550" lvl="1" marL="914400" rtl="0" algn="l">
              <a:spcBef>
                <a:spcPts val="0"/>
              </a:spcBef>
              <a:spcAft>
                <a:spcPts val="0"/>
              </a:spcAft>
              <a:buSzPts val="1700"/>
              <a:buChar char="○"/>
            </a:pPr>
            <a:r>
              <a:rPr lang="zh-TW" sz="1700"/>
              <a:t>This research discusses the impact of Google Assistant on improving WTC among Taiwanese adolescent EFL learners.</a:t>
            </a:r>
            <a:endParaRPr sz="1700"/>
          </a:p>
          <a:p>
            <a:pPr indent="-336550" lvl="0" marL="457200" rtl="0" algn="l">
              <a:spcBef>
                <a:spcPts val="1000"/>
              </a:spcBef>
              <a:spcAft>
                <a:spcPts val="0"/>
              </a:spcAft>
              <a:buSzPts val="1700"/>
              <a:buChar char="●"/>
            </a:pPr>
            <a:r>
              <a:rPr lang="zh-TW" sz="1700"/>
              <a:t>Results</a:t>
            </a:r>
            <a:endParaRPr sz="1700"/>
          </a:p>
          <a:p>
            <a:pPr indent="-336550" lvl="1" marL="914400" rtl="0" algn="l">
              <a:spcBef>
                <a:spcPts val="0"/>
              </a:spcBef>
              <a:spcAft>
                <a:spcPts val="0"/>
              </a:spcAft>
              <a:buSzPts val="1700"/>
              <a:buChar char="○"/>
            </a:pPr>
            <a:r>
              <a:rPr lang="zh-TW" sz="1700"/>
              <a:t>Google Assistant significantly improved students' communicative confidence, reduced speaking anxiety, and increased their willingness to use English.</a:t>
            </a:r>
            <a:endParaRPr sz="1700"/>
          </a:p>
          <a:p>
            <a:pPr indent="-336550" lvl="1" marL="914400" rtl="0" algn="l">
              <a:spcBef>
                <a:spcPts val="0"/>
              </a:spcBef>
              <a:spcAft>
                <a:spcPts val="0"/>
              </a:spcAft>
              <a:buSzPts val="1700"/>
              <a:buChar char="○"/>
            </a:pPr>
            <a:r>
              <a:rPr lang="zh-TW" sz="1700"/>
              <a:t>Students reported the interaction process with Google Assistant made them feel relaxed, and improved their motivation and confidence.</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Research Background</a:t>
            </a:r>
            <a:endParaRPr/>
          </a:p>
        </p:txBody>
      </p:sp>
      <p:sp>
        <p:nvSpPr>
          <p:cNvPr id="219" name="Google Shape;219;p36"/>
          <p:cNvSpPr txBox="1"/>
          <p:nvPr>
            <p:ph idx="1" type="body"/>
          </p:nvPr>
        </p:nvSpPr>
        <p:spPr>
          <a:xfrm>
            <a:off x="311700" y="934700"/>
            <a:ext cx="8520600" cy="40779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zh-TW" sz="1700"/>
              <a:t>IPAs and L2 education</a:t>
            </a:r>
            <a:endParaRPr sz="1700"/>
          </a:p>
          <a:p>
            <a:pPr indent="-336550" lvl="1" marL="914400" rtl="0" algn="l">
              <a:spcBef>
                <a:spcPts val="0"/>
              </a:spcBef>
              <a:spcAft>
                <a:spcPts val="0"/>
              </a:spcAft>
              <a:buSzPts val="1700"/>
              <a:buChar char="○"/>
            </a:pPr>
            <a:r>
              <a:rPr lang="zh-TW" sz="1700"/>
              <a:t>IPAs offer personalized, stress-free learning opportunities through real-time interaction and ASR technology </a:t>
            </a:r>
            <a:r>
              <a:rPr lang="zh-TW" sz="1200"/>
              <a:t>(Moussalli &amp; Cardoso, 2019; Kessler, 2018).</a:t>
            </a:r>
            <a:endParaRPr sz="1200"/>
          </a:p>
          <a:p>
            <a:pPr indent="-336550" lvl="0" marL="457200" rtl="0" algn="l">
              <a:spcBef>
                <a:spcPts val="1000"/>
              </a:spcBef>
              <a:spcAft>
                <a:spcPts val="0"/>
              </a:spcAft>
              <a:buSzPts val="1700"/>
              <a:buChar char="●"/>
            </a:pPr>
            <a:r>
              <a:rPr lang="zh-TW" sz="1700"/>
              <a:t>WTC in L2 learning</a:t>
            </a:r>
            <a:endParaRPr sz="1700"/>
          </a:p>
          <a:p>
            <a:pPr indent="-336550" lvl="1" marL="914400" rtl="0" algn="l">
              <a:spcBef>
                <a:spcPts val="0"/>
              </a:spcBef>
              <a:spcAft>
                <a:spcPts val="0"/>
              </a:spcAft>
              <a:buSzPts val="1700"/>
              <a:buChar char="○"/>
            </a:pPr>
            <a:r>
              <a:rPr lang="zh-TW" sz="1700"/>
              <a:t>Higher WTC is essential for language acquisition, as it promotes authentic communication and reduces learner anxiety. </a:t>
            </a:r>
            <a:r>
              <a:rPr lang="zh-TW" sz="1200"/>
              <a:t>(MacIntyre, 2017; Mystkowska-Wiertelak &amp; Pawlak, 2016)</a:t>
            </a:r>
            <a:endParaRPr sz="1200"/>
          </a:p>
          <a:p>
            <a:pPr indent="-336550" lvl="0" marL="457200" rtl="0" algn="l">
              <a:spcBef>
                <a:spcPts val="1000"/>
              </a:spcBef>
              <a:spcAft>
                <a:spcPts val="0"/>
              </a:spcAft>
              <a:buSzPts val="1700"/>
              <a:buChar char="●"/>
            </a:pPr>
            <a:r>
              <a:rPr lang="zh-TW" sz="1700"/>
              <a:t>Research Questions</a:t>
            </a:r>
            <a:endParaRPr sz="1700"/>
          </a:p>
          <a:p>
            <a:pPr indent="-336550" lvl="1" marL="914400" rtl="0" algn="l">
              <a:spcBef>
                <a:spcPts val="0"/>
              </a:spcBef>
              <a:spcAft>
                <a:spcPts val="0"/>
              </a:spcAft>
              <a:buSzPts val="1700"/>
              <a:buAutoNum type="arabicPeriod"/>
            </a:pPr>
            <a:r>
              <a:rPr lang="zh-TW" sz="1700"/>
              <a:t>Does Google Assistant significantly promote adolescent EFL learners' WTC in English? If so, what factors contribute to learners' WTC?</a:t>
            </a:r>
            <a:endParaRPr sz="1700"/>
          </a:p>
          <a:p>
            <a:pPr indent="-336550" lvl="1" marL="914400" rtl="0" algn="l">
              <a:spcBef>
                <a:spcPts val="0"/>
              </a:spcBef>
              <a:spcAft>
                <a:spcPts val="0"/>
              </a:spcAft>
              <a:buSzPts val="1700"/>
              <a:buAutoNum type="arabicPeriod"/>
            </a:pPr>
            <a:r>
              <a:rPr lang="zh-TW" sz="1700"/>
              <a:t>What are adolescent EFL learners’ favorite Google Assistant language learning activities that enhance WTC?</a:t>
            </a:r>
            <a:endParaRPr sz="1700"/>
          </a:p>
          <a:p>
            <a:pPr indent="-336550" lvl="1" marL="914400" rtl="0" algn="l">
              <a:spcBef>
                <a:spcPts val="0"/>
              </a:spcBef>
              <a:spcAft>
                <a:spcPts val="0"/>
              </a:spcAft>
              <a:buSzPts val="1700"/>
              <a:buAutoNum type="arabicPeriod"/>
            </a:pPr>
            <a:r>
              <a:rPr lang="zh-TW" sz="1700"/>
              <a:t>What are the adolescent EFL learners’ perceptions of Google Assistant for English learning?</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Method</a:t>
            </a:r>
            <a:endParaRPr/>
          </a:p>
        </p:txBody>
      </p:sp>
      <p:sp>
        <p:nvSpPr>
          <p:cNvPr id="225" name="Google Shape;225;p37"/>
          <p:cNvSpPr txBox="1"/>
          <p:nvPr>
            <p:ph idx="1" type="body"/>
          </p:nvPr>
        </p:nvSpPr>
        <p:spPr>
          <a:xfrm>
            <a:off x="311700" y="934700"/>
            <a:ext cx="8520600" cy="4293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zh-TW" sz="1700"/>
              <a:t>Participants</a:t>
            </a:r>
            <a:endParaRPr sz="1700"/>
          </a:p>
          <a:p>
            <a:pPr indent="-336550" lvl="1" marL="914400" rtl="0" algn="l">
              <a:spcBef>
                <a:spcPts val="0"/>
              </a:spcBef>
              <a:spcAft>
                <a:spcPts val="0"/>
              </a:spcAft>
              <a:buSzPts val="1700"/>
              <a:buChar char="○"/>
            </a:pPr>
            <a:r>
              <a:rPr lang="zh-TW" sz="1700"/>
              <a:t>112 eighth-grade students who with elementary to intermediate English proficiency levels.</a:t>
            </a:r>
            <a:endParaRPr sz="1700"/>
          </a:p>
          <a:p>
            <a:pPr indent="-336550" lvl="0" marL="457200" rtl="0" algn="l">
              <a:spcBef>
                <a:spcPts val="1000"/>
              </a:spcBef>
              <a:spcAft>
                <a:spcPts val="0"/>
              </a:spcAft>
              <a:buSzPts val="1700"/>
              <a:buChar char="●"/>
            </a:pPr>
            <a:r>
              <a:rPr lang="zh-TW" sz="1700"/>
              <a:t>Google assistant language learning (GALL) activities</a:t>
            </a:r>
            <a:endParaRPr sz="1700"/>
          </a:p>
          <a:p>
            <a:pPr indent="-336550" lvl="1" marL="914400" rtl="0" algn="l">
              <a:spcBef>
                <a:spcPts val="0"/>
              </a:spcBef>
              <a:spcAft>
                <a:spcPts val="0"/>
              </a:spcAft>
              <a:buSzPts val="1700"/>
              <a:buChar char="○"/>
            </a:pPr>
            <a:r>
              <a:rPr lang="zh-TW" sz="1700"/>
              <a:t>8 activities provided interactive, self-paced oral English practice, incorporating group, paired, and individual tasks.</a:t>
            </a:r>
            <a:endParaRPr sz="1700"/>
          </a:p>
          <a:p>
            <a:pPr indent="-336550" lvl="0" marL="457200" rtl="0" algn="l">
              <a:spcBef>
                <a:spcPts val="1000"/>
              </a:spcBef>
              <a:spcAft>
                <a:spcPts val="0"/>
              </a:spcAft>
              <a:buSzPts val="1700"/>
              <a:buChar char="●"/>
            </a:pPr>
            <a:r>
              <a:rPr lang="zh-TW" sz="1700"/>
              <a:t>Instruments</a:t>
            </a:r>
            <a:endParaRPr sz="1700"/>
          </a:p>
          <a:p>
            <a:pPr indent="-336550" lvl="1" marL="914400" rtl="0" algn="l">
              <a:spcBef>
                <a:spcPts val="0"/>
              </a:spcBef>
              <a:spcAft>
                <a:spcPts val="0"/>
              </a:spcAft>
              <a:buSzPts val="1700"/>
              <a:buChar char="○"/>
            </a:pPr>
            <a:r>
              <a:rPr lang="zh-TW" sz="1700"/>
              <a:t>Learning devices: Google Home Hub, Google Assistant.</a:t>
            </a:r>
            <a:endParaRPr sz="1700"/>
          </a:p>
          <a:p>
            <a:pPr indent="-336550" lvl="1" marL="914400" rtl="0" algn="l">
              <a:spcBef>
                <a:spcPts val="0"/>
              </a:spcBef>
              <a:spcAft>
                <a:spcPts val="0"/>
              </a:spcAft>
              <a:buSzPts val="1700"/>
              <a:buChar char="○"/>
            </a:pPr>
            <a:r>
              <a:rPr lang="zh-TW" sz="1700"/>
              <a:t>Data collection: Background questionnaires, WTC in English questionnaire </a:t>
            </a:r>
            <a:r>
              <a:rPr lang="zh-TW" sz="1200"/>
              <a:t>(MacIntyre et al.’s, 2001; Carrell &amp; Menzel’s, 1999; Reinders &amp; Wattana’s, 2014; Lee &amp; Drajati’s, 2019)</a:t>
            </a:r>
            <a:r>
              <a:rPr lang="zh-TW" sz="1700"/>
              <a:t>, Interviews.</a:t>
            </a:r>
            <a:endParaRPr sz="1700"/>
          </a:p>
          <a:p>
            <a:pPr indent="-336550" lvl="1" marL="914400" rtl="0" algn="l">
              <a:spcBef>
                <a:spcPts val="0"/>
              </a:spcBef>
              <a:spcAft>
                <a:spcPts val="0"/>
              </a:spcAft>
              <a:buSzPts val="1700"/>
              <a:buChar char="○"/>
            </a:pPr>
            <a:r>
              <a:rPr lang="zh-TW" sz="1700"/>
              <a:t>Data Analysis: Paired-samples t-test </a:t>
            </a:r>
            <a:endParaRPr sz="1700"/>
          </a:p>
        </p:txBody>
      </p:sp>
      <p:pic>
        <p:nvPicPr>
          <p:cNvPr id="226" name="Google Shape;226;p37"/>
          <p:cNvPicPr preferRelativeResize="0"/>
          <p:nvPr/>
        </p:nvPicPr>
        <p:blipFill>
          <a:blip r:embed="rId3">
            <a:alphaModFix/>
          </a:blip>
          <a:stretch>
            <a:fillRect/>
          </a:stretch>
        </p:blipFill>
        <p:spPr>
          <a:xfrm>
            <a:off x="1182900" y="1207000"/>
            <a:ext cx="6778201" cy="2729475"/>
          </a:xfrm>
          <a:prstGeom prst="rect">
            <a:avLst/>
          </a:prstGeom>
          <a:noFill/>
          <a:ln>
            <a:noFill/>
          </a:ln>
        </p:spPr>
      </p:pic>
      <p:pic>
        <p:nvPicPr>
          <p:cNvPr id="227" name="Google Shape;227;p37"/>
          <p:cNvPicPr preferRelativeResize="0"/>
          <p:nvPr/>
        </p:nvPicPr>
        <p:blipFill>
          <a:blip r:embed="rId4">
            <a:alphaModFix/>
          </a:blip>
          <a:stretch>
            <a:fillRect/>
          </a:stretch>
        </p:blipFill>
        <p:spPr>
          <a:xfrm>
            <a:off x="392600" y="377425"/>
            <a:ext cx="8250926" cy="45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a:t>
            </a:r>
            <a:endParaRPr/>
          </a:p>
        </p:txBody>
      </p:sp>
      <p:sp>
        <p:nvSpPr>
          <p:cNvPr id="233" name="Google Shape;233;p38"/>
          <p:cNvSpPr txBox="1"/>
          <p:nvPr>
            <p:ph idx="1" type="body"/>
          </p:nvPr>
        </p:nvSpPr>
        <p:spPr>
          <a:xfrm>
            <a:off x="311700" y="934700"/>
            <a:ext cx="8520600" cy="4077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zh-TW" sz="1700"/>
              <a:t>RQ1: Does Google Assistant significantly promote EFL learners' WTC in English?</a:t>
            </a:r>
            <a:endParaRPr sz="1700"/>
          </a:p>
          <a:p>
            <a:pPr indent="-336550" lvl="1" marL="914400" rtl="0" algn="l">
              <a:spcBef>
                <a:spcPts val="0"/>
              </a:spcBef>
              <a:spcAft>
                <a:spcPts val="0"/>
              </a:spcAft>
              <a:buSzPts val="1700"/>
              <a:buChar char="○"/>
            </a:pPr>
            <a:r>
              <a:rPr lang="zh-TW" sz="1700"/>
              <a:t>The participants have higher WTC in English with Google Assistant environment than in a conventional class.</a:t>
            </a:r>
            <a:endParaRPr sz="1700"/>
          </a:p>
        </p:txBody>
      </p:sp>
      <p:grpSp>
        <p:nvGrpSpPr>
          <p:cNvPr id="234" name="Google Shape;234;p38"/>
          <p:cNvGrpSpPr/>
          <p:nvPr/>
        </p:nvGrpSpPr>
        <p:grpSpPr>
          <a:xfrm>
            <a:off x="945498" y="2091500"/>
            <a:ext cx="7253025" cy="3052001"/>
            <a:chOff x="945486" y="2052600"/>
            <a:chExt cx="7253025" cy="3052001"/>
          </a:xfrm>
        </p:grpSpPr>
        <p:pic>
          <p:nvPicPr>
            <p:cNvPr id="235" name="Google Shape;235;p38"/>
            <p:cNvPicPr preferRelativeResize="0"/>
            <p:nvPr/>
          </p:nvPicPr>
          <p:blipFill>
            <a:blip r:embed="rId3">
              <a:alphaModFix/>
            </a:blip>
            <a:stretch>
              <a:fillRect/>
            </a:stretch>
          </p:blipFill>
          <p:spPr>
            <a:xfrm>
              <a:off x="945486" y="2052600"/>
              <a:ext cx="7253025" cy="3052001"/>
            </a:xfrm>
            <a:prstGeom prst="rect">
              <a:avLst/>
            </a:prstGeom>
            <a:noFill/>
            <a:ln>
              <a:noFill/>
            </a:ln>
          </p:spPr>
        </p:pic>
        <p:sp>
          <p:nvSpPr>
            <p:cNvPr id="236" name="Google Shape;236;p38"/>
            <p:cNvSpPr/>
            <p:nvPr/>
          </p:nvSpPr>
          <p:spPr>
            <a:xfrm>
              <a:off x="6692713" y="2268850"/>
              <a:ext cx="1079400" cy="2751600"/>
            </a:xfrm>
            <a:prstGeom prst="rect">
              <a:avLst/>
            </a:prstGeom>
            <a:no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a:t>
            </a:r>
            <a:endParaRPr/>
          </a:p>
        </p:txBody>
      </p:sp>
      <p:sp>
        <p:nvSpPr>
          <p:cNvPr id="242" name="Google Shape;242;p39"/>
          <p:cNvSpPr txBox="1"/>
          <p:nvPr>
            <p:ph idx="1" type="body"/>
          </p:nvPr>
        </p:nvSpPr>
        <p:spPr>
          <a:xfrm>
            <a:off x="311700" y="934700"/>
            <a:ext cx="8520600" cy="4077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zh-TW" sz="1700"/>
              <a:t>RQ2: </a:t>
            </a:r>
            <a:r>
              <a:rPr lang="zh-TW" sz="1700"/>
              <a:t>What are learners’ favorite GALL activities that enhance WTC?</a:t>
            </a:r>
            <a:endParaRPr sz="1700"/>
          </a:p>
          <a:p>
            <a:pPr indent="-336550" lvl="1" marL="914400" rtl="0" algn="l">
              <a:spcBef>
                <a:spcPts val="0"/>
              </a:spcBef>
              <a:spcAft>
                <a:spcPts val="0"/>
              </a:spcAft>
              <a:buSzPts val="1700"/>
              <a:buChar char="○"/>
            </a:pPr>
            <a:r>
              <a:rPr lang="zh-TW" sz="1700"/>
              <a:t>The participants enjoyed playing games with Google Assistant, especially those involving interesting and interactive elements.</a:t>
            </a:r>
            <a:endParaRPr sz="1700"/>
          </a:p>
          <a:p>
            <a:pPr indent="-336550" lvl="1" marL="914400" rtl="0" algn="l">
              <a:spcBef>
                <a:spcPts val="0"/>
              </a:spcBef>
              <a:spcAft>
                <a:spcPts val="0"/>
              </a:spcAft>
              <a:buSzPts val="1700"/>
              <a:buChar char="○"/>
            </a:pPr>
            <a:r>
              <a:rPr lang="zh-TW" sz="1700"/>
              <a:t>In addition, they don’t like the activities which were similar to their regular classroom exercises in English class.</a:t>
            </a:r>
            <a:endParaRPr sz="1700"/>
          </a:p>
        </p:txBody>
      </p:sp>
      <p:pic>
        <p:nvPicPr>
          <p:cNvPr id="243" name="Google Shape;243;p39"/>
          <p:cNvPicPr preferRelativeResize="0"/>
          <p:nvPr/>
        </p:nvPicPr>
        <p:blipFill>
          <a:blip r:embed="rId3">
            <a:alphaModFix/>
          </a:blip>
          <a:stretch>
            <a:fillRect/>
          </a:stretch>
        </p:blipFill>
        <p:spPr>
          <a:xfrm>
            <a:off x="1029600" y="2787277"/>
            <a:ext cx="7084800" cy="1996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9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a:t>
            </a:r>
            <a:endParaRPr/>
          </a:p>
        </p:txBody>
      </p:sp>
      <p:sp>
        <p:nvSpPr>
          <p:cNvPr id="249" name="Google Shape;249;p40"/>
          <p:cNvSpPr txBox="1"/>
          <p:nvPr>
            <p:ph idx="1" type="body"/>
          </p:nvPr>
        </p:nvSpPr>
        <p:spPr>
          <a:xfrm>
            <a:off x="311700" y="934700"/>
            <a:ext cx="8520600" cy="4077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zh-TW" sz="1700"/>
              <a:t>RQ3: </a:t>
            </a:r>
            <a:r>
              <a:rPr lang="zh-TW" sz="1700"/>
              <a:t>What are the EFL learners’ views of Google Assistant for English learning?</a:t>
            </a:r>
            <a:endParaRPr sz="1700"/>
          </a:p>
          <a:p>
            <a:pPr indent="-336550" lvl="1" marL="914400" rtl="0" algn="l">
              <a:spcBef>
                <a:spcPts val="0"/>
              </a:spcBef>
              <a:spcAft>
                <a:spcPts val="0"/>
              </a:spcAft>
              <a:buSzPts val="1700"/>
              <a:buChar char="○"/>
            </a:pPr>
            <a:r>
              <a:rPr lang="zh-TW" sz="1700"/>
              <a:t> The majority of them have enjoyable interaction. It lowered the anxiety, bolstered their confidence and improve the motivation.</a:t>
            </a:r>
            <a:endParaRPr sz="1700"/>
          </a:p>
        </p:txBody>
      </p:sp>
      <p:pic>
        <p:nvPicPr>
          <p:cNvPr id="250" name="Google Shape;250;p40"/>
          <p:cNvPicPr preferRelativeResize="0"/>
          <p:nvPr/>
        </p:nvPicPr>
        <p:blipFill>
          <a:blip r:embed="rId3">
            <a:alphaModFix/>
          </a:blip>
          <a:stretch>
            <a:fillRect/>
          </a:stretch>
        </p:blipFill>
        <p:spPr>
          <a:xfrm>
            <a:off x="1421688" y="1995254"/>
            <a:ext cx="5995825" cy="3148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257125"/>
            <a:ext cx="85206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220"/>
              <a:t>Related Study2:  </a:t>
            </a:r>
            <a:r>
              <a:rPr lang="zh-TW" sz="2220"/>
              <a:t>Improving elementary EFL speaking skills with generative AI chatbots: Exploring individual and paired interactions</a:t>
            </a:r>
            <a:endParaRPr sz="2220"/>
          </a:p>
        </p:txBody>
      </p:sp>
      <p:pic>
        <p:nvPicPr>
          <p:cNvPr id="256" name="Google Shape;256;p41"/>
          <p:cNvPicPr preferRelativeResize="0"/>
          <p:nvPr/>
        </p:nvPicPr>
        <p:blipFill>
          <a:blip r:embed="rId3">
            <a:alphaModFix/>
          </a:blip>
          <a:stretch>
            <a:fillRect/>
          </a:stretch>
        </p:blipFill>
        <p:spPr>
          <a:xfrm>
            <a:off x="1952288" y="1166425"/>
            <a:ext cx="5239425" cy="3302051"/>
          </a:xfrm>
          <a:prstGeom prst="rect">
            <a:avLst/>
          </a:prstGeom>
          <a:noFill/>
          <a:ln>
            <a:noFill/>
          </a:ln>
        </p:spPr>
      </p:pic>
      <p:sp>
        <p:nvSpPr>
          <p:cNvPr id="257" name="Google Shape;257;p41"/>
          <p:cNvSpPr txBox="1"/>
          <p:nvPr/>
        </p:nvSpPr>
        <p:spPr>
          <a:xfrm>
            <a:off x="1720800" y="4524375"/>
            <a:ext cx="570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222222"/>
                </a:solidFill>
                <a:highlight>
                  <a:srgbClr val="FFFFFF"/>
                </a:highlight>
              </a:rPr>
              <a:t>Tai, T. Y., &amp; Chen, H. H. J. (2024). Improving elementary EFL speaking skills with generative AI chatbots: Exploring individual and paired interactions. </a:t>
            </a:r>
            <a:r>
              <a:rPr i="1" lang="zh-TW" sz="1000">
                <a:solidFill>
                  <a:srgbClr val="222222"/>
                </a:solidFill>
                <a:highlight>
                  <a:srgbClr val="FFFFFF"/>
                </a:highlight>
              </a:rPr>
              <a:t>Computers &amp; Education</a:t>
            </a:r>
            <a:r>
              <a:rPr lang="zh-TW" sz="1000">
                <a:solidFill>
                  <a:srgbClr val="222222"/>
                </a:solidFill>
                <a:highlight>
                  <a:srgbClr val="FFFFFF"/>
                </a:highlight>
              </a:rPr>
              <a:t>, </a:t>
            </a:r>
            <a:r>
              <a:rPr i="1" lang="zh-TW" sz="1000">
                <a:solidFill>
                  <a:srgbClr val="222222"/>
                </a:solidFill>
                <a:highlight>
                  <a:srgbClr val="FFFFFF"/>
                </a:highlight>
              </a:rPr>
              <a:t>220</a:t>
            </a:r>
            <a:r>
              <a:rPr lang="zh-TW" sz="1000">
                <a:solidFill>
                  <a:srgbClr val="222222"/>
                </a:solidFill>
                <a:highlight>
                  <a:srgbClr val="FFFFFF"/>
                </a:highlight>
              </a:rPr>
              <a:t>, 105112.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TW"/>
              <a:t>Proposing a task-oriented chatbot system for EFL learners speaking practice</a:t>
            </a:r>
            <a:endParaRPr/>
          </a:p>
        </p:txBody>
      </p:sp>
      <p:sp>
        <p:nvSpPr>
          <p:cNvPr id="76" name="Google Shape;76;p15"/>
          <p:cNvSpPr txBox="1"/>
          <p:nvPr>
            <p:ph idx="1" type="subTitle"/>
          </p:nvPr>
        </p:nvSpPr>
        <p:spPr>
          <a:xfrm>
            <a:off x="311700" y="2834125"/>
            <a:ext cx="8520600" cy="9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1600"/>
              <a:t>Hsu, M. H., Chen, P. S., &amp; Yu, C. S. (2023). Proposing a task-oriented chatbot system for EFL learners speaking practice. </a:t>
            </a:r>
            <a:r>
              <a:rPr i="1" lang="zh-TW" sz="1600"/>
              <a:t>Interactive Learning Environments</a:t>
            </a:r>
            <a:r>
              <a:rPr lang="zh-TW" sz="1600"/>
              <a:t>, 31(7), 4297-4308.</a:t>
            </a:r>
            <a:endParaRPr sz="1600"/>
          </a:p>
          <a:p>
            <a:pPr indent="0" lvl="0" marL="0" rtl="0" algn="ctr">
              <a:spcBef>
                <a:spcPts val="0"/>
              </a:spcBef>
              <a:spcAft>
                <a:spcPts val="0"/>
              </a:spcAft>
              <a:buNone/>
            </a:pPr>
            <a:r>
              <a:rPr lang="zh-TW" sz="1600" u="sng">
                <a:solidFill>
                  <a:schemeClr val="hlink"/>
                </a:solidFill>
                <a:hlinkClick r:id="rId3"/>
              </a:rPr>
              <a:t>https://doi.org/10.1080/10494820.2021.1960864</a:t>
            </a:r>
            <a:endParaRPr sz="1600"/>
          </a:p>
          <a:p>
            <a:pPr indent="0" lvl="0" marL="0" rtl="0" algn="ctr">
              <a:spcBef>
                <a:spcPts val="0"/>
              </a:spcBef>
              <a:spcAft>
                <a:spcPts val="0"/>
              </a:spcAft>
              <a:buNone/>
            </a:pPr>
            <a:r>
              <a:t/>
            </a:r>
            <a:endParaRPr sz="1600"/>
          </a:p>
        </p:txBody>
      </p:sp>
      <p:grpSp>
        <p:nvGrpSpPr>
          <p:cNvPr id="77" name="Google Shape;77;p15"/>
          <p:cNvGrpSpPr/>
          <p:nvPr/>
        </p:nvGrpSpPr>
        <p:grpSpPr>
          <a:xfrm>
            <a:off x="1269675" y="4017925"/>
            <a:ext cx="6604650" cy="715075"/>
            <a:chOff x="1269675" y="3800725"/>
            <a:chExt cx="6604650" cy="715075"/>
          </a:xfrm>
        </p:grpSpPr>
        <p:sp>
          <p:nvSpPr>
            <p:cNvPr id="78" name="Google Shape;78;p15"/>
            <p:cNvSpPr/>
            <p:nvPr/>
          </p:nvSpPr>
          <p:spPr>
            <a:xfrm>
              <a:off x="1269675" y="3800725"/>
              <a:ext cx="1836300" cy="306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t>Informal learning</a:t>
              </a:r>
              <a:endParaRPr/>
            </a:p>
          </p:txBody>
        </p:sp>
        <p:sp>
          <p:nvSpPr>
            <p:cNvPr id="79" name="Google Shape;79;p15"/>
            <p:cNvSpPr/>
            <p:nvPr/>
          </p:nvSpPr>
          <p:spPr>
            <a:xfrm>
              <a:off x="3268200" y="3800725"/>
              <a:ext cx="1836300" cy="306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t>Mobile learning</a:t>
              </a:r>
              <a:endParaRPr/>
            </a:p>
          </p:txBody>
        </p:sp>
        <p:sp>
          <p:nvSpPr>
            <p:cNvPr id="80" name="Google Shape;80;p15"/>
            <p:cNvSpPr/>
            <p:nvPr/>
          </p:nvSpPr>
          <p:spPr>
            <a:xfrm>
              <a:off x="5266725" y="3800725"/>
              <a:ext cx="2607600" cy="306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t>Improving classroom teaching</a:t>
              </a:r>
              <a:endParaRPr/>
            </a:p>
          </p:txBody>
        </p:sp>
        <p:sp>
          <p:nvSpPr>
            <p:cNvPr id="81" name="Google Shape;81;p15"/>
            <p:cNvSpPr/>
            <p:nvPr/>
          </p:nvSpPr>
          <p:spPr>
            <a:xfrm>
              <a:off x="1723800" y="4209800"/>
              <a:ext cx="2319900" cy="306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t>Human-computer interface</a:t>
              </a:r>
              <a:endParaRPr/>
            </a:p>
          </p:txBody>
        </p:sp>
        <p:sp>
          <p:nvSpPr>
            <p:cNvPr id="82" name="Google Shape;82;p15"/>
            <p:cNvSpPr/>
            <p:nvPr/>
          </p:nvSpPr>
          <p:spPr>
            <a:xfrm>
              <a:off x="4156725" y="4209800"/>
              <a:ext cx="3352200" cy="306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t>Distance education and online learning</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11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Abstract</a:t>
            </a:r>
            <a:endParaRPr/>
          </a:p>
        </p:txBody>
      </p:sp>
      <p:sp>
        <p:nvSpPr>
          <p:cNvPr id="263" name="Google Shape;263;p42"/>
          <p:cNvSpPr txBox="1"/>
          <p:nvPr>
            <p:ph idx="1" type="body"/>
          </p:nvPr>
        </p:nvSpPr>
        <p:spPr>
          <a:xfrm>
            <a:off x="311700" y="819100"/>
            <a:ext cx="8520600" cy="4032900"/>
          </a:xfrm>
          <a:prstGeom prst="rect">
            <a:avLst/>
          </a:prstGeom>
        </p:spPr>
        <p:txBody>
          <a:bodyPr anchorCtr="0" anchor="t" bIns="91425" lIns="91425" spcFirstLastPara="1" rIns="91425" wrap="square" tIns="91425">
            <a:noAutofit/>
          </a:bodyPr>
          <a:lstStyle/>
          <a:p>
            <a:pPr indent="0" lvl="0" marL="0" rtl="0" algn="l">
              <a:lnSpc>
                <a:spcPct val="95000"/>
              </a:lnSpc>
              <a:spcBef>
                <a:spcPts val="300"/>
              </a:spcBef>
              <a:spcAft>
                <a:spcPts val="0"/>
              </a:spcAft>
              <a:buClr>
                <a:schemeClr val="dk1"/>
              </a:buClr>
              <a:buSzPts val="1100"/>
              <a:buFont typeface="Arial"/>
              <a:buNone/>
            </a:pPr>
            <a:r>
              <a:rPr lang="zh-TW" sz="1400">
                <a:solidFill>
                  <a:schemeClr val="dk1"/>
                </a:solidFill>
              </a:rPr>
              <a:t>This study examines the effects of generative AI (GAI) chatbots on English as a Foreign Language (EFL) speaking skills in elementary students, with a focus on individual vs. paired interaction settings.</a:t>
            </a:r>
            <a:endParaRPr sz="1400">
              <a:solidFill>
                <a:schemeClr val="dk1"/>
              </a:solidFill>
            </a:endParaRPr>
          </a:p>
          <a:p>
            <a:pPr indent="0" lvl="0" marL="0" rtl="0" algn="l">
              <a:lnSpc>
                <a:spcPct val="95000"/>
              </a:lnSpc>
              <a:spcBef>
                <a:spcPts val="300"/>
              </a:spcBef>
              <a:spcAft>
                <a:spcPts val="0"/>
              </a:spcAft>
              <a:buClr>
                <a:schemeClr val="dk1"/>
              </a:buClr>
              <a:buSzPts val="1100"/>
              <a:buFont typeface="Arial"/>
              <a:buNone/>
            </a:pPr>
            <a:r>
              <a:rPr b="1" lang="zh-TW" sz="1400">
                <a:solidFill>
                  <a:schemeClr val="dk1"/>
                </a:solidFill>
              </a:rPr>
              <a:t>Participants &amp; Methodology</a:t>
            </a:r>
            <a:endParaRPr b="1" sz="1400">
              <a:solidFill>
                <a:schemeClr val="dk1"/>
              </a:solidFill>
            </a:endParaRPr>
          </a:p>
          <a:p>
            <a:pPr indent="-317500" lvl="0" marL="457200" rtl="0" algn="l">
              <a:lnSpc>
                <a:spcPct val="95000"/>
              </a:lnSpc>
              <a:spcBef>
                <a:spcPts val="300"/>
              </a:spcBef>
              <a:spcAft>
                <a:spcPts val="0"/>
              </a:spcAft>
              <a:buClr>
                <a:schemeClr val="dk1"/>
              </a:buClr>
              <a:buSzPts val="1400"/>
              <a:buChar char="●"/>
            </a:pPr>
            <a:r>
              <a:rPr b="1" lang="zh-TW" sz="1400">
                <a:solidFill>
                  <a:schemeClr val="dk1"/>
                </a:solidFill>
              </a:rPr>
              <a:t>Participants</a:t>
            </a:r>
            <a:r>
              <a:rPr lang="zh-TW" sz="1400">
                <a:solidFill>
                  <a:schemeClr val="dk1"/>
                </a:solidFill>
              </a:rPr>
              <a:t>: 85 sixth-grade Taiwanese students in a summer English-speaking program.</a:t>
            </a:r>
            <a:endParaRPr sz="1400">
              <a:solidFill>
                <a:schemeClr val="dk1"/>
              </a:solidFill>
            </a:endParaRPr>
          </a:p>
          <a:p>
            <a:pPr indent="-317500" lvl="0" marL="457200" rtl="0" algn="l">
              <a:lnSpc>
                <a:spcPct val="95000"/>
              </a:lnSpc>
              <a:spcBef>
                <a:spcPts val="300"/>
              </a:spcBef>
              <a:spcAft>
                <a:spcPts val="0"/>
              </a:spcAft>
              <a:buClr>
                <a:schemeClr val="dk1"/>
              </a:buClr>
              <a:buSzPts val="1400"/>
              <a:buChar char="●"/>
            </a:pPr>
            <a:r>
              <a:rPr b="1" lang="zh-TW" sz="1400">
                <a:solidFill>
                  <a:schemeClr val="dk1"/>
                </a:solidFill>
              </a:rPr>
              <a:t>Groups</a:t>
            </a:r>
            <a:r>
              <a:rPr lang="zh-TW" sz="1400">
                <a:solidFill>
                  <a:schemeClr val="dk1"/>
                </a:solidFill>
              </a:rPr>
              <a:t>: Three groups were used:</a:t>
            </a:r>
            <a:endParaRPr sz="1400">
              <a:solidFill>
                <a:schemeClr val="dk1"/>
              </a:solidFill>
            </a:endParaRPr>
          </a:p>
          <a:p>
            <a:pPr indent="-317500" lvl="1" marL="914400" rtl="0" algn="l">
              <a:lnSpc>
                <a:spcPct val="95000"/>
              </a:lnSpc>
              <a:spcBef>
                <a:spcPts val="300"/>
              </a:spcBef>
              <a:spcAft>
                <a:spcPts val="0"/>
              </a:spcAft>
              <a:buClr>
                <a:schemeClr val="dk1"/>
              </a:buClr>
              <a:buSzPts val="1400"/>
              <a:buAutoNum type="arabicPeriod"/>
            </a:pPr>
            <a:r>
              <a:rPr b="1" lang="zh-TW">
                <a:solidFill>
                  <a:schemeClr val="dk1"/>
                </a:solidFill>
              </a:rPr>
              <a:t>Individual Chatbot Interaction</a:t>
            </a:r>
            <a:endParaRPr b="1">
              <a:solidFill>
                <a:schemeClr val="dk1"/>
              </a:solidFill>
            </a:endParaRPr>
          </a:p>
          <a:p>
            <a:pPr indent="-317500" lvl="1" marL="914400" rtl="0" algn="l">
              <a:lnSpc>
                <a:spcPct val="95000"/>
              </a:lnSpc>
              <a:spcBef>
                <a:spcPts val="300"/>
              </a:spcBef>
              <a:spcAft>
                <a:spcPts val="0"/>
              </a:spcAft>
              <a:buClr>
                <a:schemeClr val="dk1"/>
              </a:buClr>
              <a:buSzPts val="1400"/>
              <a:buAutoNum type="arabicPeriod"/>
            </a:pPr>
            <a:r>
              <a:rPr b="1" lang="zh-TW">
                <a:solidFill>
                  <a:schemeClr val="dk1"/>
                </a:solidFill>
              </a:rPr>
              <a:t>Paired Chatbot Interaction</a:t>
            </a:r>
            <a:endParaRPr b="1">
              <a:solidFill>
                <a:schemeClr val="dk1"/>
              </a:solidFill>
            </a:endParaRPr>
          </a:p>
          <a:p>
            <a:pPr indent="-317500" lvl="1" marL="914400" rtl="0" algn="l">
              <a:lnSpc>
                <a:spcPct val="95000"/>
              </a:lnSpc>
              <a:spcBef>
                <a:spcPts val="300"/>
              </a:spcBef>
              <a:spcAft>
                <a:spcPts val="0"/>
              </a:spcAft>
              <a:buClr>
                <a:schemeClr val="dk1"/>
              </a:buClr>
              <a:buSzPts val="1400"/>
              <a:buAutoNum type="arabicPeriod"/>
            </a:pPr>
            <a:r>
              <a:rPr b="1" lang="zh-TW">
                <a:solidFill>
                  <a:schemeClr val="dk1"/>
                </a:solidFill>
              </a:rPr>
              <a:t>Traditional Classroom Learning</a:t>
            </a:r>
            <a:endParaRPr b="1">
              <a:solidFill>
                <a:schemeClr val="dk1"/>
              </a:solidFill>
            </a:endParaRPr>
          </a:p>
          <a:p>
            <a:pPr indent="0" lvl="0" marL="0" rtl="0" algn="l">
              <a:lnSpc>
                <a:spcPct val="95000"/>
              </a:lnSpc>
              <a:spcBef>
                <a:spcPts val="300"/>
              </a:spcBef>
              <a:spcAft>
                <a:spcPts val="0"/>
              </a:spcAft>
              <a:buClr>
                <a:schemeClr val="dk1"/>
              </a:buClr>
              <a:buSzPts val="1100"/>
              <a:buFont typeface="Arial"/>
              <a:buNone/>
            </a:pPr>
            <a:r>
              <a:rPr lang="zh-TW" sz="1400">
                <a:solidFill>
                  <a:schemeClr val="dk1"/>
                </a:solidFill>
              </a:rPr>
              <a:t>Students used "CoolE Bot," a GAI-based chatbot, to practice English-speaking skills daily.</a:t>
            </a:r>
            <a:endParaRPr sz="1400">
              <a:solidFill>
                <a:schemeClr val="dk1"/>
              </a:solidFill>
            </a:endParaRPr>
          </a:p>
          <a:p>
            <a:pPr indent="0" lvl="0" marL="0" rtl="0" algn="l">
              <a:lnSpc>
                <a:spcPct val="95000"/>
              </a:lnSpc>
              <a:spcBef>
                <a:spcPts val="300"/>
              </a:spcBef>
              <a:spcAft>
                <a:spcPts val="0"/>
              </a:spcAft>
              <a:buClr>
                <a:schemeClr val="dk1"/>
              </a:buClr>
              <a:buSzPts val="1100"/>
              <a:buFont typeface="Arial"/>
              <a:buNone/>
            </a:pPr>
            <a:r>
              <a:rPr b="1" lang="zh-TW" sz="1400">
                <a:solidFill>
                  <a:schemeClr val="dk1"/>
                </a:solidFill>
              </a:rPr>
              <a:t>Key Findings</a:t>
            </a:r>
            <a:endParaRPr b="1" sz="1400">
              <a:solidFill>
                <a:schemeClr val="dk1"/>
              </a:solidFill>
            </a:endParaRPr>
          </a:p>
          <a:p>
            <a:pPr indent="-317500" lvl="0" marL="457200" rtl="0" algn="l">
              <a:lnSpc>
                <a:spcPct val="95000"/>
              </a:lnSpc>
              <a:spcBef>
                <a:spcPts val="300"/>
              </a:spcBef>
              <a:spcAft>
                <a:spcPts val="0"/>
              </a:spcAft>
              <a:buClr>
                <a:schemeClr val="dk1"/>
              </a:buClr>
              <a:buSzPts val="1400"/>
              <a:buChar char="●"/>
            </a:pPr>
            <a:r>
              <a:rPr lang="zh-TW" sz="1400">
                <a:solidFill>
                  <a:schemeClr val="dk1"/>
                </a:solidFill>
              </a:rPr>
              <a:t>Both </a:t>
            </a:r>
            <a:r>
              <a:rPr b="1" lang="zh-TW" sz="1400">
                <a:solidFill>
                  <a:schemeClr val="dk1"/>
                </a:solidFill>
              </a:rPr>
              <a:t>individual and paired chatbot groups</a:t>
            </a:r>
            <a:r>
              <a:rPr lang="zh-TW" sz="1400">
                <a:solidFill>
                  <a:schemeClr val="dk1"/>
                </a:solidFill>
              </a:rPr>
              <a:t> demonstrated significantly improved speaking skills compared to the </a:t>
            </a:r>
            <a:r>
              <a:rPr b="1" lang="zh-TW" sz="1400">
                <a:solidFill>
                  <a:schemeClr val="dk1"/>
                </a:solidFill>
              </a:rPr>
              <a:t>traditional classroom group</a:t>
            </a:r>
            <a:r>
              <a:rPr lang="zh-TW" sz="1400">
                <a:solidFill>
                  <a:schemeClr val="dk1"/>
                </a:solidFill>
              </a:rPr>
              <a:t>.</a:t>
            </a:r>
            <a:endParaRPr sz="1400">
              <a:solidFill>
                <a:schemeClr val="dk1"/>
              </a:solidFill>
            </a:endParaRPr>
          </a:p>
          <a:p>
            <a:pPr indent="-317500" lvl="0" marL="457200" rtl="0" algn="l">
              <a:lnSpc>
                <a:spcPct val="95000"/>
              </a:lnSpc>
              <a:spcBef>
                <a:spcPts val="300"/>
              </a:spcBef>
              <a:spcAft>
                <a:spcPts val="0"/>
              </a:spcAft>
              <a:buClr>
                <a:schemeClr val="dk1"/>
              </a:buClr>
              <a:buSzPts val="1400"/>
              <a:buChar char="●"/>
            </a:pPr>
            <a:r>
              <a:rPr lang="zh-TW" sz="1400">
                <a:solidFill>
                  <a:schemeClr val="dk1"/>
                </a:solidFill>
              </a:rPr>
              <a:t>No major differences in improvement were noted between the individual and paired chatbot interactions.</a:t>
            </a:r>
            <a:endParaRPr sz="1400">
              <a:solidFill>
                <a:schemeClr val="dk1"/>
              </a:solidFill>
            </a:endParaRPr>
          </a:p>
          <a:p>
            <a:pPr indent="-317500" lvl="0" marL="457200" rtl="0" algn="l">
              <a:lnSpc>
                <a:spcPct val="95000"/>
              </a:lnSpc>
              <a:spcBef>
                <a:spcPts val="300"/>
              </a:spcBef>
              <a:spcAft>
                <a:spcPts val="300"/>
              </a:spcAft>
              <a:buClr>
                <a:schemeClr val="dk1"/>
              </a:buClr>
              <a:buSzPts val="1400"/>
              <a:buChar char="●"/>
            </a:pPr>
            <a:r>
              <a:rPr lang="zh-TW" sz="1400">
                <a:solidFill>
                  <a:schemeClr val="dk1"/>
                </a:solidFill>
              </a:rPr>
              <a:t>Students found CoolE Bot engaging, reporting reduced language anxiety, increased confidence, and an enjoyable learning experience.</a:t>
            </a:r>
            <a:endParaRPr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a:t>
            </a:r>
            <a:endParaRPr/>
          </a:p>
        </p:txBody>
      </p:sp>
      <p:sp>
        <p:nvSpPr>
          <p:cNvPr id="269" name="Google Shape;26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zh-TW"/>
              <a:t>Speaking skills are essential for language proficiency, and AI chatbots have emerged as effective tools in language learning by offering authentic, adaptive conversational practice. Recent advancements in generative AI (GAI) and automatic speech recognition (ASR) have further enhanced chatbots’ ability to deliver coherent, contextually relevant responses, especially for young learners.</a:t>
            </a:r>
            <a:endParaRPr/>
          </a:p>
          <a:p>
            <a:pPr indent="0" lvl="0" marL="0" rtl="0" algn="l">
              <a:spcBef>
                <a:spcPts val="1200"/>
              </a:spcBef>
              <a:spcAft>
                <a:spcPts val="0"/>
              </a:spcAft>
              <a:buNone/>
            </a:pPr>
            <a:r>
              <a:rPr lang="zh-TW"/>
              <a:t>This study examines the impact of a GAI-based chatbot, "CoolE Bot," on elementary EFL speaking skills through individual and paired interactions. CoolE Bot leverages advanced AI and ASR to create engaging, realistic conversations tailored to young learners' developmental needs. This research aims to deepen understanding of GAI chatbots in elementary language education, offering insights for future application.</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8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Method</a:t>
            </a:r>
            <a:endParaRPr/>
          </a:p>
        </p:txBody>
      </p:sp>
      <p:sp>
        <p:nvSpPr>
          <p:cNvPr id="275" name="Google Shape;275;p44"/>
          <p:cNvSpPr txBox="1"/>
          <p:nvPr>
            <p:ph idx="1" type="body"/>
          </p:nvPr>
        </p:nvSpPr>
        <p:spPr>
          <a:xfrm>
            <a:off x="311700" y="655775"/>
            <a:ext cx="8520600" cy="3913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018"/>
              <a:buFont typeface="Arial"/>
              <a:buNone/>
            </a:pPr>
            <a:r>
              <a:rPr b="1" lang="zh-TW" sz="1317">
                <a:solidFill>
                  <a:schemeClr val="dk1"/>
                </a:solidFill>
              </a:rPr>
              <a:t>Design</a:t>
            </a:r>
            <a:br>
              <a:rPr b="1" lang="zh-TW" sz="1317">
                <a:solidFill>
                  <a:schemeClr val="dk1"/>
                </a:solidFill>
              </a:rPr>
            </a:br>
            <a:r>
              <a:rPr lang="zh-TW" sz="1317">
                <a:solidFill>
                  <a:schemeClr val="dk1"/>
                </a:solidFill>
              </a:rPr>
              <a:t>This study assessed the impact of a GAI chatbot, CoolE Bot, on EFL speaking skills in elementary students. Eighty-five sixth-graders from Taiwan were divided into three groups:</a:t>
            </a:r>
            <a:endParaRPr sz="1317">
              <a:solidFill>
                <a:schemeClr val="dk1"/>
              </a:solidFill>
            </a:endParaRPr>
          </a:p>
          <a:p>
            <a:pPr indent="-312261" lvl="0" marL="457200" rtl="0" algn="l">
              <a:lnSpc>
                <a:spcPct val="105000"/>
              </a:lnSpc>
              <a:spcBef>
                <a:spcPts val="1200"/>
              </a:spcBef>
              <a:spcAft>
                <a:spcPts val="0"/>
              </a:spcAft>
              <a:buClr>
                <a:schemeClr val="dk1"/>
              </a:buClr>
              <a:buSzPts val="1318"/>
              <a:buChar char="●"/>
            </a:pPr>
            <a:r>
              <a:rPr b="1" lang="zh-TW" sz="1317">
                <a:solidFill>
                  <a:schemeClr val="dk1"/>
                </a:solidFill>
              </a:rPr>
              <a:t>I-Bot Group</a:t>
            </a:r>
            <a:r>
              <a:rPr lang="zh-TW" sz="1317">
                <a:solidFill>
                  <a:schemeClr val="dk1"/>
                </a:solidFill>
              </a:rPr>
              <a:t>: Individual interactions with CoolE Bot.</a:t>
            </a:r>
            <a:endParaRPr sz="1317">
              <a:solidFill>
                <a:schemeClr val="dk1"/>
              </a:solidFill>
            </a:endParaRPr>
          </a:p>
          <a:p>
            <a:pPr indent="-312261" lvl="0" marL="457200" rtl="0" algn="l">
              <a:lnSpc>
                <a:spcPct val="105000"/>
              </a:lnSpc>
              <a:spcBef>
                <a:spcPts val="0"/>
              </a:spcBef>
              <a:spcAft>
                <a:spcPts val="0"/>
              </a:spcAft>
              <a:buClr>
                <a:schemeClr val="dk1"/>
              </a:buClr>
              <a:buSzPts val="1318"/>
              <a:buChar char="●"/>
            </a:pPr>
            <a:r>
              <a:rPr b="1" lang="zh-TW" sz="1317">
                <a:solidFill>
                  <a:schemeClr val="dk1"/>
                </a:solidFill>
              </a:rPr>
              <a:t>P-Bot Group</a:t>
            </a:r>
            <a:r>
              <a:rPr lang="zh-TW" sz="1317">
                <a:solidFill>
                  <a:schemeClr val="dk1"/>
                </a:solidFill>
              </a:rPr>
              <a:t>: Paired interactions with CoolE Bot.</a:t>
            </a:r>
            <a:endParaRPr sz="1317">
              <a:solidFill>
                <a:schemeClr val="dk1"/>
              </a:solidFill>
            </a:endParaRPr>
          </a:p>
          <a:p>
            <a:pPr indent="-312261" lvl="0" marL="457200" rtl="0" algn="l">
              <a:lnSpc>
                <a:spcPct val="105000"/>
              </a:lnSpc>
              <a:spcBef>
                <a:spcPts val="0"/>
              </a:spcBef>
              <a:spcAft>
                <a:spcPts val="0"/>
              </a:spcAft>
              <a:buClr>
                <a:schemeClr val="dk1"/>
              </a:buClr>
              <a:buSzPts val="1318"/>
              <a:buChar char="●"/>
            </a:pPr>
            <a:r>
              <a:rPr b="1" lang="zh-TW" sz="1317">
                <a:solidFill>
                  <a:schemeClr val="dk1"/>
                </a:solidFill>
              </a:rPr>
              <a:t>No-Bot Group</a:t>
            </a:r>
            <a:r>
              <a:rPr lang="zh-TW" sz="1317">
                <a:solidFill>
                  <a:schemeClr val="dk1"/>
                </a:solidFill>
              </a:rPr>
              <a:t>: Traditional classroom interactions with teachers and peers.</a:t>
            </a:r>
            <a:endParaRPr sz="1317">
              <a:solidFill>
                <a:schemeClr val="dk1"/>
              </a:solidFill>
            </a:endParaRPr>
          </a:p>
          <a:p>
            <a:pPr indent="0" lvl="0" marL="0" rtl="0" algn="l">
              <a:lnSpc>
                <a:spcPct val="105000"/>
              </a:lnSpc>
              <a:spcBef>
                <a:spcPts val="1200"/>
              </a:spcBef>
              <a:spcAft>
                <a:spcPts val="0"/>
              </a:spcAft>
              <a:buSzPts val="1018"/>
              <a:buNone/>
            </a:pPr>
            <a:r>
              <a:rPr lang="zh-TW" sz="1317">
                <a:solidFill>
                  <a:schemeClr val="dk1"/>
                </a:solidFill>
              </a:rPr>
              <a:t>Students engaged in 45-minute daily sessions over three weeks, and a corresponding written worksheet that offered essential information and prompts for completing the tasks.</a:t>
            </a:r>
            <a:endParaRPr sz="1317">
              <a:solidFill>
                <a:schemeClr val="dk1"/>
              </a:solidFill>
            </a:endParaRPr>
          </a:p>
          <a:p>
            <a:pPr indent="0" lvl="0" marL="0" rtl="0" algn="l">
              <a:lnSpc>
                <a:spcPct val="105000"/>
              </a:lnSpc>
              <a:spcBef>
                <a:spcPts val="1200"/>
              </a:spcBef>
              <a:spcAft>
                <a:spcPts val="0"/>
              </a:spcAft>
              <a:buSzPts val="1018"/>
              <a:buNone/>
            </a:pPr>
            <a:r>
              <a:rPr b="1" lang="zh-TW" sz="1317">
                <a:solidFill>
                  <a:schemeClr val="dk1"/>
                </a:solidFill>
              </a:rPr>
              <a:t>Instruments</a:t>
            </a:r>
            <a:endParaRPr b="1" sz="1317">
              <a:solidFill>
                <a:schemeClr val="dk1"/>
              </a:solidFill>
            </a:endParaRPr>
          </a:p>
          <a:p>
            <a:pPr indent="-312261" lvl="0" marL="457200" rtl="0" algn="l">
              <a:lnSpc>
                <a:spcPct val="105000"/>
              </a:lnSpc>
              <a:spcBef>
                <a:spcPts val="1200"/>
              </a:spcBef>
              <a:spcAft>
                <a:spcPts val="0"/>
              </a:spcAft>
              <a:buClr>
                <a:schemeClr val="dk1"/>
              </a:buClr>
              <a:buSzPts val="1318"/>
              <a:buChar char="●"/>
            </a:pPr>
            <a:r>
              <a:rPr b="1" lang="zh-TW" sz="1317">
                <a:solidFill>
                  <a:schemeClr val="dk1"/>
                </a:solidFill>
              </a:rPr>
              <a:t>CoolE Bot</a:t>
            </a:r>
            <a:r>
              <a:rPr lang="zh-TW" sz="1317">
                <a:solidFill>
                  <a:schemeClr val="dk1"/>
                </a:solidFill>
              </a:rPr>
              <a:t>: A GAI-powered chatbot incorporating ChatGPT, TTS, and ASR, designed for personalized and immersive English learning.</a:t>
            </a:r>
            <a:endParaRPr sz="1317">
              <a:solidFill>
                <a:schemeClr val="dk1"/>
              </a:solidFill>
            </a:endParaRPr>
          </a:p>
          <a:p>
            <a:pPr indent="-312261" lvl="0" marL="457200" rtl="0" algn="l">
              <a:lnSpc>
                <a:spcPct val="105000"/>
              </a:lnSpc>
              <a:spcBef>
                <a:spcPts val="0"/>
              </a:spcBef>
              <a:spcAft>
                <a:spcPts val="0"/>
              </a:spcAft>
              <a:buClr>
                <a:schemeClr val="dk1"/>
              </a:buClr>
              <a:buSzPts val="1318"/>
              <a:buChar char="●"/>
            </a:pPr>
            <a:r>
              <a:rPr b="1" lang="zh-TW" sz="1317">
                <a:solidFill>
                  <a:schemeClr val="dk1"/>
                </a:solidFill>
              </a:rPr>
              <a:t>English-Speaking Tests</a:t>
            </a:r>
            <a:r>
              <a:rPr lang="zh-TW" sz="1317">
                <a:solidFill>
                  <a:schemeClr val="dk1"/>
                </a:solidFill>
              </a:rPr>
              <a:t>: Adapted from the General English Proficiency Test (GEPT) Kids, assessing fluency, content, pronunciation, grammar, and vocabulary.</a:t>
            </a:r>
            <a:endParaRPr sz="1317">
              <a:solidFill>
                <a:schemeClr val="dk1"/>
              </a:solidFill>
            </a:endParaRPr>
          </a:p>
          <a:p>
            <a:pPr indent="-312261" lvl="0" marL="457200" rtl="0" algn="l">
              <a:lnSpc>
                <a:spcPct val="105000"/>
              </a:lnSpc>
              <a:spcBef>
                <a:spcPts val="0"/>
              </a:spcBef>
              <a:spcAft>
                <a:spcPts val="0"/>
              </a:spcAft>
              <a:buClr>
                <a:schemeClr val="dk1"/>
              </a:buClr>
              <a:buSzPts val="1318"/>
              <a:buChar char="●"/>
            </a:pPr>
            <a:r>
              <a:rPr b="1" lang="zh-TW" sz="1317">
                <a:solidFill>
                  <a:schemeClr val="dk1"/>
                </a:solidFill>
              </a:rPr>
              <a:t>Semi-Structured Interviews</a:t>
            </a:r>
            <a:r>
              <a:rPr lang="zh-TW" sz="1317">
                <a:solidFill>
                  <a:schemeClr val="dk1"/>
                </a:solidFill>
              </a:rPr>
              <a:t>: Post-study interviews in Chinese gathered qualitative feedback on learners' perceptions of CoolE Bot.</a:t>
            </a:r>
            <a:endParaRPr sz="1317">
              <a:solidFill>
                <a:schemeClr val="dk1"/>
              </a:solidFill>
            </a:endParaRPr>
          </a:p>
          <a:p>
            <a:pPr indent="0" lvl="0" marL="0" rtl="0" algn="l">
              <a:lnSpc>
                <a:spcPct val="105000"/>
              </a:lnSpc>
              <a:spcBef>
                <a:spcPts val="1200"/>
              </a:spcBef>
              <a:spcAft>
                <a:spcPts val="1200"/>
              </a:spcAft>
              <a:buSzPts val="1018"/>
              <a:buNone/>
            </a:pPr>
            <a:r>
              <a:t/>
            </a:r>
            <a:endParaRPr sz="196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8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Method</a:t>
            </a:r>
            <a:r>
              <a:rPr lang="zh-TW"/>
              <a:t> - 2</a:t>
            </a:r>
            <a:endParaRPr/>
          </a:p>
        </p:txBody>
      </p:sp>
      <p:sp>
        <p:nvSpPr>
          <p:cNvPr id="281" name="Google Shape;281;p45"/>
          <p:cNvSpPr txBox="1"/>
          <p:nvPr>
            <p:ph idx="1" type="body"/>
          </p:nvPr>
        </p:nvSpPr>
        <p:spPr>
          <a:xfrm>
            <a:off x="311700" y="655775"/>
            <a:ext cx="8520600" cy="3913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zh-TW" sz="1300">
                <a:solidFill>
                  <a:schemeClr val="dk1"/>
                </a:solidFill>
              </a:rPr>
              <a:t>Procedure</a:t>
            </a:r>
            <a:endParaRPr b="1" sz="1300">
              <a:solidFill>
                <a:schemeClr val="dk1"/>
              </a:solidFill>
            </a:endParaRPr>
          </a:p>
          <a:p>
            <a:pPr indent="0" lvl="0" marL="0" rtl="0" algn="l">
              <a:lnSpc>
                <a:spcPct val="105000"/>
              </a:lnSpc>
              <a:spcBef>
                <a:spcPts val="1200"/>
              </a:spcBef>
              <a:spcAft>
                <a:spcPts val="1200"/>
              </a:spcAft>
              <a:buSzPts val="1018"/>
              <a:buNone/>
            </a:pPr>
            <a:r>
              <a:rPr lang="zh-TW" sz="1300">
                <a:solidFill>
                  <a:schemeClr val="dk1"/>
                </a:solidFill>
              </a:rPr>
              <a:t>After obtaining consent and providing orientations, students engaged in daily tasks with CoolE Bot on topics like hobbies and pets. Bot groups completed chatbot interactions, while the No-Bot group participated in teacher-guided tasks. Pre- and post-tests measured speaking improvements, and interviews provided additional insights.</a:t>
            </a:r>
            <a:endParaRPr b="1" sz="1300">
              <a:solidFill>
                <a:schemeClr val="dk1"/>
              </a:solidFill>
            </a:endParaRPr>
          </a:p>
        </p:txBody>
      </p:sp>
      <p:pic>
        <p:nvPicPr>
          <p:cNvPr id="282" name="Google Shape;282;p45"/>
          <p:cNvPicPr preferRelativeResize="0"/>
          <p:nvPr/>
        </p:nvPicPr>
        <p:blipFill>
          <a:blip r:embed="rId3">
            <a:alphaModFix/>
          </a:blip>
          <a:stretch>
            <a:fillRect/>
          </a:stretch>
        </p:blipFill>
        <p:spPr>
          <a:xfrm>
            <a:off x="3211825" y="1863300"/>
            <a:ext cx="5488775" cy="3232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Results of Speaking Tests</a:t>
            </a:r>
            <a:endParaRPr/>
          </a:p>
        </p:txBody>
      </p:sp>
      <p:sp>
        <p:nvSpPr>
          <p:cNvPr id="288" name="Google Shape;28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zh-TW" sz="1400">
                <a:solidFill>
                  <a:schemeClr val="dk1"/>
                </a:solidFill>
              </a:rPr>
              <a:t>The two-way mixed-design ANOVA demonstrated that CoolE Bot significantly improved EFL speaking skills in both individual (I-Bot) and paired (P-Bot) settings, with these main effects:</a:t>
            </a:r>
            <a:endParaRPr sz="1400">
              <a:solidFill>
                <a:schemeClr val="dk1"/>
              </a:solidFill>
            </a:endParaRPr>
          </a:p>
          <a:p>
            <a:pPr indent="-317500" lvl="0" marL="457200" rtl="0" algn="l">
              <a:spcBef>
                <a:spcPts val="1200"/>
              </a:spcBef>
              <a:spcAft>
                <a:spcPts val="0"/>
              </a:spcAft>
              <a:buClr>
                <a:schemeClr val="dk1"/>
              </a:buClr>
              <a:buSzPts val="1400"/>
              <a:buChar char="●"/>
            </a:pPr>
            <a:r>
              <a:rPr b="1" lang="zh-TW" sz="1400">
                <a:solidFill>
                  <a:schemeClr val="dk1"/>
                </a:solidFill>
              </a:rPr>
              <a:t>Groups</a:t>
            </a:r>
            <a:r>
              <a:rPr lang="zh-TW" sz="1400">
                <a:solidFill>
                  <a:schemeClr val="dk1"/>
                </a:solidFill>
              </a:rPr>
              <a:t>: F(2, 82) = 6.06, p &lt; 0.001, ƞ² = 0.13</a:t>
            </a:r>
            <a:endParaRPr sz="1400">
              <a:solidFill>
                <a:schemeClr val="dk1"/>
              </a:solidFill>
            </a:endParaRPr>
          </a:p>
          <a:p>
            <a:pPr indent="-317500" lvl="0" marL="457200" rtl="0" algn="l">
              <a:spcBef>
                <a:spcPts val="0"/>
              </a:spcBef>
              <a:spcAft>
                <a:spcPts val="0"/>
              </a:spcAft>
              <a:buClr>
                <a:schemeClr val="dk1"/>
              </a:buClr>
              <a:buSzPts val="1400"/>
              <a:buChar char="●"/>
            </a:pPr>
            <a:r>
              <a:rPr b="1" lang="zh-TW" sz="1400">
                <a:solidFill>
                  <a:schemeClr val="dk1"/>
                </a:solidFill>
              </a:rPr>
              <a:t>Time</a:t>
            </a:r>
            <a:r>
              <a:rPr lang="zh-TW" sz="1400">
                <a:solidFill>
                  <a:schemeClr val="dk1"/>
                </a:solidFill>
              </a:rPr>
              <a:t>: F(1, 82) = 275.00, p &lt; 0.001, ƞ² = 0.77</a:t>
            </a:r>
            <a:endParaRPr sz="1400">
              <a:solidFill>
                <a:schemeClr val="dk1"/>
              </a:solidFill>
            </a:endParaRPr>
          </a:p>
          <a:p>
            <a:pPr indent="-317500" lvl="0" marL="457200" rtl="0" algn="l">
              <a:spcBef>
                <a:spcPts val="0"/>
              </a:spcBef>
              <a:spcAft>
                <a:spcPts val="0"/>
              </a:spcAft>
              <a:buClr>
                <a:schemeClr val="dk1"/>
              </a:buClr>
              <a:buSzPts val="1400"/>
              <a:buChar char="●"/>
            </a:pPr>
            <a:r>
              <a:rPr b="1" lang="zh-TW" sz="1400">
                <a:solidFill>
                  <a:schemeClr val="dk1"/>
                </a:solidFill>
              </a:rPr>
              <a:t>Group × Time Interaction</a:t>
            </a:r>
            <a:r>
              <a:rPr lang="zh-TW" sz="1400">
                <a:solidFill>
                  <a:schemeClr val="dk1"/>
                </a:solidFill>
              </a:rPr>
              <a:t>: F(2, 82) = 7.31, p &lt; 0.001, ƞ² = 0.15</a:t>
            </a:r>
            <a:endParaRPr sz="1400">
              <a:solidFill>
                <a:schemeClr val="dk1"/>
              </a:solidFill>
            </a:endParaRPr>
          </a:p>
          <a:p>
            <a:pPr indent="0" lvl="0" marL="0" rtl="0" algn="l">
              <a:spcBef>
                <a:spcPts val="1200"/>
              </a:spcBef>
              <a:spcAft>
                <a:spcPts val="0"/>
              </a:spcAft>
              <a:buClr>
                <a:schemeClr val="dk1"/>
              </a:buClr>
              <a:buSzPts val="1100"/>
              <a:buFont typeface="Arial"/>
              <a:buNone/>
            </a:pPr>
            <a:r>
              <a:rPr lang="zh-TW" sz="1400">
                <a:solidFill>
                  <a:schemeClr val="dk1"/>
                </a:solidFill>
              </a:rPr>
              <a:t>Pretest scores showed no significant difference across groups (F(2, 164) = 2.19, p = 0.12, ƞ² = 0.05), but post-test scores revealed a significant improvement in the I-Bot and P-Bot groups over the No-Bot group (F(2, 164) = 10.24, p &lt; 0.001, ƞ² = 0.20), with no significant difference between the Bot groups.</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33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Qualitative Findings from Interviews</a:t>
            </a:r>
            <a:endParaRPr/>
          </a:p>
        </p:txBody>
      </p:sp>
      <p:sp>
        <p:nvSpPr>
          <p:cNvPr id="294" name="Google Shape;294;p47"/>
          <p:cNvSpPr txBox="1"/>
          <p:nvPr>
            <p:ph idx="1" type="body"/>
          </p:nvPr>
        </p:nvSpPr>
        <p:spPr>
          <a:xfrm>
            <a:off x="311700" y="104702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zh-TW" sz="1400">
                <a:solidFill>
                  <a:schemeClr val="dk1"/>
                </a:solidFill>
              </a:rPr>
              <a:t>Five themes emerged from interviews, reflecting positive and challenging aspects of using CoolE Bot:</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zh-TW" sz="1400">
                <a:solidFill>
                  <a:schemeClr val="dk1"/>
                </a:solidFill>
              </a:rPr>
              <a:t>Coherent Interaction</a:t>
            </a:r>
            <a:r>
              <a:rPr lang="zh-TW" sz="1400">
                <a:solidFill>
                  <a:schemeClr val="dk1"/>
                </a:solidFill>
              </a:rPr>
              <a:t>: Most participants felt CoolE Bot’s responses were engaging and contextually appropriate, with I-Bot (89.28%) and P-Bot (82.14%) participants reporting improved speaking skills.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zh-TW" sz="1400">
                <a:solidFill>
                  <a:schemeClr val="dk1"/>
                </a:solidFill>
              </a:rPr>
              <a:t>Conversational Style</a:t>
            </a:r>
            <a:r>
              <a:rPr lang="zh-TW" sz="1400">
                <a:solidFill>
                  <a:schemeClr val="dk1"/>
                </a:solidFill>
              </a:rPr>
              <a:t>: Participants enjoyed CoolE Bot’s conversational charisma and human-like voice (I-Bot: 78.57%; P-Bot: 78.57%), making interactions more enjoyable.</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zh-TW" sz="1400">
                <a:solidFill>
                  <a:schemeClr val="dk1"/>
                </a:solidFill>
              </a:rPr>
              <a:t>Diverse Topics</a:t>
            </a:r>
            <a:r>
              <a:rPr lang="zh-TW" sz="1400">
                <a:solidFill>
                  <a:schemeClr val="dk1"/>
                </a:solidFill>
              </a:rPr>
              <a:t>: Over half the participants (I-Bot: 60.71%; P-Bot: 67.86%) appreciated CoolE Bot's range of topics, which helped sustain interest and exploration.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zh-TW" sz="1400">
                <a:solidFill>
                  <a:schemeClr val="dk1"/>
                </a:solidFill>
              </a:rPr>
              <a:t>Supportive Environment</a:t>
            </a:r>
            <a:r>
              <a:rPr lang="zh-TW" sz="1400">
                <a:solidFill>
                  <a:schemeClr val="dk1"/>
                </a:solidFill>
              </a:rPr>
              <a:t>: Many participants felt CoolE Bot provided emotional support and encouragement, with I-Bot (75%) and P-Bot (64.29%) noting reduced anxiety during interactions.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zh-TW" sz="1400">
                <a:solidFill>
                  <a:schemeClr val="dk1"/>
                </a:solidFill>
              </a:rPr>
              <a:t>Challenges</a:t>
            </a:r>
            <a:r>
              <a:rPr lang="zh-TW" sz="1400">
                <a:solidFill>
                  <a:schemeClr val="dk1"/>
                </a:solidFill>
              </a:rPr>
              <a:t>: Some students struggled with language complexity (I-Bot: 25%; P-Bot: 17.86%) and found peer collaboration challenging in maintaining smooth interactions.</a:t>
            </a:r>
            <a:endParaRPr sz="1400">
              <a:solidFill>
                <a:schemeClr val="dk1"/>
              </a:solidFill>
            </a:endParaRPr>
          </a:p>
          <a:p>
            <a:pPr indent="0" lvl="0" marL="0" rtl="0" algn="l">
              <a:spcBef>
                <a:spcPts val="1200"/>
              </a:spcBef>
              <a:spcAft>
                <a:spcPts val="1200"/>
              </a:spcAft>
              <a:buNone/>
            </a:pPr>
            <a:r>
              <a:rPr lang="zh-TW" sz="1400">
                <a:solidFill>
                  <a:schemeClr val="dk1"/>
                </a:solidFill>
              </a:rPr>
              <a:t>Overall, CoolE Bot effectively enhanced engagement and speaking skills in a supportive, conversational format, although challenges related to language complexity and peer dynamics were noted.</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48"/>
          <p:cNvPicPr preferRelativeResize="0"/>
          <p:nvPr/>
        </p:nvPicPr>
        <p:blipFill>
          <a:blip r:embed="rId3">
            <a:alphaModFix/>
          </a:blip>
          <a:stretch>
            <a:fillRect/>
          </a:stretch>
        </p:blipFill>
        <p:spPr>
          <a:xfrm>
            <a:off x="0" y="1017721"/>
            <a:ext cx="9144003" cy="275480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49"/>
          <p:cNvPicPr preferRelativeResize="0"/>
          <p:nvPr/>
        </p:nvPicPr>
        <p:blipFill>
          <a:blip r:embed="rId3">
            <a:alphaModFix/>
          </a:blip>
          <a:stretch>
            <a:fillRect/>
          </a:stretch>
        </p:blipFill>
        <p:spPr>
          <a:xfrm>
            <a:off x="0" y="578197"/>
            <a:ext cx="9144003" cy="39871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22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314" name="Google Shape;314;p50"/>
          <p:cNvSpPr txBox="1"/>
          <p:nvPr>
            <p:ph idx="1" type="body"/>
          </p:nvPr>
        </p:nvSpPr>
        <p:spPr>
          <a:xfrm>
            <a:off x="311700" y="930025"/>
            <a:ext cx="85206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zh-TW" sz="1400">
                <a:solidFill>
                  <a:schemeClr val="dk1"/>
                </a:solidFill>
              </a:rPr>
              <a:t>This study demonstrated that the GAI-based chatbot CoolE Bot effectively enhances elementary EFL learners' speaking skills, with significant improvements observed in both individual and paired interactions. CoolE Bot's authentic communication, immediate feedback, and engaging character designs fostered a supportive learning environment, enabling both personal and collaborative cognitive development.</a:t>
            </a:r>
            <a:endParaRPr sz="1400">
              <a:solidFill>
                <a:schemeClr val="dk1"/>
              </a:solidFill>
            </a:endParaRPr>
          </a:p>
          <a:p>
            <a:pPr indent="0" lvl="0" marL="0" rtl="0" algn="l">
              <a:spcBef>
                <a:spcPts val="1200"/>
              </a:spcBef>
              <a:spcAft>
                <a:spcPts val="0"/>
              </a:spcAft>
              <a:buClr>
                <a:schemeClr val="dk1"/>
              </a:buClr>
              <a:buSzPts val="1100"/>
              <a:buFont typeface="Arial"/>
              <a:buNone/>
            </a:pPr>
            <a:r>
              <a:rPr b="1" lang="zh-TW" sz="1400">
                <a:solidFill>
                  <a:schemeClr val="dk1"/>
                </a:solidFill>
              </a:rPr>
              <a:t>Pedagogical Implications</a:t>
            </a:r>
            <a:br>
              <a:rPr b="1" lang="zh-TW" sz="1400">
                <a:solidFill>
                  <a:schemeClr val="dk1"/>
                </a:solidFill>
              </a:rPr>
            </a:br>
            <a:r>
              <a:rPr lang="zh-TW" sz="1400">
                <a:solidFill>
                  <a:schemeClr val="dk1"/>
                </a:solidFill>
              </a:rPr>
              <a:t>CoolE Bot proves adaptable for various educational settings, offering effective support whether used individually or with peers. For optimal learning experiences, future GAI chatbot designs should incorporate language simplification and supportive features tailored to young learners' needs.</a:t>
            </a:r>
            <a:endParaRPr sz="1400">
              <a:solidFill>
                <a:schemeClr val="dk1"/>
              </a:solidFill>
            </a:endParaRPr>
          </a:p>
          <a:p>
            <a:pPr indent="0" lvl="0" marL="0" rtl="0" algn="l">
              <a:spcBef>
                <a:spcPts val="1200"/>
              </a:spcBef>
              <a:spcAft>
                <a:spcPts val="0"/>
              </a:spcAft>
              <a:buClr>
                <a:schemeClr val="dk1"/>
              </a:buClr>
              <a:buSzPts val="1100"/>
              <a:buFont typeface="Arial"/>
              <a:buNone/>
            </a:pPr>
            <a:r>
              <a:rPr b="1" lang="zh-TW" sz="1400">
                <a:solidFill>
                  <a:schemeClr val="dk1"/>
                </a:solidFill>
              </a:rPr>
              <a:t>Limitations and Future Research</a:t>
            </a:r>
            <a:br>
              <a:rPr b="1" lang="zh-TW" sz="1400">
                <a:solidFill>
                  <a:schemeClr val="dk1"/>
                </a:solidFill>
              </a:rPr>
            </a:br>
            <a:r>
              <a:rPr lang="zh-TW" sz="1400">
                <a:solidFill>
                  <a:schemeClr val="dk1"/>
                </a:solidFill>
              </a:rPr>
              <a:t>The study's short duration and participant demographics suggest caution in generalizing results. Future research should consider more diverse samples and factors such as student interest, proficiency, and collaboration styles. Studies exploring different GAI technologies and cultural contexts will provide further insights into the effective integration of chatbots in EFL curricula.</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Common Research Background</a:t>
            </a:r>
            <a:endParaRPr/>
          </a:p>
        </p:txBody>
      </p:sp>
      <p:sp>
        <p:nvSpPr>
          <p:cNvPr id="320" name="Google Shape;320;p5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600"/>
              <a:t>Shared Focus Across Studies on AI and Chatbots in EFL Learning</a:t>
            </a:r>
            <a:endParaRPr sz="1600"/>
          </a:p>
          <a:p>
            <a:pPr indent="-317500" lvl="0" marL="457200" rtl="0" algn="l">
              <a:lnSpc>
                <a:spcPct val="150000"/>
              </a:lnSpc>
              <a:spcBef>
                <a:spcPts val="1200"/>
              </a:spcBef>
              <a:spcAft>
                <a:spcPts val="0"/>
              </a:spcAft>
              <a:buClr>
                <a:schemeClr val="dk1"/>
              </a:buClr>
              <a:buSzPts val="1400"/>
              <a:buChar char="●"/>
            </a:pPr>
            <a:r>
              <a:rPr b="1" lang="zh-TW" sz="1400">
                <a:solidFill>
                  <a:schemeClr val="dk1"/>
                </a:solidFill>
              </a:rPr>
              <a:t>AI Tools for EFL Speaking Skills</a:t>
            </a:r>
            <a:endParaRPr b="1"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All three studies examine AI tools (TPBOT, Google Assistant, CoolE Bot) designed to support English as a Foreign Language (EFL) learners in developing speaking skills.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Emphasis on creating interactive, conversational environments for practice, like real life.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zh-TW" sz="1400">
                <a:solidFill>
                  <a:schemeClr val="dk1"/>
                </a:solidFill>
              </a:rPr>
              <a:t>Addressing Language Learning Challenges</a:t>
            </a:r>
            <a:endParaRPr b="1"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The studies target common issues in EFL learning: anxiety, limited speaking opportunities, and lack of real-world interaction.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AI systems provide a less intimidating, more engaging environment that reduces learners' fear of making mistakes.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ABSTRACT</a:t>
            </a:r>
            <a:endParaRPr/>
          </a:p>
        </p:txBody>
      </p:sp>
      <p:sp>
        <p:nvSpPr>
          <p:cNvPr id="88" name="Google Shape;88;p16"/>
          <p:cNvSpPr txBox="1"/>
          <p:nvPr>
            <p:ph idx="1" type="body"/>
          </p:nvPr>
        </p:nvSpPr>
        <p:spPr>
          <a:xfrm>
            <a:off x="311700" y="1000075"/>
            <a:ext cx="8520600" cy="395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Background</a:t>
            </a:r>
            <a:endParaRPr/>
          </a:p>
          <a:p>
            <a:pPr indent="-317500" lvl="1" marL="914400" rtl="0" algn="l">
              <a:spcBef>
                <a:spcPts val="0"/>
              </a:spcBef>
              <a:spcAft>
                <a:spcPts val="0"/>
              </a:spcAft>
              <a:buSzPts val="1400"/>
              <a:buChar char="○"/>
            </a:pPr>
            <a:r>
              <a:rPr lang="zh-TW"/>
              <a:t>Many learners of English as a foreign language struggle with spoken English, especially in conversations with native speakers, due to fears of grammatical mistakes and unfamiliarity with spoken forms. Unlike reading, spoken language requires immediate comprehension for effective communication.</a:t>
            </a:r>
            <a:endParaRPr/>
          </a:p>
          <a:p>
            <a:pPr indent="-342900" lvl="0" marL="457200" rtl="0" algn="l">
              <a:spcBef>
                <a:spcPts val="0"/>
              </a:spcBef>
              <a:spcAft>
                <a:spcPts val="0"/>
              </a:spcAft>
              <a:buSzPts val="1800"/>
              <a:buChar char="●"/>
            </a:pPr>
            <a:r>
              <a:rPr lang="zh-TW"/>
              <a:t>Purpose</a:t>
            </a:r>
            <a:endParaRPr/>
          </a:p>
          <a:p>
            <a:pPr indent="-317500" lvl="1" marL="914400" rtl="0" algn="l">
              <a:spcBef>
                <a:spcPts val="0"/>
              </a:spcBef>
              <a:spcAft>
                <a:spcPts val="0"/>
              </a:spcAft>
              <a:buSzPts val="1400"/>
              <a:buChar char="○"/>
            </a:pPr>
            <a:r>
              <a:rPr lang="zh-TW"/>
              <a:t>The purpose of this study is to </a:t>
            </a:r>
            <a:r>
              <a:rPr lang="zh-TW">
                <a:highlight>
                  <a:srgbClr val="FCE5CD"/>
                </a:highlight>
              </a:rPr>
              <a:t>propose an interactive chatbot system named TPBOT</a:t>
            </a:r>
            <a:r>
              <a:rPr lang="zh-TW"/>
              <a:t> which stands for “TOEIC Practice Chatbot” for EFL learners to </a:t>
            </a:r>
            <a:r>
              <a:rPr lang="zh-TW">
                <a:highlight>
                  <a:srgbClr val="FCE5CD"/>
                </a:highlight>
              </a:rPr>
              <a:t>eliminate their fear of speaking English and enable them to chat with online chatbots to practice spoken English at any time</a:t>
            </a:r>
            <a:r>
              <a:rPr lang="zh-TW"/>
              <a:t>.</a:t>
            </a:r>
            <a:endParaRPr/>
          </a:p>
          <a:p>
            <a:pPr indent="-311150" lvl="2" marL="1371600" rtl="0" algn="l">
              <a:spcBef>
                <a:spcPts val="0"/>
              </a:spcBef>
              <a:spcAft>
                <a:spcPts val="0"/>
              </a:spcAft>
              <a:buSzPts val="1300"/>
              <a:buChar char="■"/>
            </a:pPr>
            <a:r>
              <a:rPr lang="zh-TW" sz="1300">
                <a:highlight>
                  <a:srgbClr val="FCE5CD"/>
                </a:highlight>
              </a:rPr>
              <a:t>How to help non-native English speakers improve and eliminate their anxiety when talking to English-speaking foreigners?</a:t>
            </a:r>
            <a:endParaRPr sz="1300">
              <a:highlight>
                <a:srgbClr val="FCE5CD"/>
              </a:highlight>
            </a:endParaRPr>
          </a:p>
          <a:p>
            <a:pPr indent="-311150" lvl="2" marL="1371600" rtl="0" algn="l">
              <a:spcBef>
                <a:spcPts val="0"/>
              </a:spcBef>
              <a:spcAft>
                <a:spcPts val="0"/>
              </a:spcAft>
              <a:buSzPts val="1300"/>
              <a:buChar char="■"/>
            </a:pPr>
            <a:r>
              <a:rPr lang="zh-TW" sz="1300">
                <a:highlight>
                  <a:srgbClr val="FCE5CD"/>
                </a:highlight>
              </a:rPr>
              <a:t>H</a:t>
            </a:r>
            <a:r>
              <a:rPr lang="zh-TW" sz="1300">
                <a:highlight>
                  <a:srgbClr val="FCE5CD"/>
                </a:highlight>
              </a:rPr>
              <a:t>ow to help college students improve their spoken English ability and benefit their future employment?</a:t>
            </a:r>
            <a:endParaRPr sz="1300">
              <a:highlight>
                <a:srgbClr val="FCE5CD"/>
              </a:highlight>
            </a:endParaRPr>
          </a:p>
          <a:p>
            <a:pPr indent="-311150" lvl="2" marL="1371600" rtl="0" algn="l">
              <a:spcBef>
                <a:spcPts val="0"/>
              </a:spcBef>
              <a:spcAft>
                <a:spcPts val="0"/>
              </a:spcAft>
              <a:buClr>
                <a:srgbClr val="595959"/>
              </a:buClr>
              <a:buSzPts val="1300"/>
              <a:buChar char="■"/>
            </a:pPr>
            <a:r>
              <a:rPr lang="zh-TW" sz="1300">
                <a:solidFill>
                  <a:srgbClr val="595959"/>
                </a:solidFill>
                <a:highlight>
                  <a:srgbClr val="FCE5CD"/>
                </a:highlight>
              </a:rPr>
              <a:t>H</a:t>
            </a:r>
            <a:r>
              <a:rPr lang="zh-TW" sz="1300">
                <a:solidFill>
                  <a:srgbClr val="595959"/>
                </a:solidFill>
                <a:highlight>
                  <a:srgbClr val="FCE5CD"/>
                </a:highlight>
              </a:rPr>
              <a:t>ow to use the AI chatbot, called TPBOT, proposed in this study to help learners achieve these goals by using it for self-learning, eliminating foreign language phobia, and improving TOEIC speaking scores?</a:t>
            </a:r>
            <a:endParaRPr sz="1300">
              <a:solidFill>
                <a:srgbClr val="595959"/>
              </a:solidFill>
              <a:highlight>
                <a:srgbClr val="FCE5CD"/>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Common Research Background</a:t>
            </a:r>
            <a:endParaRPr/>
          </a:p>
        </p:txBody>
      </p:sp>
      <p:sp>
        <p:nvSpPr>
          <p:cNvPr id="326" name="Google Shape;326;p52"/>
          <p:cNvSpPr txBox="1"/>
          <p:nvPr>
            <p:ph idx="1" type="body"/>
          </p:nvPr>
        </p:nvSpPr>
        <p:spPr>
          <a:xfrm>
            <a:off x="394400" y="1152600"/>
            <a:ext cx="8749500" cy="39909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1200"/>
              </a:spcBef>
              <a:spcAft>
                <a:spcPts val="0"/>
              </a:spcAft>
              <a:buClr>
                <a:schemeClr val="dk1"/>
              </a:buClr>
              <a:buSzPct val="34920"/>
              <a:buFont typeface="Arial"/>
              <a:buNone/>
            </a:pPr>
            <a:r>
              <a:rPr b="1" lang="zh-TW" sz="3150">
                <a:solidFill>
                  <a:schemeClr val="dk1"/>
                </a:solidFill>
              </a:rPr>
              <a:t>Empirical Framework</a:t>
            </a:r>
            <a:endParaRPr b="1" sz="3150">
              <a:solidFill>
                <a:schemeClr val="dk1"/>
              </a:solidFill>
            </a:endParaRPr>
          </a:p>
          <a:p>
            <a:pPr indent="-337502" lvl="0" marL="457200" rtl="0" algn="l">
              <a:lnSpc>
                <a:spcPct val="150000"/>
              </a:lnSpc>
              <a:spcBef>
                <a:spcPts val="1200"/>
              </a:spcBef>
              <a:spcAft>
                <a:spcPts val="0"/>
              </a:spcAft>
              <a:buClr>
                <a:schemeClr val="dk1"/>
              </a:buClr>
              <a:buSzPct val="113201"/>
              <a:buChar char="●"/>
            </a:pPr>
            <a:r>
              <a:rPr lang="zh-TW" sz="3189">
                <a:solidFill>
                  <a:schemeClr val="dk1"/>
                </a:solidFill>
              </a:rPr>
              <a:t>Each study employs an empirical research design with real-world participants</a:t>
            </a:r>
            <a:r>
              <a:rPr lang="zh-TW" sz="3610">
                <a:solidFill>
                  <a:schemeClr val="dk1"/>
                </a:solidFill>
              </a:rPr>
              <a:t>:</a:t>
            </a:r>
            <a:endParaRPr sz="3610">
              <a:solidFill>
                <a:schemeClr val="dk1"/>
              </a:solidFill>
            </a:endParaRPr>
          </a:p>
          <a:p>
            <a:pPr indent="-316071" lvl="1" marL="914400" rtl="0" algn="l">
              <a:lnSpc>
                <a:spcPct val="150000"/>
              </a:lnSpc>
              <a:spcBef>
                <a:spcPts val="0"/>
              </a:spcBef>
              <a:spcAft>
                <a:spcPts val="0"/>
              </a:spcAft>
              <a:buClr>
                <a:schemeClr val="dk1"/>
              </a:buClr>
              <a:buSzPct val="100000"/>
              <a:buChar char="○"/>
            </a:pPr>
            <a:r>
              <a:rPr b="1" lang="zh-TW" sz="2900">
                <a:solidFill>
                  <a:schemeClr val="dk1"/>
                </a:solidFill>
              </a:rPr>
              <a:t>TPBOT</a:t>
            </a:r>
            <a:r>
              <a:rPr lang="zh-TW" sz="2900">
                <a:solidFill>
                  <a:schemeClr val="dk1"/>
                </a:solidFill>
              </a:rPr>
              <a:t>: University students engaging in TOEIC practice.</a:t>
            </a:r>
            <a:endParaRPr sz="2900">
              <a:solidFill>
                <a:schemeClr val="dk1"/>
              </a:solidFill>
            </a:endParaRPr>
          </a:p>
          <a:p>
            <a:pPr indent="-316071" lvl="1" marL="914400" rtl="0" algn="l">
              <a:lnSpc>
                <a:spcPct val="150000"/>
              </a:lnSpc>
              <a:spcBef>
                <a:spcPts val="0"/>
              </a:spcBef>
              <a:spcAft>
                <a:spcPts val="0"/>
              </a:spcAft>
              <a:buClr>
                <a:schemeClr val="dk1"/>
              </a:buClr>
              <a:buSzPct val="100000"/>
              <a:buChar char="○"/>
            </a:pPr>
            <a:r>
              <a:rPr b="1" lang="zh-TW" sz="2900">
                <a:solidFill>
                  <a:schemeClr val="dk1"/>
                </a:solidFill>
              </a:rPr>
              <a:t>Google Assistant</a:t>
            </a:r>
            <a:r>
              <a:rPr lang="zh-TW" sz="2900">
                <a:solidFill>
                  <a:schemeClr val="dk1"/>
                </a:solidFill>
              </a:rPr>
              <a:t>: Adolescent students focusing on willingness to communicate.</a:t>
            </a:r>
            <a:endParaRPr sz="2900">
              <a:solidFill>
                <a:schemeClr val="dk1"/>
              </a:solidFill>
            </a:endParaRPr>
          </a:p>
          <a:p>
            <a:pPr indent="-316071" lvl="1" marL="914400" rtl="0" algn="l">
              <a:lnSpc>
                <a:spcPct val="150000"/>
              </a:lnSpc>
              <a:spcBef>
                <a:spcPts val="0"/>
              </a:spcBef>
              <a:spcAft>
                <a:spcPts val="0"/>
              </a:spcAft>
              <a:buClr>
                <a:schemeClr val="dk1"/>
              </a:buClr>
              <a:buSzPct val="100000"/>
              <a:buChar char="○"/>
            </a:pPr>
            <a:r>
              <a:rPr b="1" lang="zh-TW" sz="2900">
                <a:solidFill>
                  <a:schemeClr val="dk1"/>
                </a:solidFill>
              </a:rPr>
              <a:t>CoolE Bot</a:t>
            </a:r>
            <a:r>
              <a:rPr lang="zh-TW" sz="2900">
                <a:solidFill>
                  <a:schemeClr val="dk1"/>
                </a:solidFill>
              </a:rPr>
              <a:t>: Elementary students practicing in both individual and paired settings.</a:t>
            </a:r>
            <a:endParaRPr sz="2900">
              <a:solidFill>
                <a:schemeClr val="dk1"/>
              </a:solidFill>
            </a:endParaRPr>
          </a:p>
          <a:p>
            <a:pPr indent="0" lvl="0" marL="0" rtl="0" algn="l">
              <a:lnSpc>
                <a:spcPct val="150000"/>
              </a:lnSpc>
              <a:spcBef>
                <a:spcPts val="1200"/>
              </a:spcBef>
              <a:spcAft>
                <a:spcPts val="0"/>
              </a:spcAft>
              <a:buNone/>
            </a:pPr>
            <a:r>
              <a:rPr b="1" lang="zh-TW" sz="3150">
                <a:solidFill>
                  <a:schemeClr val="dk1"/>
                </a:solidFill>
              </a:rPr>
              <a:t>Themes and Methods in EFL-focused AI Research</a:t>
            </a:r>
            <a:endParaRPr b="1" sz="3150">
              <a:solidFill>
                <a:schemeClr val="dk1"/>
              </a:solidFill>
            </a:endParaRPr>
          </a:p>
          <a:p>
            <a:pPr indent="-316071" lvl="0" marL="457200" rtl="0" algn="l">
              <a:lnSpc>
                <a:spcPct val="150000"/>
              </a:lnSpc>
              <a:spcBef>
                <a:spcPts val="1200"/>
              </a:spcBef>
              <a:spcAft>
                <a:spcPts val="0"/>
              </a:spcAft>
              <a:buClr>
                <a:schemeClr val="dk1"/>
              </a:buClr>
              <a:buSzPct val="100000"/>
              <a:buChar char="●"/>
            </a:pPr>
            <a:r>
              <a:rPr lang="zh-TW" sz="2900">
                <a:solidFill>
                  <a:schemeClr val="dk1"/>
                </a:solidFill>
              </a:rPr>
              <a:t>All papers highlight AI’s capacity to facilitate language learning through automatic speech recognition (ASR) and natural language processing (NLP).</a:t>
            </a:r>
            <a:endParaRPr sz="2900">
              <a:solidFill>
                <a:schemeClr val="dk1"/>
              </a:solidFill>
            </a:endParaRPr>
          </a:p>
          <a:p>
            <a:pPr indent="-316071" lvl="0" marL="457200" rtl="0" algn="l">
              <a:lnSpc>
                <a:spcPct val="150000"/>
              </a:lnSpc>
              <a:spcBef>
                <a:spcPts val="0"/>
              </a:spcBef>
              <a:spcAft>
                <a:spcPts val="0"/>
              </a:spcAft>
              <a:buClr>
                <a:schemeClr val="dk1"/>
              </a:buClr>
              <a:buSzPct val="100000"/>
              <a:buChar char="●"/>
            </a:pPr>
            <a:r>
              <a:rPr lang="zh-TW" sz="2900">
                <a:solidFill>
                  <a:schemeClr val="dk1"/>
                </a:solidFill>
              </a:rPr>
              <a:t>Use of AI-driven feedback mechanisms to foster self-correction and language output.</a:t>
            </a:r>
            <a:endParaRPr sz="2900">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Research Gap &amp; Unanswered Questions</a:t>
            </a:r>
            <a:endParaRPr/>
          </a:p>
        </p:txBody>
      </p:sp>
      <p:sp>
        <p:nvSpPr>
          <p:cNvPr id="332" name="Google Shape;332;p53"/>
          <p:cNvSpPr txBox="1"/>
          <p:nvPr>
            <p:ph idx="1" type="body"/>
          </p:nvPr>
        </p:nvSpPr>
        <p:spPr>
          <a:xfrm>
            <a:off x="394400" y="1152600"/>
            <a:ext cx="8520600" cy="382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zh-TW" sz="1400">
                <a:solidFill>
                  <a:schemeClr val="dk1"/>
                </a:solidFill>
              </a:rPr>
              <a:t>Gap 1: Limited Cross-age Comparisons in AI Effectiveness</a:t>
            </a:r>
            <a:endParaRPr b="1" sz="1400">
              <a:solidFill>
                <a:schemeClr val="dk1"/>
              </a:solidFill>
            </a:endParaRPr>
          </a:p>
          <a:p>
            <a:pPr indent="-301625" lvl="0" marL="457200" rtl="0" algn="l">
              <a:lnSpc>
                <a:spcPct val="115000"/>
              </a:lnSpc>
              <a:spcBef>
                <a:spcPts val="1200"/>
              </a:spcBef>
              <a:spcAft>
                <a:spcPts val="0"/>
              </a:spcAft>
              <a:buClr>
                <a:schemeClr val="dk1"/>
              </a:buClr>
              <a:buSzPts val="1150"/>
              <a:buChar char="●"/>
            </a:pPr>
            <a:r>
              <a:rPr lang="zh-TW" sz="1150">
                <a:solidFill>
                  <a:schemeClr val="dk1"/>
                </a:solidFill>
              </a:rPr>
              <a:t>Existing studies focus on specific age groups (university, adolescents, elementary) without comparing how age impacts AI’s effectiveness in EFL.</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b="1" lang="zh-TW" sz="1150">
                <a:solidFill>
                  <a:schemeClr val="dk1"/>
                </a:solidFill>
              </a:rPr>
              <a:t>Potential Research Question</a:t>
            </a:r>
            <a:r>
              <a:rPr lang="zh-TW" sz="1150">
                <a:solidFill>
                  <a:schemeClr val="dk1"/>
                </a:solidFill>
              </a:rPr>
              <a:t>: How does the effectiveness of AI tools in enhancing EFL speaking skills vary across different age groups?</a:t>
            </a:r>
            <a:endParaRPr sz="11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zh-TW" sz="1400">
                <a:solidFill>
                  <a:schemeClr val="dk1"/>
                </a:solidFill>
              </a:rPr>
              <a:t>Gap 2: Impact of Interaction Settings</a:t>
            </a:r>
            <a:endParaRPr b="1" sz="1400">
              <a:solidFill>
                <a:schemeClr val="dk1"/>
              </a:solidFill>
            </a:endParaRPr>
          </a:p>
          <a:p>
            <a:pPr indent="-301625" lvl="0" marL="457200" rtl="0" algn="l">
              <a:lnSpc>
                <a:spcPct val="115000"/>
              </a:lnSpc>
              <a:spcBef>
                <a:spcPts val="1200"/>
              </a:spcBef>
              <a:spcAft>
                <a:spcPts val="0"/>
              </a:spcAft>
              <a:buClr>
                <a:schemeClr val="dk1"/>
              </a:buClr>
              <a:buSzPts val="1150"/>
              <a:buChar char="●"/>
            </a:pPr>
            <a:r>
              <a:rPr lang="zh-TW" sz="1150">
                <a:solidFill>
                  <a:schemeClr val="dk1"/>
                </a:solidFill>
              </a:rPr>
              <a:t>Few studies explore diverse interaction settings (individual vs. collaborative/paired). The CoolE Bot study begins to address this but leaves room for further investigation.</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b="1" lang="zh-TW" sz="1150">
                <a:solidFill>
                  <a:schemeClr val="dk1"/>
                </a:solidFill>
              </a:rPr>
              <a:t>Potential Research Question</a:t>
            </a:r>
            <a:r>
              <a:rPr lang="zh-TW" sz="1150">
                <a:solidFill>
                  <a:schemeClr val="dk1"/>
                </a:solidFill>
              </a:rPr>
              <a:t>: Do individual, paired, or group interactions with AI chatbots lead to different language learning outcomes?</a:t>
            </a:r>
            <a:endParaRPr sz="11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zh-TW" sz="1400">
                <a:solidFill>
                  <a:schemeClr val="dk1"/>
                </a:solidFill>
              </a:rPr>
              <a:t>Gap 3: Longitudinal Effects of AI-assisted Language Practice</a:t>
            </a:r>
            <a:endParaRPr b="1" sz="1400">
              <a:solidFill>
                <a:schemeClr val="dk1"/>
              </a:solidFill>
            </a:endParaRPr>
          </a:p>
          <a:p>
            <a:pPr indent="-301625" lvl="0" marL="457200" rtl="0" algn="l">
              <a:lnSpc>
                <a:spcPct val="115000"/>
              </a:lnSpc>
              <a:spcBef>
                <a:spcPts val="1200"/>
              </a:spcBef>
              <a:spcAft>
                <a:spcPts val="0"/>
              </a:spcAft>
              <a:buClr>
                <a:schemeClr val="dk1"/>
              </a:buClr>
              <a:buSzPts val="1150"/>
              <a:buChar char="●"/>
            </a:pPr>
            <a:r>
              <a:rPr lang="zh-TW" sz="1150">
                <a:solidFill>
                  <a:schemeClr val="dk1"/>
                </a:solidFill>
              </a:rPr>
              <a:t>Most studies are short-term (2-3 weeks), lacking insights into long-term impacts on speaking proficiency and retention.</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b="1" lang="zh-TW" sz="1150">
                <a:solidFill>
                  <a:schemeClr val="dk1"/>
                </a:solidFill>
              </a:rPr>
              <a:t>Potential Research Question</a:t>
            </a:r>
            <a:r>
              <a:rPr lang="zh-TW" sz="1150">
                <a:solidFill>
                  <a:schemeClr val="dk1"/>
                </a:solidFill>
              </a:rPr>
              <a:t>: What are the long-term effects of AI chatbot interventions on EFL learners’ speaking skills and language retention?</a:t>
            </a:r>
            <a:endParaRPr sz="11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Reflection &amp; Ruture Research Plan</a:t>
            </a:r>
            <a:endParaRPr/>
          </a:p>
        </p:txBody>
      </p:sp>
      <p:sp>
        <p:nvSpPr>
          <p:cNvPr id="338" name="Google Shape;338;p54"/>
          <p:cNvSpPr txBox="1"/>
          <p:nvPr>
            <p:ph idx="1" type="body"/>
          </p:nvPr>
        </p:nvSpPr>
        <p:spPr>
          <a:xfrm>
            <a:off x="311700" y="1152475"/>
            <a:ext cx="8832300" cy="389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zh-TW" sz="1300"/>
              <a:t>Johnny: The help of AI in our world will be inevitable, so think of it as a tool, not something to replace you, the more you know how to use it, the more valuable you are, further research could be on learning different languages, cause the chatbots or the LLMs may not be that good at that specific language.</a:t>
            </a:r>
            <a:endParaRPr sz="1300"/>
          </a:p>
          <a:p>
            <a:pPr indent="-311150" lvl="0" marL="457200" rtl="0" algn="l">
              <a:spcBef>
                <a:spcPts val="1000"/>
              </a:spcBef>
              <a:spcAft>
                <a:spcPts val="0"/>
              </a:spcAft>
              <a:buSzPts val="1300"/>
              <a:buChar char="●"/>
            </a:pPr>
            <a:r>
              <a:rPr lang="zh-TW" sz="1300"/>
              <a:t>Temple: GAI chatbots like CoolE Bot show great promise as supportive learning tools that complement traditional teaching. To further enhance their effectiveness, future research should focus on adapting GAI chatbots for diverse languages and age-appropriate content, ensuring they meet the specific needs of younger and non-native learners.</a:t>
            </a:r>
            <a:endParaRPr sz="1300"/>
          </a:p>
          <a:p>
            <a:pPr indent="-311150" lvl="0" marL="457200" rtl="0" algn="l">
              <a:spcBef>
                <a:spcPts val="1000"/>
              </a:spcBef>
              <a:spcAft>
                <a:spcPts val="0"/>
              </a:spcAft>
              <a:buSzPts val="1300"/>
              <a:buChar char="●"/>
            </a:pPr>
            <a:r>
              <a:rPr lang="zh-TW" sz="1300"/>
              <a:t>Hailey: </a:t>
            </a:r>
            <a:r>
              <a:rPr lang="zh-TW" sz="1300"/>
              <a:t>Integrating AI tools into education is an inevitable trend. We should keep an open mind to explore how to use them ethically to maximize their benefits for our learning activities. Future research could explore the impact of AI tools applied to different subjects of learning, to evaluate the generalization of these tools across various fields of domain.</a:t>
            </a:r>
            <a:endParaRPr sz="1300"/>
          </a:p>
          <a:p>
            <a:pPr indent="-311150" lvl="0" marL="457200" rtl="0" algn="l">
              <a:spcBef>
                <a:spcPts val="1200"/>
              </a:spcBef>
              <a:spcAft>
                <a:spcPts val="1200"/>
              </a:spcAft>
              <a:buSzPts val="1300"/>
              <a:buChar char="●"/>
            </a:pPr>
            <a:r>
              <a:rPr lang="zh-TW" sz="1300"/>
              <a:t>Ella:</a:t>
            </a:r>
            <a:r>
              <a:rPr lang="zh-TW" sz="1300"/>
              <a:t> AI shows strong potential in English learning, especially in reducing learner anxiety and improving practice effectiveness. Tools like TPBOT provide valuable feedback and more speaking opportunities. However, future research could explore incorporating embodied agents into the learning process, thus enhancing interaction and learning experiences for students.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ABSTRACT</a:t>
            </a:r>
            <a:endParaRPr/>
          </a:p>
        </p:txBody>
      </p:sp>
      <p:sp>
        <p:nvSpPr>
          <p:cNvPr id="94" name="Google Shape;94;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Method</a:t>
            </a:r>
            <a:endParaRPr/>
          </a:p>
          <a:p>
            <a:pPr indent="-317500" lvl="1" marL="914400" rtl="0" algn="l">
              <a:spcBef>
                <a:spcPts val="0"/>
              </a:spcBef>
              <a:spcAft>
                <a:spcPts val="0"/>
              </a:spcAft>
              <a:buSzPts val="1400"/>
              <a:buChar char="○"/>
            </a:pPr>
            <a:r>
              <a:rPr lang="zh-TW"/>
              <a:t>100 Participants in this study are Taiwanese students and divided into EG and CG group.</a:t>
            </a:r>
            <a:endParaRPr/>
          </a:p>
          <a:p>
            <a:pPr indent="-317500" lvl="1" marL="914400" rtl="0" algn="l">
              <a:spcBef>
                <a:spcPts val="0"/>
              </a:spcBef>
              <a:spcAft>
                <a:spcPts val="0"/>
              </a:spcAft>
              <a:buSzPts val="1400"/>
              <a:buChar char="○"/>
            </a:pPr>
            <a:r>
              <a:rPr lang="zh-TW"/>
              <a:t>They hope to improve their oral English ability after participating in the four-month experiment.</a:t>
            </a:r>
            <a:endParaRPr/>
          </a:p>
          <a:p>
            <a:pPr indent="-342900" lvl="0" marL="457200" rtl="0" algn="l">
              <a:spcBef>
                <a:spcPts val="0"/>
              </a:spcBef>
              <a:spcAft>
                <a:spcPts val="0"/>
              </a:spcAft>
              <a:buSzPts val="1800"/>
              <a:buChar char="●"/>
            </a:pPr>
            <a:r>
              <a:rPr lang="zh-TW"/>
              <a:t>Result</a:t>
            </a:r>
            <a:endParaRPr/>
          </a:p>
          <a:p>
            <a:pPr indent="-317500" lvl="1" marL="914400" rtl="0" algn="l">
              <a:spcBef>
                <a:spcPts val="0"/>
              </a:spcBef>
              <a:spcAft>
                <a:spcPts val="0"/>
              </a:spcAft>
              <a:buSzPts val="1400"/>
              <a:buChar char="○"/>
            </a:pPr>
            <a:r>
              <a:rPr lang="zh-TW"/>
              <a:t>RQ1 - Results showed that </a:t>
            </a:r>
            <a:r>
              <a:rPr lang="zh-TW">
                <a:highlight>
                  <a:srgbClr val="FCE5CD"/>
                </a:highlight>
              </a:rPr>
              <a:t>TPBOT effectively reduced students' anxiety</a:t>
            </a:r>
            <a:r>
              <a:rPr lang="zh-TW"/>
              <a:t>, providing a safe, interactive environment that encouraged them to practice speaking English without fear.</a:t>
            </a:r>
            <a:endParaRPr/>
          </a:p>
          <a:p>
            <a:pPr indent="-317500" lvl="1" marL="914400" rtl="0" algn="l">
              <a:spcBef>
                <a:spcPts val="0"/>
              </a:spcBef>
              <a:spcAft>
                <a:spcPts val="0"/>
              </a:spcAft>
              <a:buSzPts val="1400"/>
              <a:buChar char="○"/>
            </a:pPr>
            <a:r>
              <a:rPr lang="zh-TW"/>
              <a:t>RQ2 - Students in the </a:t>
            </a:r>
            <a:r>
              <a:rPr lang="zh-TW"/>
              <a:t>EG</a:t>
            </a:r>
            <a:r>
              <a:rPr lang="zh-TW"/>
              <a:t> who used TPBOT demonstrated </a:t>
            </a:r>
            <a:r>
              <a:rPr lang="zh-TW">
                <a:highlight>
                  <a:srgbClr val="FCE5CD"/>
                </a:highlight>
              </a:rPr>
              <a:t>significant improvements in their TOEIC speaking scores</a:t>
            </a:r>
            <a:r>
              <a:rPr lang="zh-TW"/>
              <a:t>, suggesting potential advantages for future employment.</a:t>
            </a:r>
            <a:endParaRPr/>
          </a:p>
          <a:p>
            <a:pPr indent="-317500" lvl="1" marL="914400" rtl="0" algn="l">
              <a:spcBef>
                <a:spcPts val="0"/>
              </a:spcBef>
              <a:spcAft>
                <a:spcPts val="0"/>
              </a:spcAft>
              <a:buSzPts val="1400"/>
              <a:buChar char="○"/>
            </a:pPr>
            <a:r>
              <a:rPr lang="zh-TW"/>
              <a:t>RQ3 - TPBOT </a:t>
            </a:r>
            <a:r>
              <a:rPr lang="zh-TW">
                <a:highlight>
                  <a:srgbClr val="FCE5CD"/>
                </a:highlight>
              </a:rPr>
              <a:t>proved to be a valuable self-learning resource</a:t>
            </a:r>
            <a:r>
              <a:rPr lang="zh-TW"/>
              <a:t>. By offering continuous, interactive practice with immediate feedback, it helped students improve both their TOEIC scores and overall spoken English skills.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p:txBody>
      </p:sp>
      <p:sp>
        <p:nvSpPr>
          <p:cNvPr id="100" name="Google Shape;100;p18"/>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Learning English is usually divided into four parts: listening, speaking, reading, and writing.</a:t>
            </a:r>
            <a:endParaRPr/>
          </a:p>
          <a:p>
            <a:pPr indent="-342900" lvl="0" marL="457200" rtl="0" algn="l">
              <a:spcBef>
                <a:spcPts val="0"/>
              </a:spcBef>
              <a:spcAft>
                <a:spcPts val="0"/>
              </a:spcAft>
              <a:buSzPts val="1800"/>
              <a:buChar char="●"/>
            </a:pPr>
            <a:r>
              <a:rPr lang="zh-TW"/>
              <a:t>In general, Taiwanese students commonly feel shy and anxious when they are asked to speak English in class.</a:t>
            </a:r>
            <a:endParaRPr/>
          </a:p>
          <a:p>
            <a:pPr indent="-342900" lvl="0" marL="457200" rtl="0" algn="l">
              <a:spcBef>
                <a:spcPts val="0"/>
              </a:spcBef>
              <a:spcAft>
                <a:spcPts val="0"/>
              </a:spcAft>
              <a:buSzPts val="1800"/>
              <a:buChar char="●"/>
            </a:pPr>
            <a:r>
              <a:rPr lang="zh-TW"/>
              <a:t>This is the so-called </a:t>
            </a:r>
            <a:r>
              <a:rPr lang="zh-TW">
                <a:highlight>
                  <a:srgbClr val="FCE5CD"/>
                </a:highlight>
              </a:rPr>
              <a:t>foreign language phobia</a:t>
            </a:r>
            <a:r>
              <a:rPr lang="zh-TW"/>
              <a:t>, which is the </a:t>
            </a:r>
            <a:r>
              <a:rPr lang="zh-TW">
                <a:highlight>
                  <a:srgbClr val="FCE5CD"/>
                </a:highlight>
              </a:rPr>
              <a:t>feeling of panic, worry, tension, and anxiety experienced when using a second or foreign language</a:t>
            </a:r>
            <a:r>
              <a:rPr lang="zh-TW"/>
              <a:t>.</a:t>
            </a:r>
            <a:endParaRPr/>
          </a:p>
          <a:p>
            <a:pPr indent="-342900" lvl="0" marL="457200" rtl="0" algn="l">
              <a:spcBef>
                <a:spcPts val="0"/>
              </a:spcBef>
              <a:spcAft>
                <a:spcPts val="0"/>
              </a:spcAft>
              <a:buSzPts val="1800"/>
              <a:buChar char="●"/>
            </a:pPr>
            <a:r>
              <a:rPr lang="zh-TW"/>
              <a:t>Young </a:t>
            </a:r>
            <a:r>
              <a:rPr lang="zh-TW" sz="1200"/>
              <a:t>(1990)</a:t>
            </a:r>
            <a:r>
              <a:rPr lang="zh-TW"/>
              <a:t> pointed out that speaking a foreign language is not the only source of student anxiety, but speaking a foreign language in front of the class. And tried to </a:t>
            </a:r>
            <a:r>
              <a:rPr lang="zh-TW">
                <a:highlight>
                  <a:srgbClr val="FCE5CD"/>
                </a:highlight>
              </a:rPr>
              <a:t>change the classroom environment to eliminate students’ anxiety</a:t>
            </a:r>
            <a:r>
              <a:rPr lang="zh-TW"/>
              <a:t>.</a:t>
            </a:r>
            <a:endParaRPr/>
          </a:p>
          <a:p>
            <a:pPr indent="-342900" lvl="0" marL="457200" rtl="0" algn="l">
              <a:spcBef>
                <a:spcPts val="0"/>
              </a:spcBef>
              <a:spcAft>
                <a:spcPts val="0"/>
              </a:spcAft>
              <a:buSzPts val="1800"/>
              <a:buChar char="●"/>
            </a:pPr>
            <a:r>
              <a:rPr lang="zh-TW"/>
              <a:t>Additionally, Minghe and Yuan </a:t>
            </a:r>
            <a:r>
              <a:rPr lang="zh-TW" sz="1200"/>
              <a:t>(2013)</a:t>
            </a:r>
            <a:r>
              <a:rPr lang="zh-TW"/>
              <a:t> also pointed out that </a:t>
            </a:r>
            <a:r>
              <a:rPr lang="zh-TW">
                <a:highlight>
                  <a:srgbClr val="FCE5CD"/>
                </a:highlight>
              </a:rPr>
              <a:t>the factor that causes anxiety is speaking in front of others.</a:t>
            </a:r>
            <a:endParaRPr>
              <a:highlight>
                <a:srgbClr val="FCE5CD"/>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p:txBody>
      </p:sp>
      <p:sp>
        <p:nvSpPr>
          <p:cNvPr id="106" name="Google Shape;106;p19"/>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Fortunately, EFL learners can use </a:t>
            </a:r>
            <a:r>
              <a:rPr lang="zh-TW">
                <a:highlight>
                  <a:srgbClr val="FCE5CD"/>
                </a:highlight>
              </a:rPr>
              <a:t>computer-assisted methods to reduce oral anxiety</a:t>
            </a:r>
            <a:r>
              <a:rPr lang="zh-TW"/>
              <a:t> </a:t>
            </a:r>
            <a:r>
              <a:rPr lang="zh-TW" sz="1200"/>
              <a:t>(Tallon, 2009)</a:t>
            </a:r>
            <a:r>
              <a:rPr lang="zh-TW"/>
              <a:t>.</a:t>
            </a:r>
            <a:endParaRPr/>
          </a:p>
          <a:p>
            <a:pPr indent="-342900" lvl="0" marL="457200" rtl="0" algn="l">
              <a:spcBef>
                <a:spcPts val="0"/>
              </a:spcBef>
              <a:spcAft>
                <a:spcPts val="0"/>
              </a:spcAft>
              <a:buSzPts val="1800"/>
              <a:buChar char="●"/>
            </a:pPr>
            <a:r>
              <a:rPr lang="zh-TW"/>
              <a:t>Now that smartphones are easy to carry around and can easily be used to customize courses for learners, mobile learning has become a common phenomenon.</a:t>
            </a:r>
            <a:endParaRPr/>
          </a:p>
          <a:p>
            <a:pPr indent="-342900" lvl="0" marL="457200" rtl="0" algn="l">
              <a:spcBef>
                <a:spcPts val="0"/>
              </a:spcBef>
              <a:spcAft>
                <a:spcPts val="0"/>
              </a:spcAft>
              <a:buSzPts val="1800"/>
              <a:buChar char="●"/>
            </a:pPr>
            <a:r>
              <a:rPr lang="zh-TW"/>
              <a:t>Therefore, learners can learn anytime and anywhere, and gaining knowledge is becoming increasingly convenient.</a:t>
            </a:r>
            <a:endParaRPr/>
          </a:p>
          <a:p>
            <a:pPr indent="-342900" lvl="0" marL="457200" rtl="0" algn="l">
              <a:spcBef>
                <a:spcPts val="0"/>
              </a:spcBef>
              <a:spcAft>
                <a:spcPts val="0"/>
              </a:spcAft>
              <a:buSzPts val="1800"/>
              <a:buChar char="●"/>
            </a:pPr>
            <a:r>
              <a:rPr lang="zh-TW"/>
              <a:t>In addition, Miangah and Nezarat</a:t>
            </a:r>
            <a:r>
              <a:rPr lang="zh-TW" sz="1200"/>
              <a:t>(2012)</a:t>
            </a:r>
            <a:r>
              <a:rPr lang="zh-TW"/>
              <a:t> stated that the </a:t>
            </a:r>
            <a:r>
              <a:rPr lang="zh-TW">
                <a:highlight>
                  <a:srgbClr val="FCE5CD"/>
                </a:highlight>
              </a:rPr>
              <a:t>oral function of mobile learning is very important</a:t>
            </a:r>
            <a:r>
              <a:rPr lang="zh-TW"/>
              <a:t>.</a:t>
            </a:r>
            <a:r>
              <a:rPr lang="zh-TW"/>
              <a:t>Therefore, i</a:t>
            </a:r>
            <a:r>
              <a:rPr lang="zh-TW"/>
              <a:t>f mobile learning can cover the function of interactive oral practice, this would be of great help to language learners.</a:t>
            </a:r>
            <a:endParaRPr/>
          </a:p>
          <a:p>
            <a:pPr indent="0" lvl="0" marL="0" rtl="0" algn="l">
              <a:spcBef>
                <a:spcPts val="1200"/>
              </a:spcBef>
              <a:spcAft>
                <a:spcPts val="1200"/>
              </a:spcAft>
              <a:buNone/>
            </a:pPr>
            <a:r>
              <a:rPr lang="zh-TW"/>
              <a:t>For these reasons, the AI chatbot designed in this study </a:t>
            </a:r>
            <a:r>
              <a:rPr lang="zh-TW">
                <a:highlight>
                  <a:srgbClr val="FCE5CD"/>
                </a:highlight>
              </a:rPr>
              <a:t>aims to be an effective learning tool for students to alleviate their anxiety about speaking foreign languages.</a:t>
            </a:r>
            <a:endParaRPr>
              <a:highlight>
                <a:srgbClr val="FCE5CD"/>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p:txBody>
      </p:sp>
      <p:sp>
        <p:nvSpPr>
          <p:cNvPr id="112" name="Google Shape;112;p20"/>
          <p:cNvSpPr txBox="1"/>
          <p:nvPr>
            <p:ph idx="1" type="body"/>
          </p:nvPr>
        </p:nvSpPr>
        <p:spPr>
          <a:xfrm>
            <a:off x="311700" y="923875"/>
            <a:ext cx="87609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There are many successful computer applications for training on speaking languages.</a:t>
            </a:r>
            <a:endParaRPr/>
          </a:p>
          <a:p>
            <a:pPr indent="-342900" lvl="0" marL="457200" rtl="0" algn="l">
              <a:spcBef>
                <a:spcPts val="0"/>
              </a:spcBef>
              <a:spcAft>
                <a:spcPts val="0"/>
              </a:spcAft>
              <a:buSzPts val="1800"/>
              <a:buChar char="●"/>
            </a:pPr>
            <a:r>
              <a:rPr lang="zh-TW"/>
              <a:t>The development of chatbots has been undertaken to leverage learning and teaching in different disciplines.</a:t>
            </a:r>
            <a:endParaRPr/>
          </a:p>
          <a:p>
            <a:pPr indent="-317500" lvl="1" marL="914400" rtl="0" algn="l">
              <a:spcBef>
                <a:spcPts val="0"/>
              </a:spcBef>
              <a:spcAft>
                <a:spcPts val="0"/>
              </a:spcAft>
              <a:buSzPts val="1400"/>
              <a:buChar char="○"/>
            </a:pPr>
            <a:r>
              <a:rPr lang="zh-TW"/>
              <a:t>Freudbot was developed to </a:t>
            </a:r>
            <a:r>
              <a:rPr lang="zh-TW">
                <a:highlight>
                  <a:srgbClr val="FCE5CD"/>
                </a:highlight>
              </a:rPr>
              <a:t>understand the psychology of student interaction</a:t>
            </a:r>
            <a:r>
              <a:rPr lang="zh-TW"/>
              <a:t> in distance education </a:t>
            </a:r>
            <a:r>
              <a:rPr lang="zh-TW" sz="1200"/>
              <a:t>(Heller et al., 2005)</a:t>
            </a:r>
            <a:r>
              <a:rPr lang="zh-TW"/>
              <a:t>. The results indicated that a basic analysis of chat records shows a </a:t>
            </a:r>
            <a:r>
              <a:rPr lang="zh-TW">
                <a:highlight>
                  <a:srgbClr val="FCE5CD"/>
                </a:highlight>
              </a:rPr>
              <a:t>high proportion of task execution</a:t>
            </a:r>
            <a:r>
              <a:rPr lang="zh-TW"/>
              <a:t>.</a:t>
            </a:r>
            <a:endParaRPr/>
          </a:p>
          <a:p>
            <a:pPr indent="-317500" lvl="1" marL="914400" rtl="0" algn="l">
              <a:spcBef>
                <a:spcPts val="0"/>
              </a:spcBef>
              <a:spcAft>
                <a:spcPts val="0"/>
              </a:spcAft>
              <a:buSzPts val="1400"/>
              <a:buChar char="○"/>
            </a:pPr>
            <a:r>
              <a:rPr lang="zh-TW"/>
              <a:t>The results also showed that chatbot technology is expected to become a teaching and learning tool in distance learning and online education </a:t>
            </a:r>
            <a:r>
              <a:rPr lang="zh-TW" sz="1200"/>
              <a:t>(Heller et al., 2005).</a:t>
            </a:r>
            <a:endParaRPr sz="1200"/>
          </a:p>
          <a:p>
            <a:pPr indent="-317500" lvl="1" marL="914400" rtl="0" algn="l">
              <a:spcBef>
                <a:spcPts val="0"/>
              </a:spcBef>
              <a:spcAft>
                <a:spcPts val="0"/>
              </a:spcAft>
              <a:buSzPts val="1400"/>
              <a:buChar char="○"/>
            </a:pPr>
            <a:r>
              <a:rPr lang="zh-TW"/>
              <a:t>In science lectures, the use of chatbots was also compared with humanoid robots, and it was reported that </a:t>
            </a:r>
            <a:r>
              <a:rPr lang="zh-TW">
                <a:highlight>
                  <a:srgbClr val="FCE5CD"/>
                </a:highlight>
              </a:rPr>
              <a:t>visualization using chatbots helps students to understand lectures</a:t>
            </a:r>
            <a:r>
              <a:rPr lang="zh-TW"/>
              <a:t> smoothly </a:t>
            </a:r>
            <a:r>
              <a:rPr lang="zh-TW" sz="1200"/>
              <a:t>(Matsuura &amp; Ishimura, 2017).</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p:txBody>
      </p:sp>
      <p:sp>
        <p:nvSpPr>
          <p:cNvPr id="118" name="Google Shape;118;p21"/>
          <p:cNvSpPr txBox="1"/>
          <p:nvPr>
            <p:ph idx="1" type="body"/>
          </p:nvPr>
        </p:nvSpPr>
        <p:spPr>
          <a:xfrm>
            <a:off x="311700" y="923875"/>
            <a:ext cx="86721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However, research on the use and development of chatbots to enhance language learning is quite difficult.</a:t>
            </a:r>
            <a:endParaRPr/>
          </a:p>
          <a:p>
            <a:pPr indent="-317500" lvl="1" marL="914400" rtl="0" algn="l">
              <a:spcBef>
                <a:spcPts val="0"/>
              </a:spcBef>
              <a:spcAft>
                <a:spcPts val="0"/>
              </a:spcAft>
              <a:buSzPts val="1400"/>
              <a:buChar char="○"/>
            </a:pPr>
            <a:r>
              <a:rPr lang="zh-TW"/>
              <a:t>Project LISTEN's virtual reading instructor </a:t>
            </a:r>
            <a:r>
              <a:rPr lang="zh-TW" sz="1200"/>
              <a:t>(Mostow et al., 2013)</a:t>
            </a:r>
            <a:r>
              <a:rPr lang="zh-TW"/>
              <a:t> uses speech recognition to monitor children's speech when reading aloud, thereby supporting elementary school students in improving their reading skills in their first language, English.</a:t>
            </a:r>
            <a:endParaRPr/>
          </a:p>
          <a:p>
            <a:pPr indent="-317500" lvl="1" marL="914400" rtl="0" algn="l">
              <a:spcBef>
                <a:spcPts val="0"/>
              </a:spcBef>
              <a:spcAft>
                <a:spcPts val="0"/>
              </a:spcAft>
              <a:buSzPts val="1400"/>
              <a:buChar char="○"/>
            </a:pPr>
            <a:r>
              <a:rPr lang="zh-TW"/>
              <a:t>Systems such as Robo-Sensei </a:t>
            </a:r>
            <a:r>
              <a:rPr lang="zh-TW" sz="1200"/>
              <a:t>(Nagata, 2009)</a:t>
            </a:r>
            <a:r>
              <a:rPr lang="zh-TW"/>
              <a:t> have implemented natural language processing algorithms to provide adult learners with semantic and syntactic feedback and improve foreign language grammar skills.</a:t>
            </a:r>
            <a:endParaRPr/>
          </a:p>
          <a:p>
            <a:pPr indent="-317500" lvl="1" marL="914400" rtl="0" algn="l">
              <a:spcBef>
                <a:spcPts val="0"/>
              </a:spcBef>
              <a:spcAft>
                <a:spcPts val="0"/>
              </a:spcAft>
              <a:buSzPts val="1400"/>
              <a:buChar char="○"/>
            </a:pPr>
            <a:r>
              <a:rPr lang="zh-TW"/>
              <a:t>Physical robots have also been shown to be effective in helping children to learn aryl compound vocabulary </a:t>
            </a:r>
            <a:r>
              <a:rPr lang="zh-TW" sz="1200"/>
              <a:t>(Vogt et al., 2019).</a:t>
            </a:r>
            <a:endParaRPr sz="1200"/>
          </a:p>
          <a:p>
            <a:pPr indent="-304800" lvl="1" marL="914400" rtl="0" algn="l">
              <a:spcBef>
                <a:spcPts val="0"/>
              </a:spcBef>
              <a:spcAft>
                <a:spcPts val="0"/>
              </a:spcAft>
              <a:buSzPts val="1200"/>
              <a:buChar char="○"/>
            </a:pPr>
            <a:r>
              <a:rPr lang="zh-TW"/>
              <a:t>Hsu </a:t>
            </a:r>
            <a:r>
              <a:rPr lang="zh-TW" sz="1200"/>
              <a:t>(2008a) </a:t>
            </a:r>
            <a:r>
              <a:rPr lang="zh-TW"/>
              <a:t>proposed that robots can help young children to understand and create stories.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