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3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B0D16-88A8-4BB6-9FBE-8CE2045A3E81}" v="19" dt="2025-09-14T12:27:28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mi green" userId="1bbda6d96a239d9d" providerId="LiveId" clId="{0D00D021-5747-4DB4-935B-6DE9882AC9F8}"/>
    <pc:docChg chg="undo redo custSel modSld">
      <pc:chgData name="naomi green" userId="1bbda6d96a239d9d" providerId="LiveId" clId="{0D00D021-5747-4DB4-935B-6DE9882AC9F8}" dt="2025-09-14T12:27:28.970" v="326"/>
      <pc:docMkLst>
        <pc:docMk/>
      </pc:docMkLst>
      <pc:sldChg chg="modSp mod">
        <pc:chgData name="naomi green" userId="1bbda6d96a239d9d" providerId="LiveId" clId="{0D00D021-5747-4DB4-935B-6DE9882AC9F8}" dt="2025-09-14T12:13:27.506" v="4" actId="5793"/>
        <pc:sldMkLst>
          <pc:docMk/>
          <pc:sldMk cId="1506242954" sldId="256"/>
        </pc:sldMkLst>
        <pc:spChg chg="mod">
          <ac:chgData name="naomi green" userId="1bbda6d96a239d9d" providerId="LiveId" clId="{0D00D021-5747-4DB4-935B-6DE9882AC9F8}" dt="2025-09-14T12:13:27.506" v="4" actId="5793"/>
          <ac:spMkLst>
            <pc:docMk/>
            <pc:sldMk cId="1506242954" sldId="256"/>
            <ac:spMk id="3" creationId="{694C5E61-EC08-0EF9-C65B-4AD0C42F765B}"/>
          </ac:spMkLst>
        </pc:spChg>
      </pc:sldChg>
      <pc:sldChg chg="modSp mod">
        <pc:chgData name="naomi green" userId="1bbda6d96a239d9d" providerId="LiveId" clId="{0D00D021-5747-4DB4-935B-6DE9882AC9F8}" dt="2025-09-14T12:17:16.023" v="23" actId="108"/>
        <pc:sldMkLst>
          <pc:docMk/>
          <pc:sldMk cId="0" sldId="258"/>
        </pc:sldMkLst>
        <pc:graphicFrameChg chg="mod modGraphic">
          <ac:chgData name="naomi green" userId="1bbda6d96a239d9d" providerId="LiveId" clId="{0D00D021-5747-4DB4-935B-6DE9882AC9F8}" dt="2025-09-14T12:17:16.023" v="23" actId="108"/>
          <ac:graphicFrameMkLst>
            <pc:docMk/>
            <pc:sldMk cId="0" sldId="258"/>
            <ac:graphicFrameMk id="15" creationId="{F14E21DF-0045-A50E-2500-438E53C68A24}"/>
          </ac:graphicFrameMkLst>
        </pc:graphicFrameChg>
      </pc:sldChg>
      <pc:sldChg chg="modSp mod">
        <pc:chgData name="naomi green" userId="1bbda6d96a239d9d" providerId="LiveId" clId="{0D00D021-5747-4DB4-935B-6DE9882AC9F8}" dt="2025-09-14T12:23:54.431" v="208" actId="20577"/>
        <pc:sldMkLst>
          <pc:docMk/>
          <pc:sldMk cId="0" sldId="259"/>
        </pc:sldMkLst>
        <pc:spChg chg="mod">
          <ac:chgData name="naomi green" userId="1bbda6d96a239d9d" providerId="LiveId" clId="{0D00D021-5747-4DB4-935B-6DE9882AC9F8}" dt="2025-09-14T12:23:54.431" v="208" actId="20577"/>
          <ac:spMkLst>
            <pc:docMk/>
            <pc:sldMk cId="0" sldId="259"/>
            <ac:spMk id="3" creationId="{00000000-0000-0000-0000-000000000000}"/>
          </ac:spMkLst>
        </pc:spChg>
        <pc:graphicFrameChg chg="mod">
          <ac:chgData name="naomi green" userId="1bbda6d96a239d9d" providerId="LiveId" clId="{0D00D021-5747-4DB4-935B-6DE9882AC9F8}" dt="2025-09-14T12:21:27.915" v="110" actId="1076"/>
          <ac:graphicFrameMkLst>
            <pc:docMk/>
            <pc:sldMk cId="0" sldId="259"/>
            <ac:graphicFrameMk id="4" creationId="{F1A59B18-4E85-1C39-08FF-F40A7B103C97}"/>
          </ac:graphicFrameMkLst>
        </pc:graphicFrameChg>
      </pc:sldChg>
      <pc:sldChg chg="modSp mod">
        <pc:chgData name="naomi green" userId="1bbda6d96a239d9d" providerId="LiveId" clId="{0D00D021-5747-4DB4-935B-6DE9882AC9F8}" dt="2025-09-14T12:27:28.970" v="326"/>
        <pc:sldMkLst>
          <pc:docMk/>
          <pc:sldMk cId="1474351204" sldId="270"/>
        </pc:sldMkLst>
        <pc:spChg chg="mod">
          <ac:chgData name="naomi green" userId="1bbda6d96a239d9d" providerId="LiveId" clId="{0D00D021-5747-4DB4-935B-6DE9882AC9F8}" dt="2025-09-14T12:27:28.970" v="326"/>
          <ac:spMkLst>
            <pc:docMk/>
            <pc:sldMk cId="1474351204" sldId="270"/>
            <ac:spMk id="3" creationId="{FCE080F2-6C5D-2677-E005-EC748AC86BE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25EA-9C53-4969-9C1B-EAD65FCB2B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09B68D-1AD8-4204-B5D6-AE893D940CFC}">
      <dgm:prSet custT="1"/>
      <dgm:spPr/>
      <dgm:t>
        <a:bodyPr/>
        <a:lstStyle/>
        <a:p>
          <a:r>
            <a:rPr lang="en-US" sz="2800" dirty="0"/>
            <a:t>Task: Isolated sign (word‑level) classification from video</a:t>
          </a:r>
        </a:p>
      </dgm:t>
    </dgm:pt>
    <dgm:pt modelId="{BE1EF36D-A010-4060-AF82-9C7BE511CC36}" type="parTrans" cxnId="{740EF55B-9D24-4570-875E-4C8ED79F52F7}">
      <dgm:prSet/>
      <dgm:spPr/>
      <dgm:t>
        <a:bodyPr/>
        <a:lstStyle/>
        <a:p>
          <a:endParaRPr lang="en-US" sz="1600"/>
        </a:p>
      </dgm:t>
    </dgm:pt>
    <dgm:pt modelId="{5B7353CE-7146-40A4-93B4-0E415059F2DE}" type="sibTrans" cxnId="{740EF55B-9D24-4570-875E-4C8ED79F52F7}">
      <dgm:prSet/>
      <dgm:spPr/>
      <dgm:t>
        <a:bodyPr/>
        <a:lstStyle/>
        <a:p>
          <a:endParaRPr lang="en-US" sz="1600"/>
        </a:p>
      </dgm:t>
    </dgm:pt>
    <dgm:pt modelId="{1248D25C-37BA-466D-AE87-F6FD220404C7}">
      <dgm:prSet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Motivation</a:t>
          </a:r>
          <a:r>
            <a:rPr lang="en-US" sz="2800" b="1" kern="1200" dirty="0"/>
            <a:t>: </a:t>
          </a: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Help deaf and hearing people learn a shared, accessible language</a:t>
          </a:r>
        </a:p>
      </dgm:t>
    </dgm:pt>
    <dgm:pt modelId="{C024A289-0DC0-4000-BD73-404B6AFE956A}" type="parTrans" cxnId="{61855714-0564-4078-935D-04BC2D75B7AC}">
      <dgm:prSet/>
      <dgm:spPr/>
      <dgm:t>
        <a:bodyPr/>
        <a:lstStyle/>
        <a:p>
          <a:endParaRPr lang="en-US" sz="1600"/>
        </a:p>
      </dgm:t>
    </dgm:pt>
    <dgm:pt modelId="{72A1F432-90B0-4FD1-9B24-CD5BA1DC1539}" type="sibTrans" cxnId="{61855714-0564-4078-935D-04BC2D75B7AC}">
      <dgm:prSet/>
      <dgm:spPr/>
      <dgm:t>
        <a:bodyPr/>
        <a:lstStyle/>
        <a:p>
          <a:endParaRPr lang="en-US" sz="1600"/>
        </a:p>
      </dgm:t>
    </dgm:pt>
    <dgm:pt modelId="{5EBD49FE-F3CB-47BF-A371-40C99D97C71A}">
      <dgm:prSet custT="1"/>
      <dgm:spPr/>
      <dgm:t>
        <a:bodyPr/>
        <a:lstStyle/>
        <a:p>
          <a:r>
            <a:rPr lang="en-US" sz="2800" dirty="0"/>
            <a:t>Input: video clip; Output: English word from fixed vocabulary</a:t>
          </a:r>
        </a:p>
      </dgm:t>
    </dgm:pt>
    <dgm:pt modelId="{615ADAF0-DAF2-4CAB-9794-785E9E5A6CC0}" type="parTrans" cxnId="{87FDD8D2-C937-48BD-BD2B-C3928AE1E950}">
      <dgm:prSet/>
      <dgm:spPr/>
      <dgm:t>
        <a:bodyPr/>
        <a:lstStyle/>
        <a:p>
          <a:endParaRPr lang="en-US" sz="1600"/>
        </a:p>
      </dgm:t>
    </dgm:pt>
    <dgm:pt modelId="{199BDF07-CFAF-4FFA-87CA-1BDC01A5E0A0}" type="sibTrans" cxnId="{87FDD8D2-C937-48BD-BD2B-C3928AE1E950}">
      <dgm:prSet/>
      <dgm:spPr/>
      <dgm:t>
        <a:bodyPr/>
        <a:lstStyle/>
        <a:p>
          <a:endParaRPr lang="en-US" sz="1600"/>
        </a:p>
      </dgm:t>
    </dgm:pt>
    <dgm:pt modelId="{6F9250D2-287F-4462-B5DD-C68052CFE459}" type="pres">
      <dgm:prSet presAssocID="{78AB25EA-9C53-4969-9C1B-EAD65FCB2B59}" presName="linear" presStyleCnt="0">
        <dgm:presLayoutVars>
          <dgm:animLvl val="lvl"/>
          <dgm:resizeHandles val="exact"/>
        </dgm:presLayoutVars>
      </dgm:prSet>
      <dgm:spPr/>
    </dgm:pt>
    <dgm:pt modelId="{4833EE8F-325D-434D-9886-71FEB41EB7CC}" type="pres">
      <dgm:prSet presAssocID="{8009B68D-1AD8-4204-B5D6-AE893D940C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074892-A4A5-4B61-BA6D-CF3EEE1E5163}" type="pres">
      <dgm:prSet presAssocID="{5B7353CE-7146-40A4-93B4-0E415059F2DE}" presName="spacer" presStyleCnt="0"/>
      <dgm:spPr/>
    </dgm:pt>
    <dgm:pt modelId="{1893CDCC-32E6-41AA-AC0D-A230C86EFF6D}" type="pres">
      <dgm:prSet presAssocID="{1248D25C-37BA-466D-AE87-F6FD220404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DB5585-EF78-458D-9EC5-380BFF1EDF68}" type="pres">
      <dgm:prSet presAssocID="{72A1F432-90B0-4FD1-9B24-CD5BA1DC1539}" presName="spacer" presStyleCnt="0"/>
      <dgm:spPr/>
    </dgm:pt>
    <dgm:pt modelId="{651743C2-7135-4EBC-81E9-EC5526242F8F}" type="pres">
      <dgm:prSet presAssocID="{5EBD49FE-F3CB-47BF-A371-40C99D97C7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855714-0564-4078-935D-04BC2D75B7AC}" srcId="{78AB25EA-9C53-4969-9C1B-EAD65FCB2B59}" destId="{1248D25C-37BA-466D-AE87-F6FD220404C7}" srcOrd="1" destOrd="0" parTransId="{C024A289-0DC0-4000-BD73-404B6AFE956A}" sibTransId="{72A1F432-90B0-4FD1-9B24-CD5BA1DC1539}"/>
    <dgm:cxn modelId="{F46B9418-7612-4806-9F3D-0A7B925AB269}" type="presOf" srcId="{78AB25EA-9C53-4969-9C1B-EAD65FCB2B59}" destId="{6F9250D2-287F-4462-B5DD-C68052CFE459}" srcOrd="0" destOrd="0" presId="urn:microsoft.com/office/officeart/2005/8/layout/vList2"/>
    <dgm:cxn modelId="{A00A8627-AEA5-439D-989E-EA77EAB82E74}" type="presOf" srcId="{5EBD49FE-F3CB-47BF-A371-40C99D97C71A}" destId="{651743C2-7135-4EBC-81E9-EC5526242F8F}" srcOrd="0" destOrd="0" presId="urn:microsoft.com/office/officeart/2005/8/layout/vList2"/>
    <dgm:cxn modelId="{740EF55B-9D24-4570-875E-4C8ED79F52F7}" srcId="{78AB25EA-9C53-4969-9C1B-EAD65FCB2B59}" destId="{8009B68D-1AD8-4204-B5D6-AE893D940CFC}" srcOrd="0" destOrd="0" parTransId="{BE1EF36D-A010-4060-AF82-9C7BE511CC36}" sibTransId="{5B7353CE-7146-40A4-93B4-0E415059F2DE}"/>
    <dgm:cxn modelId="{04194249-9D0F-4D2F-B26A-932ACE00BA73}" type="presOf" srcId="{1248D25C-37BA-466D-AE87-F6FD220404C7}" destId="{1893CDCC-32E6-41AA-AC0D-A230C86EFF6D}" srcOrd="0" destOrd="0" presId="urn:microsoft.com/office/officeart/2005/8/layout/vList2"/>
    <dgm:cxn modelId="{87FDD8D2-C937-48BD-BD2B-C3928AE1E950}" srcId="{78AB25EA-9C53-4969-9C1B-EAD65FCB2B59}" destId="{5EBD49FE-F3CB-47BF-A371-40C99D97C71A}" srcOrd="2" destOrd="0" parTransId="{615ADAF0-DAF2-4CAB-9794-785E9E5A6CC0}" sibTransId="{199BDF07-CFAF-4FFA-87CA-1BDC01A5E0A0}"/>
    <dgm:cxn modelId="{F98C8BD6-7727-4CBB-AB3F-5D739A988758}" type="presOf" srcId="{8009B68D-1AD8-4204-B5D6-AE893D940CFC}" destId="{4833EE8F-325D-434D-9886-71FEB41EB7CC}" srcOrd="0" destOrd="0" presId="urn:microsoft.com/office/officeart/2005/8/layout/vList2"/>
    <dgm:cxn modelId="{E06E9B6E-92F3-4824-9A78-3A069626E446}" type="presParOf" srcId="{6F9250D2-287F-4462-B5DD-C68052CFE459}" destId="{4833EE8F-325D-434D-9886-71FEB41EB7CC}" srcOrd="0" destOrd="0" presId="urn:microsoft.com/office/officeart/2005/8/layout/vList2"/>
    <dgm:cxn modelId="{060484B0-CF6D-4FC0-8AF3-81D6A09738A1}" type="presParOf" srcId="{6F9250D2-287F-4462-B5DD-C68052CFE459}" destId="{48074892-A4A5-4B61-BA6D-CF3EEE1E5163}" srcOrd="1" destOrd="0" presId="urn:microsoft.com/office/officeart/2005/8/layout/vList2"/>
    <dgm:cxn modelId="{61CB8334-7D7E-4246-8C89-CEBE3635B654}" type="presParOf" srcId="{6F9250D2-287F-4462-B5DD-C68052CFE459}" destId="{1893CDCC-32E6-41AA-AC0D-A230C86EFF6D}" srcOrd="2" destOrd="0" presId="urn:microsoft.com/office/officeart/2005/8/layout/vList2"/>
    <dgm:cxn modelId="{1F6F5664-CBBA-4ABD-9BC5-43AE0E154909}" type="presParOf" srcId="{6F9250D2-287F-4462-B5DD-C68052CFE459}" destId="{33DB5585-EF78-458D-9EC5-380BFF1EDF68}" srcOrd="3" destOrd="0" presId="urn:microsoft.com/office/officeart/2005/8/layout/vList2"/>
    <dgm:cxn modelId="{7437E360-188E-46ED-96BA-AB217FB98AF2}" type="presParOf" srcId="{6F9250D2-287F-4462-B5DD-C68052CFE459}" destId="{651743C2-7135-4EBC-81E9-EC5526242F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E917D-AE07-4225-AF1A-315466A004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4B8E292-98B6-4277-A7B5-6147E737F56B}">
      <dgm:prSet phldrT="[Text]"/>
      <dgm:spPr/>
      <dgm:t>
        <a:bodyPr/>
        <a:lstStyle/>
        <a:p>
          <a:r>
            <a:rPr lang="en-US" dirty="0"/>
            <a:t>Video sample</a:t>
          </a:r>
          <a:endParaRPr lang="LID4096" dirty="0"/>
        </a:p>
      </dgm:t>
    </dgm:pt>
    <dgm:pt modelId="{C51EDD8F-B405-4770-BC92-8EF4789F30D3}" type="parTrans" cxnId="{3436AF53-E84E-45C8-844B-0DE2E9206CF5}">
      <dgm:prSet/>
      <dgm:spPr/>
      <dgm:t>
        <a:bodyPr/>
        <a:lstStyle/>
        <a:p>
          <a:endParaRPr lang="LID4096"/>
        </a:p>
      </dgm:t>
    </dgm:pt>
    <dgm:pt modelId="{EAFCFCE4-A69B-41FC-B2FC-0BD9D03D6474}" type="sibTrans" cxnId="{3436AF53-E84E-45C8-844B-0DE2E9206CF5}">
      <dgm:prSet/>
      <dgm:spPr/>
      <dgm:t>
        <a:bodyPr/>
        <a:lstStyle/>
        <a:p>
          <a:endParaRPr lang="LID4096"/>
        </a:p>
      </dgm:t>
    </dgm:pt>
    <dgm:pt modelId="{6D8516E6-25DB-4CE2-870A-82C54ADB2607}">
      <dgm:prSet/>
      <dgm:spPr/>
      <dgm:t>
        <a:bodyPr/>
        <a:lstStyle/>
        <a:p>
          <a:r>
            <a:rPr lang="en-US" dirty="0" err="1"/>
            <a:t>MediaPipe</a:t>
          </a:r>
          <a:r>
            <a:rPr lang="en-US" dirty="0"/>
            <a:t> </a:t>
          </a:r>
          <a:r>
            <a:rPr lang="en-US" dirty="0" err="1"/>
            <a:t>keypoints</a:t>
          </a:r>
          <a:endParaRPr lang="en-US" dirty="0"/>
        </a:p>
      </dgm:t>
    </dgm:pt>
    <dgm:pt modelId="{C1FB2B09-528B-46BF-8B7C-EF8D073F7DEC}" type="parTrans" cxnId="{2AFD9FDD-CA34-4C80-A5D2-21F3566BDF20}">
      <dgm:prSet/>
      <dgm:spPr/>
      <dgm:t>
        <a:bodyPr/>
        <a:lstStyle/>
        <a:p>
          <a:endParaRPr lang="LID4096"/>
        </a:p>
      </dgm:t>
    </dgm:pt>
    <dgm:pt modelId="{DF4BC377-2B78-4DC1-BAF4-9686D3DC53F3}" type="sibTrans" cxnId="{2AFD9FDD-CA34-4C80-A5D2-21F3566BDF20}">
      <dgm:prSet/>
      <dgm:spPr/>
      <dgm:t>
        <a:bodyPr/>
        <a:lstStyle/>
        <a:p>
          <a:endParaRPr lang="LID4096"/>
        </a:p>
      </dgm:t>
    </dgm:pt>
    <dgm:pt modelId="{480CBC70-76AE-4F31-944D-9A1F3FDFFA9A}">
      <dgm:prSet/>
      <dgm:spPr/>
      <dgm:t>
        <a:bodyPr/>
        <a:lstStyle/>
        <a:p>
          <a:r>
            <a:rPr lang="en-US" dirty="0"/>
            <a:t>Normalized pose vectors</a:t>
          </a:r>
        </a:p>
      </dgm:t>
    </dgm:pt>
    <dgm:pt modelId="{DD89F30E-976A-4FFF-A41A-0670D6720FC3}" type="parTrans" cxnId="{D56E1B3E-75CB-455B-ABE3-9340F2F94316}">
      <dgm:prSet/>
      <dgm:spPr/>
      <dgm:t>
        <a:bodyPr/>
        <a:lstStyle/>
        <a:p>
          <a:endParaRPr lang="LID4096"/>
        </a:p>
      </dgm:t>
    </dgm:pt>
    <dgm:pt modelId="{ACC754E8-B170-49E9-9587-62B76B212669}" type="sibTrans" cxnId="{D56E1B3E-75CB-455B-ABE3-9340F2F94316}">
      <dgm:prSet/>
      <dgm:spPr/>
      <dgm:t>
        <a:bodyPr/>
        <a:lstStyle/>
        <a:p>
          <a:endParaRPr lang="LID4096"/>
        </a:p>
      </dgm:t>
    </dgm:pt>
    <dgm:pt modelId="{EC39A41E-A195-4846-9B97-B8EC309D0073}">
      <dgm:prSet/>
      <dgm:spPr/>
      <dgm:t>
        <a:bodyPr/>
        <a:lstStyle/>
        <a:p>
          <a:r>
            <a:rPr lang="en-US" dirty="0"/>
            <a:t>Finalized sample tensors</a:t>
          </a:r>
        </a:p>
      </dgm:t>
    </dgm:pt>
    <dgm:pt modelId="{591CF7FB-9CEE-4930-8319-D4878356B186}" type="parTrans" cxnId="{5DF9F2C9-FE13-41C0-A0DD-1104F2B9FDB5}">
      <dgm:prSet/>
      <dgm:spPr/>
      <dgm:t>
        <a:bodyPr/>
        <a:lstStyle/>
        <a:p>
          <a:endParaRPr lang="LID4096"/>
        </a:p>
      </dgm:t>
    </dgm:pt>
    <dgm:pt modelId="{A0775DB2-0E5D-4451-B649-1AE3E2C3A37F}" type="sibTrans" cxnId="{5DF9F2C9-FE13-41C0-A0DD-1104F2B9FDB5}">
      <dgm:prSet/>
      <dgm:spPr/>
      <dgm:t>
        <a:bodyPr/>
        <a:lstStyle/>
        <a:p>
          <a:endParaRPr lang="LID4096"/>
        </a:p>
      </dgm:t>
    </dgm:pt>
    <dgm:pt modelId="{1162890B-E549-4990-9723-595D5ED99B0F}" type="pres">
      <dgm:prSet presAssocID="{338E917D-AE07-4225-AF1A-315466A00408}" presName="Name0" presStyleCnt="0">
        <dgm:presLayoutVars>
          <dgm:dir/>
          <dgm:animLvl val="lvl"/>
          <dgm:resizeHandles val="exact"/>
        </dgm:presLayoutVars>
      </dgm:prSet>
      <dgm:spPr/>
    </dgm:pt>
    <dgm:pt modelId="{8812AD36-3959-40A4-901F-78B6D0DCF666}" type="pres">
      <dgm:prSet presAssocID="{B4B8E292-98B6-4277-A7B5-6147E737F5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B13BE7-624E-4868-8399-864DE4A4BB04}" type="pres">
      <dgm:prSet presAssocID="{EAFCFCE4-A69B-41FC-B2FC-0BD9D03D6474}" presName="parTxOnlySpace" presStyleCnt="0"/>
      <dgm:spPr/>
    </dgm:pt>
    <dgm:pt modelId="{4A7CC677-526B-48D7-9C6E-F4CF1275E0BD}" type="pres">
      <dgm:prSet presAssocID="{6D8516E6-25DB-4CE2-870A-82C54ADB260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AE4248-72DF-4395-BBD4-B9913F5EE9D2}" type="pres">
      <dgm:prSet presAssocID="{DF4BC377-2B78-4DC1-BAF4-9686D3DC53F3}" presName="parTxOnlySpace" presStyleCnt="0"/>
      <dgm:spPr/>
    </dgm:pt>
    <dgm:pt modelId="{99576FE9-BF6F-4134-8E4B-4FA5C602F5BE}" type="pres">
      <dgm:prSet presAssocID="{480CBC70-76AE-4F31-944D-9A1F3FDFFA9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334F82-54D3-40FF-AAE5-C310A1E89BD2}" type="pres">
      <dgm:prSet presAssocID="{ACC754E8-B170-49E9-9587-62B76B212669}" presName="parTxOnlySpace" presStyleCnt="0"/>
      <dgm:spPr/>
    </dgm:pt>
    <dgm:pt modelId="{51269165-A58F-41AC-956E-E96DA71808D7}" type="pres">
      <dgm:prSet presAssocID="{EC39A41E-A195-4846-9B97-B8EC309D00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1BB10B-8480-4180-B519-18075A370150}" type="presOf" srcId="{6D8516E6-25DB-4CE2-870A-82C54ADB2607}" destId="{4A7CC677-526B-48D7-9C6E-F4CF1275E0BD}" srcOrd="0" destOrd="0" presId="urn:microsoft.com/office/officeart/2005/8/layout/chevron1"/>
    <dgm:cxn modelId="{D0F6800C-8449-4C9C-B740-BA39231C5999}" type="presOf" srcId="{EC39A41E-A195-4846-9B97-B8EC309D0073}" destId="{51269165-A58F-41AC-956E-E96DA71808D7}" srcOrd="0" destOrd="0" presId="urn:microsoft.com/office/officeart/2005/8/layout/chevron1"/>
    <dgm:cxn modelId="{E06E3535-9621-4F63-A79A-4B343F3D3D92}" type="presOf" srcId="{338E917D-AE07-4225-AF1A-315466A00408}" destId="{1162890B-E549-4990-9723-595D5ED99B0F}" srcOrd="0" destOrd="0" presId="urn:microsoft.com/office/officeart/2005/8/layout/chevron1"/>
    <dgm:cxn modelId="{D56E1B3E-75CB-455B-ABE3-9340F2F94316}" srcId="{338E917D-AE07-4225-AF1A-315466A00408}" destId="{480CBC70-76AE-4F31-944D-9A1F3FDFFA9A}" srcOrd="2" destOrd="0" parTransId="{DD89F30E-976A-4FFF-A41A-0670D6720FC3}" sibTransId="{ACC754E8-B170-49E9-9587-62B76B212669}"/>
    <dgm:cxn modelId="{B8EEE96F-B0D3-45D2-9BDA-CD120CDCE3B9}" type="presOf" srcId="{480CBC70-76AE-4F31-944D-9A1F3FDFFA9A}" destId="{99576FE9-BF6F-4134-8E4B-4FA5C602F5BE}" srcOrd="0" destOrd="0" presId="urn:microsoft.com/office/officeart/2005/8/layout/chevron1"/>
    <dgm:cxn modelId="{A8F06670-AA89-4D76-9AE8-F601BF7C442F}" type="presOf" srcId="{B4B8E292-98B6-4277-A7B5-6147E737F56B}" destId="{8812AD36-3959-40A4-901F-78B6D0DCF666}" srcOrd="0" destOrd="0" presId="urn:microsoft.com/office/officeart/2005/8/layout/chevron1"/>
    <dgm:cxn modelId="{3436AF53-E84E-45C8-844B-0DE2E9206CF5}" srcId="{338E917D-AE07-4225-AF1A-315466A00408}" destId="{B4B8E292-98B6-4277-A7B5-6147E737F56B}" srcOrd="0" destOrd="0" parTransId="{C51EDD8F-B405-4770-BC92-8EF4789F30D3}" sibTransId="{EAFCFCE4-A69B-41FC-B2FC-0BD9D03D6474}"/>
    <dgm:cxn modelId="{5DF9F2C9-FE13-41C0-A0DD-1104F2B9FDB5}" srcId="{338E917D-AE07-4225-AF1A-315466A00408}" destId="{EC39A41E-A195-4846-9B97-B8EC309D0073}" srcOrd="3" destOrd="0" parTransId="{591CF7FB-9CEE-4930-8319-D4878356B186}" sibTransId="{A0775DB2-0E5D-4451-B649-1AE3E2C3A37F}"/>
    <dgm:cxn modelId="{2AFD9FDD-CA34-4C80-A5D2-21F3566BDF20}" srcId="{338E917D-AE07-4225-AF1A-315466A00408}" destId="{6D8516E6-25DB-4CE2-870A-82C54ADB2607}" srcOrd="1" destOrd="0" parTransId="{C1FB2B09-528B-46BF-8B7C-EF8D073F7DEC}" sibTransId="{DF4BC377-2B78-4DC1-BAF4-9686D3DC53F3}"/>
    <dgm:cxn modelId="{1C4F49B5-26E7-41C3-A982-54940B75B0C2}" type="presParOf" srcId="{1162890B-E549-4990-9723-595D5ED99B0F}" destId="{8812AD36-3959-40A4-901F-78B6D0DCF666}" srcOrd="0" destOrd="0" presId="urn:microsoft.com/office/officeart/2005/8/layout/chevron1"/>
    <dgm:cxn modelId="{92F38AE5-9CD2-4224-BD98-8A375ABE0949}" type="presParOf" srcId="{1162890B-E549-4990-9723-595D5ED99B0F}" destId="{ADB13BE7-624E-4868-8399-864DE4A4BB04}" srcOrd="1" destOrd="0" presId="urn:microsoft.com/office/officeart/2005/8/layout/chevron1"/>
    <dgm:cxn modelId="{8673DEFB-1100-4F7D-AD32-00FD31F589A3}" type="presParOf" srcId="{1162890B-E549-4990-9723-595D5ED99B0F}" destId="{4A7CC677-526B-48D7-9C6E-F4CF1275E0BD}" srcOrd="2" destOrd="0" presId="urn:microsoft.com/office/officeart/2005/8/layout/chevron1"/>
    <dgm:cxn modelId="{DE6AEE0D-093C-4700-85F1-AB9150144558}" type="presParOf" srcId="{1162890B-E549-4990-9723-595D5ED99B0F}" destId="{11AE4248-72DF-4395-BBD4-B9913F5EE9D2}" srcOrd="3" destOrd="0" presId="urn:microsoft.com/office/officeart/2005/8/layout/chevron1"/>
    <dgm:cxn modelId="{8A0B7618-EFC0-41F1-BCC8-75F9E0BA1BA6}" type="presParOf" srcId="{1162890B-E549-4990-9723-595D5ED99B0F}" destId="{99576FE9-BF6F-4134-8E4B-4FA5C602F5BE}" srcOrd="4" destOrd="0" presId="urn:microsoft.com/office/officeart/2005/8/layout/chevron1"/>
    <dgm:cxn modelId="{776AF673-982E-4902-9C6F-0F6B8A580C64}" type="presParOf" srcId="{1162890B-E549-4990-9723-595D5ED99B0F}" destId="{A4334F82-54D3-40FF-AAE5-C310A1E89BD2}" srcOrd="5" destOrd="0" presId="urn:microsoft.com/office/officeart/2005/8/layout/chevron1"/>
    <dgm:cxn modelId="{E60A77C4-DD1C-4E8A-AC89-3D07F20B9095}" type="presParOf" srcId="{1162890B-E549-4990-9723-595D5ED99B0F}" destId="{51269165-A58F-41AC-956E-E96DA71808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3EE8F-325D-434D-9886-71FEB41EB7CC}">
      <dsp:nvSpPr>
        <dsp:cNvPr id="0" name=""/>
        <dsp:cNvSpPr/>
      </dsp:nvSpPr>
      <dsp:spPr>
        <a:xfrm>
          <a:off x="0" y="543230"/>
          <a:ext cx="709748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Task: Isolated sign (word‑level) classification from video</a:t>
          </a:r>
        </a:p>
      </dsp:txBody>
      <dsp:txXfrm>
        <a:off x="59399" y="602629"/>
        <a:ext cx="6978688" cy="1098002"/>
      </dsp:txXfrm>
    </dsp:sp>
    <dsp:sp modelId="{1893CDCC-32E6-41AA-AC0D-A230C86EFF6D}">
      <dsp:nvSpPr>
        <dsp:cNvPr id="0" name=""/>
        <dsp:cNvSpPr/>
      </dsp:nvSpPr>
      <dsp:spPr>
        <a:xfrm>
          <a:off x="0" y="1947230"/>
          <a:ext cx="7097486" cy="121680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Motivation</a:t>
          </a:r>
          <a:r>
            <a:rPr lang="en-US" sz="2800" b="1" kern="1200" dirty="0"/>
            <a:t>: </a:t>
          </a: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Help deaf and hearing people learn a shared, accessible language</a:t>
          </a:r>
        </a:p>
      </dsp:txBody>
      <dsp:txXfrm>
        <a:off x="59399" y="2006629"/>
        <a:ext cx="6978688" cy="1098002"/>
      </dsp:txXfrm>
    </dsp:sp>
    <dsp:sp modelId="{651743C2-7135-4EBC-81E9-EC5526242F8F}">
      <dsp:nvSpPr>
        <dsp:cNvPr id="0" name=""/>
        <dsp:cNvSpPr/>
      </dsp:nvSpPr>
      <dsp:spPr>
        <a:xfrm>
          <a:off x="0" y="3351230"/>
          <a:ext cx="7097486" cy="121680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Input: video clip; Output: English word from fixed vocabulary</a:t>
          </a:r>
        </a:p>
      </dsp:txBody>
      <dsp:txXfrm>
        <a:off x="59399" y="3410629"/>
        <a:ext cx="697868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AD36-3959-40A4-901F-78B6D0DCF666}">
      <dsp:nvSpPr>
        <dsp:cNvPr id="0" name=""/>
        <dsp:cNvSpPr/>
      </dsp:nvSpPr>
      <dsp:spPr>
        <a:xfrm>
          <a:off x="377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Video sample</a:t>
          </a:r>
          <a:endParaRPr lang="LID4096" sz="1900" kern="1200" dirty="0"/>
        </a:p>
      </dsp:txBody>
      <dsp:txXfrm>
        <a:off x="442714" y="1367621"/>
        <a:ext cx="1316831" cy="877887"/>
      </dsp:txXfrm>
    </dsp:sp>
    <dsp:sp modelId="{4A7CC677-526B-48D7-9C6E-F4CF1275E0BD}">
      <dsp:nvSpPr>
        <dsp:cNvPr id="0" name=""/>
        <dsp:cNvSpPr/>
      </dsp:nvSpPr>
      <dsp:spPr>
        <a:xfrm>
          <a:off x="1979017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MediaPipe</a:t>
          </a:r>
          <a:r>
            <a:rPr lang="en-US" sz="1900" kern="1200" dirty="0"/>
            <a:t> </a:t>
          </a:r>
          <a:r>
            <a:rPr lang="en-US" sz="1900" kern="1200" dirty="0" err="1"/>
            <a:t>keypoints</a:t>
          </a:r>
          <a:endParaRPr lang="en-US" sz="1900" kern="1200" dirty="0"/>
        </a:p>
      </dsp:txBody>
      <dsp:txXfrm>
        <a:off x="2417961" y="1367621"/>
        <a:ext cx="1316831" cy="877887"/>
      </dsp:txXfrm>
    </dsp:sp>
    <dsp:sp modelId="{99576FE9-BF6F-4134-8E4B-4FA5C602F5BE}">
      <dsp:nvSpPr>
        <dsp:cNvPr id="0" name=""/>
        <dsp:cNvSpPr/>
      </dsp:nvSpPr>
      <dsp:spPr>
        <a:xfrm>
          <a:off x="3954264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Normalized pose vectors</a:t>
          </a:r>
        </a:p>
      </dsp:txBody>
      <dsp:txXfrm>
        <a:off x="4393208" y="1367621"/>
        <a:ext cx="1316831" cy="877887"/>
      </dsp:txXfrm>
    </dsp:sp>
    <dsp:sp modelId="{51269165-A58F-41AC-956E-E96DA71808D7}">
      <dsp:nvSpPr>
        <dsp:cNvPr id="0" name=""/>
        <dsp:cNvSpPr/>
      </dsp:nvSpPr>
      <dsp:spPr>
        <a:xfrm>
          <a:off x="592951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Finalized sample tensors</a:t>
          </a:r>
        </a:p>
      </dsp:txBody>
      <dsp:txXfrm>
        <a:off x="6368454" y="1367621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A8DA3-5228-4D4C-99C2-0A091FD53B2D}" type="datetimeFigureOut">
              <a:rPr lang="LID4096" smtClean="0"/>
              <a:t>09/14/2025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56872-69EB-4C95-A9AC-F184F9A92A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5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56872-69EB-4C95-A9AC-F184F9A92AC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43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FAD1C4-F5EC-8AB1-3BC3-3F596B0A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AA31-B1E3-4C26-1B7D-B0AE0DDA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1" y="1352492"/>
            <a:ext cx="46655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ASL translator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4C5E61-EC08-0EF9-C65B-4AD0C42F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7"/>
            <a:ext cx="4665546" cy="97619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Ella Bar</a:t>
            </a:r>
          </a:p>
          <a:p>
            <a:pPr>
              <a:lnSpc>
                <a:spcPct val="120000"/>
              </a:lnSpc>
            </a:pPr>
            <a:r>
              <a:rPr lang="en-US" dirty="0"/>
              <a:t>Naomi Green</a:t>
            </a:r>
          </a:p>
          <a:p>
            <a:pPr>
              <a:lnSpc>
                <a:spcPct val="120000"/>
              </a:lnSpc>
            </a:pPr>
            <a:r>
              <a:rPr lang="en-US" dirty="0"/>
              <a:t>Daniella Simonovsky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335A-AD04-DD88-07B4-40FA910D072B}"/>
              </a:ext>
            </a:extLst>
          </p:cNvPr>
          <p:cNvSpPr txBox="1"/>
          <p:nvPr/>
        </p:nvSpPr>
        <p:spPr>
          <a:xfrm>
            <a:off x="1049450" y="5048679"/>
            <a:ext cx="42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Workshop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62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0FCD9-5C7F-1447-20DF-307ED63C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B4CE4-3958-DCF3-8DEE-23F6F49B9011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Problem Statement &amp;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4E21DF-0045-A50E-2500-438E53C68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84840"/>
              </p:ext>
            </p:extLst>
          </p:nvPr>
        </p:nvGraphicFramePr>
        <p:xfrm>
          <a:off x="3374572" y="891606"/>
          <a:ext cx="709748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4" descr="graphicdesignismypassion on Tumblr">
            <a:extLst>
              <a:ext uri="{FF2B5EF4-FFF2-40B4-BE49-F238E27FC236}">
                <a16:creationId xmlns:a16="http://schemas.microsoft.com/office/drawing/2014/main" id="{F8D20D8F-88F4-A620-B1E0-284AFF07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15" y="1574800"/>
            <a:ext cx="674914" cy="6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E418D-6F57-F5FA-F085-D0E8AD63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4B20DF-315C-F703-2BAA-E1360CA5ABBF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33472"/>
            <a:ext cx="10180320" cy="3566160"/>
          </a:xfrm>
        </p:spPr>
        <p:txBody>
          <a:bodyPr>
            <a:normAutofit/>
          </a:bodyPr>
          <a:lstStyle/>
          <a:p>
            <a:r>
              <a:rPr dirty="0"/>
              <a:t>Datasets: </a:t>
            </a:r>
            <a:r>
              <a:rPr lang="en-US" dirty="0"/>
              <a:t>W</a:t>
            </a:r>
            <a:r>
              <a:rPr dirty="0"/>
              <a:t>ASL set</a:t>
            </a:r>
            <a:r>
              <a:rPr lang="en-US" dirty="0"/>
              <a:t> from Kaggle, short clips by us</a:t>
            </a:r>
          </a:p>
          <a:p>
            <a:r>
              <a:rPr dirty="0"/>
              <a:t>P</a:t>
            </a:r>
            <a:r>
              <a:rPr lang="en-US" dirty="0"/>
              <a:t>reprocessing: Extract pose </a:t>
            </a:r>
            <a:r>
              <a:rPr lang="en-US" dirty="0" err="1"/>
              <a:t>keypoints</a:t>
            </a:r>
            <a:r>
              <a:rPr lang="en-US" dirty="0"/>
              <a:t> (body, face, hands) from each frame using </a:t>
            </a:r>
            <a:r>
              <a:rPr lang="en-US" dirty="0" err="1"/>
              <a:t>MediaPipe</a:t>
            </a:r>
            <a:r>
              <a:rPr lang="en-US" dirty="0"/>
              <a:t>, normalize (median &amp; deviation), and stack frame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Enrichment: Sample mirroring.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A59B18-4E85-1C39-08FF-F40A7B103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662095"/>
              </p:ext>
            </p:extLst>
          </p:nvPr>
        </p:nvGraphicFramePr>
        <p:xfrm>
          <a:off x="1881103" y="2633472"/>
          <a:ext cx="8128000" cy="361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D1D015-9773-9063-9326-2466D43021B9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8F75D-4A92-22C3-1377-3982AD34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1D09A7-C546-F877-A812-BC7128866B46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</a:t>
            </a:r>
            <a:r>
              <a:rPr lang="en-US" dirty="0" err="1"/>
              <a:t>Keypoint-BiLSTM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(B, D, T) → </a:t>
            </a:r>
            <a:r>
              <a:rPr lang="en-US" dirty="0" err="1"/>
              <a:t>LayerNorm</a:t>
            </a:r>
            <a:r>
              <a:rPr lang="en-US" dirty="0"/>
              <a:t> → Linear(1629 → 256)</a:t>
            </a:r>
          </a:p>
          <a:p>
            <a:r>
              <a:rPr lang="en-US" dirty="0"/>
              <a:t>D = 1629 points of flattened </a:t>
            </a:r>
            <a:r>
              <a:rPr lang="en-US" dirty="0" err="1"/>
              <a:t>MediaPipe</a:t>
            </a:r>
            <a:r>
              <a:rPr lang="en-US" dirty="0"/>
              <a:t> pose data</a:t>
            </a:r>
          </a:p>
          <a:p>
            <a:r>
              <a:rPr lang="en-US" dirty="0" err="1"/>
              <a:t>BiLSTM</a:t>
            </a:r>
            <a:r>
              <a:rPr lang="en-US" dirty="0"/>
              <a:t>: hidden 512, 2 layers, bidirectional (for GD), dropout 0.3 (regularization)</a:t>
            </a:r>
          </a:p>
          <a:p>
            <a:r>
              <a:rPr lang="en-US" dirty="0"/>
              <a:t>Rationale: smaller, faster, appearance-invariant vs. pixel CNNs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866800-461C-166A-8AD4-F05E13730C36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FA96E4-5D5F-08DB-0760-ECABE1AC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9835E0-8D71-2FE1-BCDE-D0C7DC5AE808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Optimizer: Adam, LR [0.001, 0.01] ; grad clipping 5.0 (for stability)</a:t>
            </a:r>
          </a:p>
          <a:p>
            <a:r>
              <a:rPr lang="en-US" dirty="0"/>
              <a:t>Batch size &amp; epochs: set per hardware; </a:t>
            </a:r>
            <a:r>
              <a:rPr lang="en-US" dirty="0" err="1"/>
              <a:t>model.eval</a:t>
            </a:r>
            <a:r>
              <a:rPr lang="en-US" dirty="0"/>
              <a:t>() for validation</a:t>
            </a:r>
          </a:p>
          <a:p>
            <a:r>
              <a:rPr lang="en-US" dirty="0"/>
              <a:t>Best checkpoint on highest </a:t>
            </a:r>
            <a:r>
              <a:rPr lang="en-US" dirty="0" err="1"/>
              <a:t>val</a:t>
            </a:r>
            <a:r>
              <a:rPr lang="en-US" dirty="0"/>
              <a:t> metric; deterministic seeds (e.g., 1337)</a:t>
            </a:r>
          </a:p>
          <a:p>
            <a:r>
              <a:rPr lang="en-US" dirty="0" err="1"/>
              <a:t>DataLoader</a:t>
            </a:r>
            <a:r>
              <a:rPr lang="en-US" dirty="0"/>
              <a:t> tuned for runtime (e.g., </a:t>
            </a:r>
            <a:r>
              <a:rPr lang="en-US" dirty="0" err="1"/>
              <a:t>num_workers</a:t>
            </a:r>
            <a:r>
              <a:rPr lang="en-US" dirty="0"/>
              <a:t>=2 on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E88A-25A3-0454-F03C-9CD2998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23" y="1366838"/>
            <a:ext cx="39617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Demonstration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sa Simpson's Presentation - Meming Wiki">
            <a:extLst>
              <a:ext uri="{FF2B5EF4-FFF2-40B4-BE49-F238E27FC236}">
                <a16:creationId xmlns:a16="http://schemas.microsoft.com/office/drawing/2014/main" id="{96387A24-E937-E9F3-9812-6FEB6C3E7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723" y="1031001"/>
            <a:ext cx="6497877" cy="48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designismypassion on Tumblr">
            <a:extLst>
              <a:ext uri="{FF2B5EF4-FFF2-40B4-BE49-F238E27FC236}">
                <a16:creationId xmlns:a16="http://schemas.microsoft.com/office/drawing/2014/main" id="{9933CF0A-3C08-E001-569F-E9A7B18D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43" y="1692014"/>
            <a:ext cx="2001872" cy="20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2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6B3EA-8006-9A77-B556-8A026DE3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LID4096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80F2-6C5D-2677-E005-EC748AC8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Lack of data</a:t>
            </a:r>
          </a:p>
          <a:p>
            <a:pPr lvl="1"/>
            <a:r>
              <a:rPr lang="en-US" dirty="0"/>
              <a:t>Available public resources did not contain enough samples for each word</a:t>
            </a:r>
          </a:p>
          <a:p>
            <a:pPr lvl="1"/>
            <a:r>
              <a:rPr lang="en-US" dirty="0"/>
              <a:t>We focused on a few words with as many samples as we could find, but the data was still insufficient</a:t>
            </a:r>
          </a:p>
          <a:p>
            <a:pPr lvl="1"/>
            <a:r>
              <a:rPr lang="en-US" dirty="0"/>
              <a:t>Personal enrichment efforts helped, but their impact was limited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With this amount of data, overfitting was difficult to avoid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8BD28-5493-FD28-AB80-6C92DF65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r="58095" b="5268"/>
          <a:stretch>
            <a:fillRect/>
          </a:stretch>
        </p:blipFill>
        <p:spPr>
          <a:xfrm>
            <a:off x="20" y="10"/>
            <a:ext cx="51090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1F78C8-14FC-693E-167C-0163BD03D370}"/>
              </a:ext>
            </a:extLst>
          </p:cNvPr>
          <p:cNvGrpSpPr/>
          <p:nvPr/>
        </p:nvGrpSpPr>
        <p:grpSpPr>
          <a:xfrm>
            <a:off x="20" y="7267"/>
            <a:ext cx="12191980" cy="6857990"/>
            <a:chOff x="20" y="10"/>
            <a:chExt cx="12191980" cy="6857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D572F5-0029-8D25-9477-FA72E41F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0149A9-E78E-898F-C787-B1092C173105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2745B-8AF8-9322-3C6A-FF97E3FF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072371" cy="1097280"/>
          </a:xfrm>
        </p:spPr>
        <p:txBody>
          <a:bodyPr/>
          <a:lstStyle/>
          <a:p>
            <a:pPr algn="ctr"/>
            <a:r>
              <a:rPr lang="en-US" dirty="0"/>
              <a:t>Conclusions      &amp;      Next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AFBB-6AC7-301D-DE62-D0DA56D686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MediaPipe</a:t>
            </a:r>
            <a:r>
              <a:rPr lang="en-US" dirty="0"/>
              <a:t> helped refine the data and speed up training</a:t>
            </a:r>
          </a:p>
          <a:p>
            <a:r>
              <a:rPr lang="en-US" dirty="0"/>
              <a:t>Too much weight was given to facial expressions since that is </a:t>
            </a:r>
            <a:r>
              <a:rPr lang="en-US" dirty="0" err="1"/>
              <a:t>MediaPipe’s</a:t>
            </a:r>
            <a:r>
              <a:rPr lang="en-US" dirty="0"/>
              <a:t> focus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E142-028D-AD29-3F11-45D572C21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Enrich data by an order of magnitude</a:t>
            </a:r>
          </a:p>
          <a:p>
            <a:r>
              <a:rPr lang="en-US" dirty="0"/>
              <a:t>Reduce weight of facial expressions </a:t>
            </a:r>
          </a:p>
          <a:p>
            <a:r>
              <a:rPr lang="en-US" dirty="0"/>
              <a:t>Expand vocabulary once more data is available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486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A900-97BE-89D5-5236-8CBA03CE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2CAB96-D869-A583-A2DD-D6889B6BDC0C}"/>
              </a:ext>
            </a:extLst>
          </p:cNvPr>
          <p:cNvSpPr/>
          <p:nvPr/>
        </p:nvSpPr>
        <p:spPr>
          <a:xfrm>
            <a:off x="640079" y="943429"/>
            <a:ext cx="10911842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F4E1-500A-103C-C2FE-F043BB1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0B7A-A1A3-1B71-B5F1-A9D589D5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19160"/>
            <a:ext cx="10890928" cy="356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● Fang, </a:t>
            </a:r>
            <a:r>
              <a:rPr lang="en-US" dirty="0" err="1"/>
              <a:t>Biyi</a:t>
            </a:r>
            <a:r>
              <a:rPr lang="en-US" dirty="0"/>
              <a:t> &amp;amp; Co, Jillian &amp;amp; Zhang, Mi. (2017). </a:t>
            </a:r>
            <a:r>
              <a:rPr lang="en-US" dirty="0" err="1"/>
              <a:t>DeepASL</a:t>
            </a:r>
            <a:r>
              <a:rPr lang="en-US" dirty="0"/>
              <a:t>: Enabling Ubiquitous and Non-Intrusive Word and Sentence-Level Sign Language Translation. 10.1145/3131672.3131693.</a:t>
            </a:r>
          </a:p>
          <a:p>
            <a:r>
              <a:rPr lang="en-US" dirty="0"/>
              <a:t>● </a:t>
            </a:r>
            <a:r>
              <a:rPr lang="en-US" dirty="0" err="1"/>
              <a:t>Baihan</a:t>
            </a:r>
            <a:r>
              <a:rPr lang="en-US" dirty="0"/>
              <a:t>, A., </a:t>
            </a:r>
            <a:r>
              <a:rPr lang="en-US" dirty="0" err="1"/>
              <a:t>Alutaibi</a:t>
            </a:r>
            <a:r>
              <a:rPr lang="en-US" dirty="0"/>
              <a:t>, A.I., Alshehri, M. et al. Sign language recognition using modified deep learning network and hybrid optimization: a hybrid optimizer (HO) based optimized </a:t>
            </a:r>
            <a:r>
              <a:rPr lang="en-US" dirty="0" err="1"/>
              <a:t>CNNSa</a:t>
            </a:r>
            <a:r>
              <a:rPr lang="en-US" dirty="0"/>
              <a:t>-LSTM approach. Sci Rep 14, 26111 (2024). https://doi.org/10.1038/s41598-024-76174-7</a:t>
            </a:r>
          </a:p>
          <a:p>
            <a:r>
              <a:rPr lang="en-US" dirty="0"/>
              <a:t>● </a:t>
            </a:r>
            <a:r>
              <a:rPr lang="en-US" dirty="0" err="1"/>
              <a:t>Camgoz</a:t>
            </a:r>
            <a:r>
              <a:rPr lang="en-US" dirty="0"/>
              <a:t>, N. C., Koller, O., Hadfield, S., &amp;amp; Bowden, R. (2020). Sign Language Transformers: Joint End-to-end Sign Language Recognition and Translation. In IEEE/CVF Conference on Computer Vision and Pattern Recognition (CVPR)</a:t>
            </a:r>
          </a:p>
          <a:p>
            <a:r>
              <a:rPr lang="en-US" dirty="0"/>
              <a:t>● M. Madhiarasan, Partha Pratim Roy (2022). A Comprehensive Review of Sign Language Recognition: Different Types, Modalities, and Datasets - https://arxiv.org/abs/2204.03328</a:t>
            </a:r>
          </a:p>
          <a:p>
            <a:r>
              <a:rPr lang="en-US" dirty="0"/>
              <a:t>● Y. S. Tan, K. M. Lim, and C. P. Lee, “Hand gesture recognition via enhanced densely connected convolutional neural </a:t>
            </a:r>
            <a:r>
              <a:rPr lang="en-US" dirty="0" err="1"/>
              <a:t>network,”https</a:t>
            </a:r>
            <a:r>
              <a:rPr lang="en-US" dirty="0"/>
              <a:t>://www.sciencedirect.com/science/article/pii/S0957417421002384</a:t>
            </a:r>
          </a:p>
          <a:p>
            <a:r>
              <a:rPr lang="en-US" dirty="0"/>
              <a:t>● R. </a:t>
            </a:r>
            <a:r>
              <a:rPr lang="en-US" dirty="0" err="1"/>
              <a:t>Rastgoo</a:t>
            </a:r>
            <a:r>
              <a:rPr lang="en-US" dirty="0"/>
              <a:t>, K. Kiani, and S. Escalera, “Sign language recognition: A deep survey,” https://doi.org/10.1016/j.eswa.2020.113794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7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607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Grandview Display</vt:lpstr>
      <vt:lpstr>DashVTI</vt:lpstr>
      <vt:lpstr>ASL translator</vt:lpstr>
      <vt:lpstr>Problem Statement &amp; Scope</vt:lpstr>
      <vt:lpstr>Dataset &amp; Preprocessing</vt:lpstr>
      <vt:lpstr>Architecture: Keypoint-BiLSTM</vt:lpstr>
      <vt:lpstr>Training Setup</vt:lpstr>
      <vt:lpstr>Demonstration</vt:lpstr>
      <vt:lpstr>Challenges</vt:lpstr>
      <vt:lpstr>Conclusions      &amp;     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Daniella Simonovsky</dc:creator>
  <cp:lastModifiedBy>Naomi Green</cp:lastModifiedBy>
  <cp:revision>4</cp:revision>
  <dcterms:created xsi:type="dcterms:W3CDTF">2025-08-29T08:51:36Z</dcterms:created>
  <dcterms:modified xsi:type="dcterms:W3CDTF">2025-09-14T12:27:37Z</dcterms:modified>
</cp:coreProperties>
</file>