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embeddedFontLst>
    <p:embeddedFont>
      <p:font typeface="Play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hv9PiyTGk4EzM5PEJw1FQZmDNm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-bold.fntdata"/><Relationship Id="rId14" Type="http://schemas.openxmlformats.org/officeDocument/2006/relationships/font" Target="fonts/Play-regular.fntdata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/>
          <p:nvPr>
            <p:ph type="ctrTitle"/>
          </p:nvPr>
        </p:nvSpPr>
        <p:spPr>
          <a:xfrm>
            <a:off x="640080" y="1371599"/>
            <a:ext cx="6675120" cy="2951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" type="subTitle"/>
          </p:nvPr>
        </p:nvSpPr>
        <p:spPr>
          <a:xfrm>
            <a:off x="640080" y="4584879"/>
            <a:ext cx="6675120" cy="1287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11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 rot="5400000">
            <a:off x="4302464" y="-1028912"/>
            <a:ext cx="3566160" cy="10890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 rot="5400000">
            <a:off x="7346663" y="2502635"/>
            <a:ext cx="5536884" cy="1811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" type="body"/>
          </p:nvPr>
        </p:nvSpPr>
        <p:spPr>
          <a:xfrm rot="5400000">
            <a:off x="2077849" y="-797689"/>
            <a:ext cx="5536884" cy="841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9" name="Google Shape;89;p21"/>
          <p:cNvCxnSpPr/>
          <p:nvPr/>
        </p:nvCxnSpPr>
        <p:spPr>
          <a:xfrm rot="5400000">
            <a:off x="10872154" y="1192438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" type="body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640080" y="2633472"/>
            <a:ext cx="521208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2" type="body"/>
          </p:nvPr>
        </p:nvSpPr>
        <p:spPr>
          <a:xfrm>
            <a:off x="6318928" y="2633472"/>
            <a:ext cx="521208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7" name="Google Shape;37;p14"/>
          <p:cNvSpPr txBox="1"/>
          <p:nvPr>
            <p:ph type="title"/>
          </p:nvPr>
        </p:nvSpPr>
        <p:spPr>
          <a:xfrm>
            <a:off x="640080" y="1291366"/>
            <a:ext cx="9214884" cy="31599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Play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640080" y="5018567"/>
            <a:ext cx="7907079" cy="1073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74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66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92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92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14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2" name="Google Shape;42;p14"/>
          <p:cNvCxnSpPr/>
          <p:nvPr/>
        </p:nvCxnSpPr>
        <p:spPr>
          <a:xfrm>
            <a:off x="716281" y="4715234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640079" y="1371599"/>
            <a:ext cx="10890929" cy="9397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 txBox="1"/>
          <p:nvPr>
            <p:ph idx="1" type="body"/>
          </p:nvPr>
        </p:nvSpPr>
        <p:spPr>
          <a:xfrm>
            <a:off x="640079" y="2311352"/>
            <a:ext cx="5212080" cy="695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5"/>
          <p:cNvSpPr txBox="1"/>
          <p:nvPr>
            <p:ph idx="2" type="body"/>
          </p:nvPr>
        </p:nvSpPr>
        <p:spPr>
          <a:xfrm>
            <a:off x="640079" y="3006725"/>
            <a:ext cx="5212080" cy="3191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3" type="body"/>
          </p:nvPr>
        </p:nvSpPr>
        <p:spPr>
          <a:xfrm>
            <a:off x="6318928" y="2311352"/>
            <a:ext cx="5212080" cy="6953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 cap="none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15"/>
          <p:cNvSpPr txBox="1"/>
          <p:nvPr>
            <p:ph idx="4" type="body"/>
          </p:nvPr>
        </p:nvSpPr>
        <p:spPr>
          <a:xfrm>
            <a:off x="6318928" y="3006725"/>
            <a:ext cx="5212080" cy="31912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8041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1pPr>
            <a:lvl2pPr indent="-328041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2pPr>
            <a:lvl3pPr indent="-328041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6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59" name="Google Shape;59;p17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640080" y="1371600"/>
            <a:ext cx="3859397" cy="1451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4936519" y="1031001"/>
            <a:ext cx="6594490" cy="5166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3286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36"/>
              <a:buChar char="•"/>
              <a:defRPr sz="2800"/>
            </a:lvl1pPr>
            <a:lvl2pPr indent="-361187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88"/>
              <a:buChar char="•"/>
              <a:defRPr sz="2400"/>
            </a:lvl2pPr>
            <a:lvl3pPr indent="-339089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  <a:defRPr sz="2000"/>
            </a:lvl3pPr>
            <a:lvl4pPr indent="-328041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 sz="1800"/>
            </a:lvl4pPr>
            <a:lvl5pPr indent="-328041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640080" y="2972168"/>
            <a:ext cx="3859397" cy="32268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44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640080" y="1371600"/>
            <a:ext cx="3859397" cy="14517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/>
          <p:nvPr>
            <p:ph idx="2" type="pic"/>
          </p:nvPr>
        </p:nvSpPr>
        <p:spPr>
          <a:xfrm>
            <a:off x="4937760" y="1033271"/>
            <a:ext cx="6592824" cy="516636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640080" y="2972167"/>
            <a:ext cx="3859397" cy="322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92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44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7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  <a:defRPr b="1" i="0" sz="4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909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-328041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-316992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92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-305942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-305942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18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9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0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5" name="Google Shape;9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b="5268" l="0" r="0" t="384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/>
          <p:nvPr/>
        </p:nvSpPr>
        <p:spPr>
          <a:xfrm>
            <a:off x="454894" y="979075"/>
            <a:ext cx="5777024" cy="50749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98" name="Google Shape;98;p1"/>
          <p:cNvSpPr txBox="1"/>
          <p:nvPr>
            <p:ph type="ctrTitle"/>
          </p:nvPr>
        </p:nvSpPr>
        <p:spPr>
          <a:xfrm>
            <a:off x="1049451" y="1352492"/>
            <a:ext cx="466554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 sz="4000"/>
              <a:t>ASL translator</a:t>
            </a:r>
            <a:endParaRPr/>
          </a:p>
        </p:txBody>
      </p:sp>
      <p:cxnSp>
        <p:nvCxnSpPr>
          <p:cNvPr id="99" name="Google Shape;99;p1"/>
          <p:cNvCxnSpPr/>
          <p:nvPr/>
        </p:nvCxnSpPr>
        <p:spPr>
          <a:xfrm rot="10800000">
            <a:off x="485673" y="979075"/>
            <a:ext cx="0" cy="507492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1049454" y="2662357"/>
            <a:ext cx="4665546" cy="9761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7000"/>
              <a:buNone/>
            </a:pPr>
            <a:r>
              <a:rPr lang="en-US"/>
              <a:t>ELLA BAR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000"/>
              <a:buNone/>
            </a:pPr>
            <a:r>
              <a:rPr lang="en-US"/>
              <a:t>NAOMI GREEN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000"/>
              <a:buNone/>
            </a:pPr>
            <a:r>
              <a:rPr lang="en-US"/>
              <a:t>DANIELLA SIMONOVSKY</a:t>
            </a:r>
            <a:endParaRPr/>
          </a:p>
        </p:txBody>
      </p:sp>
      <p:sp>
        <p:nvSpPr>
          <p:cNvPr id="101" name="Google Shape;101;p1"/>
          <p:cNvSpPr txBox="1"/>
          <p:nvPr/>
        </p:nvSpPr>
        <p:spPr>
          <a:xfrm>
            <a:off x="1049450" y="5048679"/>
            <a:ext cx="42131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Deep Learning Workshop</a:t>
            </a:r>
            <a:endParaRPr sz="1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07" name="Google Shape;107;p2"/>
          <p:cNvPicPr preferRelativeResize="0"/>
          <p:nvPr/>
        </p:nvPicPr>
        <p:blipFill rotWithShape="1">
          <a:blip r:embed="rId3">
            <a:alphaModFix/>
          </a:blip>
          <a:srcRect b="5268" l="0" r="0" t="384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/>
          <p:nvPr/>
        </p:nvSpPr>
        <p:spPr>
          <a:xfrm>
            <a:off x="640079" y="943429"/>
            <a:ext cx="10180321" cy="50654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09" name="Google Shape;109;p2"/>
          <p:cNvSpPr txBox="1"/>
          <p:nvPr>
            <p:ph type="title"/>
          </p:nvPr>
        </p:nvSpPr>
        <p:spPr>
          <a:xfrm>
            <a:off x="640080" y="914399"/>
            <a:ext cx="3000587" cy="4160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</a:pPr>
            <a:r>
              <a:rPr lang="en-US" sz="3600"/>
              <a:t>Problem Statement &amp; Scope</a:t>
            </a:r>
            <a:endParaRPr/>
          </a:p>
        </p:txBody>
      </p:sp>
      <p:cxnSp>
        <p:nvCxnSpPr>
          <p:cNvPr id="110" name="Google Shape;110;p2"/>
          <p:cNvCxnSpPr/>
          <p:nvPr/>
        </p:nvCxnSpPr>
        <p:spPr>
          <a:xfrm>
            <a:off x="672253" y="6272784"/>
            <a:ext cx="10847495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11" name="Google Shape;111;p2"/>
          <p:cNvGrpSpPr/>
          <p:nvPr/>
        </p:nvGrpSpPr>
        <p:grpSpPr>
          <a:xfrm>
            <a:off x="3374572" y="1434836"/>
            <a:ext cx="7097486" cy="4024800"/>
            <a:chOff x="0" y="543230"/>
            <a:chExt cx="7097486" cy="4024800"/>
          </a:xfrm>
        </p:grpSpPr>
        <p:sp>
          <p:nvSpPr>
            <p:cNvPr id="112" name="Google Shape;112;p2"/>
            <p:cNvSpPr/>
            <p:nvPr/>
          </p:nvSpPr>
          <p:spPr>
            <a:xfrm>
              <a:off x="0" y="543230"/>
              <a:ext cx="7097486" cy="1216800"/>
            </a:xfrm>
            <a:prstGeom prst="roundRect">
              <a:avLst>
                <a:gd fmla="val 16667" name="adj"/>
              </a:avLst>
            </a:prstGeom>
            <a:solidFill>
              <a:srgbClr val="22C8A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59399" y="602629"/>
              <a:ext cx="6978688" cy="10980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Play"/>
                <a:buNone/>
              </a:pPr>
              <a:r>
                <a:rPr lang="en-US" sz="28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Task: Isolated sign (word‑level) classification from video</a:t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0" y="1947230"/>
              <a:ext cx="7097486" cy="1216800"/>
            </a:xfrm>
            <a:prstGeom prst="roundRect">
              <a:avLst>
                <a:gd fmla="val 16667" name="adj"/>
              </a:avLst>
            </a:prstGeom>
            <a:solidFill>
              <a:srgbClr val="5472CF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59399" y="2006629"/>
              <a:ext cx="6978688" cy="10980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800"/>
                <a:buFont typeface="Play"/>
                <a:buNone/>
              </a:pPr>
              <a:r>
                <a:rPr lang="en-US" sz="28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rPr>
                <a:t>Motivation</a:t>
              </a:r>
              <a:r>
                <a:rPr b="1" lang="en-US" sz="28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: </a:t>
              </a:r>
              <a:r>
                <a:rPr lang="en-US" sz="2800">
                  <a:solidFill>
                    <a:srgbClr val="FFFFFF"/>
                  </a:solidFill>
                  <a:latin typeface="Play"/>
                  <a:ea typeface="Play"/>
                  <a:cs typeface="Play"/>
                  <a:sym typeface="Play"/>
                </a:rPr>
                <a:t>Help deaf and hearing people learn a shared, accessible language</a:t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0" y="3351230"/>
              <a:ext cx="7097486" cy="1216800"/>
            </a:xfrm>
            <a:prstGeom prst="roundRect">
              <a:avLst>
                <a:gd fmla="val 16667" name="adj"/>
              </a:avLst>
            </a:prstGeom>
            <a:solidFill>
              <a:srgbClr val="BE8BD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2"/>
            <p:cNvSpPr txBox="1"/>
            <p:nvPr/>
          </p:nvSpPr>
          <p:spPr>
            <a:xfrm>
              <a:off x="59399" y="3410629"/>
              <a:ext cx="6978688" cy="109800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800"/>
                <a:buFont typeface="Play"/>
                <a:buNone/>
              </a:pPr>
              <a:r>
                <a:rPr lang="en-US" sz="28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Input: video clip; Output: English word from fixed vocabulary</a:t>
              </a:r>
              <a:endParaRPr/>
            </a:p>
          </p:txBody>
        </p:sp>
      </p:grpSp>
      <p:pic>
        <p:nvPicPr>
          <p:cNvPr descr="graphicdesignismypassion on Tumblr" id="118" name="Google Shape;11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64915" y="1574800"/>
            <a:ext cx="674914" cy="674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3"/>
          <p:cNvPicPr preferRelativeResize="0"/>
          <p:nvPr/>
        </p:nvPicPr>
        <p:blipFill rotWithShape="1">
          <a:blip r:embed="rId3">
            <a:alphaModFix/>
          </a:blip>
          <a:srcRect b="5268" l="0" r="0" t="384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3"/>
          <p:cNvSpPr/>
          <p:nvPr/>
        </p:nvSpPr>
        <p:spPr>
          <a:xfrm>
            <a:off x="640079" y="943429"/>
            <a:ext cx="10180321" cy="50654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5" name="Google Shape;125;p3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Dataset &amp; Preprocessing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640080" y="2633472"/>
            <a:ext cx="1018032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Datasets: WASL set from Kaggle, short clips by us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Preprocessing: Extract pose keypoints (body, face, hands) from each frame using MediaPipe, normalize (median &amp; deviation), and stack frame data.</a:t>
            </a:r>
            <a:endParaRPr/>
          </a:p>
          <a:p>
            <a:pPr indent="-11811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t/>
            </a:r>
            <a:endParaRPr/>
          </a:p>
          <a:p>
            <a:pPr indent="-11811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Enrichment: Sample mirroring.</a:t>
            </a:r>
            <a:endParaRPr/>
          </a:p>
        </p:txBody>
      </p:sp>
      <p:grpSp>
        <p:nvGrpSpPr>
          <p:cNvPr id="127" name="Google Shape;127;p3"/>
          <p:cNvGrpSpPr/>
          <p:nvPr/>
        </p:nvGrpSpPr>
        <p:grpSpPr>
          <a:xfrm>
            <a:off x="1884873" y="4001093"/>
            <a:ext cx="8120458" cy="877887"/>
            <a:chOff x="3770" y="1367621"/>
            <a:chExt cx="8120458" cy="877887"/>
          </a:xfrm>
        </p:grpSpPr>
        <p:sp>
          <p:nvSpPr>
            <p:cNvPr id="128" name="Google Shape;128;p3"/>
            <p:cNvSpPr/>
            <p:nvPr/>
          </p:nvSpPr>
          <p:spPr>
            <a:xfrm>
              <a:off x="3770" y="1367621"/>
              <a:ext cx="2194718" cy="877887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3"/>
            <p:cNvSpPr txBox="1"/>
            <p:nvPr/>
          </p:nvSpPr>
          <p:spPr>
            <a:xfrm>
              <a:off x="442714" y="1367621"/>
              <a:ext cx="1316831" cy="877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325" lIns="76000" spcFirstLastPara="1" rIns="25325" wrap="square" tIns="2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Play"/>
                <a:buNone/>
              </a:pPr>
              <a:r>
                <a:rPr lang="en-US" sz="19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Video sample</a:t>
              </a:r>
              <a:endParaRPr sz="19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979017" y="1367621"/>
              <a:ext cx="2194718" cy="877887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 txBox="1"/>
            <p:nvPr/>
          </p:nvSpPr>
          <p:spPr>
            <a:xfrm>
              <a:off x="2417961" y="1367621"/>
              <a:ext cx="1316831" cy="877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325" lIns="76000" spcFirstLastPara="1" rIns="25325" wrap="square" tIns="2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Play"/>
                <a:buNone/>
              </a:pPr>
              <a:r>
                <a:rPr lang="en-US" sz="19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MediaPipe keypoints</a:t>
              </a:r>
              <a:endParaRPr sz="19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3954264" y="1367621"/>
              <a:ext cx="2194718" cy="877887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 txBox="1"/>
            <p:nvPr/>
          </p:nvSpPr>
          <p:spPr>
            <a:xfrm>
              <a:off x="4393208" y="1367621"/>
              <a:ext cx="1316831" cy="877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325" lIns="76000" spcFirstLastPara="1" rIns="25325" wrap="square" tIns="2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Play"/>
                <a:buNone/>
              </a:pPr>
              <a:r>
                <a:rPr lang="en-US" sz="19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Normalized pose vectors</a:t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29510" y="1367621"/>
              <a:ext cx="2194718" cy="877887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 txBox="1"/>
            <p:nvPr/>
          </p:nvSpPr>
          <p:spPr>
            <a:xfrm>
              <a:off x="6368454" y="1367621"/>
              <a:ext cx="1316831" cy="877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325" lIns="76000" spcFirstLastPara="1" rIns="25325" wrap="square" tIns="25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Play"/>
                <a:buNone/>
              </a:pPr>
              <a:r>
                <a:rPr lang="en-US" sz="1900">
                  <a:solidFill>
                    <a:schemeClr val="lt1"/>
                  </a:solidFill>
                  <a:latin typeface="Play"/>
                  <a:ea typeface="Play"/>
                  <a:cs typeface="Play"/>
                  <a:sym typeface="Play"/>
                </a:rPr>
                <a:t>Finalized sample tensors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4"/>
          <p:cNvGrpSpPr/>
          <p:nvPr/>
        </p:nvGrpSpPr>
        <p:grpSpPr>
          <a:xfrm>
            <a:off x="20" y="10"/>
            <a:ext cx="12191980" cy="6857990"/>
            <a:chOff x="20" y="10"/>
            <a:chExt cx="12191980" cy="6857990"/>
          </a:xfrm>
        </p:grpSpPr>
        <p:pic>
          <p:nvPicPr>
            <p:cNvPr id="141" name="Google Shape;141;p4"/>
            <p:cNvPicPr preferRelativeResize="0"/>
            <p:nvPr/>
          </p:nvPicPr>
          <p:blipFill rotWithShape="1">
            <a:blip r:embed="rId3">
              <a:alphaModFix/>
            </a:blip>
            <a:srcRect b="5268" l="0" r="0" t="38482"/>
            <a:stretch/>
          </p:blipFill>
          <p:spPr>
            <a:xfrm>
              <a:off x="20" y="10"/>
              <a:ext cx="12191980" cy="68579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2" name="Google Shape;142;p4"/>
            <p:cNvSpPr/>
            <p:nvPr/>
          </p:nvSpPr>
          <p:spPr>
            <a:xfrm>
              <a:off x="640079" y="943429"/>
              <a:ext cx="10180321" cy="506548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143" name="Google Shape;143;p4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Architecture: Keypoint-BiLSTM</a:t>
            </a:r>
            <a:endParaRPr/>
          </a:p>
        </p:txBody>
      </p:sp>
      <p:sp>
        <p:nvSpPr>
          <p:cNvPr id="144" name="Google Shape;144;p4"/>
          <p:cNvSpPr txBox="1"/>
          <p:nvPr>
            <p:ph idx="1" type="body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Input (B, D, T) → LayerNorm → Linear(1629 → 256)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D = 1629 points of flattened MediaPipe pose data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BiLSTM: hidden 512, 2 layers, bidirectional (for GD), dropout 0.3 (regularization)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Rationale: smaller, faster, appearance-invariant vs. pixel CNNs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5"/>
          <p:cNvGrpSpPr/>
          <p:nvPr/>
        </p:nvGrpSpPr>
        <p:grpSpPr>
          <a:xfrm>
            <a:off x="20" y="10"/>
            <a:ext cx="12191980" cy="6857990"/>
            <a:chOff x="20" y="10"/>
            <a:chExt cx="12191980" cy="6857990"/>
          </a:xfrm>
        </p:grpSpPr>
        <p:pic>
          <p:nvPicPr>
            <p:cNvPr id="150" name="Google Shape;150;p5"/>
            <p:cNvPicPr preferRelativeResize="0"/>
            <p:nvPr/>
          </p:nvPicPr>
          <p:blipFill rotWithShape="1">
            <a:blip r:embed="rId3">
              <a:alphaModFix/>
            </a:blip>
            <a:srcRect b="5268" l="0" r="0" t="38482"/>
            <a:stretch/>
          </p:blipFill>
          <p:spPr>
            <a:xfrm>
              <a:off x="20" y="10"/>
              <a:ext cx="12191980" cy="68579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1" name="Google Shape;151;p5"/>
            <p:cNvSpPr/>
            <p:nvPr/>
          </p:nvSpPr>
          <p:spPr>
            <a:xfrm>
              <a:off x="640079" y="943429"/>
              <a:ext cx="10180321" cy="506548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152" name="Google Shape;152;p5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Training Setup</a:t>
            </a:r>
            <a:endParaRPr/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Optimizer: Adam, LR [0.001, 0.01] ; grad clipping 5.0 (for stability)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Batch size &amp; epochs: 8 for SGD or entire for GD; around 100 epochs until plateau.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Best checkpoint on highest val metric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DataLoader tuned for runtime (e.g., num_workers=2 on Colab)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6"/>
          <p:cNvCxnSpPr/>
          <p:nvPr/>
        </p:nvCxnSpPr>
        <p:spPr>
          <a:xfrm>
            <a:off x="713232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9" name="Google Shape;159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0" name="Google Shape;160;p6"/>
          <p:cNvSpPr txBox="1"/>
          <p:nvPr>
            <p:ph type="title"/>
          </p:nvPr>
        </p:nvSpPr>
        <p:spPr>
          <a:xfrm>
            <a:off x="548323" y="1366838"/>
            <a:ext cx="3961765" cy="26968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Demonstration</a:t>
            </a:r>
            <a:endParaRPr/>
          </a:p>
        </p:txBody>
      </p:sp>
      <p:cxnSp>
        <p:nvCxnSpPr>
          <p:cNvPr id="161" name="Google Shape;161;p6"/>
          <p:cNvCxnSpPr/>
          <p:nvPr/>
        </p:nvCxnSpPr>
        <p:spPr>
          <a:xfrm>
            <a:off x="712835" y="1031001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Lisa Simpson's Presentation - Meming Wiki" id="162" name="Google Shape;162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44723" y="1031001"/>
            <a:ext cx="6497877" cy="487340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raphicdesignismypassion on Tumblr" id="163" name="Google Shape;16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0743" y="1692014"/>
            <a:ext cx="2001872" cy="20018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69" name="Google Shape;169;p7"/>
          <p:cNvSpPr txBox="1"/>
          <p:nvPr>
            <p:ph type="title"/>
          </p:nvPr>
        </p:nvSpPr>
        <p:spPr>
          <a:xfrm>
            <a:off x="5496821" y="1371600"/>
            <a:ext cx="6034187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Challenges</a:t>
            </a:r>
            <a:endParaRPr/>
          </a:p>
        </p:txBody>
      </p:sp>
      <p:cxnSp>
        <p:nvCxnSpPr>
          <p:cNvPr id="170" name="Google Shape;170;p7"/>
          <p:cNvCxnSpPr/>
          <p:nvPr/>
        </p:nvCxnSpPr>
        <p:spPr>
          <a:xfrm>
            <a:off x="5580905" y="1031005"/>
            <a:ext cx="978862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1" name="Google Shape;171;p7"/>
          <p:cNvSpPr txBox="1"/>
          <p:nvPr>
            <p:ph idx="1" type="body"/>
          </p:nvPr>
        </p:nvSpPr>
        <p:spPr>
          <a:xfrm>
            <a:off x="5496821" y="2633236"/>
            <a:ext cx="6034187" cy="366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Lack of data</a:t>
            </a:r>
            <a:endParaRPr/>
          </a:p>
          <a:p>
            <a:pPr indent="-228600" lvl="1" marL="493776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</a:pPr>
            <a:r>
              <a:rPr lang="en-US"/>
              <a:t>Available public resources did not contain enough samples for each word</a:t>
            </a:r>
            <a:endParaRPr/>
          </a:p>
          <a:p>
            <a:pPr indent="-228600" lvl="1" marL="493776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</a:pPr>
            <a:r>
              <a:rPr lang="en-US"/>
              <a:t>We focused on a few words with as many samples as we could find, but the data was still insufficient</a:t>
            </a:r>
            <a:endParaRPr/>
          </a:p>
          <a:p>
            <a:pPr indent="-228600" lvl="1" marL="493776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</a:pPr>
            <a:r>
              <a:rPr lang="en-US"/>
              <a:t>Personal enrichment efforts helped, but their impact was limited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Overfitting</a:t>
            </a:r>
            <a:endParaRPr/>
          </a:p>
          <a:p>
            <a:pPr indent="-228600" lvl="1" marL="493776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66"/>
              <a:buChar char="•"/>
            </a:pPr>
            <a:r>
              <a:rPr lang="en-US"/>
              <a:t>With this amount of data, overfitting was difficult to avoid</a:t>
            </a:r>
            <a:endParaRPr/>
          </a:p>
          <a:p>
            <a:pPr indent="-11811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t/>
            </a:r>
            <a:endParaRPr/>
          </a:p>
        </p:txBody>
      </p:sp>
      <p:pic>
        <p:nvPicPr>
          <p:cNvPr id="172" name="Google Shape;172;p7"/>
          <p:cNvPicPr preferRelativeResize="0"/>
          <p:nvPr/>
        </p:nvPicPr>
        <p:blipFill rotWithShape="1">
          <a:blip r:embed="rId3">
            <a:alphaModFix/>
          </a:blip>
          <a:srcRect b="5268" l="0" r="58095" t="38482"/>
          <a:stretch/>
        </p:blipFill>
        <p:spPr>
          <a:xfrm>
            <a:off x="20" y="10"/>
            <a:ext cx="5109009" cy="6857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8"/>
          <p:cNvGrpSpPr/>
          <p:nvPr/>
        </p:nvGrpSpPr>
        <p:grpSpPr>
          <a:xfrm>
            <a:off x="20" y="7267"/>
            <a:ext cx="12191980" cy="6857990"/>
            <a:chOff x="20" y="10"/>
            <a:chExt cx="12191980" cy="6857990"/>
          </a:xfrm>
        </p:grpSpPr>
        <p:pic>
          <p:nvPicPr>
            <p:cNvPr id="178" name="Google Shape;178;p8"/>
            <p:cNvPicPr preferRelativeResize="0"/>
            <p:nvPr/>
          </p:nvPicPr>
          <p:blipFill rotWithShape="1">
            <a:blip r:embed="rId3">
              <a:alphaModFix/>
            </a:blip>
            <a:srcRect b="5268" l="0" r="0" t="38482"/>
            <a:stretch/>
          </p:blipFill>
          <p:spPr>
            <a:xfrm>
              <a:off x="20" y="10"/>
              <a:ext cx="12191980" cy="685799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" name="Google Shape;179;p8"/>
            <p:cNvSpPr/>
            <p:nvPr/>
          </p:nvSpPr>
          <p:spPr>
            <a:xfrm>
              <a:off x="640079" y="943429"/>
              <a:ext cx="10180321" cy="5065485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endParaRPr>
            </a:p>
          </p:txBody>
        </p:sp>
      </p:grpSp>
      <p:sp>
        <p:nvSpPr>
          <p:cNvPr id="180" name="Google Shape;180;p8"/>
          <p:cNvSpPr txBox="1"/>
          <p:nvPr>
            <p:ph type="title"/>
          </p:nvPr>
        </p:nvSpPr>
        <p:spPr>
          <a:xfrm>
            <a:off x="640079" y="1371601"/>
            <a:ext cx="10072371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Conclusions      &amp;      Next Steps</a:t>
            </a:r>
            <a:endParaRPr/>
          </a:p>
        </p:txBody>
      </p:sp>
      <p:sp>
        <p:nvSpPr>
          <p:cNvPr id="181" name="Google Shape;181;p8"/>
          <p:cNvSpPr txBox="1"/>
          <p:nvPr>
            <p:ph idx="1" type="body"/>
          </p:nvPr>
        </p:nvSpPr>
        <p:spPr>
          <a:xfrm>
            <a:off x="640080" y="2633472"/>
            <a:ext cx="521208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MediaPipe helped refine the data and speed up training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Too much weight was given to facial expressions since that is MediaPipe’s focus</a:t>
            </a:r>
            <a:endParaRPr/>
          </a:p>
          <a:p>
            <a:pPr indent="-11811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None/>
            </a:pPr>
            <a:r>
              <a:t/>
            </a:r>
            <a:endParaRPr/>
          </a:p>
        </p:txBody>
      </p:sp>
      <p:sp>
        <p:nvSpPr>
          <p:cNvPr id="182" name="Google Shape;182;p8"/>
          <p:cNvSpPr txBox="1"/>
          <p:nvPr>
            <p:ph idx="2" type="body"/>
          </p:nvPr>
        </p:nvSpPr>
        <p:spPr>
          <a:xfrm>
            <a:off x="6318928" y="2633472"/>
            <a:ext cx="521208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Enrich data by an order of magnitude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Reduce weight of facial expressions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40"/>
              <a:buChar char="•"/>
            </a:pPr>
            <a:r>
              <a:rPr lang="en-US"/>
              <a:t>Expand vocabulary once more data is available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9"/>
          <p:cNvPicPr preferRelativeResize="0"/>
          <p:nvPr/>
        </p:nvPicPr>
        <p:blipFill rotWithShape="1">
          <a:blip r:embed="rId3">
            <a:alphaModFix/>
          </a:blip>
          <a:srcRect b="5268" l="0" r="0" t="38482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9"/>
          <p:cNvSpPr/>
          <p:nvPr/>
        </p:nvSpPr>
        <p:spPr>
          <a:xfrm>
            <a:off x="640079" y="943429"/>
            <a:ext cx="10911842" cy="506548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90" name="Google Shape;190;p9"/>
          <p:cNvSpPr txBox="1"/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lay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191" name="Google Shape;191;p9"/>
          <p:cNvSpPr txBox="1"/>
          <p:nvPr>
            <p:ph idx="1" type="body"/>
          </p:nvPr>
        </p:nvSpPr>
        <p:spPr>
          <a:xfrm>
            <a:off x="640079" y="2419160"/>
            <a:ext cx="10890928" cy="3566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7000"/>
              <a:buChar char="•"/>
            </a:pPr>
            <a:r>
              <a:rPr lang="en-US"/>
              <a:t>● Fang, Biyi &amp;amp; Co, Jillian &amp;amp; Zhang, Mi. (2017). DeepASL: Enabling Ubiquitous and Non-Intrusive Word and Sentence-Level Sign Language Translation. 10.1145/3131672.3131693.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000"/>
              <a:buChar char="•"/>
            </a:pPr>
            <a:r>
              <a:rPr lang="en-US"/>
              <a:t>● Baihan, A., Alutaibi, A.I., Alshehri, M. et al. Sign language recognition using modified deep learning network and hybrid optimization: a hybrid optimizer (HO) based optimized CNNSa-LSTM approach. Sci Rep 14, 26111 (2024). https://doi.org/10.1038/s41598-024-76174-7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000"/>
              <a:buChar char="•"/>
            </a:pPr>
            <a:r>
              <a:rPr lang="en-US"/>
              <a:t>● Camgoz, N. C., Koller, O., Hadfield, S., &amp;amp; Bowden, R. (2020). Sign Language Transformers: Joint End-to-end Sign Language Recognition and Translation. In IEEE/CVF Conference on Computer Vision and Pattern Recognition (CVPR)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000"/>
              <a:buChar char="•"/>
            </a:pPr>
            <a:r>
              <a:rPr lang="en-US"/>
              <a:t>● M. Madhiarasan, Partha Pratim Roy (2022). A Comprehensive Review of Sign Language Recognition: Different Types, Modalities, and Datasets - https://arxiv.org/abs/2204.03328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000"/>
              <a:buChar char="•"/>
            </a:pPr>
            <a:r>
              <a:rPr lang="en-US"/>
              <a:t>● Y. S. Tan, K. M. Lim, and C. P. Lee, “Hand gesture recognition via enhanced densely connected convolutional neural network,”https://www.sciencedirect.com/science/article/pii/S0957417421002384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87000"/>
              <a:buChar char="•"/>
            </a:pPr>
            <a:r>
              <a:rPr lang="en-US"/>
              <a:t>● R. Rastgoo, K. Kiani, and S. Escalera, “Sign language recognition: A deep survey,” https://doi.org/10.1016/j.eswa.2020.113794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shVTI">
  <a:themeElements>
    <a:clrScheme name="Custom 6">
      <a:dk1>
        <a:srgbClr val="000000"/>
      </a:dk1>
      <a:lt1>
        <a:srgbClr val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2025-08-29T08:51:36Z</dcterms:created>
  <dc:creator>Daniella Simonovsky</dc:creator>
</cp:coreProperties>
</file>