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86" autoAdjust="0"/>
  </p:normalViewPr>
  <p:slideViewPr>
    <p:cSldViewPr snapToGrid="0">
      <p:cViewPr varScale="1">
        <p:scale>
          <a:sx n="84" d="100"/>
          <a:sy n="84" d="100"/>
        </p:scale>
        <p:origin x="142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d370ab5c0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d370ab5c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 you can see here the blue light isn't shown in the second day (its something im still working on).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d370ab5c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d370ab5c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user can plot more plots that might be intresting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d370ab5c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d370ab5c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af05b8c1f_0_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5af05b8c1f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d370ab5c0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d370ab5c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let's start with the behavior test analysis part in the GUI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5af05b8c1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5af05b8c1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is basically a CSV file that has the type of </a:t>
            </a:r>
            <a:r>
              <a:rPr lang="en">
                <a:solidFill>
                  <a:schemeClr val="dk1"/>
                </a:solidFill>
              </a:rPr>
              <a:t>cycle , the type of test</a:t>
            </a:r>
            <a:r>
              <a:rPr lang="en"/>
              <a:t>, the measurement, and the feature.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d370ab5c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d370ab5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af05b8c1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af05b8c1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af05b8c1f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af05b8c1f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plot shows me </a:t>
            </a:r>
            <a:endParaRPr dirty="0"/>
          </a:p>
          <a:p>
            <a:pPr marL="0" marR="292100" lvl="0" indent="0" algn="l" rtl="0">
              <a:lnSpc>
                <a:spcPct val="115000"/>
              </a:lnSpc>
              <a:spcBef>
                <a:spcPts val="0"/>
              </a:spcBef>
              <a:spcAft>
                <a:spcPts val="0"/>
              </a:spcAft>
              <a:buNone/>
            </a:pPr>
            <a:endParaRPr dirty="0"/>
          </a:p>
          <a:p>
            <a:pPr marL="0" marR="292100" lvl="0" indent="0" algn="l" rtl="0">
              <a:lnSpc>
                <a:spcPct val="115000"/>
              </a:lnSpc>
              <a:spcBef>
                <a:spcPts val="0"/>
              </a:spcBef>
              <a:spcAft>
                <a:spcPts val="0"/>
              </a:spcAft>
              <a:buClr>
                <a:schemeClr val="dk1"/>
              </a:buClr>
              <a:buSzPts val="1100"/>
              <a:buFont typeface="Arial"/>
              <a:buNone/>
            </a:pPr>
            <a:r>
              <a:rPr lang="en" sz="1000" b="1" dirty="0">
                <a:solidFill>
                  <a:schemeClr val="dk1"/>
                </a:solidFill>
              </a:rPr>
              <a:t>performing a permutation t-test for the two groups and displaying the results as a subtitle</a:t>
            </a:r>
            <a:endParaRPr sz="1000" b="1"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d370ab5c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d370ab5c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find the outliers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a73fdbcc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a73fdbc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our lab we research the effect of light on neuronal pathways </a:t>
            </a:r>
            <a:endParaRPr/>
          </a:p>
          <a:p>
            <a:pPr marL="0" lvl="0" indent="0" algn="l" rtl="0">
              <a:spcBef>
                <a:spcPts val="0"/>
              </a:spcBef>
              <a:spcAft>
                <a:spcPts val="0"/>
              </a:spcAft>
              <a:buNone/>
            </a:pPr>
            <a:r>
              <a:rPr lang="en"/>
              <a:t>There is a lot of research about how irregular light schedules can cause disturbances in the circadian (סירקדיון) rhythm ,sleep,mood disorders and cognitive deficits(דיפיסיטס)</a:t>
            </a:r>
            <a:endParaRPr/>
          </a:p>
          <a:p>
            <a:pPr marL="0" lvl="0" indent="0" algn="l" rtl="0">
              <a:spcBef>
                <a:spcPts val="0"/>
              </a:spcBef>
              <a:spcAft>
                <a:spcPts val="0"/>
              </a:spcAft>
              <a:buNone/>
            </a:pPr>
            <a:r>
              <a:rPr lang="en"/>
              <a:t>I personally look at the effect of light on depression </a:t>
            </a:r>
            <a:endParaRPr/>
          </a:p>
          <a:p>
            <a:pPr marL="0" lvl="0" indent="0" algn="l" rtl="0">
              <a:spcBef>
                <a:spcPts val="0"/>
              </a:spcBef>
              <a:spcAft>
                <a:spcPts val="0"/>
              </a:spcAft>
              <a:buNone/>
            </a:pPr>
            <a:r>
              <a:rPr lang="en"/>
              <a:t>and the connection of anti depressions to this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5af05b8c1f_0_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5af05b8c1f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5af05b8c1f_0_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5af05b8c1f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5a73fdbcc3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5a73fdbcc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222222"/>
                </a:solidFill>
                <a:highlight>
                  <a:srgbClr val="FFFFFF"/>
                </a:highlight>
              </a:rPr>
              <a:t>An, Kai, et al. "A circadian rhythm-gated subcortical pathway for nighttime-light-induced depressive-like behaviors in mice." </a:t>
            </a:r>
            <a:r>
              <a:rPr lang="en" sz="1000" i="1">
                <a:solidFill>
                  <a:srgbClr val="222222"/>
                </a:solidFill>
                <a:highlight>
                  <a:srgbClr val="FFFFFF"/>
                </a:highlight>
              </a:rPr>
              <a:t>Nature neuroscience</a:t>
            </a:r>
            <a:r>
              <a:rPr lang="en" sz="1000">
                <a:solidFill>
                  <a:srgbClr val="222222"/>
                </a:solidFill>
                <a:highlight>
                  <a:srgbClr val="FFFFFF"/>
                </a:highlight>
              </a:rPr>
              <a:t> 23.7 (2020): 869-880.</a:t>
            </a:r>
            <a:endParaRPr sz="1000">
              <a:solidFill>
                <a:srgbClr val="222222"/>
              </a:solidFill>
              <a:highlight>
                <a:srgbClr val="FFFFFF"/>
              </a:highlight>
            </a:endParaRPr>
          </a:p>
          <a:p>
            <a:pPr marL="0" lvl="0" indent="0" algn="l" rtl="0">
              <a:spcBef>
                <a:spcPts val="0"/>
              </a:spcBef>
              <a:spcAft>
                <a:spcPts val="0"/>
              </a:spcAft>
              <a:buNone/>
            </a:pPr>
            <a:endParaRPr sz="1000">
              <a:solidFill>
                <a:srgbClr val="222222"/>
              </a:solidFill>
              <a:highlight>
                <a:srgbClr val="FFFFFF"/>
              </a:highlight>
            </a:endParaRPr>
          </a:p>
          <a:p>
            <a:pPr marL="0" lvl="0" indent="0" algn="l" rtl="0">
              <a:spcBef>
                <a:spcPts val="0"/>
              </a:spcBef>
              <a:spcAft>
                <a:spcPts val="0"/>
              </a:spcAft>
              <a:buNone/>
            </a:pPr>
            <a:r>
              <a:rPr lang="en" sz="1000">
                <a:solidFill>
                  <a:srgbClr val="222222"/>
                </a:solidFill>
                <a:highlight>
                  <a:srgbClr val="FFFFFF"/>
                </a:highlight>
              </a:rPr>
              <a:t>Weil, Tenley, et al. "Daily changes in light influence mood via inhibitory networks within the thalamic perihabenular nucleus." </a:t>
            </a:r>
            <a:r>
              <a:rPr lang="en" sz="1000" i="1">
                <a:solidFill>
                  <a:srgbClr val="222222"/>
                </a:solidFill>
                <a:highlight>
                  <a:srgbClr val="FFFFFF"/>
                </a:highlight>
              </a:rPr>
              <a:t>Science Advances</a:t>
            </a:r>
            <a:r>
              <a:rPr lang="en" sz="1000">
                <a:solidFill>
                  <a:srgbClr val="222222"/>
                </a:solidFill>
                <a:highlight>
                  <a:srgbClr val="FFFFFF"/>
                </a:highlight>
              </a:rPr>
              <a:t> 8.23 (2022): eabn3567.</a:t>
            </a:r>
            <a:endParaRPr sz="1000">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d370ab5c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d370ab5c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a73fdbcc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a73fdbcc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af05b8c1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5af05b8c1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let's start with the infrared analysis part in the GUI</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af05b8c1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af05b8c1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rPr>
              <a:t>this data is generated by an infrared sensor placed in each cage, quantifying minute-by-minute the cages activity. </a:t>
            </a:r>
            <a:endParaRPr sz="1200" dirty="0">
              <a:solidFill>
                <a:schemeClr val="dk1"/>
              </a:solidFill>
            </a:endParaRPr>
          </a:p>
          <a:p>
            <a:pPr marL="0" lvl="0" indent="0" algn="l" rtl="0">
              <a:spcBef>
                <a:spcPts val="0"/>
              </a:spcBef>
              <a:spcAft>
                <a:spcPts val="0"/>
              </a:spcAft>
              <a:buNone/>
            </a:pPr>
            <a:r>
              <a:rPr lang="en" sz="1200" dirty="0">
                <a:solidFill>
                  <a:schemeClr val="dk1"/>
                </a:solidFill>
              </a:rPr>
              <a:t>As you can see the rows are time and columns are the cages </a:t>
            </a:r>
            <a:endParaRPr sz="1200"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af05b8c1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af05b8c1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take this data and download it, and then we custemize the way we wanted to be plotted that means the light cycle in the closet and the type of light and if there any baseline dayse (first few days that are normal 24jh cycle)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af05b8c1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af05b8c1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Then we plot </a:t>
            </a:r>
            <a:endParaRPr dirty="0"/>
          </a:p>
          <a:p>
            <a:pPr marL="0" lvl="0" indent="0" algn="l" rtl="0">
              <a:spcBef>
                <a:spcPts val="0"/>
              </a:spcBef>
              <a:spcAft>
                <a:spcPts val="0"/>
              </a:spcAft>
              <a:buNone/>
            </a:pPr>
            <a:r>
              <a:rPr lang="en" dirty="0"/>
              <a:t>This plot shows the mean activity for each closet and the light cycle  </a:t>
            </a:r>
            <a:endParaRPr dirty="0"/>
          </a:p>
          <a:p>
            <a:pPr marL="0" lvl="0" indent="0" algn="l" rtl="0">
              <a:spcBef>
                <a:spcPts val="0"/>
              </a:spcBef>
              <a:spcAft>
                <a:spcPts val="0"/>
              </a:spcAft>
              <a:buNone/>
            </a:pPr>
            <a:r>
              <a:rPr lang="en" dirty="0"/>
              <a:t>As you can see with th CT13 plot there is no major shift in the cages activity. That means there biological clock is in tack</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lnSpc>
                <a:spcPct val="150000"/>
              </a:lnSpc>
              <a:spcBef>
                <a:spcPts val="1200"/>
              </a:spcBef>
              <a:spcAft>
                <a:spcPts val="0"/>
              </a:spcAft>
              <a:buClr>
                <a:schemeClr val="dk1"/>
              </a:buClr>
              <a:buSzPts val="1100"/>
              <a:buFont typeface="Arial"/>
              <a:buNone/>
            </a:pPr>
            <a:r>
              <a:rPr lang="en" sz="2800" b="1" dirty="0"/>
              <a:t>Analysis of Neural Data Using MATLAB 94873</a:t>
            </a:r>
            <a:endParaRPr sz="2800" b="1" dirty="0"/>
          </a:p>
          <a:p>
            <a:pPr marL="0" lvl="0" indent="0" algn="ctr" rtl="0">
              <a:lnSpc>
                <a:spcPct val="150000"/>
              </a:lnSpc>
              <a:spcBef>
                <a:spcPts val="1200"/>
              </a:spcBef>
              <a:spcAft>
                <a:spcPts val="600"/>
              </a:spcAft>
              <a:buNone/>
            </a:pPr>
            <a:r>
              <a:rPr lang="en" sz="2800" b="1" dirty="0"/>
              <a:t>Final Project</a:t>
            </a:r>
            <a:endParaRPr sz="6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Ella Hanzin</a:t>
            </a:r>
            <a:endParaRPr dirty="0"/>
          </a:p>
        </p:txBody>
      </p:sp>
      <p:pic>
        <p:nvPicPr>
          <p:cNvPr id="56" name="Google Shape;56;p13"/>
          <p:cNvPicPr preferRelativeResize="0"/>
          <p:nvPr/>
        </p:nvPicPr>
        <p:blipFill>
          <a:blip r:embed="rId3">
            <a:alphaModFix/>
          </a:blip>
          <a:stretch>
            <a:fillRect/>
          </a:stretch>
        </p:blipFill>
        <p:spPr>
          <a:xfrm>
            <a:off x="3027813" y="3722525"/>
            <a:ext cx="3088375" cy="1371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solidFill>
                  <a:srgbClr val="0B5394"/>
                </a:solidFill>
              </a:rPr>
              <a:t>Infrared analysis</a:t>
            </a:r>
            <a:endParaRPr sz="2400" b="1">
              <a:solidFill>
                <a:srgbClr val="0B5394"/>
              </a:solidFill>
            </a:endParaRPr>
          </a:p>
        </p:txBody>
      </p:sp>
      <p:sp>
        <p:nvSpPr>
          <p:cNvPr id="135" name="Google Shape;13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Output </a:t>
            </a:r>
            <a:endParaRPr/>
          </a:p>
        </p:txBody>
      </p:sp>
      <p:pic>
        <p:nvPicPr>
          <p:cNvPr id="136" name="Google Shape;136;p23"/>
          <p:cNvPicPr preferRelativeResize="0"/>
          <p:nvPr/>
        </p:nvPicPr>
        <p:blipFill>
          <a:blip r:embed="rId3">
            <a:alphaModFix/>
          </a:blip>
          <a:stretch>
            <a:fillRect/>
          </a:stretch>
        </p:blipFill>
        <p:spPr>
          <a:xfrm>
            <a:off x="1319073" y="1434000"/>
            <a:ext cx="7313675" cy="285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solidFill>
                  <a:srgbClr val="0B5394"/>
                </a:solidFill>
              </a:rPr>
              <a:t>Infrared analysis</a:t>
            </a:r>
            <a:endParaRPr sz="2400" b="1" dirty="0">
              <a:solidFill>
                <a:srgbClr val="0B5394"/>
              </a:solidFill>
            </a:endParaRPr>
          </a:p>
        </p:txBody>
      </p:sp>
      <p:pic>
        <p:nvPicPr>
          <p:cNvPr id="142" name="Google Shape;142;p24"/>
          <p:cNvPicPr preferRelativeResize="0"/>
          <p:nvPr/>
        </p:nvPicPr>
        <p:blipFill>
          <a:blip r:embed="rId3">
            <a:alphaModFix/>
          </a:blip>
          <a:stretch>
            <a:fillRect/>
          </a:stretch>
        </p:blipFill>
        <p:spPr>
          <a:xfrm>
            <a:off x="2079850" y="1136375"/>
            <a:ext cx="4984292" cy="3820975"/>
          </a:xfrm>
          <a:prstGeom prst="rect">
            <a:avLst/>
          </a:prstGeom>
          <a:noFill/>
          <a:ln>
            <a:noFill/>
          </a:ln>
        </p:spPr>
      </p:pic>
      <p:sp>
        <p:nvSpPr>
          <p:cNvPr id="143" name="Google Shape;143;p24"/>
          <p:cNvSpPr/>
          <p:nvPr/>
        </p:nvSpPr>
        <p:spPr>
          <a:xfrm>
            <a:off x="5107400" y="4375200"/>
            <a:ext cx="1701600" cy="6576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solidFill>
                  <a:srgbClr val="0B5394"/>
                </a:solidFill>
              </a:rPr>
              <a:t>Infrared analysis</a:t>
            </a:r>
            <a:endParaRPr sz="2400" b="1" dirty="0">
              <a:solidFill>
                <a:srgbClr val="0B5394"/>
              </a:solidFill>
            </a:endParaRPr>
          </a:p>
        </p:txBody>
      </p:sp>
      <p:sp>
        <p:nvSpPr>
          <p:cNvPr id="149" name="Google Shape;149;p25"/>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Output </a:t>
            </a:r>
            <a:endParaRPr dirty="0"/>
          </a:p>
        </p:txBody>
      </p:sp>
      <p:pic>
        <p:nvPicPr>
          <p:cNvPr id="150" name="Google Shape;150;p25"/>
          <p:cNvPicPr preferRelativeResize="0"/>
          <p:nvPr/>
        </p:nvPicPr>
        <p:blipFill>
          <a:blip r:embed="rId3">
            <a:alphaModFix/>
          </a:blip>
          <a:stretch>
            <a:fillRect/>
          </a:stretch>
        </p:blipFill>
        <p:spPr>
          <a:xfrm>
            <a:off x="1277021" y="1214775"/>
            <a:ext cx="7454479" cy="355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B5394"/>
                </a:solidFill>
              </a:rPr>
              <a:t>Functions </a:t>
            </a:r>
            <a:endParaRPr b="1">
              <a:solidFill>
                <a:srgbClr val="0B5394"/>
              </a:solidFill>
            </a:endParaRPr>
          </a:p>
        </p:txBody>
      </p:sp>
      <p:sp>
        <p:nvSpPr>
          <p:cNvPr id="156" name="Google Shape;15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indent="0">
              <a:spcBef>
                <a:spcPts val="1200"/>
              </a:spcBef>
              <a:buNone/>
            </a:pPr>
            <a:r>
              <a:rPr lang="en" dirty="0">
                <a:solidFill>
                  <a:schemeClr val="dk1"/>
                </a:solidFill>
                <a:latin typeface="+mn-lt"/>
              </a:rPr>
              <a:t>=&gt;</a:t>
            </a:r>
            <a:r>
              <a:rPr lang="en-US" sz="1800" b="0" i="0" dirty="0">
                <a:solidFill>
                  <a:srgbClr val="0E00FF"/>
                </a:solidFill>
                <a:effectLst/>
                <a:latin typeface="+mn-lt"/>
              </a:rPr>
              <a:t>function </a:t>
            </a:r>
            <a:r>
              <a:rPr lang="en-US" sz="1800" b="0" i="0" dirty="0">
                <a:effectLst/>
                <a:latin typeface="+mn-lt"/>
              </a:rPr>
              <a:t>[</a:t>
            </a:r>
            <a:r>
              <a:rPr lang="en-US" sz="1800" b="0" i="0" dirty="0" err="1">
                <a:effectLst/>
                <a:latin typeface="+mn-lt"/>
              </a:rPr>
              <a:t>thelist</a:t>
            </a:r>
            <a:r>
              <a:rPr lang="en-US" sz="1800" b="0" i="0" dirty="0">
                <a:effectLst/>
                <a:latin typeface="+mn-lt"/>
              </a:rPr>
              <a:t>] = </a:t>
            </a:r>
            <a:r>
              <a:rPr lang="en-US" sz="1800" b="0" i="0" dirty="0" err="1">
                <a:effectLst/>
                <a:latin typeface="+mn-lt"/>
              </a:rPr>
              <a:t>getFileList</a:t>
            </a:r>
            <a:r>
              <a:rPr lang="en-US" sz="1800" b="0" i="0" dirty="0">
                <a:effectLst/>
                <a:latin typeface="+mn-lt"/>
              </a:rPr>
              <a:t>(</a:t>
            </a:r>
            <a:r>
              <a:rPr lang="en-US" sz="1800" b="0" i="0" dirty="0" err="1">
                <a:effectLst/>
                <a:latin typeface="+mn-lt"/>
              </a:rPr>
              <a:t>varargin</a:t>
            </a:r>
            <a:r>
              <a:rPr lang="en-US" sz="1800" b="0" i="0" dirty="0">
                <a:effectLst/>
                <a:latin typeface="+mn-lt"/>
              </a:rPr>
              <a:t>)</a:t>
            </a:r>
            <a:endParaRPr lang="en" dirty="0">
              <a:solidFill>
                <a:schemeClr val="dk1"/>
              </a:solidFill>
              <a:latin typeface="+mn-lt"/>
            </a:endParaRPr>
          </a:p>
          <a:p>
            <a:pPr marL="0" lvl="0" indent="0" algn="l" rtl="0">
              <a:spcBef>
                <a:spcPts val="1200"/>
              </a:spcBef>
              <a:spcAft>
                <a:spcPts val="0"/>
              </a:spcAft>
              <a:buNone/>
            </a:pPr>
            <a:r>
              <a:rPr lang="en" dirty="0">
                <a:solidFill>
                  <a:schemeClr val="dk1"/>
                </a:solidFill>
                <a:latin typeface="+mn-lt"/>
              </a:rPr>
              <a:t>=&gt;</a:t>
            </a:r>
            <a:r>
              <a:rPr lang="en" dirty="0">
                <a:solidFill>
                  <a:srgbClr val="0E00FF"/>
                </a:solidFill>
                <a:latin typeface="+mn-lt"/>
              </a:rPr>
              <a:t>function </a:t>
            </a:r>
            <a:r>
              <a:rPr lang="en" dirty="0">
                <a:solidFill>
                  <a:schemeClr val="dk1"/>
                </a:solidFill>
                <a:latin typeface="+mn-lt"/>
              </a:rPr>
              <a:t>[] = PlotTaVSTbn24(data,Ta,Tb,beginT24)</a:t>
            </a:r>
            <a:endParaRPr dirty="0">
              <a:solidFill>
                <a:schemeClr val="dk1"/>
              </a:solidFill>
              <a:latin typeface="+mn-lt"/>
            </a:endParaRPr>
          </a:p>
          <a:p>
            <a:pPr marL="0" lvl="0" indent="0" algn="l" rtl="0">
              <a:spcBef>
                <a:spcPts val="1200"/>
              </a:spcBef>
              <a:spcAft>
                <a:spcPts val="0"/>
              </a:spcAft>
              <a:buNone/>
            </a:pPr>
            <a:r>
              <a:rPr lang="en" dirty="0">
                <a:solidFill>
                  <a:schemeClr val="dk1"/>
                </a:solidFill>
                <a:latin typeface="+mn-lt"/>
              </a:rPr>
              <a:t>=&gt;</a:t>
            </a:r>
            <a:r>
              <a:rPr lang="en" dirty="0">
                <a:solidFill>
                  <a:srgbClr val="0E00FF"/>
                </a:solidFill>
                <a:latin typeface="+mn-lt"/>
              </a:rPr>
              <a:t>function </a:t>
            </a:r>
            <a:r>
              <a:rPr lang="en" dirty="0">
                <a:solidFill>
                  <a:schemeClr val="dk1"/>
                </a:solidFill>
                <a:latin typeface="+mn-lt"/>
              </a:rPr>
              <a:t>[] = PlotTaVSTbn48(data,Ta,Tb,beginT24)</a:t>
            </a:r>
            <a:endParaRPr dirty="0">
              <a:solidFill>
                <a:schemeClr val="dk1"/>
              </a:solidFill>
              <a:latin typeface="+mn-lt"/>
            </a:endParaRPr>
          </a:p>
          <a:p>
            <a:pPr marL="0" lvl="0" indent="0" algn="l" rtl="0">
              <a:spcBef>
                <a:spcPts val="1200"/>
              </a:spcBef>
              <a:spcAft>
                <a:spcPts val="0"/>
              </a:spcAft>
              <a:buNone/>
            </a:pPr>
            <a:r>
              <a:rPr lang="en" dirty="0">
                <a:solidFill>
                  <a:schemeClr val="dk1"/>
                </a:solidFill>
                <a:latin typeface="+mn-lt"/>
              </a:rPr>
              <a:t>=&gt; </a:t>
            </a:r>
            <a:r>
              <a:rPr lang="en" dirty="0">
                <a:solidFill>
                  <a:srgbClr val="0E00FF"/>
                </a:solidFill>
                <a:latin typeface="+mn-lt"/>
              </a:rPr>
              <a:t>function </a:t>
            </a:r>
            <a:r>
              <a:rPr lang="en" dirty="0">
                <a:solidFill>
                  <a:schemeClr val="dk1"/>
                </a:solidFill>
                <a:latin typeface="+mn-lt"/>
              </a:rPr>
              <a:t>[] = more_plots(data, Ta, Tb)</a:t>
            </a:r>
          </a:p>
          <a:p>
            <a:pPr marL="0" indent="0">
              <a:spcBef>
                <a:spcPts val="1200"/>
              </a:spcBef>
              <a:buNone/>
            </a:pPr>
            <a:r>
              <a:rPr lang="en" dirty="0">
                <a:solidFill>
                  <a:schemeClr val="dk1"/>
                </a:solidFill>
                <a:latin typeface="+mn-lt"/>
              </a:rPr>
              <a:t>=&gt;</a:t>
            </a:r>
            <a:r>
              <a:rPr lang="en-US" sz="1800" b="0" i="0" dirty="0">
                <a:solidFill>
                  <a:srgbClr val="0E00FF"/>
                </a:solidFill>
                <a:effectLst/>
                <a:latin typeface="+mn-lt"/>
              </a:rPr>
              <a:t>function </a:t>
            </a:r>
            <a:r>
              <a:rPr lang="en-US" sz="1800" b="0" i="0" dirty="0">
                <a:effectLst/>
                <a:latin typeface="+mn-lt"/>
              </a:rPr>
              <a:t>[] = </a:t>
            </a:r>
            <a:r>
              <a:rPr lang="en-US" sz="1800" b="0" i="0" dirty="0" err="1">
                <a:effectLst/>
                <a:latin typeface="+mn-lt"/>
              </a:rPr>
              <a:t>EstimateActivity</a:t>
            </a:r>
            <a:r>
              <a:rPr lang="en-US" sz="1800" b="0" i="0" dirty="0">
                <a:effectLst/>
                <a:latin typeface="+mn-lt"/>
              </a:rPr>
              <a:t>(</a:t>
            </a:r>
            <a:r>
              <a:rPr lang="en-US" sz="1800" b="0" i="0" dirty="0" err="1">
                <a:effectLst/>
                <a:latin typeface="+mn-lt"/>
              </a:rPr>
              <a:t>dataT</a:t>
            </a:r>
            <a:r>
              <a:rPr lang="en-US" sz="1800" b="0" i="0" dirty="0">
                <a:effectLst/>
                <a:latin typeface="+mn-lt"/>
              </a:rPr>
              <a:t>)</a:t>
            </a:r>
          </a:p>
          <a:p>
            <a:pPr marL="0" indent="0">
              <a:spcBef>
                <a:spcPts val="1200"/>
              </a:spcBef>
              <a:buNone/>
            </a:pPr>
            <a:r>
              <a:rPr lang="en" dirty="0">
                <a:solidFill>
                  <a:schemeClr val="dk1"/>
                </a:solidFill>
                <a:latin typeface="+mn-lt"/>
              </a:rPr>
              <a:t>=&gt;</a:t>
            </a:r>
            <a:r>
              <a:rPr lang="en-US" sz="1800" b="0" i="0" dirty="0">
                <a:solidFill>
                  <a:srgbClr val="0E00FF"/>
                </a:solidFill>
                <a:effectLst/>
                <a:latin typeface="+mn-lt"/>
              </a:rPr>
              <a:t>function </a:t>
            </a:r>
            <a:r>
              <a:rPr lang="en-US" sz="1800" b="0" i="0" dirty="0">
                <a:effectLst/>
                <a:latin typeface="+mn-lt"/>
              </a:rPr>
              <a:t>[] = </a:t>
            </a:r>
            <a:r>
              <a:rPr lang="en-US" sz="1800" b="0" i="0" dirty="0" err="1">
                <a:effectLst/>
                <a:latin typeface="+mn-lt"/>
              </a:rPr>
              <a:t>differencesInActivity</a:t>
            </a:r>
            <a:r>
              <a:rPr lang="en-US" sz="1800" b="0" i="0" dirty="0">
                <a:effectLst/>
                <a:latin typeface="+mn-lt"/>
              </a:rPr>
              <a:t>(</a:t>
            </a:r>
            <a:r>
              <a:rPr lang="en-US" sz="1800" b="0" i="0" dirty="0" err="1">
                <a:effectLst/>
                <a:latin typeface="+mn-lt"/>
              </a:rPr>
              <a:t>dataT</a:t>
            </a:r>
            <a:r>
              <a:rPr lang="en-US" sz="1800" b="0" i="0" dirty="0">
                <a:effectLst/>
                <a:latin typeface="+mn-lt"/>
              </a:rPr>
              <a:t>)</a:t>
            </a:r>
          </a:p>
          <a:p>
            <a:pPr marL="0" indent="0">
              <a:spcBef>
                <a:spcPts val="1200"/>
              </a:spcBef>
              <a:buNone/>
            </a:pPr>
            <a:r>
              <a:rPr lang="en-US" dirty="0">
                <a:latin typeface="+mn-lt"/>
              </a:rPr>
              <a:t>=&gt;</a:t>
            </a:r>
            <a:r>
              <a:rPr lang="en-US" sz="1800" b="0" i="0" dirty="0">
                <a:solidFill>
                  <a:srgbClr val="0E00FF"/>
                </a:solidFill>
                <a:effectLst/>
                <a:latin typeface="+mn-lt"/>
              </a:rPr>
              <a:t>function </a:t>
            </a:r>
            <a:r>
              <a:rPr lang="en-US" sz="1800" b="0" i="0" dirty="0" err="1">
                <a:effectLst/>
                <a:latin typeface="+mn-lt"/>
              </a:rPr>
              <a:t>varargout</a:t>
            </a:r>
            <a:r>
              <a:rPr lang="en-US" sz="1800" b="0" i="0" dirty="0">
                <a:effectLst/>
                <a:latin typeface="+mn-lt"/>
              </a:rPr>
              <a:t>=</a:t>
            </a:r>
            <a:r>
              <a:rPr lang="en-US" sz="1800" b="0" i="0" dirty="0" err="1">
                <a:effectLst/>
                <a:latin typeface="+mn-lt"/>
              </a:rPr>
              <a:t>shadedErrorBar</a:t>
            </a:r>
            <a:r>
              <a:rPr lang="en-US" sz="1800" b="0" i="0" dirty="0">
                <a:effectLst/>
                <a:latin typeface="+mn-lt"/>
              </a:rPr>
              <a:t>(</a:t>
            </a:r>
            <a:r>
              <a:rPr lang="en-US" sz="1800" b="0" i="0" dirty="0" err="1">
                <a:effectLst/>
                <a:latin typeface="+mn-lt"/>
              </a:rPr>
              <a:t>x,y,errBar,lineProps,transparent</a:t>
            </a:r>
            <a:r>
              <a:rPr lang="en-US" sz="1800" b="0" i="0" dirty="0">
                <a:effectLst/>
                <a:latin typeface="+mn-lt"/>
              </a:rPr>
              <a:t>)</a:t>
            </a:r>
          </a:p>
          <a:p>
            <a:pPr marL="0" indent="0">
              <a:spcBef>
                <a:spcPts val="1200"/>
              </a:spcBef>
              <a:buNone/>
            </a:pPr>
            <a:endParaRPr lang="en-US" sz="1800" b="0" i="0" dirty="0">
              <a:effectLst/>
              <a:latin typeface="+mn-lt"/>
            </a:endParaRPr>
          </a:p>
          <a:p>
            <a:pPr marL="0" indent="0">
              <a:spcBef>
                <a:spcPts val="1200"/>
              </a:spcBef>
              <a:buNone/>
            </a:pPr>
            <a:endParaRPr lang="en-US" sz="1800" b="0" i="0" dirty="0">
              <a:effectLst/>
              <a:latin typeface="+mn-lt"/>
            </a:endParaRPr>
          </a:p>
          <a:p>
            <a:pPr marL="0" lvl="0" indent="0" algn="l" rtl="0">
              <a:spcBef>
                <a:spcPts val="1200"/>
              </a:spcBef>
              <a:spcAft>
                <a:spcPts val="0"/>
              </a:spcAft>
              <a:buNone/>
            </a:pPr>
            <a:endParaRPr lang="en" dirty="0">
              <a:solidFill>
                <a:schemeClr val="dk1"/>
              </a:solidFill>
              <a:latin typeface="+mn-lt"/>
            </a:endParaRPr>
          </a:p>
          <a:p>
            <a:pPr marL="0" lvl="0" indent="0" algn="l" rtl="0">
              <a:spcBef>
                <a:spcPts val="1200"/>
              </a:spcBef>
              <a:spcAft>
                <a:spcPts val="0"/>
              </a:spcAft>
              <a:buClr>
                <a:schemeClr val="dk1"/>
              </a:buClr>
              <a:buSzPts val="1100"/>
              <a:buFont typeface="Arial"/>
              <a:buNone/>
            </a:pPr>
            <a:endParaRPr dirty="0">
              <a:solidFill>
                <a:schemeClr val="dk1"/>
              </a:solidFill>
              <a:latin typeface="+mn-lt"/>
            </a:endParaRPr>
          </a:p>
          <a:p>
            <a:pPr marL="0" lvl="0" indent="0" algn="l" rtl="0">
              <a:spcBef>
                <a:spcPts val="1200"/>
              </a:spcBef>
              <a:spcAft>
                <a:spcPts val="0"/>
              </a:spcAft>
              <a:buNone/>
            </a:pPr>
            <a:endParaRPr dirty="0">
              <a:solidFill>
                <a:schemeClr val="dk1"/>
              </a:solidFill>
              <a:latin typeface="+mn-lt"/>
            </a:endParaRPr>
          </a:p>
          <a:p>
            <a:pPr marL="0" lvl="0" indent="0" algn="l" rtl="0">
              <a:spcBef>
                <a:spcPts val="1200"/>
              </a:spcBef>
              <a:spcAft>
                <a:spcPts val="1200"/>
              </a:spcAft>
              <a:buNone/>
            </a:pPr>
            <a:endParaRPr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7"/>
          <p:cNvPicPr preferRelativeResize="0"/>
          <p:nvPr/>
        </p:nvPicPr>
        <p:blipFill>
          <a:blip r:embed="rId3">
            <a:alphaModFix/>
          </a:blip>
          <a:stretch>
            <a:fillRect/>
          </a:stretch>
        </p:blipFill>
        <p:spPr>
          <a:xfrm>
            <a:off x="1059407" y="152400"/>
            <a:ext cx="7474994" cy="4991099"/>
          </a:xfrm>
          <a:prstGeom prst="rect">
            <a:avLst/>
          </a:prstGeom>
          <a:noFill/>
          <a:ln>
            <a:noFill/>
          </a:ln>
        </p:spPr>
      </p:pic>
      <p:sp>
        <p:nvSpPr>
          <p:cNvPr id="162" name="Google Shape;162;p27"/>
          <p:cNvSpPr/>
          <p:nvPr/>
        </p:nvSpPr>
        <p:spPr>
          <a:xfrm>
            <a:off x="5247375" y="1630700"/>
            <a:ext cx="3216900" cy="3174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txBox="1"/>
          <p:nvPr/>
        </p:nvSpPr>
        <p:spPr>
          <a:xfrm>
            <a:off x="269500" y="0"/>
            <a:ext cx="789900" cy="9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900" b="1">
                <a:solidFill>
                  <a:srgbClr val="0B5394"/>
                </a:solidFill>
              </a:rPr>
              <a:t>2</a:t>
            </a:r>
            <a:endParaRPr sz="4900" b="1">
              <a:solidFill>
                <a:srgbClr val="0B5394"/>
              </a:solidFill>
            </a:endParaRPr>
          </a:p>
        </p:txBody>
      </p:sp>
      <p:sp>
        <p:nvSpPr>
          <p:cNvPr id="164" name="Google Shape;164;p27"/>
          <p:cNvSpPr/>
          <p:nvPr/>
        </p:nvSpPr>
        <p:spPr>
          <a:xfrm rot="-10364047" flipH="1">
            <a:off x="240733" y="1097071"/>
            <a:ext cx="5448552" cy="2082189"/>
          </a:xfrm>
          <a:prstGeom prst="bentArrow">
            <a:avLst>
              <a:gd name="adj1" fmla="val 25000"/>
              <a:gd name="adj2" fmla="val 25000"/>
              <a:gd name="adj3" fmla="val 25000"/>
              <a:gd name="adj4" fmla="val 43750"/>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solidFill>
                  <a:srgbClr val="0B5394"/>
                </a:solidFill>
              </a:rPr>
              <a:t>Behavior tests analysis</a:t>
            </a:r>
            <a:endParaRPr sz="2400" b="1" dirty="0">
              <a:solidFill>
                <a:srgbClr val="0B5394"/>
              </a:solidFill>
            </a:endParaRPr>
          </a:p>
        </p:txBody>
      </p:sp>
      <p:sp>
        <p:nvSpPr>
          <p:cNvPr id="170" name="Google Shape;17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Input data</a:t>
            </a:r>
            <a:endParaRPr dirty="0"/>
          </a:p>
        </p:txBody>
      </p:sp>
      <p:pic>
        <p:nvPicPr>
          <p:cNvPr id="171" name="Google Shape;171;p28"/>
          <p:cNvPicPr preferRelativeResize="0"/>
          <p:nvPr/>
        </p:nvPicPr>
        <p:blipFill>
          <a:blip r:embed="rId3">
            <a:alphaModFix/>
          </a:blip>
          <a:stretch>
            <a:fillRect/>
          </a:stretch>
        </p:blipFill>
        <p:spPr>
          <a:xfrm>
            <a:off x="2012849" y="1017725"/>
            <a:ext cx="6206849" cy="3963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9"/>
          <p:cNvPicPr preferRelativeResize="0"/>
          <p:nvPr/>
        </p:nvPicPr>
        <p:blipFill>
          <a:blip r:embed="rId3">
            <a:alphaModFix/>
          </a:blip>
          <a:stretch>
            <a:fillRect/>
          </a:stretch>
        </p:blipFill>
        <p:spPr>
          <a:xfrm>
            <a:off x="311700" y="1017724"/>
            <a:ext cx="3714750" cy="3684650"/>
          </a:xfrm>
          <a:prstGeom prst="rect">
            <a:avLst/>
          </a:prstGeom>
          <a:noFill/>
          <a:ln>
            <a:noFill/>
          </a:ln>
        </p:spPr>
      </p:pic>
      <p:sp>
        <p:nvSpPr>
          <p:cNvPr id="177" name="Google Shape;17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solidFill>
                  <a:srgbClr val="0B5394"/>
                </a:solidFill>
              </a:rPr>
              <a:t>Behavior tests analysis</a:t>
            </a:r>
            <a:endParaRPr sz="2400" b="1">
              <a:solidFill>
                <a:srgbClr val="0B5394"/>
              </a:solidFill>
            </a:endParaRPr>
          </a:p>
        </p:txBody>
      </p:sp>
      <p:sp>
        <p:nvSpPr>
          <p:cNvPr id="178" name="Google Shape;178;p29"/>
          <p:cNvSpPr/>
          <p:nvPr/>
        </p:nvSpPr>
        <p:spPr>
          <a:xfrm>
            <a:off x="4258900" y="1497800"/>
            <a:ext cx="2898600" cy="572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4258900" y="2186325"/>
            <a:ext cx="2898600" cy="572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body" idx="1"/>
          </p:nvPr>
        </p:nvSpPr>
        <p:spPr>
          <a:xfrm>
            <a:off x="311700" y="1094538"/>
            <a:ext cx="2636100" cy="457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550" dirty="0"/>
              <a:t>Convert to data structure </a:t>
            </a:r>
            <a:endParaRPr sz="1550" dirty="0"/>
          </a:p>
          <a:p>
            <a:pPr marL="0" lvl="0" indent="0" algn="l" rtl="0">
              <a:lnSpc>
                <a:spcPct val="95000"/>
              </a:lnSpc>
              <a:spcBef>
                <a:spcPts val="1200"/>
              </a:spcBef>
              <a:spcAft>
                <a:spcPts val="1200"/>
              </a:spcAft>
              <a:buSzPts val="275"/>
              <a:buNone/>
            </a:pPr>
            <a:endParaRPr sz="1550" dirty="0"/>
          </a:p>
        </p:txBody>
      </p:sp>
      <p:sp>
        <p:nvSpPr>
          <p:cNvPr id="185" name="Google Shape;185;p30"/>
          <p:cNvSpPr txBox="1">
            <a:spLocks noGrp="1"/>
          </p:cNvSpPr>
          <p:nvPr>
            <p:ph type="title"/>
          </p:nvPr>
        </p:nvSpPr>
        <p:spPr>
          <a:xfrm>
            <a:off x="311700" y="445025"/>
            <a:ext cx="4174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solidFill>
                  <a:srgbClr val="0B5394"/>
                </a:solidFill>
              </a:rPr>
              <a:t>Behavior tests analysis</a:t>
            </a:r>
            <a:endParaRPr sz="2400" b="1">
              <a:solidFill>
                <a:srgbClr val="0B5394"/>
              </a:solidFill>
            </a:endParaRPr>
          </a:p>
        </p:txBody>
      </p:sp>
      <p:cxnSp>
        <p:nvCxnSpPr>
          <p:cNvPr id="186" name="Google Shape;186;p30"/>
          <p:cNvCxnSpPr>
            <a:stCxn id="187" idx="6"/>
            <a:endCxn id="188" idx="2"/>
          </p:cNvCxnSpPr>
          <p:nvPr/>
        </p:nvCxnSpPr>
        <p:spPr>
          <a:xfrm>
            <a:off x="1462563" y="2571750"/>
            <a:ext cx="473700" cy="783600"/>
          </a:xfrm>
          <a:prstGeom prst="bentConnector3">
            <a:avLst>
              <a:gd name="adj1" fmla="val 49992"/>
            </a:avLst>
          </a:prstGeom>
          <a:noFill/>
          <a:ln w="9525" cap="flat" cmpd="sng">
            <a:solidFill>
              <a:srgbClr val="C2C2C2"/>
            </a:solidFill>
            <a:prstDash val="solid"/>
            <a:round/>
            <a:headEnd type="none" w="sm" len="sm"/>
            <a:tailEnd type="none" w="sm" len="sm"/>
          </a:ln>
        </p:spPr>
      </p:cxnSp>
      <p:cxnSp>
        <p:nvCxnSpPr>
          <p:cNvPr id="189" name="Google Shape;189;p30"/>
          <p:cNvCxnSpPr>
            <a:stCxn id="187" idx="6"/>
            <a:endCxn id="190" idx="2"/>
          </p:cNvCxnSpPr>
          <p:nvPr/>
        </p:nvCxnSpPr>
        <p:spPr>
          <a:xfrm rot="10800000" flipH="1">
            <a:off x="1462563" y="1788150"/>
            <a:ext cx="473700" cy="783600"/>
          </a:xfrm>
          <a:prstGeom prst="bentConnector3">
            <a:avLst>
              <a:gd name="adj1" fmla="val 49992"/>
            </a:avLst>
          </a:prstGeom>
          <a:noFill/>
          <a:ln w="9525" cap="flat" cmpd="sng">
            <a:solidFill>
              <a:srgbClr val="C2C2C2"/>
            </a:solidFill>
            <a:prstDash val="solid"/>
            <a:round/>
            <a:headEnd type="none" w="sm" len="sm"/>
            <a:tailEnd type="none" w="sm" len="sm"/>
          </a:ln>
        </p:spPr>
      </p:cxnSp>
      <p:cxnSp>
        <p:nvCxnSpPr>
          <p:cNvPr id="191" name="Google Shape;191;p30"/>
          <p:cNvCxnSpPr>
            <a:stCxn id="192" idx="3"/>
            <a:endCxn id="193" idx="2"/>
          </p:cNvCxnSpPr>
          <p:nvPr/>
        </p:nvCxnSpPr>
        <p:spPr>
          <a:xfrm rot="10800000" flipH="1">
            <a:off x="3292488" y="1483350"/>
            <a:ext cx="510000" cy="3048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94" name="Google Shape;194;p30"/>
          <p:cNvCxnSpPr>
            <a:stCxn id="192" idx="3"/>
            <a:endCxn id="195" idx="2"/>
          </p:cNvCxnSpPr>
          <p:nvPr/>
        </p:nvCxnSpPr>
        <p:spPr>
          <a:xfrm>
            <a:off x="3292488" y="1788150"/>
            <a:ext cx="510000" cy="366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96" name="Google Shape;196;p30"/>
          <p:cNvCxnSpPr>
            <a:stCxn id="197" idx="3"/>
            <a:endCxn id="198" idx="2"/>
          </p:cNvCxnSpPr>
          <p:nvPr/>
        </p:nvCxnSpPr>
        <p:spPr>
          <a:xfrm rot="10800000" flipH="1">
            <a:off x="3292488" y="3050550"/>
            <a:ext cx="510000" cy="3048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99" name="Google Shape;199;p30"/>
          <p:cNvCxnSpPr>
            <a:stCxn id="197" idx="3"/>
            <a:endCxn id="200" idx="2"/>
          </p:cNvCxnSpPr>
          <p:nvPr/>
        </p:nvCxnSpPr>
        <p:spPr>
          <a:xfrm>
            <a:off x="3292488" y="3355350"/>
            <a:ext cx="510000" cy="381000"/>
          </a:xfrm>
          <a:prstGeom prst="bentConnector3">
            <a:avLst>
              <a:gd name="adj1" fmla="val 50000"/>
            </a:avLst>
          </a:prstGeom>
          <a:noFill/>
          <a:ln w="9525" cap="flat" cmpd="sng">
            <a:solidFill>
              <a:srgbClr val="C2C2C2"/>
            </a:solidFill>
            <a:prstDash val="solid"/>
            <a:round/>
            <a:headEnd type="none" w="sm" len="sm"/>
            <a:tailEnd type="none" w="sm" len="sm"/>
          </a:ln>
        </p:spPr>
      </p:cxnSp>
      <p:grpSp>
        <p:nvGrpSpPr>
          <p:cNvPr id="201" name="Google Shape;201;p30"/>
          <p:cNvGrpSpPr/>
          <p:nvPr/>
        </p:nvGrpSpPr>
        <p:grpSpPr>
          <a:xfrm>
            <a:off x="3802488" y="1323750"/>
            <a:ext cx="1356300" cy="319200"/>
            <a:chOff x="3802488" y="1247550"/>
            <a:chExt cx="1356300" cy="319200"/>
          </a:xfrm>
        </p:grpSpPr>
        <p:sp>
          <p:nvSpPr>
            <p:cNvPr id="202" name="Google Shape;202;p30"/>
            <p:cNvSpPr/>
            <p:nvPr/>
          </p:nvSpPr>
          <p:spPr>
            <a:xfrm>
              <a:off x="3976488" y="12475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D3D3D"/>
                  </a:solidFill>
                  <a:latin typeface="Roboto"/>
                  <a:ea typeface="Roboto"/>
                  <a:cs typeface="Roboto"/>
                  <a:sym typeface="Roboto"/>
                </a:rPr>
                <a:t>OF</a:t>
              </a:r>
              <a:endParaRPr sz="1100">
                <a:solidFill>
                  <a:srgbClr val="3D3D3D"/>
                </a:solidFill>
                <a:latin typeface="Roboto"/>
                <a:ea typeface="Roboto"/>
                <a:cs typeface="Roboto"/>
                <a:sym typeface="Roboto"/>
              </a:endParaRPr>
            </a:p>
          </p:txBody>
        </p:sp>
        <p:sp>
          <p:nvSpPr>
            <p:cNvPr id="193" name="Google Shape;193;p30"/>
            <p:cNvSpPr/>
            <p:nvPr/>
          </p:nvSpPr>
          <p:spPr>
            <a:xfrm>
              <a:off x="3802488" y="13201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0"/>
          <p:cNvGrpSpPr/>
          <p:nvPr/>
        </p:nvGrpSpPr>
        <p:grpSpPr>
          <a:xfrm>
            <a:off x="1936188" y="1628550"/>
            <a:ext cx="1356300" cy="319200"/>
            <a:chOff x="1936188" y="1628550"/>
            <a:chExt cx="1356300" cy="319200"/>
          </a:xfrm>
        </p:grpSpPr>
        <p:sp>
          <p:nvSpPr>
            <p:cNvPr id="192" name="Google Shape;192;p30"/>
            <p:cNvSpPr/>
            <p:nvPr/>
          </p:nvSpPr>
          <p:spPr>
            <a:xfrm>
              <a:off x="2110188" y="16285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D3D3D"/>
                  </a:solidFill>
                  <a:latin typeface="Roboto"/>
                  <a:ea typeface="Roboto"/>
                  <a:cs typeface="Roboto"/>
                  <a:sym typeface="Roboto"/>
                </a:rPr>
                <a:t>CT13</a:t>
              </a:r>
              <a:endParaRPr sz="1100">
                <a:solidFill>
                  <a:srgbClr val="3D3D3D"/>
                </a:solidFill>
                <a:latin typeface="Roboto"/>
                <a:ea typeface="Roboto"/>
                <a:cs typeface="Roboto"/>
                <a:sym typeface="Roboto"/>
              </a:endParaRPr>
            </a:p>
          </p:txBody>
        </p:sp>
        <p:sp>
          <p:nvSpPr>
            <p:cNvPr id="190" name="Google Shape;190;p30"/>
            <p:cNvSpPr/>
            <p:nvPr/>
          </p:nvSpPr>
          <p:spPr>
            <a:xfrm>
              <a:off x="1936188" y="1701150"/>
              <a:ext cx="174000" cy="174000"/>
            </a:xfrm>
            <a:prstGeom prst="ellipse">
              <a:avLst/>
            </a:pr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0"/>
          <p:cNvGrpSpPr/>
          <p:nvPr/>
        </p:nvGrpSpPr>
        <p:grpSpPr>
          <a:xfrm>
            <a:off x="100288" y="2412150"/>
            <a:ext cx="1362275" cy="319200"/>
            <a:chOff x="100288" y="2412150"/>
            <a:chExt cx="1362275" cy="319200"/>
          </a:xfrm>
        </p:grpSpPr>
        <p:sp>
          <p:nvSpPr>
            <p:cNvPr id="205" name="Google Shape;205;p30"/>
            <p:cNvSpPr/>
            <p:nvPr/>
          </p:nvSpPr>
          <p:spPr>
            <a:xfrm>
              <a:off x="100288" y="2412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dirty="0">
                  <a:solidFill>
                    <a:srgbClr val="3D3D3D"/>
                  </a:solidFill>
                  <a:latin typeface="Roboto"/>
                  <a:ea typeface="Roboto"/>
                  <a:cs typeface="Roboto"/>
                  <a:sym typeface="Roboto"/>
                </a:rPr>
                <a:t>DATA</a:t>
              </a:r>
              <a:endParaRPr sz="1100" dirty="0">
                <a:solidFill>
                  <a:srgbClr val="3D3D3D"/>
                </a:solidFill>
                <a:latin typeface="Roboto"/>
                <a:ea typeface="Roboto"/>
                <a:cs typeface="Roboto"/>
                <a:sym typeface="Roboto"/>
              </a:endParaRPr>
            </a:p>
          </p:txBody>
        </p:sp>
        <p:sp>
          <p:nvSpPr>
            <p:cNvPr id="187" name="Google Shape;187;p30"/>
            <p:cNvSpPr/>
            <p:nvPr/>
          </p:nvSpPr>
          <p:spPr>
            <a:xfrm>
              <a:off x="1288563" y="2484750"/>
              <a:ext cx="174000" cy="174000"/>
            </a:xfrm>
            <a:prstGeom prst="ellipse">
              <a:avLst/>
            </a:pr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30"/>
          <p:cNvGrpSpPr/>
          <p:nvPr/>
        </p:nvGrpSpPr>
        <p:grpSpPr>
          <a:xfrm>
            <a:off x="1936188" y="3195750"/>
            <a:ext cx="1356300" cy="319200"/>
            <a:chOff x="1936188" y="3195750"/>
            <a:chExt cx="1356300" cy="319200"/>
          </a:xfrm>
        </p:grpSpPr>
        <p:sp>
          <p:nvSpPr>
            <p:cNvPr id="197" name="Google Shape;197;p30"/>
            <p:cNvSpPr/>
            <p:nvPr/>
          </p:nvSpPr>
          <p:spPr>
            <a:xfrm>
              <a:off x="2110188" y="31957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rgbClr val="3D3D3D"/>
                  </a:solidFill>
                  <a:latin typeface="Roboto"/>
                  <a:ea typeface="Roboto"/>
                  <a:cs typeface="Roboto"/>
                  <a:sym typeface="Roboto"/>
                </a:rPr>
                <a:t>T24</a:t>
              </a:r>
              <a:endParaRPr sz="1100" dirty="0">
                <a:solidFill>
                  <a:srgbClr val="3D3D3D"/>
                </a:solidFill>
                <a:latin typeface="Roboto"/>
                <a:ea typeface="Roboto"/>
                <a:cs typeface="Roboto"/>
                <a:sym typeface="Roboto"/>
              </a:endParaRPr>
            </a:p>
          </p:txBody>
        </p:sp>
        <p:sp>
          <p:nvSpPr>
            <p:cNvPr id="188" name="Google Shape;188;p30"/>
            <p:cNvSpPr/>
            <p:nvPr/>
          </p:nvSpPr>
          <p:spPr>
            <a:xfrm>
              <a:off x="1936188" y="3268350"/>
              <a:ext cx="174000" cy="174000"/>
            </a:xfrm>
            <a:prstGeom prst="ellipse">
              <a:avLst/>
            </a:pr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30"/>
          <p:cNvGrpSpPr/>
          <p:nvPr/>
        </p:nvGrpSpPr>
        <p:grpSpPr>
          <a:xfrm>
            <a:off x="3802488" y="2009550"/>
            <a:ext cx="1356300" cy="319200"/>
            <a:chOff x="3802488" y="2009550"/>
            <a:chExt cx="1356300" cy="319200"/>
          </a:xfrm>
        </p:grpSpPr>
        <p:sp>
          <p:nvSpPr>
            <p:cNvPr id="208" name="Google Shape;208;p30"/>
            <p:cNvSpPr/>
            <p:nvPr/>
          </p:nvSpPr>
          <p:spPr>
            <a:xfrm>
              <a:off x="3976488" y="20095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D3D3D"/>
                  </a:solidFill>
                  <a:latin typeface="Roboto"/>
                  <a:ea typeface="Roboto"/>
                  <a:cs typeface="Roboto"/>
                  <a:sym typeface="Roboto"/>
                </a:rPr>
                <a:t>EPM</a:t>
              </a:r>
              <a:endParaRPr sz="1100">
                <a:solidFill>
                  <a:srgbClr val="3D3D3D"/>
                </a:solidFill>
                <a:latin typeface="Roboto"/>
                <a:ea typeface="Roboto"/>
                <a:cs typeface="Roboto"/>
                <a:sym typeface="Roboto"/>
              </a:endParaRPr>
            </a:p>
          </p:txBody>
        </p:sp>
        <p:sp>
          <p:nvSpPr>
            <p:cNvPr id="195" name="Google Shape;195;p30"/>
            <p:cNvSpPr/>
            <p:nvPr/>
          </p:nvSpPr>
          <p:spPr>
            <a:xfrm>
              <a:off x="3802488" y="20674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0"/>
          <p:cNvGrpSpPr/>
          <p:nvPr/>
        </p:nvGrpSpPr>
        <p:grpSpPr>
          <a:xfrm>
            <a:off x="3802488" y="2890950"/>
            <a:ext cx="1356300" cy="319200"/>
            <a:chOff x="3802488" y="2814750"/>
            <a:chExt cx="1356300" cy="319200"/>
          </a:xfrm>
        </p:grpSpPr>
        <p:sp>
          <p:nvSpPr>
            <p:cNvPr id="210" name="Google Shape;210;p30"/>
            <p:cNvSpPr/>
            <p:nvPr/>
          </p:nvSpPr>
          <p:spPr>
            <a:xfrm>
              <a:off x="3976488" y="28147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D3D3D"/>
                  </a:solidFill>
                  <a:latin typeface="Roboto"/>
                  <a:ea typeface="Roboto"/>
                  <a:cs typeface="Roboto"/>
                  <a:sym typeface="Roboto"/>
                </a:rPr>
                <a:t>SP</a:t>
              </a:r>
              <a:endParaRPr sz="1100">
                <a:solidFill>
                  <a:srgbClr val="3D3D3D"/>
                </a:solidFill>
                <a:latin typeface="Roboto"/>
                <a:ea typeface="Roboto"/>
                <a:cs typeface="Roboto"/>
                <a:sym typeface="Roboto"/>
              </a:endParaRPr>
            </a:p>
          </p:txBody>
        </p:sp>
        <p:sp>
          <p:nvSpPr>
            <p:cNvPr id="198" name="Google Shape;198;p30"/>
            <p:cNvSpPr/>
            <p:nvPr/>
          </p:nvSpPr>
          <p:spPr>
            <a:xfrm>
              <a:off x="3802488" y="28873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30"/>
          <p:cNvGrpSpPr/>
          <p:nvPr/>
        </p:nvGrpSpPr>
        <p:grpSpPr>
          <a:xfrm>
            <a:off x="3802488" y="3576750"/>
            <a:ext cx="1356300" cy="319200"/>
            <a:chOff x="3802488" y="3576750"/>
            <a:chExt cx="1356300" cy="319200"/>
          </a:xfrm>
        </p:grpSpPr>
        <p:sp>
          <p:nvSpPr>
            <p:cNvPr id="212" name="Google Shape;212;p30"/>
            <p:cNvSpPr/>
            <p:nvPr/>
          </p:nvSpPr>
          <p:spPr>
            <a:xfrm>
              <a:off x="3976488" y="35767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D3D3D"/>
                  </a:solidFill>
                  <a:latin typeface="Roboto"/>
                  <a:ea typeface="Roboto"/>
                  <a:cs typeface="Roboto"/>
                  <a:sym typeface="Roboto"/>
                </a:rPr>
                <a:t>FST</a:t>
              </a:r>
              <a:endParaRPr sz="1100">
                <a:solidFill>
                  <a:srgbClr val="3D3D3D"/>
                </a:solidFill>
                <a:latin typeface="Roboto"/>
                <a:ea typeface="Roboto"/>
                <a:cs typeface="Roboto"/>
                <a:sym typeface="Roboto"/>
              </a:endParaRPr>
            </a:p>
          </p:txBody>
        </p:sp>
        <p:sp>
          <p:nvSpPr>
            <p:cNvPr id="200" name="Google Shape;200;p30"/>
            <p:cNvSpPr/>
            <p:nvPr/>
          </p:nvSpPr>
          <p:spPr>
            <a:xfrm>
              <a:off x="3802488" y="36493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3" name="Google Shape;213;p30"/>
          <p:cNvCxnSpPr>
            <a:stCxn id="214" idx="3"/>
            <a:endCxn id="215" idx="2"/>
          </p:cNvCxnSpPr>
          <p:nvPr/>
        </p:nvCxnSpPr>
        <p:spPr>
          <a:xfrm>
            <a:off x="7025088" y="1026150"/>
            <a:ext cx="510000" cy="381000"/>
          </a:xfrm>
          <a:prstGeom prst="bentConnector3">
            <a:avLst>
              <a:gd name="adj1" fmla="val 49993"/>
            </a:avLst>
          </a:prstGeom>
          <a:noFill/>
          <a:ln w="9525" cap="flat" cmpd="sng">
            <a:solidFill>
              <a:srgbClr val="C2C2C2"/>
            </a:solidFill>
            <a:prstDash val="solid"/>
            <a:round/>
            <a:headEnd type="none" w="sm" len="sm"/>
            <a:tailEnd type="none" w="sm" len="sm"/>
          </a:ln>
        </p:spPr>
      </p:cxnSp>
      <p:grpSp>
        <p:nvGrpSpPr>
          <p:cNvPr id="216" name="Google Shape;216;p30"/>
          <p:cNvGrpSpPr/>
          <p:nvPr/>
        </p:nvGrpSpPr>
        <p:grpSpPr>
          <a:xfrm>
            <a:off x="7535013" y="1247550"/>
            <a:ext cx="1356300" cy="319200"/>
            <a:chOff x="7535013" y="1247550"/>
            <a:chExt cx="1356300" cy="319200"/>
          </a:xfrm>
        </p:grpSpPr>
        <p:sp>
          <p:nvSpPr>
            <p:cNvPr id="217" name="Google Shape;217;p30"/>
            <p:cNvSpPr/>
            <p:nvPr/>
          </p:nvSpPr>
          <p:spPr>
            <a:xfrm>
              <a:off x="7709013" y="12475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3D3D3D"/>
                  </a:solidFill>
                  <a:latin typeface="Roboto"/>
                  <a:ea typeface="Roboto"/>
                  <a:cs typeface="Roboto"/>
                  <a:sym typeface="Roboto"/>
                </a:rPr>
                <a:t>periphery</a:t>
              </a:r>
              <a:endParaRPr sz="1100">
                <a:solidFill>
                  <a:srgbClr val="3D3D3D"/>
                </a:solidFill>
                <a:latin typeface="Roboto"/>
                <a:ea typeface="Roboto"/>
                <a:cs typeface="Roboto"/>
                <a:sym typeface="Roboto"/>
              </a:endParaRPr>
            </a:p>
          </p:txBody>
        </p:sp>
        <p:sp>
          <p:nvSpPr>
            <p:cNvPr id="215" name="Google Shape;215;p30"/>
            <p:cNvSpPr/>
            <p:nvPr/>
          </p:nvSpPr>
          <p:spPr>
            <a:xfrm>
              <a:off x="7535013" y="13201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30"/>
          <p:cNvCxnSpPr>
            <a:stCxn id="202" idx="3"/>
            <a:endCxn id="219" idx="2"/>
          </p:cNvCxnSpPr>
          <p:nvPr/>
        </p:nvCxnSpPr>
        <p:spPr>
          <a:xfrm>
            <a:off x="5158788" y="1483350"/>
            <a:ext cx="510000" cy="3048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220" name="Google Shape;220;p30"/>
          <p:cNvSpPr/>
          <p:nvPr/>
        </p:nvSpPr>
        <p:spPr>
          <a:xfrm>
            <a:off x="5842788" y="16285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rgbClr val="3D3D3D"/>
                </a:solidFill>
                <a:latin typeface="Roboto"/>
                <a:ea typeface="Roboto"/>
                <a:cs typeface="Roboto"/>
                <a:sym typeface="Roboto"/>
              </a:rPr>
              <a:t>Distance</a:t>
            </a:r>
            <a:endParaRPr sz="1100" dirty="0">
              <a:solidFill>
                <a:srgbClr val="3D3D3D"/>
              </a:solidFill>
              <a:latin typeface="Roboto"/>
              <a:ea typeface="Roboto"/>
              <a:cs typeface="Roboto"/>
              <a:sym typeface="Roboto"/>
            </a:endParaRPr>
          </a:p>
        </p:txBody>
      </p:sp>
      <p:sp>
        <p:nvSpPr>
          <p:cNvPr id="219" name="Google Shape;219;p30"/>
          <p:cNvSpPr/>
          <p:nvPr/>
        </p:nvSpPr>
        <p:spPr>
          <a:xfrm>
            <a:off x="5668788" y="1701150"/>
            <a:ext cx="174000" cy="174000"/>
          </a:xfrm>
          <a:prstGeom prst="ellipse">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5842788" y="8665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D3D3D"/>
                </a:solidFill>
                <a:latin typeface="Roboto"/>
                <a:ea typeface="Roboto"/>
                <a:cs typeface="Roboto"/>
                <a:sym typeface="Roboto"/>
              </a:rPr>
              <a:t>Duration</a:t>
            </a:r>
            <a:endParaRPr sz="1100">
              <a:solidFill>
                <a:srgbClr val="3D3D3D"/>
              </a:solidFill>
              <a:latin typeface="Roboto"/>
              <a:ea typeface="Roboto"/>
              <a:cs typeface="Roboto"/>
              <a:sym typeface="Roboto"/>
            </a:endParaRPr>
          </a:p>
        </p:txBody>
      </p:sp>
      <p:sp>
        <p:nvSpPr>
          <p:cNvPr id="221" name="Google Shape;221;p30"/>
          <p:cNvSpPr/>
          <p:nvPr/>
        </p:nvSpPr>
        <p:spPr>
          <a:xfrm>
            <a:off x="5668788" y="939150"/>
            <a:ext cx="174000" cy="174000"/>
          </a:xfrm>
          <a:prstGeom prst="ellipse">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2" name="Google Shape;222;p30"/>
          <p:cNvCxnSpPr>
            <a:stCxn id="202" idx="3"/>
            <a:endCxn id="221" idx="2"/>
          </p:cNvCxnSpPr>
          <p:nvPr/>
        </p:nvCxnSpPr>
        <p:spPr>
          <a:xfrm rot="10800000" flipH="1">
            <a:off x="5158788" y="1026150"/>
            <a:ext cx="510000" cy="457200"/>
          </a:xfrm>
          <a:prstGeom prst="bentConnector3">
            <a:avLst>
              <a:gd name="adj1" fmla="val 50000"/>
            </a:avLst>
          </a:prstGeom>
          <a:noFill/>
          <a:ln w="9525" cap="flat" cmpd="sng">
            <a:solidFill>
              <a:srgbClr val="C2C2C2"/>
            </a:solidFill>
            <a:prstDash val="solid"/>
            <a:round/>
            <a:headEnd type="none" w="sm" len="sm"/>
            <a:tailEnd type="none" w="sm" len="sm"/>
          </a:ln>
        </p:spPr>
      </p:cxnSp>
      <p:grpSp>
        <p:nvGrpSpPr>
          <p:cNvPr id="223" name="Google Shape;223;p30"/>
          <p:cNvGrpSpPr/>
          <p:nvPr/>
        </p:nvGrpSpPr>
        <p:grpSpPr>
          <a:xfrm>
            <a:off x="7535013" y="485550"/>
            <a:ext cx="1356300" cy="319200"/>
            <a:chOff x="7535013" y="485550"/>
            <a:chExt cx="1356300" cy="319200"/>
          </a:xfrm>
        </p:grpSpPr>
        <p:sp>
          <p:nvSpPr>
            <p:cNvPr id="224" name="Google Shape;224;p30"/>
            <p:cNvSpPr/>
            <p:nvPr/>
          </p:nvSpPr>
          <p:spPr>
            <a:xfrm>
              <a:off x="7709013" y="4855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D3D3D"/>
                  </a:solidFill>
                  <a:latin typeface="Roboto"/>
                  <a:ea typeface="Roboto"/>
                  <a:cs typeface="Roboto"/>
                  <a:sym typeface="Roboto"/>
                </a:rPr>
                <a:t>center</a:t>
              </a:r>
              <a:endParaRPr sz="1100">
                <a:solidFill>
                  <a:srgbClr val="3D3D3D"/>
                </a:solidFill>
                <a:latin typeface="Roboto"/>
                <a:ea typeface="Roboto"/>
                <a:cs typeface="Roboto"/>
                <a:sym typeface="Roboto"/>
              </a:endParaRPr>
            </a:p>
          </p:txBody>
        </p:sp>
        <p:sp>
          <p:nvSpPr>
            <p:cNvPr id="225" name="Google Shape;225;p30"/>
            <p:cNvSpPr/>
            <p:nvPr/>
          </p:nvSpPr>
          <p:spPr>
            <a:xfrm>
              <a:off x="7535013" y="5581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6" name="Google Shape;226;p30"/>
          <p:cNvCxnSpPr>
            <a:stCxn id="214" idx="3"/>
            <a:endCxn id="225" idx="2"/>
          </p:cNvCxnSpPr>
          <p:nvPr/>
        </p:nvCxnSpPr>
        <p:spPr>
          <a:xfrm rot="10800000" flipH="1">
            <a:off x="7025088" y="645150"/>
            <a:ext cx="510000" cy="381000"/>
          </a:xfrm>
          <a:prstGeom prst="bentConnector3">
            <a:avLst>
              <a:gd name="adj1" fmla="val 49993"/>
            </a:avLst>
          </a:prstGeom>
          <a:noFill/>
          <a:ln w="9525" cap="flat" cmpd="sng">
            <a:solidFill>
              <a:srgbClr val="C2C2C2"/>
            </a:solidFill>
            <a:prstDash val="solid"/>
            <a:round/>
            <a:headEnd type="none" w="sm" len="sm"/>
            <a:tailEnd type="none" w="sm" len="sm"/>
          </a:ln>
        </p:spPr>
      </p:cxnSp>
      <p:sp>
        <p:nvSpPr>
          <p:cNvPr id="227" name="Google Shape;227;p30"/>
          <p:cNvSpPr/>
          <p:nvPr/>
        </p:nvSpPr>
        <p:spPr>
          <a:xfrm>
            <a:off x="3802488" y="1045638"/>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3802525" y="1777338"/>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3802500" y="3320563"/>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3802500" y="3978113"/>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 name="Google Shape;231;p30"/>
          <p:cNvCxnSpPr>
            <a:stCxn id="220" idx="3"/>
            <a:endCxn id="232" idx="2"/>
          </p:cNvCxnSpPr>
          <p:nvPr/>
        </p:nvCxnSpPr>
        <p:spPr>
          <a:xfrm>
            <a:off x="7025088" y="1788150"/>
            <a:ext cx="510000" cy="703800"/>
          </a:xfrm>
          <a:prstGeom prst="bentConnector3">
            <a:avLst>
              <a:gd name="adj1" fmla="val 50000"/>
            </a:avLst>
          </a:prstGeom>
          <a:noFill/>
          <a:ln w="9525" cap="flat" cmpd="sng">
            <a:solidFill>
              <a:srgbClr val="C2C2C2"/>
            </a:solidFill>
            <a:prstDash val="solid"/>
            <a:round/>
            <a:headEnd type="none" w="sm" len="sm"/>
            <a:tailEnd type="none" w="sm" len="sm"/>
          </a:ln>
        </p:spPr>
      </p:cxnSp>
      <p:grpSp>
        <p:nvGrpSpPr>
          <p:cNvPr id="233" name="Google Shape;233;p30"/>
          <p:cNvGrpSpPr/>
          <p:nvPr/>
        </p:nvGrpSpPr>
        <p:grpSpPr>
          <a:xfrm>
            <a:off x="7535088" y="2332350"/>
            <a:ext cx="1356300" cy="319200"/>
            <a:chOff x="7535013" y="1247550"/>
            <a:chExt cx="1356300" cy="319200"/>
          </a:xfrm>
        </p:grpSpPr>
        <p:sp>
          <p:nvSpPr>
            <p:cNvPr id="234" name="Google Shape;234;p30"/>
            <p:cNvSpPr/>
            <p:nvPr/>
          </p:nvSpPr>
          <p:spPr>
            <a:xfrm>
              <a:off x="7709013" y="12475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rgbClr val="3D3D3D"/>
                  </a:solidFill>
                  <a:latin typeface="Roboto"/>
                  <a:ea typeface="Roboto"/>
                  <a:cs typeface="Roboto"/>
                  <a:sym typeface="Roboto"/>
                </a:rPr>
                <a:t>periphery</a:t>
              </a:r>
              <a:endParaRPr sz="1100" dirty="0">
                <a:solidFill>
                  <a:srgbClr val="3D3D3D"/>
                </a:solidFill>
                <a:latin typeface="Roboto"/>
                <a:ea typeface="Roboto"/>
                <a:cs typeface="Roboto"/>
                <a:sym typeface="Roboto"/>
              </a:endParaRPr>
            </a:p>
          </p:txBody>
        </p:sp>
        <p:sp>
          <p:nvSpPr>
            <p:cNvPr id="232" name="Google Shape;232;p30"/>
            <p:cNvSpPr/>
            <p:nvPr/>
          </p:nvSpPr>
          <p:spPr>
            <a:xfrm>
              <a:off x="7535013" y="13201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30"/>
          <p:cNvGrpSpPr/>
          <p:nvPr/>
        </p:nvGrpSpPr>
        <p:grpSpPr>
          <a:xfrm>
            <a:off x="7535088" y="1570350"/>
            <a:ext cx="1356300" cy="319200"/>
            <a:chOff x="7535013" y="485550"/>
            <a:chExt cx="1356300" cy="319200"/>
          </a:xfrm>
        </p:grpSpPr>
        <p:sp>
          <p:nvSpPr>
            <p:cNvPr id="236" name="Google Shape;236;p30"/>
            <p:cNvSpPr/>
            <p:nvPr/>
          </p:nvSpPr>
          <p:spPr>
            <a:xfrm>
              <a:off x="7709013" y="4855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D3D3D"/>
                  </a:solidFill>
                  <a:latin typeface="Roboto"/>
                  <a:ea typeface="Roboto"/>
                  <a:cs typeface="Roboto"/>
                  <a:sym typeface="Roboto"/>
                </a:rPr>
                <a:t>center</a:t>
              </a:r>
              <a:endParaRPr sz="1100">
                <a:solidFill>
                  <a:srgbClr val="3D3D3D"/>
                </a:solidFill>
                <a:latin typeface="Roboto"/>
                <a:ea typeface="Roboto"/>
                <a:cs typeface="Roboto"/>
                <a:sym typeface="Roboto"/>
              </a:endParaRPr>
            </a:p>
          </p:txBody>
        </p:sp>
        <p:sp>
          <p:nvSpPr>
            <p:cNvPr id="237" name="Google Shape;237;p30"/>
            <p:cNvSpPr/>
            <p:nvPr/>
          </p:nvSpPr>
          <p:spPr>
            <a:xfrm>
              <a:off x="7535013" y="5581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8" name="Google Shape;238;p30"/>
          <p:cNvCxnSpPr>
            <a:stCxn id="220" idx="3"/>
            <a:endCxn id="237" idx="2"/>
          </p:cNvCxnSpPr>
          <p:nvPr/>
        </p:nvCxnSpPr>
        <p:spPr>
          <a:xfrm rot="10800000" flipH="1">
            <a:off x="7025088" y="1729950"/>
            <a:ext cx="510000" cy="582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239" name="Google Shape;239;p30"/>
          <p:cNvSpPr/>
          <p:nvPr/>
        </p:nvSpPr>
        <p:spPr>
          <a:xfrm>
            <a:off x="1763200" y="1405275"/>
            <a:ext cx="1097700" cy="2780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txBox="1"/>
          <p:nvPr/>
        </p:nvSpPr>
        <p:spPr>
          <a:xfrm>
            <a:off x="1867225" y="4185375"/>
            <a:ext cx="1182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Groups </a:t>
            </a:r>
            <a:endParaRPr dirty="0">
              <a:solidFill>
                <a:srgbClr val="FF0000"/>
              </a:solidFill>
            </a:endParaRPr>
          </a:p>
        </p:txBody>
      </p:sp>
      <p:sp>
        <p:nvSpPr>
          <p:cNvPr id="241" name="Google Shape;241;p30"/>
          <p:cNvSpPr/>
          <p:nvPr/>
        </p:nvSpPr>
        <p:spPr>
          <a:xfrm>
            <a:off x="3246375" y="1017725"/>
            <a:ext cx="1097700" cy="3134400"/>
          </a:xfrm>
          <a:prstGeom prst="ellipse">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txBox="1"/>
          <p:nvPr/>
        </p:nvSpPr>
        <p:spPr>
          <a:xfrm>
            <a:off x="3389700" y="4149750"/>
            <a:ext cx="1182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9900"/>
                </a:solidFill>
              </a:rPr>
              <a:t>Test type</a:t>
            </a:r>
            <a:endParaRPr dirty="0">
              <a:solidFill>
                <a:srgbClr val="FF9900"/>
              </a:solidFill>
            </a:endParaRPr>
          </a:p>
        </p:txBody>
      </p:sp>
      <p:sp>
        <p:nvSpPr>
          <p:cNvPr id="243" name="Google Shape;243;p30"/>
          <p:cNvSpPr/>
          <p:nvPr/>
        </p:nvSpPr>
        <p:spPr>
          <a:xfrm>
            <a:off x="5276738" y="639588"/>
            <a:ext cx="1097700" cy="3134400"/>
          </a:xfrm>
          <a:prstGeom prst="ellipse">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00FF"/>
              </a:solidFill>
            </a:endParaRPr>
          </a:p>
        </p:txBody>
      </p:sp>
      <p:sp>
        <p:nvSpPr>
          <p:cNvPr id="244" name="Google Shape;244;p30"/>
          <p:cNvSpPr txBox="1"/>
          <p:nvPr/>
        </p:nvSpPr>
        <p:spPr>
          <a:xfrm>
            <a:off x="5276751" y="4149750"/>
            <a:ext cx="1269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9900FF"/>
                </a:solidFill>
              </a:rPr>
              <a:t>Components</a:t>
            </a:r>
            <a:endParaRPr dirty="0">
              <a:solidFill>
                <a:srgbClr val="9900FF"/>
              </a:solidFill>
            </a:endParaRPr>
          </a:p>
        </p:txBody>
      </p:sp>
      <p:sp>
        <p:nvSpPr>
          <p:cNvPr id="245" name="Google Shape;245;p30"/>
          <p:cNvSpPr/>
          <p:nvPr/>
        </p:nvSpPr>
        <p:spPr>
          <a:xfrm>
            <a:off x="7199100" y="118938"/>
            <a:ext cx="1097700" cy="31344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FF"/>
              </a:solidFill>
            </a:endParaRPr>
          </a:p>
        </p:txBody>
      </p:sp>
      <p:sp>
        <p:nvSpPr>
          <p:cNvPr id="246" name="Google Shape;246;p30"/>
          <p:cNvSpPr txBox="1"/>
          <p:nvPr/>
        </p:nvSpPr>
        <p:spPr>
          <a:xfrm>
            <a:off x="7308675" y="4149738"/>
            <a:ext cx="1182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FF"/>
                </a:solidFill>
              </a:rPr>
              <a:t>Vectors </a:t>
            </a:r>
            <a:endParaRPr dirty="0">
              <a:solidFill>
                <a:srgbClr val="FF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3" name="Picture 2">
            <a:extLst>
              <a:ext uri="{FF2B5EF4-FFF2-40B4-BE49-F238E27FC236}">
                <a16:creationId xmlns:a16="http://schemas.microsoft.com/office/drawing/2014/main" id="{E0FE16AA-F425-4DA1-39AD-D1303C2AADBC}"/>
              </a:ext>
            </a:extLst>
          </p:cNvPr>
          <p:cNvPicPr>
            <a:picLocks noChangeAspect="1"/>
          </p:cNvPicPr>
          <p:nvPr/>
        </p:nvPicPr>
        <p:blipFill>
          <a:blip r:embed="rId3"/>
          <a:stretch>
            <a:fillRect/>
          </a:stretch>
        </p:blipFill>
        <p:spPr>
          <a:xfrm>
            <a:off x="3494016" y="1768152"/>
            <a:ext cx="4487418" cy="3205299"/>
          </a:xfrm>
          <a:prstGeom prst="rect">
            <a:avLst/>
          </a:prstGeom>
        </p:spPr>
      </p:pic>
      <p:sp>
        <p:nvSpPr>
          <p:cNvPr id="251" name="Google Shape;25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Choose a test to plot</a:t>
            </a:r>
            <a:endParaRPr dirty="0"/>
          </a:p>
        </p:txBody>
      </p:sp>
      <p:pic>
        <p:nvPicPr>
          <p:cNvPr id="252" name="Google Shape;252;p31"/>
          <p:cNvPicPr preferRelativeResize="0"/>
          <p:nvPr/>
        </p:nvPicPr>
        <p:blipFill>
          <a:blip r:embed="rId4">
            <a:alphaModFix/>
          </a:blip>
          <a:stretch>
            <a:fillRect/>
          </a:stretch>
        </p:blipFill>
        <p:spPr>
          <a:xfrm>
            <a:off x="311700" y="1732520"/>
            <a:ext cx="2331450" cy="2687824"/>
          </a:xfrm>
          <a:prstGeom prst="rect">
            <a:avLst/>
          </a:prstGeom>
          <a:noFill/>
          <a:ln>
            <a:noFill/>
          </a:ln>
        </p:spPr>
      </p:pic>
      <p:sp>
        <p:nvSpPr>
          <p:cNvPr id="253" name="Google Shape;253;p31"/>
          <p:cNvSpPr txBox="1">
            <a:spLocks noGrp="1"/>
          </p:cNvSpPr>
          <p:nvPr>
            <p:ph type="body" idx="1"/>
          </p:nvPr>
        </p:nvSpPr>
        <p:spPr>
          <a:xfrm>
            <a:off x="3650450" y="1152475"/>
            <a:ext cx="2954400" cy="461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750" dirty="0"/>
              <a:t>Output for </a:t>
            </a:r>
            <a:r>
              <a:rPr lang="en" dirty="0"/>
              <a:t>Analyzed </a:t>
            </a:r>
            <a:r>
              <a:rPr lang="en" sz="1750" dirty="0"/>
              <a:t>data</a:t>
            </a:r>
            <a:endParaRPr sz="1750" dirty="0"/>
          </a:p>
          <a:p>
            <a:pPr marL="0" lvl="0" indent="0" algn="l" rtl="0">
              <a:lnSpc>
                <a:spcPct val="95000"/>
              </a:lnSpc>
              <a:spcBef>
                <a:spcPts val="1200"/>
              </a:spcBef>
              <a:spcAft>
                <a:spcPts val="1200"/>
              </a:spcAft>
              <a:buSzPts val="275"/>
              <a:buNone/>
            </a:pPr>
            <a:r>
              <a:rPr lang="en" sz="1750" dirty="0"/>
              <a:t> </a:t>
            </a:r>
            <a:endParaRPr sz="1750" dirty="0"/>
          </a:p>
        </p:txBody>
      </p:sp>
      <p:pic>
        <p:nvPicPr>
          <p:cNvPr id="254" name="Google Shape;254;p31"/>
          <p:cNvPicPr preferRelativeResize="0"/>
          <p:nvPr/>
        </p:nvPicPr>
        <p:blipFill>
          <a:blip r:embed="rId5">
            <a:alphaModFix/>
          </a:blip>
          <a:stretch>
            <a:fillRect/>
          </a:stretch>
        </p:blipFill>
        <p:spPr>
          <a:xfrm>
            <a:off x="2943975" y="1748625"/>
            <a:ext cx="5988962" cy="3224826"/>
          </a:xfrm>
          <a:prstGeom prst="rect">
            <a:avLst/>
          </a:prstGeom>
          <a:noFill/>
          <a:ln>
            <a:noFill/>
          </a:ln>
        </p:spPr>
      </p:pic>
      <p:sp>
        <p:nvSpPr>
          <p:cNvPr id="255" name="Google Shape;255;p31"/>
          <p:cNvSpPr txBox="1">
            <a:spLocks noGrp="1"/>
          </p:cNvSpPr>
          <p:nvPr>
            <p:ph type="title"/>
          </p:nvPr>
        </p:nvSpPr>
        <p:spPr>
          <a:xfrm>
            <a:off x="311700" y="445025"/>
            <a:ext cx="4174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solidFill>
                  <a:srgbClr val="0B5394"/>
                </a:solidFill>
              </a:rPr>
              <a:t>Behavior tests analysis</a:t>
            </a:r>
            <a:endParaRPr sz="2400" b="1">
              <a:solidFill>
                <a:srgbClr val="0B5394"/>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More plots</a:t>
            </a:r>
            <a:endParaRPr dirty="0"/>
          </a:p>
        </p:txBody>
      </p:sp>
      <p:sp>
        <p:nvSpPr>
          <p:cNvPr id="261" name="Google Shape;261;p32"/>
          <p:cNvSpPr txBox="1">
            <a:spLocks noGrp="1"/>
          </p:cNvSpPr>
          <p:nvPr>
            <p:ph type="body" idx="1"/>
          </p:nvPr>
        </p:nvSpPr>
        <p:spPr>
          <a:xfrm>
            <a:off x="3650450" y="1152475"/>
            <a:ext cx="2954400" cy="461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750" dirty="0"/>
              <a:t>Output for </a:t>
            </a:r>
            <a:r>
              <a:rPr lang="en" dirty="0"/>
              <a:t>Analyzed </a:t>
            </a:r>
            <a:r>
              <a:rPr lang="en" sz="1750" dirty="0"/>
              <a:t>data</a:t>
            </a:r>
            <a:endParaRPr sz="1750" dirty="0"/>
          </a:p>
          <a:p>
            <a:pPr marL="0" lvl="0" indent="0" algn="l" rtl="0">
              <a:lnSpc>
                <a:spcPct val="95000"/>
              </a:lnSpc>
              <a:spcBef>
                <a:spcPts val="1200"/>
              </a:spcBef>
              <a:spcAft>
                <a:spcPts val="1200"/>
              </a:spcAft>
              <a:buSzPts val="275"/>
              <a:buNone/>
            </a:pPr>
            <a:r>
              <a:rPr lang="en" sz="1750" dirty="0"/>
              <a:t> </a:t>
            </a:r>
            <a:endParaRPr sz="1750" dirty="0"/>
          </a:p>
        </p:txBody>
      </p:sp>
      <p:sp>
        <p:nvSpPr>
          <p:cNvPr id="262" name="Google Shape;262;p32"/>
          <p:cNvSpPr txBox="1">
            <a:spLocks noGrp="1"/>
          </p:cNvSpPr>
          <p:nvPr>
            <p:ph type="title"/>
          </p:nvPr>
        </p:nvSpPr>
        <p:spPr>
          <a:xfrm>
            <a:off x="311700" y="445025"/>
            <a:ext cx="4174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solidFill>
                  <a:srgbClr val="0B5394"/>
                </a:solidFill>
              </a:rPr>
              <a:t>Behavior tests analysis</a:t>
            </a:r>
            <a:endParaRPr sz="2400" b="1">
              <a:solidFill>
                <a:srgbClr val="0B5394"/>
              </a:solidFill>
            </a:endParaRPr>
          </a:p>
        </p:txBody>
      </p:sp>
      <p:pic>
        <p:nvPicPr>
          <p:cNvPr id="263" name="Google Shape;263;p32"/>
          <p:cNvPicPr preferRelativeResize="0"/>
          <p:nvPr/>
        </p:nvPicPr>
        <p:blipFill>
          <a:blip r:embed="rId3">
            <a:alphaModFix/>
          </a:blip>
          <a:stretch>
            <a:fillRect/>
          </a:stretch>
        </p:blipFill>
        <p:spPr>
          <a:xfrm>
            <a:off x="2972725" y="1809900"/>
            <a:ext cx="6171274" cy="2939825"/>
          </a:xfrm>
          <a:prstGeom prst="rect">
            <a:avLst/>
          </a:prstGeom>
          <a:noFill/>
          <a:ln>
            <a:noFill/>
          </a:ln>
        </p:spPr>
      </p:pic>
      <p:pic>
        <p:nvPicPr>
          <p:cNvPr id="264" name="Google Shape;264;p32"/>
          <p:cNvPicPr preferRelativeResize="0"/>
          <p:nvPr/>
        </p:nvPicPr>
        <p:blipFill>
          <a:blip r:embed="rId4">
            <a:alphaModFix/>
          </a:blip>
          <a:stretch>
            <a:fillRect/>
          </a:stretch>
        </p:blipFill>
        <p:spPr>
          <a:xfrm>
            <a:off x="251825" y="1646058"/>
            <a:ext cx="2954400" cy="3267502"/>
          </a:xfrm>
          <a:prstGeom prst="rect">
            <a:avLst/>
          </a:prstGeom>
          <a:noFill/>
          <a:ln>
            <a:noFill/>
          </a:ln>
        </p:spPr>
      </p:pic>
      <p:sp>
        <p:nvSpPr>
          <p:cNvPr id="265" name="Google Shape;265;p32"/>
          <p:cNvSpPr/>
          <p:nvPr/>
        </p:nvSpPr>
        <p:spPr>
          <a:xfrm>
            <a:off x="595575" y="4246300"/>
            <a:ext cx="1895100" cy="5727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solidFill>
                  <a:srgbClr val="0B5394"/>
                </a:solidFill>
              </a:rPr>
              <a:t>Exposure to irregular light schedules</a:t>
            </a:r>
            <a:endParaRPr sz="2400" dirty="0">
              <a:solidFill>
                <a:srgbClr val="0B5394"/>
              </a:solidFill>
            </a:endParaRPr>
          </a:p>
        </p:txBody>
      </p:sp>
      <p:pic>
        <p:nvPicPr>
          <p:cNvPr id="62" name="Google Shape;62;p14"/>
          <p:cNvPicPr preferRelativeResize="0"/>
          <p:nvPr/>
        </p:nvPicPr>
        <p:blipFill>
          <a:blip r:embed="rId3">
            <a:alphaModFix/>
          </a:blip>
          <a:stretch>
            <a:fillRect/>
          </a:stretch>
        </p:blipFill>
        <p:spPr>
          <a:xfrm>
            <a:off x="390477" y="2335439"/>
            <a:ext cx="3175750" cy="2453986"/>
          </a:xfrm>
          <a:prstGeom prst="rect">
            <a:avLst/>
          </a:prstGeom>
          <a:noFill/>
          <a:ln>
            <a:noFill/>
          </a:ln>
        </p:spPr>
      </p:pic>
      <p:pic>
        <p:nvPicPr>
          <p:cNvPr id="63" name="Google Shape;63;p14"/>
          <p:cNvPicPr preferRelativeResize="0"/>
          <p:nvPr/>
        </p:nvPicPr>
        <p:blipFill>
          <a:blip r:embed="rId4">
            <a:alphaModFix/>
          </a:blip>
          <a:stretch>
            <a:fillRect/>
          </a:stretch>
        </p:blipFill>
        <p:spPr>
          <a:xfrm>
            <a:off x="3718625" y="2329975"/>
            <a:ext cx="2367825" cy="2367825"/>
          </a:xfrm>
          <a:prstGeom prst="rect">
            <a:avLst/>
          </a:prstGeom>
          <a:noFill/>
          <a:ln>
            <a:noFill/>
          </a:ln>
        </p:spPr>
      </p:pic>
      <p:pic>
        <p:nvPicPr>
          <p:cNvPr id="64" name="Google Shape;64;p14"/>
          <p:cNvPicPr preferRelativeResize="0"/>
          <p:nvPr/>
        </p:nvPicPr>
        <p:blipFill>
          <a:blip r:embed="rId5">
            <a:alphaModFix/>
          </a:blip>
          <a:stretch>
            <a:fillRect/>
          </a:stretch>
        </p:blipFill>
        <p:spPr>
          <a:xfrm>
            <a:off x="5912475" y="2352738"/>
            <a:ext cx="2752750" cy="24194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solidFill>
                  <a:srgbClr val="0B5394"/>
                </a:solidFill>
              </a:rPr>
              <a:t>Functions </a:t>
            </a:r>
            <a:endParaRPr sz="2400" b="1">
              <a:solidFill>
                <a:srgbClr val="0B5394"/>
              </a:solidFill>
            </a:endParaRPr>
          </a:p>
        </p:txBody>
      </p:sp>
      <p:sp>
        <p:nvSpPr>
          <p:cNvPr id="271" name="Google Shape;27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dirty="0">
                <a:solidFill>
                  <a:schemeClr val="dk1"/>
                </a:solidFill>
                <a:latin typeface="+mn-lt"/>
              </a:rPr>
              <a:t>=&gt;</a:t>
            </a:r>
            <a:r>
              <a:rPr lang="en" dirty="0">
                <a:solidFill>
                  <a:srgbClr val="0E00FF"/>
                </a:solidFill>
                <a:latin typeface="+mn-lt"/>
              </a:rPr>
              <a:t>function </a:t>
            </a:r>
            <a:r>
              <a:rPr lang="en" dirty="0">
                <a:solidFill>
                  <a:schemeClr val="dk1"/>
                </a:solidFill>
                <a:latin typeface="+mn-lt"/>
              </a:rPr>
              <a:t>newdata = GenConverter(path, file)</a:t>
            </a:r>
            <a:endParaRPr dirty="0">
              <a:solidFill>
                <a:schemeClr val="dk1"/>
              </a:solidFill>
              <a:latin typeface="+mn-lt"/>
            </a:endParaRPr>
          </a:p>
          <a:p>
            <a:pPr marL="0" lvl="0" indent="0" algn="l" rtl="0">
              <a:spcBef>
                <a:spcPts val="1200"/>
              </a:spcBef>
              <a:spcAft>
                <a:spcPts val="0"/>
              </a:spcAft>
              <a:buClr>
                <a:schemeClr val="dk1"/>
              </a:buClr>
              <a:buSzPts val="1100"/>
              <a:buFont typeface="Arial"/>
              <a:buNone/>
            </a:pPr>
            <a:r>
              <a:rPr lang="en" dirty="0">
                <a:solidFill>
                  <a:schemeClr val="dk1"/>
                </a:solidFill>
                <a:latin typeface="+mn-lt"/>
              </a:rPr>
              <a:t>=&gt;</a:t>
            </a:r>
            <a:r>
              <a:rPr lang="en" dirty="0">
                <a:solidFill>
                  <a:srgbClr val="0E00FF"/>
                </a:solidFill>
                <a:latin typeface="+mn-lt"/>
              </a:rPr>
              <a:t>function </a:t>
            </a:r>
            <a:r>
              <a:rPr lang="en" dirty="0">
                <a:solidFill>
                  <a:schemeClr val="dk1"/>
                </a:solidFill>
                <a:latin typeface="+mn-lt"/>
              </a:rPr>
              <a:t>[] = MyPlot(group1Data, group2Data, Groups, variableName, component, ylabelText)</a:t>
            </a:r>
            <a:endParaRPr dirty="0">
              <a:solidFill>
                <a:schemeClr val="dk1"/>
              </a:solidFill>
              <a:latin typeface="+mn-lt"/>
            </a:endParaRPr>
          </a:p>
          <a:p>
            <a:pPr marL="0" lvl="0" indent="0" algn="l" rtl="0">
              <a:spcBef>
                <a:spcPts val="1200"/>
              </a:spcBef>
              <a:spcAft>
                <a:spcPts val="0"/>
              </a:spcAft>
              <a:buClr>
                <a:schemeClr val="dk1"/>
              </a:buClr>
              <a:buSzPts val="1100"/>
              <a:buFont typeface="Arial"/>
              <a:buNone/>
            </a:pPr>
            <a:r>
              <a:rPr lang="en" dirty="0">
                <a:solidFill>
                  <a:schemeClr val="dk1"/>
                </a:solidFill>
                <a:latin typeface="+mn-lt"/>
              </a:rPr>
              <a:t>=&gt;</a:t>
            </a:r>
            <a:r>
              <a:rPr lang="en" dirty="0">
                <a:solidFill>
                  <a:srgbClr val="0E00FF"/>
                </a:solidFill>
                <a:latin typeface="+mn-lt"/>
              </a:rPr>
              <a:t>function </a:t>
            </a:r>
            <a:r>
              <a:rPr lang="en" dirty="0">
                <a:solidFill>
                  <a:schemeClr val="dk1"/>
                </a:solidFill>
                <a:latin typeface="+mn-lt"/>
              </a:rPr>
              <a:t>[] = plotGroupComparison(data, variableName, ylabelText)</a:t>
            </a:r>
            <a:endParaRPr dirty="0">
              <a:solidFill>
                <a:schemeClr val="dk1"/>
              </a:solidFill>
              <a:latin typeface="+mn-lt"/>
            </a:endParaRPr>
          </a:p>
          <a:p>
            <a:pPr marL="0" lvl="0" indent="0" algn="l" rtl="0">
              <a:spcBef>
                <a:spcPts val="1200"/>
              </a:spcBef>
              <a:spcAft>
                <a:spcPts val="0"/>
              </a:spcAft>
              <a:buClr>
                <a:schemeClr val="dk1"/>
              </a:buClr>
              <a:buSzPts val="1100"/>
              <a:buFont typeface="Arial"/>
              <a:buNone/>
            </a:pPr>
            <a:r>
              <a:rPr lang="en" dirty="0">
                <a:solidFill>
                  <a:schemeClr val="dk1"/>
                </a:solidFill>
                <a:latin typeface="+mn-lt"/>
              </a:rPr>
              <a:t>=&gt;</a:t>
            </a:r>
            <a:r>
              <a:rPr lang="en" dirty="0">
                <a:solidFill>
                  <a:srgbClr val="0E00FF"/>
                </a:solidFill>
                <a:latin typeface="+mn-lt"/>
              </a:rPr>
              <a:t>function </a:t>
            </a:r>
            <a:r>
              <a:rPr lang="en" dirty="0">
                <a:solidFill>
                  <a:schemeClr val="dk1"/>
                </a:solidFill>
                <a:latin typeface="+mn-lt"/>
              </a:rPr>
              <a:t>[] = GenAll_Plots(data,yaxlab)</a:t>
            </a:r>
            <a:endParaRPr dirty="0">
              <a:solidFill>
                <a:schemeClr val="dk1"/>
              </a:solidFill>
              <a:latin typeface="+mn-lt"/>
            </a:endParaRPr>
          </a:p>
          <a:p>
            <a:pPr marL="0" lvl="0" indent="0" algn="l" rtl="0">
              <a:spcBef>
                <a:spcPts val="1200"/>
              </a:spcBef>
              <a:spcAft>
                <a:spcPts val="0"/>
              </a:spcAft>
              <a:buClr>
                <a:schemeClr val="dk1"/>
              </a:buClr>
              <a:buSzPts val="1100"/>
              <a:buFont typeface="Arial"/>
              <a:buNone/>
            </a:pPr>
            <a:r>
              <a:rPr lang="en" dirty="0">
                <a:solidFill>
                  <a:schemeClr val="dk1"/>
                </a:solidFill>
                <a:latin typeface="+mn-lt"/>
              </a:rPr>
              <a:t>=&gt;</a:t>
            </a:r>
            <a:r>
              <a:rPr lang="en" dirty="0">
                <a:solidFill>
                  <a:srgbClr val="0E00FF"/>
                </a:solidFill>
                <a:latin typeface="+mn-lt"/>
              </a:rPr>
              <a:t> function </a:t>
            </a:r>
            <a:r>
              <a:rPr lang="en" dirty="0">
                <a:solidFill>
                  <a:schemeClr val="dk1"/>
                </a:solidFill>
                <a:latin typeface="+mn-lt"/>
              </a:rPr>
              <a:t>[myanalyzedData] = analyzingData(data)</a:t>
            </a:r>
          </a:p>
          <a:p>
            <a:pPr marL="0" lvl="0" indent="0" algn="l" rtl="0">
              <a:spcBef>
                <a:spcPts val="1200"/>
              </a:spcBef>
              <a:spcAft>
                <a:spcPts val="0"/>
              </a:spcAft>
              <a:buClr>
                <a:schemeClr val="dk1"/>
              </a:buClr>
              <a:buSzPts val="1100"/>
              <a:buFont typeface="Arial"/>
              <a:buNone/>
            </a:pPr>
            <a:r>
              <a:rPr lang="en-US" dirty="0">
                <a:solidFill>
                  <a:schemeClr val="dk1"/>
                </a:solidFill>
                <a:latin typeface="+mn-lt"/>
              </a:rPr>
              <a:t>=&gt;</a:t>
            </a:r>
            <a:r>
              <a:rPr lang="en-US" sz="1800" b="0" i="0" dirty="0">
                <a:solidFill>
                  <a:srgbClr val="0E00FF"/>
                </a:solidFill>
                <a:effectLst/>
                <a:latin typeface="+mn-lt"/>
              </a:rPr>
              <a:t>function </a:t>
            </a:r>
            <a:r>
              <a:rPr lang="en-US" sz="1800" b="0" i="0" dirty="0">
                <a:effectLst/>
                <a:latin typeface="+mn-lt"/>
              </a:rPr>
              <a:t>[p, </a:t>
            </a:r>
            <a:r>
              <a:rPr lang="en-US" sz="1800" b="0" i="0" dirty="0" err="1">
                <a:effectLst/>
                <a:latin typeface="+mn-lt"/>
              </a:rPr>
              <a:t>observeddifference</a:t>
            </a:r>
            <a:r>
              <a:rPr lang="en-US" sz="1800" b="0" i="0" dirty="0">
                <a:effectLst/>
                <a:latin typeface="+mn-lt"/>
              </a:rPr>
              <a:t>, </a:t>
            </a:r>
            <a:r>
              <a:rPr lang="en-US" sz="1800" b="0" i="0" dirty="0" err="1">
                <a:effectLst/>
                <a:latin typeface="+mn-lt"/>
              </a:rPr>
              <a:t>effectsize</a:t>
            </a:r>
            <a:r>
              <a:rPr lang="en-US" sz="1800" b="0" i="0" dirty="0">
                <a:effectLst/>
                <a:latin typeface="+mn-lt"/>
              </a:rPr>
              <a:t>] = </a:t>
            </a:r>
            <a:r>
              <a:rPr lang="en-US" sz="1800" b="0" i="0" dirty="0" err="1">
                <a:effectLst/>
                <a:latin typeface="+mn-lt"/>
              </a:rPr>
              <a:t>permutationTest</a:t>
            </a:r>
            <a:r>
              <a:rPr lang="en-US" sz="1800" b="0" i="0" dirty="0">
                <a:effectLst/>
                <a:latin typeface="+mn-lt"/>
              </a:rPr>
              <a:t>(sample1, sample2, permutations, </a:t>
            </a:r>
            <a:r>
              <a:rPr lang="en-US" sz="1800" b="0" i="0" dirty="0" err="1">
                <a:effectLst/>
                <a:latin typeface="+mn-lt"/>
              </a:rPr>
              <a:t>varargin</a:t>
            </a:r>
            <a:r>
              <a:rPr lang="en-US" sz="1800" b="0" i="0" dirty="0">
                <a:effectLst/>
                <a:latin typeface="+mn-lt"/>
              </a:rPr>
              <a:t>)</a:t>
            </a:r>
          </a:p>
          <a:p>
            <a:pPr marL="0" lvl="0" indent="0" algn="l" rtl="0">
              <a:spcBef>
                <a:spcPts val="1200"/>
              </a:spcBef>
              <a:spcAft>
                <a:spcPts val="0"/>
              </a:spcAft>
              <a:buClr>
                <a:schemeClr val="dk1"/>
              </a:buClr>
              <a:buSzPts val="1100"/>
              <a:buFont typeface="Arial"/>
              <a:buNone/>
            </a:pPr>
            <a:br>
              <a:rPr lang="en-US" sz="1800" b="0" i="0" dirty="0">
                <a:effectLst/>
                <a:latin typeface="+mn-lt"/>
              </a:rPr>
            </a:br>
            <a:endParaRPr lang="en-US" sz="1800" b="0" i="0" dirty="0">
              <a:effectLst/>
              <a:latin typeface="+mn-lt"/>
            </a:endParaRPr>
          </a:p>
          <a:p>
            <a:pPr marL="0" lvl="0" indent="0" algn="l" rtl="0">
              <a:spcBef>
                <a:spcPts val="1200"/>
              </a:spcBef>
              <a:spcAft>
                <a:spcPts val="0"/>
              </a:spcAft>
              <a:buClr>
                <a:schemeClr val="dk1"/>
              </a:buClr>
              <a:buSzPts val="1100"/>
              <a:buFont typeface="Arial"/>
              <a:buNone/>
            </a:pPr>
            <a:endParaRPr lang="en-US" dirty="0">
              <a:solidFill>
                <a:schemeClr val="dk1"/>
              </a:solidFill>
              <a:latin typeface="+mn-lt"/>
            </a:endParaRPr>
          </a:p>
          <a:p>
            <a:pPr marL="0" lvl="0" indent="0" algn="l" rtl="0">
              <a:spcBef>
                <a:spcPts val="1200"/>
              </a:spcBef>
              <a:spcAft>
                <a:spcPts val="0"/>
              </a:spcAft>
              <a:buClr>
                <a:schemeClr val="dk1"/>
              </a:buClr>
              <a:buSzPts val="1100"/>
              <a:buFont typeface="Arial"/>
              <a:buNone/>
            </a:pPr>
            <a:endParaRPr dirty="0">
              <a:solidFill>
                <a:schemeClr val="dk1"/>
              </a:solidFill>
              <a:latin typeface="+mn-lt"/>
            </a:endParaRPr>
          </a:p>
          <a:p>
            <a:pPr marL="0" lvl="0" indent="0" algn="l" rtl="0">
              <a:spcBef>
                <a:spcPts val="1200"/>
              </a:spcBef>
              <a:spcAft>
                <a:spcPts val="1200"/>
              </a:spcAft>
              <a:buNone/>
            </a:pPr>
            <a:endParaRPr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311700" y="124220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dirty="0">
                <a:solidFill>
                  <a:srgbClr val="0B5394"/>
                </a:solidFill>
              </a:rPr>
              <a:t>Thank you!!</a:t>
            </a:r>
            <a:endParaRPr b="1" dirty="0">
              <a:solidFill>
                <a:srgbClr val="0B5394"/>
              </a:solidFill>
            </a:endParaRPr>
          </a:p>
        </p:txBody>
      </p:sp>
      <p:pic>
        <p:nvPicPr>
          <p:cNvPr id="277" name="Google Shape;277;p34"/>
          <p:cNvPicPr preferRelativeResize="0"/>
          <p:nvPr/>
        </p:nvPicPr>
        <p:blipFill rotWithShape="1">
          <a:blip r:embed="rId3">
            <a:alphaModFix/>
          </a:blip>
          <a:srcRect b="40076"/>
          <a:stretch/>
        </p:blipFill>
        <p:spPr>
          <a:xfrm>
            <a:off x="0" y="4705400"/>
            <a:ext cx="778849" cy="262526"/>
          </a:xfrm>
          <a:prstGeom prst="rect">
            <a:avLst/>
          </a:prstGeom>
          <a:noFill/>
          <a:ln>
            <a:noFill/>
          </a:ln>
        </p:spPr>
      </p:pic>
      <p:sp>
        <p:nvSpPr>
          <p:cNvPr id="278" name="Google Shape;278;p34"/>
          <p:cNvSpPr txBox="1"/>
          <p:nvPr/>
        </p:nvSpPr>
        <p:spPr>
          <a:xfrm>
            <a:off x="466600" y="4667300"/>
            <a:ext cx="531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t>https://github.com/ellahn3/BehaviorAnalysis.git</a:t>
            </a:r>
            <a:endParaRPr sz="1000" dirty="0"/>
          </a:p>
        </p:txBody>
      </p:sp>
      <p:sp>
        <p:nvSpPr>
          <p:cNvPr id="279" name="Google Shape;279;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solidFill>
                  <a:srgbClr val="0B5394"/>
                </a:solidFill>
              </a:rPr>
              <a:t>Any quotations?!</a:t>
            </a:r>
            <a:endParaRPr b="1">
              <a:solidFill>
                <a:srgbClr val="0B5394"/>
              </a:solidFill>
            </a:endParaRPr>
          </a:p>
        </p:txBody>
      </p:sp>
      <p:pic>
        <p:nvPicPr>
          <p:cNvPr id="280" name="Google Shape;280;p34"/>
          <p:cNvPicPr preferRelativeResize="0"/>
          <p:nvPr/>
        </p:nvPicPr>
        <p:blipFill>
          <a:blip r:embed="rId4">
            <a:alphaModFix/>
          </a:blip>
          <a:stretch>
            <a:fillRect/>
          </a:stretch>
        </p:blipFill>
        <p:spPr>
          <a:xfrm>
            <a:off x="6706175" y="3121875"/>
            <a:ext cx="1846050" cy="1846050"/>
          </a:xfrm>
          <a:prstGeom prst="rect">
            <a:avLst/>
          </a:prstGeom>
          <a:noFill/>
          <a:ln>
            <a:noFill/>
          </a:ln>
        </p:spPr>
      </p:pic>
      <p:pic>
        <p:nvPicPr>
          <p:cNvPr id="281" name="Google Shape;281;p34"/>
          <p:cNvPicPr preferRelativeResize="0"/>
          <p:nvPr/>
        </p:nvPicPr>
        <p:blipFill>
          <a:blip r:embed="rId5">
            <a:alphaModFix/>
          </a:blip>
          <a:stretch>
            <a:fillRect/>
          </a:stretch>
        </p:blipFill>
        <p:spPr>
          <a:xfrm>
            <a:off x="466600" y="505525"/>
            <a:ext cx="2008975" cy="1518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rgbClr val="0B5394"/>
                </a:solidFill>
              </a:rPr>
              <a:t>Main Goal </a:t>
            </a:r>
            <a:endParaRPr b="1" dirty="0">
              <a:solidFill>
                <a:srgbClr val="0B5394"/>
              </a:solidFill>
            </a:endParaRPr>
          </a:p>
        </p:txBody>
      </p:sp>
      <p:sp>
        <p:nvSpPr>
          <p:cNvPr id="70" name="Google Shape;70;p15"/>
          <p:cNvSpPr txBox="1">
            <a:spLocks noGrp="1"/>
          </p:cNvSpPr>
          <p:nvPr>
            <p:ph type="body" idx="1"/>
          </p:nvPr>
        </p:nvSpPr>
        <p:spPr>
          <a:xfrm>
            <a:off x="311700" y="1152475"/>
            <a:ext cx="8520600" cy="828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rPr>
              <a:t>Have a light cycle that causes depression but doesn't change the biological clock</a:t>
            </a:r>
            <a:endParaRPr dirty="0"/>
          </a:p>
        </p:txBody>
      </p:sp>
      <p:pic>
        <p:nvPicPr>
          <p:cNvPr id="71" name="Google Shape;71;p15"/>
          <p:cNvPicPr preferRelativeResize="0"/>
          <p:nvPr/>
        </p:nvPicPr>
        <p:blipFill>
          <a:blip r:embed="rId3">
            <a:alphaModFix/>
          </a:blip>
          <a:stretch>
            <a:fillRect/>
          </a:stretch>
        </p:blipFill>
        <p:spPr>
          <a:xfrm>
            <a:off x="311701" y="1775025"/>
            <a:ext cx="3742325" cy="2091075"/>
          </a:xfrm>
          <a:prstGeom prst="rect">
            <a:avLst/>
          </a:prstGeom>
          <a:noFill/>
          <a:ln>
            <a:noFill/>
          </a:ln>
        </p:spPr>
      </p:pic>
      <p:sp>
        <p:nvSpPr>
          <p:cNvPr id="72" name="Google Shape;72;p15"/>
          <p:cNvSpPr txBox="1"/>
          <p:nvPr/>
        </p:nvSpPr>
        <p:spPr>
          <a:xfrm>
            <a:off x="4362975" y="454965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solidFill>
                  <a:srgbClr val="222222"/>
                </a:solidFill>
              </a:rPr>
              <a:t>An, Kai, et al </a:t>
            </a:r>
            <a:r>
              <a:rPr lang="en" sz="1000" i="1" dirty="0">
                <a:solidFill>
                  <a:srgbClr val="222222"/>
                </a:solidFill>
                <a:highlight>
                  <a:srgbClr val="FFFFFF"/>
                </a:highlight>
              </a:rPr>
              <a:t>Nature neuroscience</a:t>
            </a:r>
            <a:endParaRPr b="1" dirty="0"/>
          </a:p>
        </p:txBody>
      </p:sp>
      <p:sp>
        <p:nvSpPr>
          <p:cNvPr id="73" name="Google Shape;73;p15"/>
          <p:cNvSpPr txBox="1"/>
          <p:nvPr/>
        </p:nvSpPr>
        <p:spPr>
          <a:xfrm>
            <a:off x="311700" y="386610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222222"/>
                </a:solidFill>
                <a:highlight>
                  <a:srgbClr val="FFFFFF"/>
                </a:highlight>
              </a:rPr>
              <a:t>Weil, Tenley, et al </a:t>
            </a:r>
            <a:r>
              <a:rPr lang="en" sz="1000" i="1" dirty="0">
                <a:solidFill>
                  <a:srgbClr val="222222"/>
                </a:solidFill>
                <a:highlight>
                  <a:srgbClr val="FFFFFF"/>
                </a:highlight>
              </a:rPr>
              <a:t>Science Advances</a:t>
            </a:r>
            <a:r>
              <a:rPr lang="en" sz="1000" dirty="0">
                <a:solidFill>
                  <a:srgbClr val="222222"/>
                </a:solidFill>
                <a:highlight>
                  <a:srgbClr val="FFFFFF"/>
                </a:highlight>
              </a:rPr>
              <a:t> </a:t>
            </a:r>
            <a:endParaRPr b="1" dirty="0"/>
          </a:p>
        </p:txBody>
      </p:sp>
      <p:pic>
        <p:nvPicPr>
          <p:cNvPr id="74" name="Google Shape;74;p15"/>
          <p:cNvPicPr preferRelativeResize="0"/>
          <p:nvPr/>
        </p:nvPicPr>
        <p:blipFill>
          <a:blip r:embed="rId4">
            <a:alphaModFix/>
          </a:blip>
          <a:stretch>
            <a:fillRect/>
          </a:stretch>
        </p:blipFill>
        <p:spPr>
          <a:xfrm>
            <a:off x="7158544" y="1948537"/>
            <a:ext cx="1722201" cy="1744050"/>
          </a:xfrm>
          <a:prstGeom prst="rect">
            <a:avLst/>
          </a:prstGeom>
          <a:noFill/>
          <a:ln>
            <a:noFill/>
          </a:ln>
        </p:spPr>
      </p:pic>
      <p:pic>
        <p:nvPicPr>
          <p:cNvPr id="75" name="Google Shape;75;p15"/>
          <p:cNvPicPr preferRelativeResize="0"/>
          <p:nvPr/>
        </p:nvPicPr>
        <p:blipFill>
          <a:blip r:embed="rId5">
            <a:alphaModFix/>
          </a:blip>
          <a:stretch>
            <a:fillRect/>
          </a:stretch>
        </p:blipFill>
        <p:spPr>
          <a:xfrm>
            <a:off x="4474174" y="1663183"/>
            <a:ext cx="1722200" cy="29264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rgbClr val="0B5394"/>
                </a:solidFill>
              </a:rPr>
              <a:t>What did we do?</a:t>
            </a:r>
            <a:endParaRPr b="1" dirty="0">
              <a:solidFill>
                <a:srgbClr val="0B5394"/>
              </a:solidFill>
            </a:endParaRPr>
          </a:p>
        </p:txBody>
      </p:sp>
      <p:sp>
        <p:nvSpPr>
          <p:cNvPr id="81" name="Google Shape;81;p16"/>
          <p:cNvSpPr txBox="1">
            <a:spLocks noGrp="1"/>
          </p:cNvSpPr>
          <p:nvPr>
            <p:ph type="body" idx="1"/>
          </p:nvPr>
        </p:nvSpPr>
        <p:spPr>
          <a:xfrm>
            <a:off x="1544750" y="1152475"/>
            <a:ext cx="2865000" cy="5727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SzPts val="1018"/>
              <a:buNone/>
            </a:pPr>
            <a:r>
              <a:rPr lang="en" sz="2640" dirty="0">
                <a:solidFill>
                  <a:schemeClr val="dk1"/>
                </a:solidFill>
              </a:rPr>
              <a:t>X 12 mice</a:t>
            </a:r>
            <a:endParaRPr sz="2640" dirty="0">
              <a:solidFill>
                <a:schemeClr val="dk1"/>
              </a:solidFill>
            </a:endParaRPr>
          </a:p>
        </p:txBody>
      </p:sp>
      <p:pic>
        <p:nvPicPr>
          <p:cNvPr id="82" name="Google Shape;82;p16"/>
          <p:cNvPicPr preferRelativeResize="0"/>
          <p:nvPr/>
        </p:nvPicPr>
        <p:blipFill>
          <a:blip r:embed="rId3">
            <a:alphaModFix/>
          </a:blip>
          <a:stretch>
            <a:fillRect/>
          </a:stretch>
        </p:blipFill>
        <p:spPr>
          <a:xfrm>
            <a:off x="765100" y="1152473"/>
            <a:ext cx="779650" cy="769275"/>
          </a:xfrm>
          <a:prstGeom prst="rect">
            <a:avLst/>
          </a:prstGeom>
          <a:noFill/>
          <a:ln>
            <a:noFill/>
          </a:ln>
        </p:spPr>
      </p:pic>
      <p:sp>
        <p:nvSpPr>
          <p:cNvPr id="83" name="Google Shape;83;p16"/>
          <p:cNvSpPr txBox="1">
            <a:spLocks noGrp="1"/>
          </p:cNvSpPr>
          <p:nvPr>
            <p:ph type="body" idx="1"/>
          </p:nvPr>
        </p:nvSpPr>
        <p:spPr>
          <a:xfrm>
            <a:off x="2065550" y="4061175"/>
            <a:ext cx="944400" cy="572700"/>
          </a:xfrm>
          <a:prstGeom prst="rect">
            <a:avLst/>
          </a:prstGeom>
          <a:ln w="9525" cap="flat" cmpd="sng">
            <a:solidFill>
              <a:srgbClr val="0B5394"/>
            </a:solidFill>
            <a:prstDash val="solid"/>
            <a:round/>
            <a:headEnd type="none" w="sm" len="sm"/>
            <a:tailEnd type="none" w="sm" len="sm"/>
          </a:ln>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dirty="0">
                <a:solidFill>
                  <a:schemeClr val="dk1"/>
                </a:solidFill>
              </a:rPr>
              <a:t>6 mice</a:t>
            </a:r>
            <a:endParaRPr dirty="0">
              <a:solidFill>
                <a:schemeClr val="dk1"/>
              </a:solidFill>
            </a:endParaRPr>
          </a:p>
        </p:txBody>
      </p:sp>
      <p:sp>
        <p:nvSpPr>
          <p:cNvPr id="84" name="Google Shape;84;p16"/>
          <p:cNvSpPr txBox="1">
            <a:spLocks noGrp="1"/>
          </p:cNvSpPr>
          <p:nvPr>
            <p:ph type="body" idx="1"/>
          </p:nvPr>
        </p:nvSpPr>
        <p:spPr>
          <a:xfrm>
            <a:off x="463200" y="4061175"/>
            <a:ext cx="944400" cy="572700"/>
          </a:xfrm>
          <a:prstGeom prst="rect">
            <a:avLst/>
          </a:prstGeom>
          <a:ln w="9525" cap="flat" cmpd="sng">
            <a:solidFill>
              <a:srgbClr val="E06666"/>
            </a:solidFill>
            <a:prstDash val="solid"/>
            <a:round/>
            <a:headEnd type="none" w="sm" len="sm"/>
            <a:tailEnd type="none" w="sm" len="sm"/>
          </a:ln>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dirty="0">
                <a:solidFill>
                  <a:schemeClr val="dk1"/>
                </a:solidFill>
              </a:rPr>
              <a:t>6 mice</a:t>
            </a:r>
            <a:endParaRPr dirty="0">
              <a:solidFill>
                <a:schemeClr val="dk1"/>
              </a:solidFill>
            </a:endParaRPr>
          </a:p>
        </p:txBody>
      </p:sp>
      <p:pic>
        <p:nvPicPr>
          <p:cNvPr id="85" name="Google Shape;85;p16"/>
          <p:cNvPicPr preferRelativeResize="0"/>
          <p:nvPr/>
        </p:nvPicPr>
        <p:blipFill>
          <a:blip r:embed="rId4">
            <a:alphaModFix/>
          </a:blip>
          <a:stretch>
            <a:fillRect/>
          </a:stretch>
        </p:blipFill>
        <p:spPr>
          <a:xfrm>
            <a:off x="152400" y="2427475"/>
            <a:ext cx="8845326" cy="163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dirty="0">
                <a:solidFill>
                  <a:srgbClr val="0B5394"/>
                </a:solidFill>
              </a:rPr>
              <a:t>This project goal is to create a useful and friendly tool to:</a:t>
            </a:r>
            <a:endParaRPr sz="2100" b="1" dirty="0">
              <a:solidFill>
                <a:srgbClr val="0B5394"/>
              </a:solidFill>
            </a:endParaRPr>
          </a:p>
        </p:txBody>
      </p:sp>
      <p:pic>
        <p:nvPicPr>
          <p:cNvPr id="91" name="Google Shape;91;p17"/>
          <p:cNvPicPr preferRelativeResize="0"/>
          <p:nvPr/>
        </p:nvPicPr>
        <p:blipFill>
          <a:blip r:embed="rId3">
            <a:alphaModFix/>
          </a:blip>
          <a:stretch>
            <a:fillRect/>
          </a:stretch>
        </p:blipFill>
        <p:spPr>
          <a:xfrm>
            <a:off x="311700" y="1152475"/>
            <a:ext cx="461475" cy="461475"/>
          </a:xfrm>
          <a:prstGeom prst="rect">
            <a:avLst/>
          </a:prstGeom>
          <a:noFill/>
          <a:ln>
            <a:noFill/>
          </a:ln>
        </p:spPr>
      </p:pic>
      <p:pic>
        <p:nvPicPr>
          <p:cNvPr id="92" name="Google Shape;92;p17"/>
          <p:cNvPicPr preferRelativeResize="0"/>
          <p:nvPr/>
        </p:nvPicPr>
        <p:blipFill>
          <a:blip r:embed="rId3">
            <a:alphaModFix/>
          </a:blip>
          <a:stretch>
            <a:fillRect/>
          </a:stretch>
        </p:blipFill>
        <p:spPr>
          <a:xfrm>
            <a:off x="311700" y="1748700"/>
            <a:ext cx="461475" cy="461475"/>
          </a:xfrm>
          <a:prstGeom prst="rect">
            <a:avLst/>
          </a:prstGeom>
          <a:noFill/>
          <a:ln>
            <a:noFill/>
          </a:ln>
        </p:spPr>
      </p:pic>
      <p:sp>
        <p:nvSpPr>
          <p:cNvPr id="93" name="Google Shape;93;p17"/>
          <p:cNvSpPr txBox="1"/>
          <p:nvPr/>
        </p:nvSpPr>
        <p:spPr>
          <a:xfrm>
            <a:off x="830625" y="1152475"/>
            <a:ext cx="72861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a:solidFill>
                  <a:schemeClr val="tx1"/>
                </a:solidFill>
              </a:rPr>
              <a:t>Analyze the activity of mice under specific light cycles</a:t>
            </a:r>
            <a:endParaRPr sz="1800" dirty="0">
              <a:solidFill>
                <a:schemeClr val="tx1"/>
              </a:solidFill>
            </a:endParaRPr>
          </a:p>
        </p:txBody>
      </p:sp>
      <p:sp>
        <p:nvSpPr>
          <p:cNvPr id="94" name="Google Shape;94;p17"/>
          <p:cNvSpPr txBox="1"/>
          <p:nvPr/>
        </p:nvSpPr>
        <p:spPr>
          <a:xfrm>
            <a:off x="830625" y="1688250"/>
            <a:ext cx="7384425"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a:solidFill>
                  <a:schemeClr val="tx1"/>
                </a:solidFill>
              </a:rPr>
              <a:t>Analyze behavior tests</a:t>
            </a:r>
            <a:endParaRPr sz="1800" dirty="0">
              <a:solidFill>
                <a:schemeClr val="tx1"/>
              </a:solidFill>
            </a:endParaRPr>
          </a:p>
        </p:txBody>
      </p:sp>
      <p:pic>
        <p:nvPicPr>
          <p:cNvPr id="95" name="Google Shape;95;p17"/>
          <p:cNvPicPr preferRelativeResize="0"/>
          <p:nvPr/>
        </p:nvPicPr>
        <p:blipFill>
          <a:blip r:embed="rId4">
            <a:alphaModFix/>
          </a:blip>
          <a:stretch>
            <a:fillRect/>
          </a:stretch>
        </p:blipFill>
        <p:spPr>
          <a:xfrm>
            <a:off x="1028700" y="2289450"/>
            <a:ext cx="4026852" cy="2688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93"/>
                                        </p:tgtEl>
                                        <p:attrNameLst>
                                          <p:attrName>style.visibility</p:attrName>
                                        </p:attrNameLst>
                                      </p:cBhvr>
                                      <p:to>
                                        <p:strVal val="visible"/>
                                      </p:to>
                                    </p:set>
                                    <p:anim calcmode="lin" valueType="num">
                                      <p:cBhvr additive="base">
                                        <p:cTn id="9" dur="1000"/>
                                        <p:tgtEl>
                                          <p:spTgt spid="93"/>
                                        </p:tgtEl>
                                        <p:attrNameLst>
                                          <p:attrName>ppt_x</p:attrName>
                                        </p:attrNameLst>
                                      </p:cBhvr>
                                      <p:tavLst>
                                        <p:tav tm="0">
                                          <p:val>
                                            <p:strVal val="#ppt_x+1"/>
                                          </p:val>
                                        </p:tav>
                                        <p:tav tm="100000">
                                          <p:val>
                                            <p:strVal val="#ppt_x"/>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2"/>
                                        </p:tgtEl>
                                        <p:attrNameLst>
                                          <p:attrName>style.visibility</p:attrName>
                                        </p:attrNameLst>
                                      </p:cBhvr>
                                      <p:to>
                                        <p:strVal val="visible"/>
                                      </p:to>
                                    </p:set>
                                  </p:childTnLst>
                                </p:cTn>
                              </p:par>
                              <p:par>
                                <p:cTn id="14" presetID="2" presetClass="entr" presetSubtype="2"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 calcmode="lin" valueType="num">
                                      <p:cBhvr additive="base">
                                        <p:cTn id="16" dur="1000"/>
                                        <p:tgtEl>
                                          <p:spTgt spid="94"/>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fade">
                                      <p:cBhvr>
                                        <p:cTn id="21"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1059407" y="152400"/>
            <a:ext cx="7474994" cy="4991099"/>
          </a:xfrm>
          <a:prstGeom prst="rect">
            <a:avLst/>
          </a:prstGeom>
          <a:noFill/>
          <a:ln>
            <a:noFill/>
          </a:ln>
        </p:spPr>
      </p:pic>
      <p:sp>
        <p:nvSpPr>
          <p:cNvPr id="101" name="Google Shape;101;p18"/>
          <p:cNvSpPr/>
          <p:nvPr/>
        </p:nvSpPr>
        <p:spPr>
          <a:xfrm>
            <a:off x="1195275" y="1680975"/>
            <a:ext cx="4131300" cy="3174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txBox="1"/>
          <p:nvPr/>
        </p:nvSpPr>
        <p:spPr>
          <a:xfrm>
            <a:off x="269500" y="0"/>
            <a:ext cx="789900" cy="9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900" b="1">
                <a:solidFill>
                  <a:srgbClr val="0B5394"/>
                </a:solidFill>
              </a:rPr>
              <a:t>1</a:t>
            </a:r>
            <a:endParaRPr sz="4900" b="1">
              <a:solidFill>
                <a:srgbClr val="0B5394"/>
              </a:solidFill>
            </a:endParaRPr>
          </a:p>
        </p:txBody>
      </p:sp>
      <p:sp>
        <p:nvSpPr>
          <p:cNvPr id="103" name="Google Shape;103;p18"/>
          <p:cNvSpPr/>
          <p:nvPr/>
        </p:nvSpPr>
        <p:spPr>
          <a:xfrm rot="-10363969" flipH="1">
            <a:off x="258533" y="817024"/>
            <a:ext cx="1019792" cy="2082189"/>
          </a:xfrm>
          <a:prstGeom prst="bentArrow">
            <a:avLst>
              <a:gd name="adj1" fmla="val 25000"/>
              <a:gd name="adj2" fmla="val 25000"/>
              <a:gd name="adj3" fmla="val 25000"/>
              <a:gd name="adj4" fmla="val 43750"/>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solidFill>
                  <a:srgbClr val="0B5394"/>
                </a:solidFill>
              </a:rPr>
              <a:t>Infrared analysis</a:t>
            </a:r>
            <a:endParaRPr sz="2400" b="1">
              <a:solidFill>
                <a:srgbClr val="0B5394"/>
              </a:solidFill>
            </a:endParaRPr>
          </a:p>
        </p:txBody>
      </p:sp>
      <p:sp>
        <p:nvSpPr>
          <p:cNvPr id="109" name="Google Shape;10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Input data</a:t>
            </a:r>
            <a:endParaRPr/>
          </a:p>
        </p:txBody>
      </p:sp>
      <p:pic>
        <p:nvPicPr>
          <p:cNvPr id="110" name="Google Shape;110;p19"/>
          <p:cNvPicPr preferRelativeResize="0"/>
          <p:nvPr/>
        </p:nvPicPr>
        <p:blipFill>
          <a:blip r:embed="rId3">
            <a:alphaModFix/>
          </a:blip>
          <a:stretch>
            <a:fillRect/>
          </a:stretch>
        </p:blipFill>
        <p:spPr>
          <a:xfrm>
            <a:off x="1645250" y="1339775"/>
            <a:ext cx="7498749" cy="315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solidFill>
                  <a:srgbClr val="0B5394"/>
                </a:solidFill>
              </a:rPr>
              <a:t>Infrared analysis</a:t>
            </a:r>
            <a:endParaRPr sz="2400" b="1" dirty="0">
              <a:solidFill>
                <a:srgbClr val="0B5394"/>
              </a:solidFill>
            </a:endParaRPr>
          </a:p>
        </p:txBody>
      </p:sp>
      <p:pic>
        <p:nvPicPr>
          <p:cNvPr id="116" name="Google Shape;116;p20"/>
          <p:cNvPicPr preferRelativeResize="0"/>
          <p:nvPr/>
        </p:nvPicPr>
        <p:blipFill>
          <a:blip r:embed="rId3">
            <a:alphaModFix/>
          </a:blip>
          <a:stretch>
            <a:fillRect/>
          </a:stretch>
        </p:blipFill>
        <p:spPr>
          <a:xfrm>
            <a:off x="311700" y="1338146"/>
            <a:ext cx="4135096" cy="3418482"/>
          </a:xfrm>
          <a:prstGeom prst="rect">
            <a:avLst/>
          </a:prstGeom>
          <a:noFill/>
          <a:ln>
            <a:noFill/>
          </a:ln>
        </p:spPr>
      </p:pic>
      <p:pic>
        <p:nvPicPr>
          <p:cNvPr id="2" name="Google Shape;129;p22">
            <a:extLst>
              <a:ext uri="{FF2B5EF4-FFF2-40B4-BE49-F238E27FC236}">
                <a16:creationId xmlns:a16="http://schemas.microsoft.com/office/drawing/2014/main" id="{82EA39A8-D96B-CCD9-CD98-19E19FDF0D91}"/>
              </a:ext>
            </a:extLst>
          </p:cNvPr>
          <p:cNvPicPr preferRelativeResize="0"/>
          <p:nvPr/>
        </p:nvPicPr>
        <p:blipFill>
          <a:blip r:embed="rId4">
            <a:alphaModFix/>
          </a:blip>
          <a:stretch>
            <a:fillRect/>
          </a:stretch>
        </p:blipFill>
        <p:spPr>
          <a:xfrm>
            <a:off x="4839628" y="1338146"/>
            <a:ext cx="4069997" cy="35005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solidFill>
                  <a:srgbClr val="0B5394"/>
                </a:solidFill>
              </a:rPr>
              <a:t>Infrared analysis</a:t>
            </a:r>
            <a:endParaRPr sz="2400" b="1" dirty="0">
              <a:solidFill>
                <a:srgbClr val="0B5394"/>
              </a:solidFill>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Output </a:t>
            </a:r>
            <a:endParaRPr dirty="0"/>
          </a:p>
        </p:txBody>
      </p:sp>
      <p:pic>
        <p:nvPicPr>
          <p:cNvPr id="123" name="Google Shape;123;p21"/>
          <p:cNvPicPr preferRelativeResize="0"/>
          <p:nvPr/>
        </p:nvPicPr>
        <p:blipFill>
          <a:blip r:embed="rId3">
            <a:alphaModFix/>
          </a:blip>
          <a:stretch>
            <a:fillRect/>
          </a:stretch>
        </p:blipFill>
        <p:spPr>
          <a:xfrm>
            <a:off x="1305348" y="1258523"/>
            <a:ext cx="7526951" cy="29584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2770</TotalTime>
  <Words>692</Words>
  <Application>Microsoft Office PowerPoint</Application>
  <PresentationFormat>On-screen Show (16:9)</PresentationFormat>
  <Paragraphs>103</Paragraphs>
  <Slides>21</Slides>
  <Notes>21</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Roboto</vt:lpstr>
      <vt:lpstr>Arial</vt:lpstr>
      <vt:lpstr>Simple Light</vt:lpstr>
      <vt:lpstr>Analysis of Neural Data Using MATLAB 94873 Final Project</vt:lpstr>
      <vt:lpstr>Exposure to irregular light schedules</vt:lpstr>
      <vt:lpstr>Main Goal </vt:lpstr>
      <vt:lpstr>What did we do?</vt:lpstr>
      <vt:lpstr>This project goal is to create a useful and friendly tool to:</vt:lpstr>
      <vt:lpstr>PowerPoint Presentation</vt:lpstr>
      <vt:lpstr>Infrared analysis</vt:lpstr>
      <vt:lpstr>Infrared analysis</vt:lpstr>
      <vt:lpstr>Infrared analysis</vt:lpstr>
      <vt:lpstr>Infrared analysis</vt:lpstr>
      <vt:lpstr>Infrared analysis</vt:lpstr>
      <vt:lpstr>Infrared analysis</vt:lpstr>
      <vt:lpstr>Functions </vt:lpstr>
      <vt:lpstr>PowerPoint Presentation</vt:lpstr>
      <vt:lpstr>Behavior tests analysis</vt:lpstr>
      <vt:lpstr>Behavior tests analysis</vt:lpstr>
      <vt:lpstr>Behavior tests analysis</vt:lpstr>
      <vt:lpstr>Behavior tests analysis</vt:lpstr>
      <vt:lpstr>Behavior tests analysis</vt:lpstr>
      <vt:lpstr>Functions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Neural Data Using MATLAB 94873 Final Project</dc:title>
  <dc:creator>Ella Hanzin</dc:creator>
  <cp:lastModifiedBy>Ella Hanzin</cp:lastModifiedBy>
  <cp:revision>4</cp:revision>
  <dcterms:modified xsi:type="dcterms:W3CDTF">2023-08-02T05:50:53Z</dcterms:modified>
</cp:coreProperties>
</file>