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1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7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30" r:id="rId68"/>
    <p:sldId id="331" r:id="rId6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B87F3-DC33-42CD-AAA6-DC916A259E89}" type="datetimeFigureOut">
              <a:rPr lang="el-GR" smtClean="0"/>
              <a:pPr/>
              <a:t>12/10/2015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8840B-DE6E-4D5D-81E5-0AD90439028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883D0-6D8F-46A4-AB7F-4CAD9903618D}" type="slidenum">
              <a:rPr lang="el-GR" smtClean="0"/>
              <a:pPr/>
              <a:t>58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9F89-1353-4B7D-9E28-8AAE5E4673EC}" type="datetime1">
              <a:rPr lang="el-GR" smtClean="0"/>
              <a:t>12/10/2015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0C75-A0A1-4E25-B3CA-59D8D29F1254}" type="datetime1">
              <a:rPr lang="el-GR" smtClean="0"/>
              <a:t>12/10/2015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C1C6-40BF-4887-8448-66982795EA13}" type="datetime1">
              <a:rPr lang="el-GR" smtClean="0"/>
              <a:t>12/10/2015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737C-9532-45B9-A8FC-3EBC2B44C48C}" type="datetime1">
              <a:rPr lang="el-GR" smtClean="0"/>
              <a:t>12/10/2015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F97F-5AC5-4D63-B5FA-E17791ED55C8}" type="datetime1">
              <a:rPr lang="el-GR" smtClean="0"/>
              <a:t>12/10/2015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87CF-DC64-4D11-9726-4812118CEEAE}" type="datetime1">
              <a:rPr lang="el-GR" smtClean="0"/>
              <a:t>12/10/2015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7D71-F7F7-493D-BD64-12EE8153F55B}" type="datetime1">
              <a:rPr lang="el-GR" smtClean="0"/>
              <a:t>12/10/2015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CCF1-9D39-451A-8B7F-3ADA55D880FB}" type="datetime1">
              <a:rPr lang="el-GR" smtClean="0"/>
              <a:t>12/10/2015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10F-47EA-4463-9481-528DC0DB7F73}" type="datetime1">
              <a:rPr lang="el-GR" smtClean="0"/>
              <a:t>12/10/2015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118-AD23-48EC-A4A0-5C19003D6A29}" type="datetime1">
              <a:rPr lang="el-GR" smtClean="0"/>
              <a:t>12/10/2015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CE5D-D262-4270-80CA-9B617B9E2CE2}" type="datetime1">
              <a:rPr lang="el-GR" smtClean="0"/>
              <a:t>12/10/2015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36E6-0950-4C4F-AF56-882FE3195FCD}" type="datetime1">
              <a:rPr lang="el-GR" smtClean="0"/>
              <a:t>12/10/2015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8794-0ABE-46DD-9A38-E574CC5C915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l-GR" sz="5400" b="1" dirty="0" smtClean="0"/>
              <a:t>Παρουσίαση του </a:t>
            </a:r>
            <a:r>
              <a:rPr lang="en-US" sz="5400" b="1" dirty="0" err="1" smtClean="0"/>
              <a:t>OpenMRS</a:t>
            </a:r>
            <a:endParaRPr lang="el-GR" sz="5400" b="1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el-GR" dirty="0" err="1" smtClean="0"/>
              <a:t>Λυκούδης</a:t>
            </a:r>
            <a:r>
              <a:rPr lang="el-GR" dirty="0" smtClean="0"/>
              <a:t> Γεώργιος</a:t>
            </a:r>
          </a:p>
          <a:p>
            <a:r>
              <a:rPr lang="el-GR" dirty="0" err="1" smtClean="0"/>
              <a:t>Μπούρας</a:t>
            </a:r>
            <a:r>
              <a:rPr lang="el-GR" dirty="0" smtClean="0"/>
              <a:t> - Σουλιμάς Δημήτριος</a:t>
            </a:r>
          </a:p>
          <a:p>
            <a:r>
              <a:rPr lang="el-GR" dirty="0" smtClean="0"/>
              <a:t>Οικονόμου Αικατερίνη</a:t>
            </a:r>
          </a:p>
          <a:p>
            <a:r>
              <a:rPr lang="el-GR" dirty="0" smtClean="0"/>
              <a:t>Τζούμπα Σοφία</a:t>
            </a:r>
            <a:endParaRPr lang="el-GR" dirty="0"/>
          </a:p>
        </p:txBody>
      </p:sp>
      <p:pic>
        <p:nvPicPr>
          <p:cNvPr id="3074" name="Picture 2" descr="C:\Users\Δημήτρης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3813247" cy="936104"/>
          </a:xfrm>
          <a:prstGeom prst="rect">
            <a:avLst/>
          </a:prstGeom>
          <a:noFill/>
        </p:spPr>
      </p:pic>
      <p:pic>
        <p:nvPicPr>
          <p:cNvPr id="3075" name="Picture 3" descr="C:\Users\Δημήτρης\Desktop\el-la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76672"/>
            <a:ext cx="3598706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Σύνδεσμοι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http://openmrs.org/demo/</a:t>
            </a:r>
          </a:p>
          <a:p>
            <a:pPr lvl="1" algn="just"/>
            <a:r>
              <a:rPr lang="el-GR" dirty="0" smtClean="0"/>
              <a:t>Στη </a:t>
            </a:r>
            <a:r>
              <a:rPr lang="el-GR" dirty="0" smtClean="0"/>
              <a:t>συγκεκριμένη ιστοσελίδα υπάρχει η βασική τελευταία έκδοση της εφαρμογής.</a:t>
            </a:r>
          </a:p>
          <a:p>
            <a:pPr lvl="1" algn="just"/>
            <a:endParaRPr lang="en-US" dirty="0" smtClean="0"/>
          </a:p>
          <a:p>
            <a:r>
              <a:rPr lang="en-US" i="1" dirty="0" smtClean="0"/>
              <a:t>http://go.openmrs.org/book-mcl</a:t>
            </a:r>
            <a:endParaRPr lang="el-GR" i="1" dirty="0" smtClean="0"/>
          </a:p>
          <a:p>
            <a:pPr lvl="1" algn="just"/>
            <a:r>
              <a:rPr lang="el-GR" dirty="0" smtClean="0"/>
              <a:t>Στην παραπάνω ιστοσελίδα μπορείτε να βρείτε ένα καλά δομημένο λεξικό ιδεών, το οποίο από-τελεί ένα ισχυρό θεμέλιο για κάθε εφαρμογή </a:t>
            </a:r>
            <a:r>
              <a:rPr lang="en-US" dirty="0" err="1" smtClean="0"/>
              <a:t>OpenMRS</a:t>
            </a:r>
            <a:r>
              <a:rPr lang="en-US" dirty="0" smtClean="0"/>
              <a:t>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Σύνδεσμοι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algn="just"/>
            <a:r>
              <a:rPr lang="el-GR" sz="3000" dirty="0" smtClean="0"/>
              <a:t>Πριν εγκαταστήσει κάποιος την εφαρμογή καλό θα ήταν να επισκεφτεί τις παρακάνω ιστοσελίδες για λεπτομέρειες σχετικά με τις υπάρχουσες </a:t>
            </a:r>
            <a:r>
              <a:rPr lang="el-GR" sz="3000" dirty="0" err="1" smtClean="0"/>
              <a:t>φόρ</a:t>
            </a:r>
            <a:r>
              <a:rPr lang="el-GR" sz="3000" dirty="0" smtClean="0"/>
              <a:t>-μες και την ανάπτυξη του λογισμικού:</a:t>
            </a:r>
          </a:p>
          <a:p>
            <a:endParaRPr lang="el-GR" sz="3000" i="1" dirty="0" smtClean="0"/>
          </a:p>
          <a:p>
            <a:r>
              <a:rPr lang="en-US" sz="3000" i="1" dirty="0" smtClean="0"/>
              <a:t>http://go.openmrs.org/book-formbank</a:t>
            </a:r>
            <a:endParaRPr lang="el-GR" sz="3000" i="1" dirty="0" smtClean="0"/>
          </a:p>
          <a:p>
            <a:r>
              <a:rPr lang="en-US" sz="3000" i="1" dirty="0" smtClean="0"/>
              <a:t>http://modules.openmrs.org/ 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Μετάπτωση στο </a:t>
            </a:r>
            <a:r>
              <a:rPr lang="en-US" b="1" dirty="0" err="1" smtClean="0"/>
              <a:t>OpenMRS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dirty="0" smtClean="0"/>
              <a:t>Ομάδα του </a:t>
            </a:r>
            <a:r>
              <a:rPr lang="en-US" dirty="0" smtClean="0"/>
              <a:t>project</a:t>
            </a:r>
            <a:r>
              <a:rPr lang="en-US" dirty="0" smtClean="0"/>
              <a:t>: </a:t>
            </a:r>
            <a:endParaRPr lang="en-US" dirty="0"/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Η διαχείριση έχει επίγνωση των υποχρεώσεων της χρηματοδότησης και των απαιτήσεων </a:t>
            </a:r>
            <a:r>
              <a:rPr lang="el-GR" dirty="0" err="1" smtClean="0"/>
              <a:t>ανα</a:t>
            </a:r>
            <a:r>
              <a:rPr lang="el-GR" dirty="0" smtClean="0"/>
              <a:t>-φοράς τρίτων.</a:t>
            </a:r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Οι </a:t>
            </a:r>
            <a:r>
              <a:rPr lang="el-GR" dirty="0" err="1" smtClean="0"/>
              <a:t>πάροχοι</a:t>
            </a:r>
            <a:r>
              <a:rPr lang="el-GR" dirty="0" smtClean="0"/>
              <a:t> υπηρεσιών υγείας είναι </a:t>
            </a:r>
            <a:r>
              <a:rPr lang="el-GR" dirty="0" err="1" smtClean="0"/>
              <a:t>επικεντ</a:t>
            </a:r>
            <a:r>
              <a:rPr lang="el-GR" dirty="0" smtClean="0"/>
              <a:t>-</a:t>
            </a:r>
            <a:r>
              <a:rPr lang="el-GR" dirty="0" err="1" smtClean="0"/>
              <a:t>ρωμένοι</a:t>
            </a:r>
            <a:r>
              <a:rPr lang="el-GR" dirty="0" smtClean="0"/>
              <a:t> στη βελτίωση της φροντίδας των </a:t>
            </a:r>
            <a:r>
              <a:rPr lang="el-GR" dirty="0" err="1" smtClean="0"/>
              <a:t>ασθε</a:t>
            </a:r>
            <a:r>
              <a:rPr lang="el-GR" dirty="0" smtClean="0"/>
              <a:t>-</a:t>
            </a:r>
            <a:r>
              <a:rPr lang="el-GR" dirty="0" err="1" smtClean="0"/>
              <a:t>νών</a:t>
            </a:r>
            <a:r>
              <a:rPr lang="el-GR" dirty="0" smtClean="0"/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Το διαχειριστικό προσωπικό αποτελείται από </a:t>
            </a:r>
            <a:r>
              <a:rPr lang="el-GR" dirty="0" err="1" smtClean="0"/>
              <a:t>είδικούς</a:t>
            </a:r>
            <a:r>
              <a:rPr lang="el-GR" dirty="0" smtClean="0"/>
              <a:t> σε θέματα ροής εργασιών και κλινικών διεργασιών.</a:t>
            </a:r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Μετάπτωση στο </a:t>
            </a:r>
            <a:r>
              <a:rPr lang="en-US" b="1" dirty="0" err="1" smtClean="0"/>
              <a:t>OpenMRS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arenR"/>
            </a:pPr>
            <a:endParaRPr lang="el-GR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Ο διαχειριστής του συστήματος είναι υπεύθυνος για την εγκατάσταση και τη συντήρηση του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στο εσωτερικό των υποδομών της κλινικής </a:t>
            </a:r>
            <a:r>
              <a:rPr lang="en-US" dirty="0" smtClean="0"/>
              <a:t>ICT</a:t>
            </a:r>
            <a:r>
              <a:rPr lang="el-GR" dirty="0" smtClean="0"/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Οι ειδικοί πληροφορικής υγείας δημιουργούν κλινικά έγγραφα και επιβεβαιώνουν ότι τα δεδομένα είναι οργανωμένα σωστά στο σύστημα και αναπτύσσουν αναφορές.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(Προαιρετικό) Ο διαχειριστής του </a:t>
            </a:r>
            <a:r>
              <a:rPr lang="en-US" dirty="0" smtClean="0"/>
              <a:t>project </a:t>
            </a:r>
            <a:r>
              <a:rPr lang="el-GR" dirty="0" smtClean="0"/>
              <a:t>ή ο συνεργάτης. Για μεγαλύτερες εκτελέσεις, αυτό το άτομο εργάζεται για να κα-</a:t>
            </a:r>
            <a:r>
              <a:rPr lang="el-GR" dirty="0" err="1" smtClean="0"/>
              <a:t>ταστήσει</a:t>
            </a:r>
            <a:r>
              <a:rPr lang="el-GR" dirty="0" smtClean="0"/>
              <a:t> τους ανθρώπους αρμόδιους να τελειώσουν τη δουλειά τους σε εύθετο χρόνο και να διασφαλίσει ότι το </a:t>
            </a:r>
            <a:r>
              <a:rPr lang="en-US" dirty="0" smtClean="0"/>
              <a:t>project </a:t>
            </a:r>
            <a:r>
              <a:rPr lang="el-GR" dirty="0" smtClean="0"/>
              <a:t>είναι σε καλό δρόμο.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(</a:t>
            </a:r>
            <a:r>
              <a:rPr lang="el-GR" dirty="0" smtClean="0"/>
              <a:t>Προαιρετικό</a:t>
            </a:r>
            <a:r>
              <a:rPr lang="en-US" dirty="0" smtClean="0"/>
              <a:t>) </a:t>
            </a:r>
            <a:r>
              <a:rPr lang="el-GR" dirty="0" smtClean="0"/>
              <a:t>Προγραμματιστές λογισμικού μπορεί να </a:t>
            </a:r>
            <a:r>
              <a:rPr lang="el-GR" dirty="0" err="1" smtClean="0"/>
              <a:t>χρεια</a:t>
            </a:r>
            <a:r>
              <a:rPr lang="el-GR" dirty="0" smtClean="0"/>
              <a:t>-</a:t>
            </a:r>
            <a:r>
              <a:rPr lang="el-GR" dirty="0" err="1" smtClean="0"/>
              <a:t>στούν</a:t>
            </a:r>
            <a:r>
              <a:rPr lang="el-GR" dirty="0" smtClean="0"/>
              <a:t> για τοποθεσίες που αποφασίζουν να τροποποιήσουν το σύστημα.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Συνεχιζόμενη Υποστήριξη και Ανάπτυξη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endParaRPr lang="el-GR" dirty="0" smtClean="0"/>
          </a:p>
          <a:p>
            <a:pPr algn="just">
              <a:buNone/>
            </a:pPr>
            <a:r>
              <a:rPr lang="el-GR" dirty="0" smtClean="0"/>
              <a:t>	Ακόμα και αν οι ανάγκες οργάνωσής σου δεν αλλάζουν, χρειάζεται να προγραμματιστεί η συνεχιζόμενη υποστήριξη του </a:t>
            </a:r>
            <a:r>
              <a:rPr lang="en-US" dirty="0" err="1" smtClean="0"/>
              <a:t>OpenMRS</a:t>
            </a:r>
            <a:r>
              <a:rPr lang="el-GR" dirty="0" smtClean="0"/>
              <a:t>, στα οποία περιλαμβάνονται τα εξής: </a:t>
            </a:r>
            <a:endParaRPr lang="en-US" dirty="0" smtClean="0"/>
          </a:p>
          <a:p>
            <a:pPr algn="just">
              <a:buNone/>
            </a:pPr>
            <a:endParaRPr lang="el-GR" dirty="0" smtClean="0"/>
          </a:p>
          <a:p>
            <a:pPr algn="just"/>
            <a:r>
              <a:rPr lang="el-GR" dirty="0" smtClean="0"/>
              <a:t>Το σύστημα πρέπει να είναι πάντα ενημερωμένο με τις τελευταίες εκδόσεις κώδικα.</a:t>
            </a:r>
          </a:p>
          <a:p>
            <a:pPr algn="just"/>
            <a:r>
              <a:rPr lang="el-GR" dirty="0" smtClean="0"/>
              <a:t>Η αναβάθμιση του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στην τελευταία έκδοση (δεν είναι </a:t>
            </a:r>
            <a:r>
              <a:rPr lang="el-GR" dirty="0" err="1" smtClean="0"/>
              <a:t>πά</a:t>
            </a:r>
            <a:r>
              <a:rPr lang="el-GR" dirty="0" smtClean="0"/>
              <a:t>-ντα απαραίτητο, αλλά 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βελτιώνεται συνεχώς και οι χρήστες θα σε ευχαριστούν για τη βελτιωμένη χρηστικότητα και λειτουργικότητα σε κάθε αναβάθμιση).</a:t>
            </a:r>
          </a:p>
          <a:p>
            <a:pPr algn="just"/>
            <a:r>
              <a:rPr lang="el-GR" dirty="0" smtClean="0"/>
              <a:t>Η αναβάθμιση των μονάδων που χρησιμοποιείς για να </a:t>
            </a:r>
            <a:r>
              <a:rPr lang="el-GR" dirty="0" err="1" smtClean="0"/>
              <a:t>διορ</a:t>
            </a:r>
            <a:r>
              <a:rPr lang="el-GR" dirty="0" smtClean="0"/>
              <a:t>-</a:t>
            </a:r>
            <a:r>
              <a:rPr lang="el-GR" dirty="0" err="1" smtClean="0"/>
              <a:t>θωθούν</a:t>
            </a:r>
            <a:r>
              <a:rPr lang="el-GR" dirty="0" smtClean="0"/>
              <a:t> τα λάθη του κώδικα και να βελτιωθούν τα χαρακτηριστικά του κώδικα.</a:t>
            </a:r>
          </a:p>
          <a:p>
            <a:pPr algn="just"/>
            <a:r>
              <a:rPr lang="el-GR" dirty="0" smtClean="0"/>
              <a:t>Η συντήρηση του </a:t>
            </a:r>
            <a:r>
              <a:rPr lang="el-GR" dirty="0" err="1" smtClean="0"/>
              <a:t>διακομιστή</a:t>
            </a:r>
            <a:r>
              <a:rPr lang="el-GR" dirty="0" smtClean="0"/>
              <a:t> σου και η υποδομή του δικτύου σου.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Εγκατάσταση και Αρχικές ρυθμίσεις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l-GR" dirty="0" smtClean="0">
                <a:solidFill>
                  <a:schemeClr val="tx1"/>
                </a:solidFill>
              </a:rPr>
              <a:t>Μπορείτε να κατεβάσετε το </a:t>
            </a:r>
            <a:r>
              <a:rPr lang="en-US" dirty="0" err="1" smtClean="0">
                <a:solidFill>
                  <a:schemeClr val="tx1"/>
                </a:solidFill>
              </a:rPr>
              <a:t>OpenMRS</a:t>
            </a:r>
            <a:r>
              <a:rPr lang="el-GR" dirty="0" smtClean="0">
                <a:solidFill>
                  <a:schemeClr val="tx1"/>
                </a:solidFill>
              </a:rPr>
              <a:t> από την ιστοσελίδα:</a:t>
            </a:r>
          </a:p>
          <a:p>
            <a:pPr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http://openmrs.org/download/</a:t>
            </a:r>
            <a:endParaRPr lang="el-GR" i="1" dirty="0" smtClean="0">
              <a:solidFill>
                <a:schemeClr val="tx1"/>
              </a:solidFill>
            </a:endParaRPr>
          </a:p>
          <a:p>
            <a:pPr algn="just"/>
            <a:endParaRPr lang="el-GR" dirty="0" smtClean="0">
              <a:solidFill>
                <a:schemeClr val="tx1"/>
              </a:solidFill>
            </a:endParaRPr>
          </a:p>
          <a:p>
            <a:pPr algn="just"/>
            <a:r>
              <a:rPr lang="el-GR" dirty="0" smtClean="0">
                <a:solidFill>
                  <a:schemeClr val="tx1"/>
                </a:solidFill>
              </a:rPr>
              <a:t>Υπάρχουν δύο πιθανές εκδόσεις του </a:t>
            </a:r>
            <a:r>
              <a:rPr lang="en-US" dirty="0" err="1" smtClean="0">
                <a:solidFill>
                  <a:schemeClr val="tx1"/>
                </a:solidFill>
              </a:rPr>
              <a:t>OpenMRS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που μπορείτε να εγκαταστήσετε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l-GR" dirty="0" err="1" smtClean="0">
                <a:solidFill>
                  <a:schemeClr val="tx1"/>
                </a:solidFill>
              </a:rPr>
              <a:t>υτόνομη</a:t>
            </a:r>
            <a:r>
              <a:rPr lang="el-GR" dirty="0" smtClean="0">
                <a:solidFill>
                  <a:schemeClr val="tx1"/>
                </a:solidFill>
              </a:rPr>
              <a:t> έκδοση </a:t>
            </a:r>
            <a:r>
              <a:rPr lang="en-US" dirty="0" err="1" smtClean="0">
                <a:solidFill>
                  <a:schemeClr val="tx1"/>
                </a:solidFill>
              </a:rPr>
              <a:t>OpenMRS</a:t>
            </a:r>
            <a:endParaRPr lang="el-GR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arenR"/>
            </a:pPr>
            <a:endParaRPr lang="el-GR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l-GR" dirty="0" smtClean="0">
                <a:solidFill>
                  <a:schemeClr val="tx1"/>
                </a:solidFill>
              </a:rPr>
              <a:t>Έκδοση επιχείρησης </a:t>
            </a:r>
            <a:r>
              <a:rPr lang="en-US" dirty="0" err="1" smtClean="0">
                <a:solidFill>
                  <a:schemeClr val="tx1"/>
                </a:solidFill>
              </a:rPr>
              <a:t>OpenMRS</a:t>
            </a:r>
            <a:endParaRPr lang="el-GR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Αυτόνομη έκδοση </a:t>
            </a:r>
            <a:r>
              <a:rPr lang="en-US" b="1" dirty="0" err="1" smtClean="0"/>
              <a:t>OpenMRS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l-GR" dirty="0" smtClean="0"/>
              <a:t>Για να εγκαταστήσετε την αυτόνομη έκδοση, κατεβάστε το αρχείο ZIP και αποσυμπιέστε το, στη συνέχεια, κάντε διπλό κλικ στο αρχείο </a:t>
            </a:r>
            <a:r>
              <a:rPr lang="el-GR" i="1" u="sng" dirty="0" err="1" smtClean="0"/>
              <a:t>openmrs</a:t>
            </a:r>
            <a:r>
              <a:rPr lang="el-GR" i="1" u="sng" dirty="0" smtClean="0"/>
              <a:t> - </a:t>
            </a:r>
            <a:r>
              <a:rPr lang="el-GR" i="1" u="sng" dirty="0" err="1" smtClean="0"/>
              <a:t>standalone.jar</a:t>
            </a:r>
            <a:r>
              <a:rPr lang="el-GR" i="1" u="sng" dirty="0" smtClean="0"/>
              <a:t> </a:t>
            </a:r>
            <a:r>
              <a:rPr lang="el-GR" dirty="0" smtClean="0"/>
              <a:t>για να το τρέξετε. Την πρώτη φορά που θα τρέξετε αυτό το </a:t>
            </a:r>
            <a:r>
              <a:rPr lang="el-GR" dirty="0" smtClean="0"/>
              <a:t>αρχείο, </a:t>
            </a:r>
            <a:r>
              <a:rPr lang="el-GR" dirty="0" smtClean="0"/>
              <a:t>θα </a:t>
            </a:r>
            <a:r>
              <a:rPr lang="el-GR" dirty="0" err="1" smtClean="0"/>
              <a:t>εγκα</a:t>
            </a:r>
            <a:r>
              <a:rPr lang="el-GR" dirty="0" smtClean="0"/>
              <a:t>-</a:t>
            </a:r>
            <a:r>
              <a:rPr lang="el-GR" dirty="0" err="1" smtClean="0"/>
              <a:t>τασταθεί</a:t>
            </a:r>
            <a:r>
              <a:rPr lang="el-GR" dirty="0" smtClean="0"/>
              <a:t> το </a:t>
            </a:r>
            <a:r>
              <a:rPr lang="el-GR" dirty="0" err="1" smtClean="0"/>
              <a:t>OpenMRS</a:t>
            </a:r>
            <a:r>
              <a:rPr lang="el-GR" dirty="0" smtClean="0"/>
              <a:t> και θα ανοίξει το πρόγραμμα </a:t>
            </a:r>
            <a:r>
              <a:rPr lang="el-GR" dirty="0" err="1" smtClean="0"/>
              <a:t>περιή</a:t>
            </a:r>
            <a:r>
              <a:rPr lang="el-GR" dirty="0" smtClean="0"/>
              <a:t>-</a:t>
            </a:r>
            <a:r>
              <a:rPr lang="el-GR" dirty="0" err="1" smtClean="0"/>
              <a:t>γησης</a:t>
            </a:r>
            <a:r>
              <a:rPr lang="el-GR" dirty="0" smtClean="0"/>
              <a:t> σας με τη νέα υπολογιστική λειτουργία </a:t>
            </a:r>
            <a:r>
              <a:rPr lang="el-GR" dirty="0" err="1" smtClean="0"/>
              <a:t>OpenMR</a:t>
            </a:r>
            <a:r>
              <a:rPr lang="en-US" dirty="0" smtClean="0"/>
              <a:t>S</a:t>
            </a:r>
            <a:r>
              <a:rPr lang="el-GR" dirty="0" smtClean="0"/>
              <a:t>.</a:t>
            </a:r>
          </a:p>
          <a:p>
            <a:pPr algn="just"/>
            <a:r>
              <a:rPr lang="el-GR" dirty="0" smtClean="0"/>
              <a:t>Μην διαγράψετε ή μετονομάσετε αρχεία ή φακέλους μετά την </a:t>
            </a:r>
            <a:r>
              <a:rPr lang="el-GR" dirty="0" err="1" smtClean="0"/>
              <a:t>αποσυμπίεση</a:t>
            </a:r>
            <a:r>
              <a:rPr lang="el-GR" dirty="0" smtClean="0"/>
              <a:t> του αρχείου ZIP. Αυτά τα αρχεία και οι φάκελοι απαιτούνται από το αυτόνομο πρόγραμμα </a:t>
            </a:r>
            <a:r>
              <a:rPr lang="el-GR" dirty="0" err="1" smtClean="0"/>
              <a:t>εγκα</a:t>
            </a:r>
            <a:r>
              <a:rPr lang="el-GR" dirty="0" smtClean="0"/>
              <a:t>-</a:t>
            </a:r>
            <a:r>
              <a:rPr lang="el-GR" dirty="0" err="1" smtClean="0"/>
              <a:t>τάστασης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err="1" smtClean="0"/>
              <a:t>OpenMRS</a:t>
            </a:r>
            <a:r>
              <a:rPr lang="el-GR" dirty="0" smtClean="0"/>
              <a:t>.</a:t>
            </a:r>
          </a:p>
          <a:p>
            <a:pPr algn="just"/>
            <a:endParaRPr lang="el-GR" dirty="0" smtClean="0"/>
          </a:p>
          <a:p>
            <a:pPr algn="just"/>
            <a:r>
              <a:rPr lang="el-GR" dirty="0" smtClean="0"/>
              <a:t>Στο </a:t>
            </a:r>
            <a:r>
              <a:rPr lang="el-GR" dirty="0" err="1" smtClean="0"/>
              <a:t>Linux</a:t>
            </a:r>
            <a:r>
              <a:rPr lang="el-GR" dirty="0" smtClean="0"/>
              <a:t>, μπορείτε επίσης να κάνετε διπλό κλικ στο αρχείο με το όνομα </a:t>
            </a:r>
            <a:r>
              <a:rPr lang="el-GR" i="1" u="sng" dirty="0" err="1" smtClean="0"/>
              <a:t>run</a:t>
            </a:r>
            <a:r>
              <a:rPr lang="el-GR" i="1" u="sng" dirty="0" smtClean="0"/>
              <a:t>-</a:t>
            </a:r>
            <a:r>
              <a:rPr lang="el-GR" i="1" u="sng" dirty="0" err="1" smtClean="0"/>
              <a:t>on</a:t>
            </a:r>
            <a:r>
              <a:rPr lang="el-GR" i="1" u="sng" dirty="0" smtClean="0"/>
              <a:t>-</a:t>
            </a:r>
            <a:r>
              <a:rPr lang="el-GR" i="1" u="sng" dirty="0" err="1" smtClean="0"/>
              <a:t>linux.sh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Αναβάθμιση αυτόνομης έκδοσης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OpenMRS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arenR"/>
            </a:pPr>
            <a:endParaRPr lang="el-GR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Αδρανοποιήστε την προηγούμενη έκδοση του Αυτόνομου </a:t>
            </a:r>
            <a:r>
              <a:rPr lang="el-GR" dirty="0" err="1" smtClean="0"/>
              <a:t>OpenMRS</a:t>
            </a:r>
            <a:r>
              <a:rPr lang="el-GR" dirty="0" smtClean="0"/>
              <a:t> και κάντε έξοδο από την εφαρμογή. 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Κάντε λήψη και εξαγωγή της πιο πρόσφατης αυτόνομης  έκδοσης.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Αντιγράψτε τον κατάλογο της βάσης δεδομένων σας από την προηγούμενη έκδοση στο νέο κατάλογο </a:t>
            </a:r>
            <a:r>
              <a:rPr lang="el-GR" dirty="0" err="1" smtClean="0"/>
              <a:t>OpenMRS</a:t>
            </a:r>
            <a:r>
              <a:rPr lang="el-GR" dirty="0" smtClean="0"/>
              <a:t>.  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Αντιγράψτε τις ιδιότητες της αυτόνομης έκδοσης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 από την προηγούμενη έκδοση στο νέο κατάλογο </a:t>
            </a:r>
            <a:r>
              <a:rPr lang="el-GR" dirty="0" err="1" smtClean="0"/>
              <a:t>OpenMRS</a:t>
            </a:r>
            <a:r>
              <a:rPr lang="el-GR" dirty="0" smtClean="0"/>
              <a:t>.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Εγκαταστήστε την αυτόνομη έκδοση </a:t>
            </a:r>
            <a:r>
              <a:rPr lang="el-GR" dirty="0" err="1" smtClean="0"/>
              <a:t>OpenMRS</a:t>
            </a:r>
            <a:r>
              <a:rPr lang="el-GR" dirty="0" smtClean="0"/>
              <a:t>  όπως </a:t>
            </a:r>
            <a:r>
              <a:rPr lang="el-GR" dirty="0" err="1" smtClean="0"/>
              <a:t>περι</a:t>
            </a:r>
            <a:r>
              <a:rPr lang="el-GR" dirty="0" smtClean="0"/>
              <a:t>-γράφεται παραπάνω. Η νέα έκδοση του </a:t>
            </a:r>
            <a:r>
              <a:rPr lang="el-GR" dirty="0" err="1" smtClean="0"/>
              <a:t>OpenMRS</a:t>
            </a:r>
            <a:r>
              <a:rPr lang="el-GR" dirty="0" smtClean="0"/>
              <a:t> θα </a:t>
            </a:r>
            <a:r>
              <a:rPr lang="el-GR" dirty="0" err="1" smtClean="0"/>
              <a:t>τρέ</a:t>
            </a:r>
            <a:r>
              <a:rPr lang="el-GR" dirty="0" smtClean="0"/>
              <a:t>-</a:t>
            </a:r>
            <a:r>
              <a:rPr lang="el-GR" dirty="0" smtClean="0"/>
              <a:t>χ</a:t>
            </a:r>
            <a:r>
              <a:rPr lang="el-GR" dirty="0" smtClean="0"/>
              <a:t>ει </a:t>
            </a:r>
            <a:r>
              <a:rPr lang="el-GR" dirty="0" err="1" smtClean="0"/>
              <a:t>πλεόν</a:t>
            </a:r>
            <a:r>
              <a:rPr lang="el-GR" dirty="0" smtClean="0"/>
              <a:t> </a:t>
            </a:r>
            <a:r>
              <a:rPr lang="el-GR" dirty="0" smtClean="0"/>
              <a:t>με τα παλιά δεδομένα σας.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Σύνδεση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just"/>
            <a:r>
              <a:rPr lang="el-GR" dirty="0" smtClean="0"/>
              <a:t>Από προεπιλογή, το αρχικό όνομα χρήστη και ο κωδικός πρόσβασης έχουν ως εξής</a:t>
            </a:r>
            <a:r>
              <a:rPr lang="en-US" dirty="0" smtClean="0"/>
              <a:t>:</a:t>
            </a:r>
            <a:endParaRPr lang="el-GR" dirty="0" smtClean="0"/>
          </a:p>
          <a:p>
            <a:pPr marL="457200" indent="-457200" algn="just"/>
            <a:endParaRPr lang="el-GR" dirty="0" smtClean="0"/>
          </a:p>
          <a:p>
            <a:pPr marL="457200" indent="-457200" algn="ctr">
              <a:buNone/>
            </a:pPr>
            <a:r>
              <a:rPr lang="el-GR" dirty="0" smtClean="0"/>
              <a:t>    Όνομα Χρήστη: </a:t>
            </a:r>
            <a:r>
              <a:rPr lang="el-GR" i="1" dirty="0" err="1" smtClean="0"/>
              <a:t>admin</a:t>
            </a:r>
            <a:r>
              <a:rPr lang="el-GR" dirty="0" smtClean="0"/>
              <a:t> </a:t>
            </a:r>
          </a:p>
          <a:p>
            <a:pPr marL="457200" indent="-457200" algn="ctr">
              <a:buNone/>
            </a:pPr>
            <a:r>
              <a:rPr lang="el-GR" dirty="0" smtClean="0"/>
              <a:t>    Κωδικός πρόσβασης: </a:t>
            </a:r>
            <a:r>
              <a:rPr lang="el-GR" i="1" dirty="0" smtClean="0"/>
              <a:t>Admin123</a:t>
            </a:r>
            <a:r>
              <a:rPr lang="el-GR" dirty="0" smtClean="0"/>
              <a:t> </a:t>
            </a:r>
            <a:endParaRPr lang="en-US" dirty="0" smtClean="0"/>
          </a:p>
          <a:p>
            <a:pPr marL="457200" indent="-457200" algn="just">
              <a:buNone/>
            </a:pPr>
            <a:endParaRPr lang="el-GR" dirty="0" smtClean="0"/>
          </a:p>
          <a:p>
            <a:pPr marL="457200" indent="-457200" algn="just"/>
            <a:r>
              <a:rPr lang="el-GR" dirty="0" smtClean="0"/>
              <a:t>Θα πρέπει να αλλάξετε αμέσως τον κωδικό πρόσβασης διαχειριστή μετά την εγκατάσταση, για λόγους </a:t>
            </a:r>
            <a:r>
              <a:rPr lang="el-GR" dirty="0" err="1" smtClean="0"/>
              <a:t>ασφα</a:t>
            </a:r>
            <a:r>
              <a:rPr lang="el-GR" dirty="0" smtClean="0"/>
              <a:t>-λείας. Για να αλλάξετε τον κωδικό σας , κάντε κλικ στο «Προφίλ μου» και επιλέξτε την καρτέλα «Αλλαγή στοιχείων εισόδου». Ενημερώστε τον κωδικό πρόσβασής σας και κάντε κλικ στο στοιχείο «Αποθήκευση επιλογών».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Διακοπή και Επανεκκίνηση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pPr algn="just"/>
            <a:r>
              <a:rPr lang="el-GR" dirty="0" smtClean="0"/>
              <a:t>Για να σταματήσει η εφαρμογή, </a:t>
            </a:r>
            <a:r>
              <a:rPr lang="el-GR" dirty="0" err="1" smtClean="0"/>
              <a:t>χρησιμοποι</a:t>
            </a:r>
            <a:r>
              <a:rPr lang="el-GR" dirty="0" smtClean="0"/>
              <a:t>-</a:t>
            </a:r>
            <a:r>
              <a:rPr lang="el-GR" dirty="0" err="1" smtClean="0"/>
              <a:t>ήστε</a:t>
            </a:r>
            <a:r>
              <a:rPr lang="el-GR" dirty="0" smtClean="0"/>
              <a:t> το</a:t>
            </a:r>
            <a:r>
              <a:rPr lang="en-US" dirty="0" smtClean="0"/>
              <a:t> </a:t>
            </a:r>
            <a:r>
              <a:rPr lang="el-GR" dirty="0" smtClean="0"/>
              <a:t>κουμπί «</a:t>
            </a:r>
            <a:r>
              <a:rPr lang="el-GR" dirty="0" err="1" smtClean="0"/>
              <a:t>Διακο</a:t>
            </a:r>
            <a:r>
              <a:rPr lang="el-GR" dirty="0" smtClean="0"/>
              <a:t>-</a:t>
            </a:r>
            <a:r>
              <a:rPr lang="el-GR" dirty="0" err="1" smtClean="0"/>
              <a:t>πή</a:t>
            </a:r>
            <a:r>
              <a:rPr lang="el-GR" dirty="0" smtClean="0"/>
              <a:t>» στο περιβάλλον </a:t>
            </a:r>
            <a:r>
              <a:rPr lang="el-GR" dirty="0" err="1" smtClean="0"/>
              <a:t>ερ</a:t>
            </a:r>
            <a:r>
              <a:rPr lang="el-GR" dirty="0" smtClean="0"/>
              <a:t>-</a:t>
            </a:r>
            <a:r>
              <a:rPr lang="el-GR" dirty="0" err="1" smtClean="0"/>
              <a:t>γασίας</a:t>
            </a:r>
            <a:r>
              <a:rPr lang="el-GR" dirty="0" smtClean="0"/>
              <a:t> χρήστη ή </a:t>
            </a:r>
            <a:r>
              <a:rPr lang="el-GR" dirty="0" err="1" smtClean="0"/>
              <a:t>επι</a:t>
            </a:r>
            <a:r>
              <a:rPr lang="el-GR" dirty="0" smtClean="0"/>
              <a:t>-λέξτε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el-GR" dirty="0" smtClean="0"/>
              <a:t>Αρχείο &gt; Έξοδος .</a:t>
            </a:r>
            <a:endParaRPr lang="en-US" dirty="0" smtClean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716016" y="1600200"/>
            <a:ext cx="3960440" cy="4525963"/>
          </a:xfrm>
        </p:spPr>
        <p:txBody>
          <a:bodyPr/>
          <a:lstStyle/>
          <a:p>
            <a:pPr algn="just"/>
            <a:r>
              <a:rPr lang="el-GR" dirty="0" smtClean="0"/>
              <a:t>Μπορείτε να κάνετε ε-</a:t>
            </a:r>
            <a:r>
              <a:rPr lang="el-GR" dirty="0" err="1" smtClean="0"/>
              <a:t>πανεκκίνηση</a:t>
            </a:r>
            <a:r>
              <a:rPr lang="el-GR" dirty="0" smtClean="0"/>
              <a:t> του GUI κάνοντας κλικ στην </a:t>
            </a:r>
            <a:r>
              <a:rPr lang="el-GR" dirty="0" err="1" smtClean="0"/>
              <a:t>επι</a:t>
            </a:r>
            <a:r>
              <a:rPr lang="el-GR" dirty="0" smtClean="0"/>
              <a:t>-</a:t>
            </a:r>
            <a:r>
              <a:rPr lang="el-GR" dirty="0" err="1" smtClean="0"/>
              <a:t>λογή</a:t>
            </a:r>
            <a:r>
              <a:rPr lang="el-GR" dirty="0" smtClean="0"/>
              <a:t> «Έναρξη», ή </a:t>
            </a:r>
            <a:r>
              <a:rPr lang="el-GR" dirty="0" err="1" smtClean="0"/>
              <a:t>δι</a:t>
            </a:r>
            <a:r>
              <a:rPr lang="el-GR" dirty="0" smtClean="0"/>
              <a:t>-</a:t>
            </a:r>
            <a:r>
              <a:rPr lang="el-GR" dirty="0" err="1" smtClean="0"/>
              <a:t>πλό</a:t>
            </a:r>
            <a:r>
              <a:rPr lang="el-GR" dirty="0" smtClean="0"/>
              <a:t> κλικ στο αρχείο JAR και πάλι</a:t>
            </a:r>
            <a:r>
              <a:rPr lang="en-US" dirty="0" smtClean="0"/>
              <a:t>.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827584" y="5229200"/>
            <a:ext cx="7500990" cy="1308114"/>
          </a:xfrm>
        </p:spPr>
        <p:txBody>
          <a:bodyPr>
            <a:normAutofit/>
          </a:bodyPr>
          <a:lstStyle/>
          <a:p>
            <a:r>
              <a:rPr lang="el-GR" sz="2800" i="1" dirty="0" smtClean="0">
                <a:solidFill>
                  <a:schemeClr val="tx1"/>
                </a:solidFill>
              </a:rPr>
              <a:t>Κλινικές και ερευνητικές τοποθεσίες του </a:t>
            </a:r>
            <a:r>
              <a:rPr lang="en-US" sz="2800" i="1" dirty="0" err="1" smtClean="0">
                <a:solidFill>
                  <a:schemeClr val="tx1"/>
                </a:solidFill>
              </a:rPr>
              <a:t>OpenMRS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l-GR" sz="2800" i="1" dirty="0" smtClean="0">
                <a:solidFill>
                  <a:schemeClr val="tx1"/>
                </a:solidFill>
              </a:rPr>
              <a:t>ανά τον κόσμο, το 2011</a:t>
            </a:r>
            <a:r>
              <a:rPr lang="en-US" sz="2800" i="1" dirty="0" smtClean="0">
                <a:solidFill>
                  <a:schemeClr val="tx1"/>
                </a:solidFill>
              </a:rPr>
              <a:t>.</a:t>
            </a:r>
            <a:endParaRPr lang="el-GR" sz="2800" i="1" dirty="0">
              <a:solidFill>
                <a:schemeClr val="tx1"/>
              </a:solidFill>
            </a:endParaRPr>
          </a:p>
        </p:txBody>
      </p:sp>
      <p:pic>
        <p:nvPicPr>
          <p:cNvPr id="4" name="3 - Εικόνα" descr="Καταγραφ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548680"/>
            <a:ext cx="7605461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Έκδοση επιχείρησης </a:t>
            </a:r>
            <a:r>
              <a:rPr lang="en-US" b="1" dirty="0" err="1" smtClean="0"/>
              <a:t>OpenMRS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l-GR" dirty="0" smtClean="0"/>
              <a:t>Πρέπει να έχετε εγκαταστήσει το </a:t>
            </a:r>
            <a:r>
              <a:rPr lang="el-GR" b="1" dirty="0" err="1" smtClean="0"/>
              <a:t>Apache</a:t>
            </a:r>
            <a:r>
              <a:rPr lang="el-GR" b="1" dirty="0" smtClean="0"/>
              <a:t> </a:t>
            </a:r>
            <a:r>
              <a:rPr lang="el-GR" b="1" dirty="0" err="1" smtClean="0"/>
              <a:t>Tomcat</a:t>
            </a:r>
            <a:r>
              <a:rPr lang="el-GR" dirty="0" smtClean="0"/>
              <a:t> και </a:t>
            </a:r>
            <a:r>
              <a:rPr lang="el-GR" b="1" dirty="0" err="1" smtClean="0"/>
              <a:t>MySQL</a:t>
            </a:r>
            <a:r>
              <a:rPr lang="el-GR" dirty="0" smtClean="0"/>
              <a:t> στο σύστημά σας, πριν την εγκατάσταση της έκδοσης επιχείρησης </a:t>
            </a:r>
            <a:r>
              <a:rPr lang="el-GR" dirty="0" err="1" smtClean="0"/>
              <a:t>OpenMRS</a:t>
            </a:r>
            <a:r>
              <a:rPr lang="el-GR" dirty="0" smtClean="0"/>
              <a:t>.</a:t>
            </a:r>
          </a:p>
          <a:p>
            <a:pPr algn="just">
              <a:buNone/>
            </a:pPr>
            <a:endParaRPr lang="el-GR" dirty="0" smtClean="0"/>
          </a:p>
          <a:p>
            <a:pPr algn="just"/>
            <a:r>
              <a:rPr lang="el-GR" b="1" dirty="0" smtClean="0"/>
              <a:t>Ξεκινώντας με την έκδοση επιχείρησης </a:t>
            </a:r>
            <a:r>
              <a:rPr lang="el-GR" b="1" dirty="0" err="1" smtClean="0"/>
              <a:t>OpenMRS</a:t>
            </a:r>
            <a:r>
              <a:rPr lang="en-US" b="1" dirty="0" smtClean="0"/>
              <a:t>:</a:t>
            </a:r>
            <a:r>
              <a:rPr lang="el-GR" b="1" dirty="0" smtClean="0"/>
              <a:t> </a:t>
            </a:r>
            <a:r>
              <a:rPr lang="el-GR" dirty="0" smtClean="0"/>
              <a:t>Την πρώτη φορά που θα εκτελέσετε το </a:t>
            </a:r>
            <a:r>
              <a:rPr lang="el-GR" dirty="0" err="1" smtClean="0"/>
              <a:t>OpenMRS</a:t>
            </a:r>
            <a:r>
              <a:rPr lang="el-GR" dirty="0" smtClean="0"/>
              <a:t>, ο οδηγός εγκατάστασης θα σας βοηθήσει να ρυθμίσετε την εγκατάστασή σας. Ακολουθήστε τις οδηγίες σε αυτό τον οδηγό για τη δημιουργία της βάσης δε-δομένων σας και συμπληρώστε τα στοιχεία δοκιμών, εάν είναι απαραίτητο.</a:t>
            </a:r>
            <a:endParaRPr lang="en-US" b="1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Αναβάθμιση έκδοσης επιχείρησης του </a:t>
            </a:r>
            <a:r>
              <a:rPr lang="el-GR" b="1" dirty="0" err="1" smtClean="0"/>
              <a:t>OpenMRS</a:t>
            </a:r>
            <a:r>
              <a:rPr lang="en-US" b="1" dirty="0" smtClean="0"/>
              <a:t>: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el-GR" dirty="0" smtClean="0"/>
          </a:p>
          <a:p>
            <a:pPr algn="just"/>
            <a:r>
              <a:rPr lang="el-GR" dirty="0" smtClean="0"/>
              <a:t>Για να αναβαθμίσετε ένα αντίγραφο της έκδοσης αυτής, ακολουθήστε τα εξής βήματα: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Χρησιμοποιήστε το Διαχειριστή </a:t>
            </a:r>
            <a:r>
              <a:rPr lang="el-GR" dirty="0" err="1" smtClean="0"/>
              <a:t>Tomcat</a:t>
            </a:r>
            <a:r>
              <a:rPr lang="el-GR" dirty="0" smtClean="0"/>
              <a:t> Web Εφαρμογών για να θέσει σε παύση την προηγούμενη έκδοση του </a:t>
            </a:r>
            <a:r>
              <a:rPr lang="el-GR" dirty="0" err="1" smtClean="0"/>
              <a:t>OpenMRS</a:t>
            </a:r>
            <a:r>
              <a:rPr lang="el-GR" dirty="0" smtClean="0"/>
              <a:t>.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Κατεβάστε την πιο πρόσφατη έκδοση του </a:t>
            </a:r>
            <a:r>
              <a:rPr lang="el-GR" dirty="0" err="1" smtClean="0"/>
              <a:t>OpenMRS</a:t>
            </a:r>
            <a:r>
              <a:rPr lang="el-GR" dirty="0" smtClean="0"/>
              <a:t> Επιχείρησης. 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Εγκαταστήστε </a:t>
            </a:r>
            <a:r>
              <a:rPr lang="el-GR" dirty="0" smtClean="0"/>
              <a:t>το </a:t>
            </a:r>
            <a:r>
              <a:rPr lang="el-GR" dirty="0" err="1" smtClean="0"/>
              <a:t>OpenMRS</a:t>
            </a:r>
            <a:r>
              <a:rPr lang="el-GR" dirty="0" smtClean="0"/>
              <a:t> όπως περιγράφεται </a:t>
            </a:r>
            <a:r>
              <a:rPr lang="el-GR" dirty="0" err="1" smtClean="0"/>
              <a:t>παρα</a:t>
            </a:r>
            <a:r>
              <a:rPr lang="el-GR" dirty="0" smtClean="0"/>
              <a:t>-πάνω. </a:t>
            </a:r>
          </a:p>
          <a:p>
            <a:pPr marL="457200" indent="-457200" algn="just">
              <a:buNone/>
            </a:pPr>
            <a:endParaRPr lang="el-GR" dirty="0" smtClean="0"/>
          </a:p>
          <a:p>
            <a:pPr marL="457200" indent="-457200" algn="just"/>
            <a:r>
              <a:rPr lang="el-GR" dirty="0" smtClean="0"/>
              <a:t>Η νέα έκδοση του </a:t>
            </a:r>
            <a:r>
              <a:rPr lang="el-GR" dirty="0" err="1" smtClean="0"/>
              <a:t>OpenMRS</a:t>
            </a:r>
            <a:r>
              <a:rPr lang="el-GR" dirty="0" smtClean="0"/>
              <a:t> θα </a:t>
            </a:r>
            <a:r>
              <a:rPr lang="el-GR" dirty="0" smtClean="0"/>
              <a:t>τρέχει </a:t>
            </a:r>
            <a:r>
              <a:rPr lang="el-GR" dirty="0" err="1" smtClean="0"/>
              <a:t>πλεόν</a:t>
            </a:r>
            <a:r>
              <a:rPr lang="el-GR" dirty="0" smtClean="0"/>
              <a:t> με </a:t>
            </a:r>
            <a:r>
              <a:rPr lang="el-GR" dirty="0" smtClean="0"/>
              <a:t>τα παλιά δεδομένα σας 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Υπόδειγμα </a:t>
            </a:r>
            <a:r>
              <a:rPr lang="en-US" b="1" dirty="0" err="1" smtClean="0"/>
              <a:t>OpenMRS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l-GR" dirty="0" smtClean="0"/>
              <a:t>	Όροι και έννοιες χρήσιμες για την κατανόηση της εγκατάστασης και της χρήσης του </a:t>
            </a:r>
            <a:r>
              <a:rPr lang="el-GR" dirty="0" err="1" smtClean="0"/>
              <a:t>OpenMRS</a:t>
            </a:r>
            <a:r>
              <a:rPr lang="el-GR" dirty="0" smtClean="0"/>
              <a:t>:</a:t>
            </a:r>
          </a:p>
          <a:p>
            <a:pPr algn="just">
              <a:buNone/>
            </a:pPr>
            <a:endParaRPr lang="el-GR" dirty="0" smtClean="0"/>
          </a:p>
          <a:p>
            <a:pPr algn="just"/>
            <a:r>
              <a:rPr lang="el-GR" dirty="0" smtClean="0"/>
              <a:t>Δεδομένα</a:t>
            </a:r>
          </a:p>
          <a:p>
            <a:pPr algn="just">
              <a:buNone/>
            </a:pPr>
            <a:endParaRPr lang="el-GR" dirty="0" smtClean="0"/>
          </a:p>
          <a:p>
            <a:pPr algn="just"/>
            <a:r>
              <a:rPr lang="el-GR" dirty="0" err="1" smtClean="0"/>
              <a:t>Μεταδεδομένα</a:t>
            </a:r>
            <a:endParaRPr lang="el-GR" dirty="0" smtClean="0"/>
          </a:p>
          <a:p>
            <a:pPr algn="just">
              <a:buNone/>
            </a:pPr>
            <a:endParaRPr lang="el-GR" dirty="0" smtClean="0"/>
          </a:p>
          <a:p>
            <a:pPr algn="just"/>
            <a:r>
              <a:rPr lang="el-GR" dirty="0" smtClean="0"/>
              <a:t>Έννοιες και λεξικό εννοιών</a:t>
            </a:r>
          </a:p>
          <a:p>
            <a:pPr algn="just">
              <a:buNone/>
            </a:pPr>
            <a:endParaRPr lang="el-GR" dirty="0" smtClean="0"/>
          </a:p>
          <a:p>
            <a:pPr algn="just"/>
            <a:r>
              <a:rPr lang="el-GR" dirty="0" smtClean="0"/>
              <a:t>Πρόσωπα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Υπόδειγμα </a:t>
            </a:r>
            <a:r>
              <a:rPr lang="en-US" b="1" dirty="0" err="1" smtClean="0"/>
              <a:t>OpenMRS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l-GR" dirty="0"/>
              <a:t>Ονόματα</a:t>
            </a:r>
          </a:p>
          <a:p>
            <a:pPr algn="just"/>
            <a:r>
              <a:rPr lang="el-GR" dirty="0"/>
              <a:t>Διευθύνσεις</a:t>
            </a:r>
          </a:p>
          <a:p>
            <a:pPr algn="just"/>
            <a:r>
              <a:rPr lang="el-GR" dirty="0"/>
              <a:t>Χαρακτηριστικά ατόμου</a:t>
            </a:r>
          </a:p>
          <a:p>
            <a:pPr algn="just"/>
            <a:r>
              <a:rPr lang="el-GR" dirty="0"/>
              <a:t>Ασθενείς</a:t>
            </a:r>
          </a:p>
          <a:p>
            <a:pPr algn="just"/>
            <a:r>
              <a:rPr lang="el-GR" dirty="0"/>
              <a:t>Αναγνωριστικό ασθενούς</a:t>
            </a:r>
          </a:p>
          <a:p>
            <a:pPr algn="just"/>
            <a:r>
              <a:rPr lang="el-GR" dirty="0"/>
              <a:t>Σχέσεις</a:t>
            </a:r>
          </a:p>
          <a:p>
            <a:pPr algn="just"/>
            <a:r>
              <a:rPr lang="el-GR" dirty="0"/>
              <a:t>Συναντήσεις</a:t>
            </a:r>
          </a:p>
          <a:p>
            <a:pPr algn="just"/>
            <a:r>
              <a:rPr lang="el-GR" dirty="0"/>
              <a:t>Τοποθεσίες</a:t>
            </a:r>
          </a:p>
          <a:p>
            <a:pPr algn="just"/>
            <a:r>
              <a:rPr lang="el-GR" dirty="0"/>
              <a:t>Παρατηρήσεις</a:t>
            </a:r>
          </a:p>
          <a:p>
            <a:pPr algn="just"/>
            <a:r>
              <a:rPr lang="el-GR" dirty="0"/>
              <a:t>Λίστες </a:t>
            </a:r>
            <a:r>
              <a:rPr lang="el-GR" dirty="0" smtClean="0"/>
              <a:t>αλλεργίας</a:t>
            </a:r>
            <a:endParaRPr lang="en-US" dirty="0" smtClean="0"/>
          </a:p>
          <a:p>
            <a:pPr algn="just"/>
            <a:r>
              <a:rPr lang="el-GR" dirty="0" smtClean="0"/>
              <a:t>Εγγραφές, ροές εργασίας και </a:t>
            </a:r>
            <a:r>
              <a:rPr lang="el-GR" dirty="0" smtClean="0"/>
              <a:t>καταστάσεις</a:t>
            </a:r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716016" y="1600200"/>
            <a:ext cx="4176464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l-GR" dirty="0" smtClean="0"/>
              <a:t>Μορφή</a:t>
            </a:r>
            <a:endParaRPr lang="en-US" dirty="0" smtClean="0"/>
          </a:p>
          <a:p>
            <a:pPr algn="just"/>
            <a:r>
              <a:rPr lang="el-GR" dirty="0" smtClean="0"/>
              <a:t>Τοποθεσίες</a:t>
            </a:r>
            <a:endParaRPr lang="el-GR" dirty="0"/>
          </a:p>
          <a:p>
            <a:pPr algn="just"/>
            <a:r>
              <a:rPr lang="el-GR" dirty="0"/>
              <a:t>Παρατηρήσεις</a:t>
            </a:r>
          </a:p>
          <a:p>
            <a:pPr algn="just"/>
            <a:r>
              <a:rPr lang="el-GR" dirty="0"/>
              <a:t>Λίστες αλλεργίας</a:t>
            </a:r>
          </a:p>
          <a:p>
            <a:pPr algn="just"/>
            <a:r>
              <a:rPr lang="el-GR" dirty="0"/>
              <a:t>Εγγραφές, ροές εργασίας και </a:t>
            </a:r>
            <a:r>
              <a:rPr lang="el-GR" dirty="0" smtClean="0"/>
              <a:t>καταστάσεις </a:t>
            </a:r>
            <a:endParaRPr lang="el-GR" dirty="0"/>
          </a:p>
          <a:p>
            <a:pPr algn="just"/>
            <a:r>
              <a:rPr lang="el-GR" dirty="0"/>
              <a:t>Μορφή</a:t>
            </a:r>
          </a:p>
          <a:p>
            <a:pPr algn="just"/>
            <a:r>
              <a:rPr lang="el-GR" dirty="0"/>
              <a:t>Χρήστες, ρόλοι και </a:t>
            </a:r>
            <a:r>
              <a:rPr lang="el-GR" dirty="0" smtClean="0"/>
              <a:t>προνόμια</a:t>
            </a:r>
            <a:endParaRPr lang="el-GR" dirty="0"/>
          </a:p>
          <a:p>
            <a:pPr algn="just"/>
            <a:r>
              <a:rPr lang="el-GR" dirty="0"/>
              <a:t>Ψηφίο </a:t>
            </a:r>
            <a:r>
              <a:rPr lang="el-GR" dirty="0" smtClean="0"/>
              <a:t>ελέγχου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Κατανόηση της </a:t>
            </a:r>
            <a:r>
              <a:rPr lang="el-GR" b="1" dirty="0" err="1" smtClean="0"/>
              <a:t>διεπαφής</a:t>
            </a:r>
            <a:r>
              <a:rPr lang="el-GR" b="1" dirty="0" smtClean="0"/>
              <a:t> χρηστών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800" b="1" dirty="0" smtClean="0"/>
              <a:t>Σύνδεση στο σύστημα: </a:t>
            </a:r>
            <a:r>
              <a:rPr lang="el-GR" sz="2800" dirty="0" smtClean="0"/>
              <a:t>Για να μπορέσετε να έχετε πρόσβαση σε σελίδες στο σύστημα, θα πρέπει να συνδεθείτε. Για να το κάνετε αυτό την πρώτη φορά, θα πρέπει να γνωρίζετε τον κωδικό πρόσβασης δια-χειριστή που έχετε επιλέξει κατά την αρχική σας εγκατάσταση.</a:t>
            </a:r>
          </a:p>
        </p:txBody>
      </p:sp>
      <p:pic>
        <p:nvPicPr>
          <p:cNvPr id="4" name="Picture 3" descr="C:\Users\Sophia\Desktop\Screensho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005064"/>
            <a:ext cx="5040560" cy="2486891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Αρχική σελίδα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600" dirty="0" smtClean="0"/>
              <a:t>Στην προεπιλεγμένη εγκατάσταση του </a:t>
            </a:r>
            <a:r>
              <a:rPr lang="el-GR" sz="2600" dirty="0" err="1" smtClean="0"/>
              <a:t>OpenMRS</a:t>
            </a:r>
            <a:r>
              <a:rPr lang="el-GR" sz="2600" dirty="0" smtClean="0"/>
              <a:t>  όλοι οι χρήστες βλέπουν την ίδια αρχική σελίδα μετά τη </a:t>
            </a:r>
            <a:r>
              <a:rPr lang="el-GR" sz="2600" dirty="0" err="1" smtClean="0"/>
              <a:t>σύν</a:t>
            </a:r>
            <a:r>
              <a:rPr lang="el-GR" sz="2600" dirty="0" smtClean="0"/>
              <a:t>-</a:t>
            </a:r>
            <a:r>
              <a:rPr lang="el-GR" sz="2600" dirty="0" err="1" smtClean="0"/>
              <a:t>δεση</a:t>
            </a:r>
            <a:r>
              <a:rPr lang="el-GR" sz="2600" dirty="0" smtClean="0"/>
              <a:t>. Όλες οι σελίδες σας επιτρέπουν να: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sz="2600" dirty="0" smtClean="0"/>
              <a:t>Αποσυνδεθείτε και να επεξεργαστείτε το προφίλ σας.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sz="2600" dirty="0" smtClean="0"/>
              <a:t>Να αλλάξετε τη γλώσσα για την τρέχουσα περίοδο.</a:t>
            </a:r>
          </a:p>
        </p:txBody>
      </p:sp>
      <p:pic>
        <p:nvPicPr>
          <p:cNvPr id="4" name="Picture 2" descr="C:\Users\Sophia\Desktop\Screensho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861048"/>
            <a:ext cx="5640474" cy="2672683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Διαχείριση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algn="just"/>
            <a:r>
              <a:rPr lang="el-GR" sz="2800" dirty="0" smtClean="0"/>
              <a:t>Ως διαχειριστής του συστήματος θα πρέπει συχνά να έχετε πρόσβαση σε διαχειριστικές λειτουργίες μέσω της σελίδας Διαχείρισης.</a:t>
            </a:r>
            <a:endParaRPr lang="el-GR" sz="2800" dirty="0"/>
          </a:p>
        </p:txBody>
      </p:sp>
      <p:pic>
        <p:nvPicPr>
          <p:cNvPr id="4" name="Picture 2" descr="C:\Users\Sophia\Desktop\Screensho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8960"/>
            <a:ext cx="6846384" cy="3580222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Προβολή και δημιουργία ασθενών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algn="just"/>
            <a:r>
              <a:rPr lang="el-GR" sz="2400" dirty="0" smtClean="0"/>
              <a:t>Μπορείτε να αναζητήσετε έναν ασθενή με τον αριθμό ταυτό-</a:t>
            </a:r>
            <a:r>
              <a:rPr lang="el-GR" sz="2400" dirty="0" err="1" smtClean="0"/>
              <a:t>τητας</a:t>
            </a:r>
            <a:r>
              <a:rPr lang="el-GR" sz="2400" dirty="0" smtClean="0"/>
              <a:t> του. Κάνοντας κλικ στο αποτέλεσμα της αναζήτησης θα ανοίξει το ταμπλό αυτού του ασθενούς. Εάν δεν εντοπίσετε τον ασθενή μέσω του αριθμού ταυτότητας ή του ονόματός </a:t>
            </a:r>
            <a:r>
              <a:rPr lang="el-GR" sz="2400" dirty="0" smtClean="0"/>
              <a:t>του, </a:t>
            </a:r>
            <a:r>
              <a:rPr lang="el-GR" sz="2400" dirty="0" smtClean="0"/>
              <a:t>μπορείτε να δημιουργήσετε νέο ασθενή.</a:t>
            </a:r>
            <a:endParaRPr lang="el-GR" sz="2400" dirty="0"/>
          </a:p>
        </p:txBody>
      </p:sp>
      <p:pic>
        <p:nvPicPr>
          <p:cNvPr id="4" name="Picture 2" descr="C:\Users\Sophia\Desktop\Screenshot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861" y="3497170"/>
            <a:ext cx="5129419" cy="3172191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Πίνακας ασθενούς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algn="just"/>
            <a:r>
              <a:rPr lang="el-GR" sz="2800" dirty="0" smtClean="0"/>
              <a:t>Παρέχει πρόσβαση σε διαφορετικά σημεία του </a:t>
            </a:r>
            <a:r>
              <a:rPr lang="el-GR" sz="2800" dirty="0" err="1" smtClean="0"/>
              <a:t>ιατ</a:t>
            </a:r>
            <a:r>
              <a:rPr lang="el-GR" sz="2800" dirty="0" smtClean="0"/>
              <a:t>-</a:t>
            </a:r>
            <a:r>
              <a:rPr lang="el-GR" sz="2800" dirty="0" err="1" smtClean="0"/>
              <a:t>ρικού</a:t>
            </a:r>
            <a:r>
              <a:rPr lang="el-GR" sz="2800" dirty="0" smtClean="0"/>
              <a:t> φακέλου του ασθενούς και σας επιτρέπει να εισάγετε νέες μορφές στο φάκελο.</a:t>
            </a:r>
            <a:endParaRPr lang="el-GR" sz="2800" dirty="0"/>
          </a:p>
        </p:txBody>
      </p:sp>
      <p:pic>
        <p:nvPicPr>
          <p:cNvPr id="4" name="Picture 2" descr="C:\Users\Sophia\Desktop\Screenshot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5791089" cy="3425384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Προσαρμογή </a:t>
            </a:r>
            <a:r>
              <a:rPr lang="en-US" b="1" dirty="0" err="1" smtClean="0"/>
              <a:t>OpenMRS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el-GR" dirty="0" smtClean="0"/>
          </a:p>
          <a:p>
            <a:pPr algn="just"/>
            <a:r>
              <a:rPr lang="en-US" dirty="0" smtClean="0"/>
              <a:t>To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έχει τέτοια αρχιτεκτονική που επιτρέπει την προσθήκη ή την αφαίρεση ειδικών λειτουργιών από το σύστημα, τροποποιώντας ή ενισχύοντας έτσι τη συμπεριφορά του </a:t>
            </a:r>
            <a:r>
              <a:rPr lang="el-GR" dirty="0" err="1" smtClean="0"/>
              <a:t>συστή</a:t>
            </a:r>
            <a:r>
              <a:rPr lang="el-GR" dirty="0" smtClean="0"/>
              <a:t>-</a:t>
            </a:r>
            <a:r>
              <a:rPr lang="el-GR" dirty="0" err="1" smtClean="0"/>
              <a:t>ματος</a:t>
            </a:r>
            <a:r>
              <a:rPr lang="el-GR" dirty="0" smtClean="0"/>
              <a:t> αυτού.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l-GR" b="1" dirty="0" smtClean="0"/>
              <a:t>Μονάδα αποθήκευσης</a:t>
            </a:r>
          </a:p>
          <a:p>
            <a:pPr algn="just">
              <a:buNone/>
            </a:pPr>
            <a:endParaRPr lang="el-GR" dirty="0" smtClean="0"/>
          </a:p>
          <a:p>
            <a:pPr algn="just"/>
            <a:r>
              <a:rPr lang="el-GR" b="1" dirty="0" err="1" smtClean="0"/>
              <a:t>Διαχείρηση</a:t>
            </a:r>
            <a:r>
              <a:rPr lang="el-GR" b="1" dirty="0" smtClean="0"/>
              <a:t> μονάδων</a:t>
            </a:r>
            <a:endParaRPr lang="el-GR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l-GR" dirty="0" smtClean="0"/>
              <a:t>Μια μονάδα διανέμεται ως ένα ενιαίο αρχείο με την επέκταση </a:t>
            </a:r>
            <a:r>
              <a:rPr lang="el-GR" i="1" u="sng" dirty="0" smtClean="0"/>
              <a:t>.</a:t>
            </a:r>
            <a:r>
              <a:rPr lang="el-GR" i="1" u="sng" dirty="0" err="1" smtClean="0"/>
              <a:t>omod</a:t>
            </a:r>
            <a:r>
              <a:rPr lang="el-GR" dirty="0" smtClean="0"/>
              <a:t>. Μπορείτε να την εγκαταστήσετε από το ειδικό τμήμα Δια-</a:t>
            </a:r>
            <a:r>
              <a:rPr lang="el-GR" dirty="0" err="1" smtClean="0"/>
              <a:t>χείρησης</a:t>
            </a:r>
            <a:r>
              <a:rPr lang="el-GR" dirty="0" smtClean="0"/>
              <a:t> μονάδων στη σελίδα διαχείρισης ή από τη μονάδα αποθήκευσης με τις δημοσιευμένες μονάδες.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Τι είναι το </a:t>
            </a:r>
            <a:r>
              <a:rPr lang="en-US" b="1" dirty="0" err="1" smtClean="0"/>
              <a:t>OpenMRS</a:t>
            </a:r>
            <a:r>
              <a:rPr lang="en-US" b="1" dirty="0" smtClean="0"/>
              <a:t>;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pPr algn="just"/>
            <a:r>
              <a:rPr lang="el-GR" dirty="0" smtClean="0"/>
              <a:t>Ένα σύστημα </a:t>
            </a:r>
            <a:r>
              <a:rPr lang="el-GR" dirty="0" err="1" smtClean="0"/>
              <a:t>ηλεκτρο</a:t>
            </a:r>
            <a:r>
              <a:rPr lang="en-US" dirty="0" smtClean="0"/>
              <a:t>-</a:t>
            </a:r>
            <a:r>
              <a:rPr lang="el-GR" dirty="0" err="1" smtClean="0"/>
              <a:t>νικού</a:t>
            </a:r>
            <a:r>
              <a:rPr lang="el-GR" dirty="0" smtClean="0"/>
              <a:t> ιατρικού φακέ</a:t>
            </a:r>
            <a:r>
              <a:rPr lang="en-US" dirty="0" smtClean="0"/>
              <a:t>-</a:t>
            </a:r>
            <a:r>
              <a:rPr lang="el-GR" dirty="0" err="1" smtClean="0"/>
              <a:t>λου</a:t>
            </a:r>
            <a:r>
              <a:rPr lang="el-GR" dirty="0" smtClean="0"/>
              <a:t>, σχεδιασμένο για χρήση στις </a:t>
            </a:r>
            <a:r>
              <a:rPr lang="el-GR" dirty="0" err="1" smtClean="0"/>
              <a:t>αναπτυσσό</a:t>
            </a:r>
            <a:r>
              <a:rPr lang="en-US" dirty="0" smtClean="0"/>
              <a:t>-</a:t>
            </a:r>
            <a:r>
              <a:rPr lang="el-GR" dirty="0" err="1" smtClean="0"/>
              <a:t>μενες</a:t>
            </a:r>
            <a:r>
              <a:rPr lang="en-US" dirty="0" smtClean="0"/>
              <a:t> </a:t>
            </a:r>
            <a:r>
              <a:rPr lang="el-GR" dirty="0" smtClean="0"/>
              <a:t>χώρες.</a:t>
            </a:r>
            <a:endParaRPr lang="en-US" dirty="0" smtClean="0"/>
          </a:p>
          <a:p>
            <a:pPr algn="just"/>
            <a:r>
              <a:rPr lang="el-GR" dirty="0" smtClean="0"/>
              <a:t>Ιδρύθηκε το 2004.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/>
          </a:bodyPr>
          <a:lstStyle/>
          <a:p>
            <a:pPr algn="just"/>
            <a:r>
              <a:rPr lang="el-GR" dirty="0" smtClean="0"/>
              <a:t>Σήμερα, το σύστημα έ</a:t>
            </a:r>
            <a:r>
              <a:rPr lang="en-US" dirty="0" smtClean="0"/>
              <a:t>-</a:t>
            </a:r>
            <a:r>
              <a:rPr lang="el-GR" dirty="0" smtClean="0"/>
              <a:t>χει εξελιχθεί σε </a:t>
            </a:r>
            <a:r>
              <a:rPr lang="el-GR" dirty="0" err="1" smtClean="0"/>
              <a:t>πλατφόρ</a:t>
            </a:r>
            <a:r>
              <a:rPr lang="en-US" dirty="0" smtClean="0"/>
              <a:t>-</a:t>
            </a:r>
            <a:r>
              <a:rPr lang="el-GR" dirty="0" smtClean="0"/>
              <a:t>μα ιατρικής </a:t>
            </a:r>
            <a:r>
              <a:rPr lang="el-GR" dirty="0" err="1" smtClean="0"/>
              <a:t>πληροφορι</a:t>
            </a:r>
            <a:r>
              <a:rPr lang="en-US" dirty="0" smtClean="0"/>
              <a:t>-</a:t>
            </a:r>
            <a:r>
              <a:rPr lang="el-GR" dirty="0" err="1" smtClean="0"/>
              <a:t>κής</a:t>
            </a:r>
            <a:r>
              <a:rPr lang="el-GR" dirty="0" smtClean="0"/>
              <a:t> που χρησιμοποιείται σε κάθε ήπειρο, </a:t>
            </a:r>
            <a:r>
              <a:rPr lang="el-GR" dirty="0" err="1" smtClean="0"/>
              <a:t>υποστη</a:t>
            </a:r>
            <a:r>
              <a:rPr lang="en-US" dirty="0" smtClean="0"/>
              <a:t>-</a:t>
            </a:r>
            <a:r>
              <a:rPr lang="el-GR" dirty="0" err="1" smtClean="0"/>
              <a:t>ρίζοντας</a:t>
            </a:r>
            <a:r>
              <a:rPr lang="el-GR" dirty="0" smtClean="0"/>
              <a:t> την παροχή υ</a:t>
            </a:r>
            <a:r>
              <a:rPr lang="en-US" dirty="0" smtClean="0"/>
              <a:t>-</a:t>
            </a:r>
            <a:r>
              <a:rPr lang="el-GR" dirty="0" err="1" smtClean="0"/>
              <a:t>γειονομικής</a:t>
            </a:r>
            <a:r>
              <a:rPr lang="el-GR" dirty="0" smtClean="0"/>
              <a:t> περίθαλψης και την έρευνα σε πολλά πλαίσια.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Ομαδοποιημένες μονάδες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algn="just"/>
            <a:r>
              <a:rPr lang="el-GR" dirty="0" smtClean="0"/>
              <a:t>Το </a:t>
            </a:r>
            <a:r>
              <a:rPr lang="el-GR" dirty="0" err="1" smtClean="0"/>
              <a:t>OpenMRS</a:t>
            </a:r>
            <a:r>
              <a:rPr lang="el-GR" dirty="0" smtClean="0"/>
              <a:t> περιλαμβάνει ορισμένες </a:t>
            </a:r>
            <a:r>
              <a:rPr lang="el-GR" dirty="0" err="1" smtClean="0"/>
              <a:t>ομαδο</a:t>
            </a:r>
            <a:r>
              <a:rPr lang="el-GR" dirty="0" smtClean="0"/>
              <a:t>-ποιημένες μονάδες σε μια τυπική </a:t>
            </a:r>
            <a:r>
              <a:rPr lang="el-GR" dirty="0" err="1" smtClean="0"/>
              <a:t>εγκατά</a:t>
            </a:r>
            <a:r>
              <a:rPr lang="el-GR" dirty="0" smtClean="0"/>
              <a:t>-</a:t>
            </a:r>
            <a:r>
              <a:rPr lang="el-GR" dirty="0" err="1" smtClean="0"/>
              <a:t>σταση</a:t>
            </a:r>
            <a:r>
              <a:rPr lang="el-GR" dirty="0" smtClean="0"/>
              <a:t>.</a:t>
            </a:r>
          </a:p>
          <a:p>
            <a:pPr algn="just"/>
            <a:r>
              <a:rPr lang="el-GR" dirty="0" smtClean="0"/>
              <a:t>Για περισσότερες πληροφορίες ανατρέξτε στο εγχειρίδιο χρήσης </a:t>
            </a:r>
            <a:r>
              <a:rPr lang="en-US" dirty="0" err="1" smtClean="0"/>
              <a:t>OpenMRS</a:t>
            </a:r>
            <a:r>
              <a:rPr lang="el-GR" dirty="0" smtClean="0"/>
              <a:t>.</a:t>
            </a:r>
          </a:p>
          <a:p>
            <a:pPr algn="just"/>
            <a:r>
              <a:rPr lang="el-GR" i="1" dirty="0" smtClean="0"/>
              <a:t>Μπορείτε, επίσης, να δημιουργήσετε τη δική σας μονάδα.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Διαχείριση εννοιών και </a:t>
            </a:r>
            <a:r>
              <a:rPr lang="el-GR" b="1" dirty="0" err="1" smtClean="0"/>
              <a:t>μεταδεδομένων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l-GR" dirty="0" smtClean="0"/>
              <a:t>Διαχείριση κατηγορίας εννοιών: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Προσθέστε μια νέα  κατηγορία εννοιών.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Κάντε κλικ για να επεξεργαστείτε ή να διαγράψετε μια υπάρχουσα κατηγορία εννοιών.</a:t>
            </a:r>
          </a:p>
          <a:p>
            <a:pPr marL="457200" indent="-457200" algn="just">
              <a:buAutoNum type="arabicParenR"/>
            </a:pPr>
            <a:endParaRPr lang="el-GR" dirty="0" smtClean="0"/>
          </a:p>
          <a:p>
            <a:pPr marL="457200" indent="-457200" algn="just"/>
            <a:r>
              <a:rPr lang="el-GR" b="1" dirty="0" smtClean="0"/>
              <a:t>Αρχέτυποι εννοιών:</a:t>
            </a:r>
            <a:r>
              <a:rPr lang="el-GR" dirty="0" smtClean="0"/>
              <a:t> Σκοπός τους είναι να δείξουν  τις διαφορετικές μορφές δεδομένων που είναι </a:t>
            </a:r>
            <a:r>
              <a:rPr lang="el-GR" dirty="0" err="1" smtClean="0"/>
              <a:t>αποθηκευ</a:t>
            </a:r>
            <a:r>
              <a:rPr lang="el-GR" dirty="0" smtClean="0"/>
              <a:t>-</a:t>
            </a:r>
            <a:r>
              <a:rPr lang="el-GR" dirty="0" err="1" smtClean="0"/>
              <a:t>μένες</a:t>
            </a:r>
            <a:r>
              <a:rPr lang="el-GR" dirty="0" smtClean="0"/>
              <a:t> στις Έννοιες.</a:t>
            </a:r>
          </a:p>
          <a:p>
            <a:pPr marL="457200" indent="-457200" algn="just">
              <a:buNone/>
            </a:pPr>
            <a:endParaRPr lang="el-GR" dirty="0" smtClean="0"/>
          </a:p>
          <a:p>
            <a:pPr marL="457200" indent="-457200" algn="just"/>
            <a:r>
              <a:rPr lang="el-GR" dirty="0" smtClean="0"/>
              <a:t>Για να δείτε τις έννοιες που είναι διαθέσιμες στο σύστημα σας κάντε κλικ στο «Λεξικό» που βρίσκεται στην κορυφή του αρχικού Μενού.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Δημιουργία νέας έννοιας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AutoNum type="arabicParenR"/>
            </a:pPr>
            <a:r>
              <a:rPr lang="el-GR" dirty="0" smtClean="0"/>
              <a:t>Αλλαγή γλώσσας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Προσθήκη συνωνύμου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Επιλογή Αρχέτυπου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Η ενότητα αυτή αλλάζει ανάλογα με τον</a:t>
            </a:r>
            <a:r>
              <a:rPr lang="en-US" dirty="0" smtClean="0"/>
              <a:t> </a:t>
            </a:r>
            <a:r>
              <a:rPr lang="el-GR" dirty="0" smtClean="0"/>
              <a:t>ε-</a:t>
            </a:r>
            <a:r>
              <a:rPr lang="el-GR" dirty="0" err="1" smtClean="0"/>
              <a:t>πιλεγμένο</a:t>
            </a:r>
            <a:r>
              <a:rPr lang="el-GR" dirty="0" smtClean="0"/>
              <a:t> αρχέτυπο, σε αυτή την περίπτωση μπορείτε να επεξεργαστείτε μια λίστα </a:t>
            </a:r>
            <a:r>
              <a:rPr lang="el-GR" dirty="0" err="1" smtClean="0"/>
              <a:t>απαντή</a:t>
            </a:r>
            <a:r>
              <a:rPr lang="el-GR" dirty="0" smtClean="0"/>
              <a:t>-</a:t>
            </a:r>
            <a:r>
              <a:rPr lang="el-GR" dirty="0" err="1" smtClean="0"/>
              <a:t>σεων</a:t>
            </a:r>
            <a:r>
              <a:rPr lang="el-GR" dirty="0" smtClean="0"/>
              <a:t>. </a:t>
            </a:r>
          </a:p>
          <a:p>
            <a:pPr marL="457200" indent="-457200" algn="just">
              <a:buAutoNum type="arabicParenR"/>
            </a:pPr>
            <a:r>
              <a:rPr lang="el-GR" dirty="0" smtClean="0"/>
              <a:t>Μπορείτε επίσης να προσθέσετε αντιστοιχίσεις, ώστε να διευκολυνθεί η διαχείριση των λεξικών των εννοιών.</a:t>
            </a:r>
            <a:endParaRPr lang="en-US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ophia\Desktop\Screenshot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6553" y="188640"/>
            <a:ext cx="6091005" cy="6408712"/>
          </a:xfrm>
          <a:prstGeom prst="rect">
            <a:avLst/>
          </a:prstGeom>
          <a:noFill/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</a:t>
            </a:r>
            <a:r>
              <a:rPr lang="el-GR" b="1" dirty="0" err="1" smtClean="0"/>
              <a:t>νταλλαγή</a:t>
            </a:r>
            <a:r>
              <a:rPr lang="el-GR" b="1" dirty="0" smtClean="0"/>
              <a:t> εννοιών και </a:t>
            </a:r>
            <a:r>
              <a:rPr lang="el-GR" b="1" dirty="0" err="1" smtClean="0"/>
              <a:t>μεταδεδομένων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algn="just"/>
            <a:r>
              <a:rPr lang="el-GR" dirty="0" smtClean="0"/>
              <a:t>Εισαγωγή νέου πακέτου</a:t>
            </a:r>
          </a:p>
          <a:p>
            <a:pPr algn="just"/>
            <a:r>
              <a:rPr lang="el-GR" dirty="0" smtClean="0"/>
              <a:t>Κατάλογος των πακέτων για τα οποία είστε συνδρομητής</a:t>
            </a:r>
          </a:p>
        </p:txBody>
      </p:sp>
      <p:pic>
        <p:nvPicPr>
          <p:cNvPr id="4" name="Picture 2" descr="C:\Users\Sophia\Desktop\Screenshot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429000"/>
            <a:ext cx="5357850" cy="3068562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</a:t>
            </a:r>
            <a:r>
              <a:rPr lang="el-GR" b="1" dirty="0" err="1" smtClean="0"/>
              <a:t>νταλλαγή</a:t>
            </a:r>
            <a:r>
              <a:rPr lang="el-GR" b="1" dirty="0" smtClean="0"/>
              <a:t> εννοιών και </a:t>
            </a:r>
            <a:r>
              <a:rPr lang="el-GR" b="1" dirty="0" err="1" smtClean="0"/>
              <a:t>μεταδεδομένων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Επιλογή αρχείου που επιθυμείτε να εισάγετε</a:t>
            </a:r>
          </a:p>
          <a:p>
            <a:pPr algn="just"/>
            <a:r>
              <a:rPr lang="el-GR" dirty="0" smtClean="0"/>
              <a:t>Προσθήκη </a:t>
            </a:r>
            <a:r>
              <a:rPr lang="en-US" dirty="0" smtClean="0"/>
              <a:t>URL </a:t>
            </a:r>
            <a:r>
              <a:rPr lang="el-GR" dirty="0" smtClean="0"/>
              <a:t>συνδρομής</a:t>
            </a:r>
          </a:p>
        </p:txBody>
      </p:sp>
      <p:pic>
        <p:nvPicPr>
          <p:cNvPr id="4" name="Picture 2" descr="C:\Users\Sophia\Desktop\Screenshot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7830313" cy="2736857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</a:t>
            </a:r>
            <a:r>
              <a:rPr lang="el-GR" b="1" dirty="0" err="1" smtClean="0"/>
              <a:t>νταλλαγή</a:t>
            </a:r>
            <a:r>
              <a:rPr lang="el-GR" b="1" dirty="0" smtClean="0"/>
              <a:t> εννοιών και </a:t>
            </a:r>
            <a:r>
              <a:rPr lang="el-GR" b="1" dirty="0" err="1" smtClean="0"/>
              <a:t>μεταδεδομένων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Επιλογή επιπέδου εμπιστοσύνης</a:t>
            </a:r>
          </a:p>
          <a:p>
            <a:pPr algn="just"/>
            <a:r>
              <a:rPr lang="el-GR" dirty="0" smtClean="0"/>
              <a:t>Μετάβαση στην περίληψη εισαγωγής μέσω της οποίας μπορείτε να αξιολογήσετε </a:t>
            </a:r>
            <a:r>
              <a:rPr lang="el-GR" dirty="0" err="1" smtClean="0"/>
              <a:t>διαφο</a:t>
            </a:r>
            <a:r>
              <a:rPr lang="el-GR" dirty="0" smtClean="0"/>
              <a:t>-</a:t>
            </a:r>
            <a:r>
              <a:rPr lang="el-GR" dirty="0" err="1" smtClean="0"/>
              <a:t>ρετικά</a:t>
            </a:r>
            <a:r>
              <a:rPr lang="el-GR" dirty="0" smtClean="0"/>
              <a:t> στοιχεία και </a:t>
            </a:r>
            <a:r>
              <a:rPr lang="el-GR" dirty="0" err="1" smtClean="0"/>
              <a:t>μεταδεδομένα</a:t>
            </a:r>
            <a:r>
              <a:rPr lang="el-GR" dirty="0" smtClean="0"/>
              <a:t>.</a:t>
            </a:r>
          </a:p>
          <a:p>
            <a:pPr algn="just"/>
            <a:endParaRPr lang="el-GR" dirty="0"/>
          </a:p>
        </p:txBody>
      </p:sp>
      <p:pic>
        <p:nvPicPr>
          <p:cNvPr id="4" name="Picture 2" descr="C:\Users\Sophia\Desktop\Screenshot_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789040"/>
            <a:ext cx="6840760" cy="2922091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Εγγραφή ασθενούς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Δημιουργία φόρμας ασθενούς</a:t>
            </a:r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Εγγραφή ασθενούς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Δημιουργία ασθενούς</a:t>
            </a:r>
            <a:r>
              <a:rPr lang="en-US" dirty="0" smtClean="0"/>
              <a:t>:</a:t>
            </a:r>
          </a:p>
          <a:p>
            <a:r>
              <a:rPr lang="el-GR" dirty="0" smtClean="0"/>
              <a:t>Κλικ στο </a:t>
            </a:r>
            <a:r>
              <a:rPr lang="en-US" dirty="0" smtClean="0"/>
              <a:t>Find/Create patient</a:t>
            </a:r>
          </a:p>
          <a:p>
            <a:r>
              <a:rPr lang="el-GR" dirty="0" smtClean="0"/>
              <a:t>Συμπλήρωση φόρμας ασθενούς</a:t>
            </a:r>
          </a:p>
          <a:p>
            <a:r>
              <a:rPr lang="el-GR" dirty="0" smtClean="0"/>
              <a:t>Κλικ στο </a:t>
            </a:r>
            <a:r>
              <a:rPr lang="en-US" dirty="0" smtClean="0"/>
              <a:t>save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Νέα εικόνα bitmap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836712"/>
            <a:ext cx="7924800" cy="5181600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39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Τι είναι το </a:t>
            </a:r>
            <a:r>
              <a:rPr lang="en-US" b="1" dirty="0" err="1" smtClean="0"/>
              <a:t>OpenMRS</a:t>
            </a:r>
            <a:r>
              <a:rPr lang="en-US" b="1" dirty="0" smtClean="0"/>
              <a:t>;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l-GR" dirty="0" smtClean="0"/>
              <a:t>Σήμερα στον αναπτυσσόμενο κόσμο, οι </a:t>
            </a:r>
            <a:r>
              <a:rPr lang="el-GR" dirty="0" err="1" smtClean="0"/>
              <a:t>πλη</a:t>
            </a:r>
            <a:r>
              <a:rPr lang="en-US" dirty="0" smtClean="0"/>
              <a:t>-</a:t>
            </a:r>
            <a:r>
              <a:rPr lang="el-GR" dirty="0" err="1" smtClean="0"/>
              <a:t>ροφορίες</a:t>
            </a:r>
            <a:r>
              <a:rPr lang="el-GR" dirty="0" smtClean="0"/>
              <a:t> που αφορούν την υγεία ενός πολίτη είναι διασκορπισμένες σε χαρτιά και όχι συ</a:t>
            </a:r>
            <a:r>
              <a:rPr lang="en-US" dirty="0" smtClean="0"/>
              <a:t>-</a:t>
            </a:r>
            <a:r>
              <a:rPr lang="el-GR" dirty="0" err="1" smtClean="0"/>
              <a:t>γκεντρωμένες</a:t>
            </a:r>
            <a:r>
              <a:rPr lang="el-GR" dirty="0" smtClean="0"/>
              <a:t> κάπου όλες μαζί, δυσκολεύοντας έτσι την θεραπευτική παρέμβαση και την </a:t>
            </a:r>
            <a:r>
              <a:rPr lang="el-GR" dirty="0" err="1" smtClean="0"/>
              <a:t>πρό</a:t>
            </a:r>
            <a:r>
              <a:rPr lang="en-US" dirty="0" smtClean="0"/>
              <a:t>-</a:t>
            </a:r>
            <a:r>
              <a:rPr lang="el-GR" dirty="0" err="1" smtClean="0"/>
              <a:t>ληψη</a:t>
            </a:r>
            <a:r>
              <a:rPr lang="el-GR" dirty="0" smtClean="0"/>
              <a:t> ασθενειών.</a:t>
            </a:r>
            <a:endParaRPr lang="en-US" dirty="0" smtClean="0"/>
          </a:p>
          <a:p>
            <a:pPr algn="just"/>
            <a:r>
              <a:rPr lang="el-GR" dirty="0" smtClean="0"/>
              <a:t>Μέσα σε αυτό το πλαίσιο σχεδιάστηκε το </a:t>
            </a:r>
            <a:r>
              <a:rPr lang="en-US" dirty="0" err="1" smtClean="0"/>
              <a:t>OpenMRS</a:t>
            </a:r>
            <a:r>
              <a:rPr lang="en-US" dirty="0" smtClean="0"/>
              <a:t>, </a:t>
            </a:r>
            <a:r>
              <a:rPr lang="el-GR" dirty="0" smtClean="0"/>
              <a:t>που προσφέρει ένα καλύτερο </a:t>
            </a:r>
            <a:r>
              <a:rPr lang="el-GR" dirty="0" err="1" smtClean="0"/>
              <a:t>εργα</a:t>
            </a:r>
            <a:r>
              <a:rPr lang="en-US" dirty="0" smtClean="0"/>
              <a:t>-</a:t>
            </a:r>
            <a:r>
              <a:rPr lang="el-GR" dirty="0" smtClean="0"/>
              <a:t>λείο για τη διαχείριση πληροφοριών και μειώνει τις περιττές διπλές προσπάθειες.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Νέα εικόνα bitmap (3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8229600" cy="5486399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Εισαγωγή δεδομένων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Τρεις Φόρμες εισαγωγής δεδομένων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HTML </a:t>
            </a:r>
            <a:r>
              <a:rPr lang="el-GR" dirty="0" smtClean="0"/>
              <a:t>φόρμα</a:t>
            </a:r>
          </a:p>
          <a:p>
            <a:r>
              <a:rPr lang="en-US" dirty="0" smtClean="0"/>
              <a:t>X</a:t>
            </a:r>
            <a:r>
              <a:rPr lang="el-GR" dirty="0" smtClean="0"/>
              <a:t> φόρμα</a:t>
            </a:r>
          </a:p>
          <a:p>
            <a:r>
              <a:rPr lang="en-US" dirty="0" err="1" smtClean="0"/>
              <a:t>Infopath</a:t>
            </a:r>
            <a:r>
              <a:rPr lang="en-US" dirty="0" smtClean="0"/>
              <a:t> </a:t>
            </a:r>
            <a:r>
              <a:rPr lang="el-GR" dirty="0" smtClean="0"/>
              <a:t>φόρμα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Εισαγωγή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n-US" dirty="0" smtClean="0"/>
              <a:t>HTML </a:t>
            </a:r>
            <a:r>
              <a:rPr lang="el-GR" dirty="0" smtClean="0"/>
              <a:t>φόρμα</a:t>
            </a:r>
            <a:r>
              <a:rPr lang="en-US" dirty="0" smtClean="0"/>
              <a:t>:</a:t>
            </a:r>
            <a:endParaRPr lang="el-GR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Επικεφαλίδα φόρμας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Πιστοποίηση και δημιουργία φόρμας</a:t>
            </a:r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Δημιουργία φόρμας</a:t>
            </a:r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Δημιουργία δομής οπτικής φόρμας με </a:t>
            </a:r>
            <a:r>
              <a:rPr lang="en-US" dirty="0" smtClean="0"/>
              <a:t>HTML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l-GR" dirty="0" smtClean="0"/>
              <a:t>Εισαγωγή στοιχείων και παρατηρήσεων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Εισαγωγή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l-GR" dirty="0" smtClean="0"/>
              <a:t>Επικεφαλίδα φόρμας</a:t>
            </a:r>
            <a:r>
              <a:rPr lang="en-US" dirty="0" smtClean="0"/>
              <a:t>:</a:t>
            </a:r>
          </a:p>
          <a:p>
            <a:r>
              <a:rPr lang="el-GR" dirty="0" smtClean="0"/>
              <a:t>Ημερομηνία συνάντησης</a:t>
            </a:r>
          </a:p>
          <a:p>
            <a:r>
              <a:rPr lang="el-GR" dirty="0" smtClean="0"/>
              <a:t>Κέντρο υγείας</a:t>
            </a:r>
          </a:p>
          <a:p>
            <a:r>
              <a:rPr lang="el-GR" dirty="0" smtClean="0"/>
              <a:t>Όνομα κλινικού γιατρού</a:t>
            </a:r>
          </a:p>
          <a:p>
            <a:r>
              <a:rPr lang="el-GR" dirty="0" smtClean="0"/>
              <a:t>Όνομα παρατήρησης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 - Θέση περιεχομένου" descr="Screensho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837" y="2362200"/>
            <a:ext cx="6992326" cy="2362200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Εισαγωγή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 startAt="2"/>
            </a:pPr>
            <a:r>
              <a:rPr lang="el-GR" dirty="0" smtClean="0"/>
              <a:t>Πιστοποίηση και δημιουργία φόρμας</a:t>
            </a:r>
            <a:r>
              <a:rPr lang="en-US" dirty="0" smtClean="0"/>
              <a:t>:</a:t>
            </a:r>
          </a:p>
          <a:p>
            <a:pPr algn="just"/>
            <a:r>
              <a:rPr lang="el-GR" dirty="0" smtClean="0"/>
              <a:t>Χρήση εννοιών αναφοράς που υπάρχουν στο λεξικό εννοιών</a:t>
            </a:r>
          </a:p>
          <a:p>
            <a:pPr algn="just"/>
            <a:r>
              <a:rPr lang="el-GR" dirty="0" smtClean="0"/>
              <a:t>Ή εισαγωγή νέων εννοιών</a:t>
            </a:r>
            <a:endParaRPr lang="en-US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Εισαγωγή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 startAt="3"/>
            </a:pPr>
            <a:r>
              <a:rPr lang="el-GR" dirty="0" smtClean="0"/>
              <a:t>Δημιουργία φόρμας</a:t>
            </a:r>
            <a:r>
              <a:rPr lang="en-US" dirty="0" smtClean="0"/>
              <a:t>:</a:t>
            </a:r>
          </a:p>
          <a:p>
            <a:pPr algn="just"/>
            <a:r>
              <a:rPr lang="el-GR" dirty="0" smtClean="0"/>
              <a:t>Κλικ στο </a:t>
            </a:r>
            <a:r>
              <a:rPr lang="en-US" dirty="0" smtClean="0"/>
              <a:t>Manage HTML form </a:t>
            </a:r>
            <a:r>
              <a:rPr lang="el-GR" dirty="0" smtClean="0"/>
              <a:t>στη σελίδα δια-</a:t>
            </a:r>
            <a:r>
              <a:rPr lang="el-GR" dirty="0" err="1" smtClean="0"/>
              <a:t>χείρισης</a:t>
            </a:r>
            <a:endParaRPr lang="el-GR" dirty="0" smtClean="0"/>
          </a:p>
          <a:p>
            <a:pPr algn="just"/>
            <a:r>
              <a:rPr lang="el-GR" dirty="0" smtClean="0"/>
              <a:t>Καταχώρηση της βασικής φόρμας </a:t>
            </a:r>
            <a:r>
              <a:rPr lang="el-GR" dirty="0" err="1" smtClean="0"/>
              <a:t>πληροφο</a:t>
            </a:r>
            <a:r>
              <a:rPr lang="el-GR" dirty="0" smtClean="0"/>
              <a:t>-</a:t>
            </a:r>
            <a:r>
              <a:rPr lang="el-GR" dirty="0" err="1" smtClean="0"/>
              <a:t>ριών</a:t>
            </a:r>
            <a:r>
              <a:rPr lang="el-GR" dirty="0" smtClean="0"/>
              <a:t> και κλικ στο </a:t>
            </a:r>
            <a:r>
              <a:rPr lang="en-US" dirty="0" smtClean="0"/>
              <a:t>save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Νέα εικόνα bitmap (3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8229600" cy="4952999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Νέα εικόνα bitmap (3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279" y="533400"/>
            <a:ext cx="8057521" cy="5943600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Εισαγωγή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 startAt="4"/>
            </a:pPr>
            <a:r>
              <a:rPr lang="el-GR" dirty="0" smtClean="0"/>
              <a:t>Δημιουργία δομής οπτικής φόρμας με </a:t>
            </a:r>
            <a:r>
              <a:rPr lang="en-US" dirty="0" smtClean="0"/>
              <a:t>HTML:</a:t>
            </a:r>
          </a:p>
          <a:p>
            <a:pPr algn="just"/>
            <a:r>
              <a:rPr lang="el-GR" dirty="0" smtClean="0"/>
              <a:t>Επιτρέπει τη δημιουργία μιας φόρμας που θα μοιάζει με τη έντυπη φόρμα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arenR" startAt="5"/>
            </a:pPr>
            <a:r>
              <a:rPr lang="el-GR" dirty="0" smtClean="0"/>
              <a:t>Εισαγωγή στοιχείων και παρατηρήσεων</a:t>
            </a:r>
            <a:r>
              <a:rPr lang="en-US" dirty="0" smtClean="0"/>
              <a:t>:</a:t>
            </a:r>
          </a:p>
          <a:p>
            <a:pPr algn="just"/>
            <a:r>
              <a:rPr lang="el-GR" dirty="0" smtClean="0"/>
              <a:t>Εισαγωγή ετικέτας για κάθε παρατήρηση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49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Τι είναι το </a:t>
            </a:r>
            <a:r>
              <a:rPr lang="en-US" b="1" dirty="0" err="1" smtClean="0"/>
              <a:t>OpenMRS</a:t>
            </a:r>
            <a:r>
              <a:rPr lang="en-US" b="1" dirty="0" smtClean="0"/>
              <a:t>;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l-GR" dirty="0" smtClean="0"/>
              <a:t>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από τότε που δημιουργήθηκε έχει βασιστεί στις αρχές διαφάνειας και ανταλλαγής ιδεών, και αποτελεί ένα ελεύθερο λογισμικό για ανάπτυξη και χρήση. Χρησιμοποιείται κυρίως σε περιβάλλοντα με λίγους πόρους.</a:t>
            </a:r>
          </a:p>
          <a:p>
            <a:pPr algn="just"/>
            <a:r>
              <a:rPr lang="el-GR" dirty="0" smtClean="0"/>
              <a:t>Το σύστημα μπορεί να τροποποιηθεί με την προσθήκη νέων στοιχείων δεδομένων, φορμών και αναφορών, αποφεύγοντας την ανάγκη για δημιουργία ενός συστήματος από την αρχή.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Εισαγωγή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l-GR" dirty="0" smtClean="0"/>
              <a:t>Εισαγωγή </a:t>
            </a:r>
            <a:r>
              <a:rPr lang="el-GR" dirty="0" smtClean="0"/>
              <a:t>δεδομένων ασθενούς με χρήση </a:t>
            </a:r>
            <a:r>
              <a:rPr lang="el-GR" dirty="0" err="1" smtClean="0"/>
              <a:t>φόρ</a:t>
            </a:r>
            <a:r>
              <a:rPr lang="el-GR" dirty="0" smtClean="0"/>
              <a:t>-μας ΗΤΜ</a:t>
            </a:r>
            <a:r>
              <a:rPr lang="en-US" dirty="0" smtClean="0"/>
              <a:t>L:</a:t>
            </a:r>
          </a:p>
          <a:p>
            <a:pPr lvl="1" algn="just"/>
            <a:r>
              <a:rPr lang="en-US" dirty="0" smtClean="0"/>
              <a:t>K</a:t>
            </a:r>
            <a:r>
              <a:rPr lang="el-GR" dirty="0" err="1" smtClean="0"/>
              <a:t>λικ</a:t>
            </a:r>
            <a:r>
              <a:rPr lang="el-GR" dirty="0" smtClean="0"/>
              <a:t> στο </a:t>
            </a:r>
            <a:r>
              <a:rPr lang="en-US" dirty="0" smtClean="0"/>
              <a:t>find and create</a:t>
            </a:r>
          </a:p>
          <a:p>
            <a:pPr algn="just">
              <a:buNone/>
            </a:pPr>
            <a:r>
              <a:rPr lang="el-GR" dirty="0" smtClean="0"/>
              <a:t>Πληκτρολογήστε </a:t>
            </a:r>
            <a:r>
              <a:rPr lang="el-GR" dirty="0" smtClean="0"/>
              <a:t>το ΑΜ ή το όνομα του </a:t>
            </a:r>
            <a:r>
              <a:rPr lang="el-GR" dirty="0" err="1" smtClean="0"/>
              <a:t>ασθε</a:t>
            </a:r>
            <a:r>
              <a:rPr lang="el-GR" dirty="0" smtClean="0"/>
              <a:t>-</a:t>
            </a:r>
            <a:r>
              <a:rPr lang="el-GR" dirty="0" err="1" smtClean="0"/>
              <a:t>νούς</a:t>
            </a:r>
            <a:r>
              <a:rPr lang="el-GR" dirty="0" smtClean="0"/>
              <a:t> και επιλέξτε τον ασθενή.</a:t>
            </a:r>
          </a:p>
          <a:p>
            <a:pPr lvl="1" algn="just"/>
            <a:r>
              <a:rPr lang="el-GR" dirty="0" smtClean="0"/>
              <a:t>Κλικ στο </a:t>
            </a:r>
            <a:r>
              <a:rPr lang="en-US" dirty="0" smtClean="0"/>
              <a:t>Form Entry</a:t>
            </a:r>
          </a:p>
          <a:p>
            <a:pPr algn="just">
              <a:buNone/>
            </a:pPr>
            <a:r>
              <a:rPr lang="el-GR" dirty="0" smtClean="0"/>
              <a:t>Επιλέξτε </a:t>
            </a:r>
            <a:r>
              <a:rPr lang="el-GR" dirty="0" smtClean="0"/>
              <a:t>την κατάλληλη φόρμα και κάντε </a:t>
            </a:r>
            <a:r>
              <a:rPr lang="el-GR" dirty="0" err="1" smtClean="0"/>
              <a:t>κλίκ</a:t>
            </a:r>
            <a:r>
              <a:rPr lang="el-GR" dirty="0" smtClean="0"/>
              <a:t> στο </a:t>
            </a:r>
            <a:r>
              <a:rPr lang="en-US" dirty="0" smtClean="0"/>
              <a:t>enter form</a:t>
            </a:r>
            <a:r>
              <a:rPr lang="el-GR" dirty="0" smtClean="0"/>
              <a:t>.</a:t>
            </a:r>
            <a:endParaRPr lang="en-US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Νέα εικόνα bitmap (3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4419600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Νέα εικόνα bitmap (3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1" y="990600"/>
            <a:ext cx="8077200" cy="5334000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Νέα εικόνα bitmap (3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457200"/>
            <a:ext cx="8839200" cy="6172200"/>
          </a:xfrm>
          <a:prstGeom prst="rect">
            <a:avLst/>
          </a:prstGeom>
        </p:spPr>
      </p:pic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Cohort builder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l-GR" dirty="0" smtClean="0"/>
              <a:t>	Εργαλείο που επιτρέπει το συνδυασμό </a:t>
            </a:r>
            <a:r>
              <a:rPr lang="el-GR" dirty="0" err="1" smtClean="0"/>
              <a:t>ερω</a:t>
            </a:r>
            <a:r>
              <a:rPr lang="el-GR" dirty="0" smtClean="0"/>
              <a:t>-</a:t>
            </a:r>
            <a:r>
              <a:rPr lang="el-GR" dirty="0" err="1" smtClean="0"/>
              <a:t>τημάτων</a:t>
            </a:r>
            <a:r>
              <a:rPr lang="el-GR" dirty="0" smtClean="0"/>
              <a:t> σε πιο σύνθετα με αναζήτηση ανά</a:t>
            </a:r>
            <a:r>
              <a:rPr lang="en-US" dirty="0" smtClean="0"/>
              <a:t>:</a:t>
            </a:r>
            <a:endParaRPr lang="el-GR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l-GR" dirty="0" smtClean="0"/>
              <a:t>Παρατήρηση</a:t>
            </a:r>
          </a:p>
          <a:p>
            <a:pPr algn="just"/>
            <a:r>
              <a:rPr lang="el-GR" dirty="0" smtClean="0"/>
              <a:t>Δημογραφικά στοιχεία</a:t>
            </a:r>
          </a:p>
          <a:p>
            <a:pPr algn="just"/>
            <a:r>
              <a:rPr lang="el-GR" dirty="0" smtClean="0"/>
              <a:t>Συναντήσεις</a:t>
            </a:r>
          </a:p>
          <a:p>
            <a:pPr algn="just"/>
            <a:r>
              <a:rPr lang="el-GR" dirty="0" smtClean="0"/>
              <a:t>Πρόγραμμα εγγραφών</a:t>
            </a:r>
          </a:p>
          <a:p>
            <a:pPr algn="just"/>
            <a:r>
              <a:rPr lang="el-GR" dirty="0" smtClean="0"/>
              <a:t>Συνδυαστικές αναζητήσεις</a:t>
            </a:r>
          </a:p>
          <a:p>
            <a:pPr algn="just">
              <a:buNone/>
            </a:pPr>
            <a:endParaRPr lang="el-GR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Αναφορές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l-GR" sz="2900" dirty="0" smtClean="0"/>
              <a:t>	Η ενότητα αυτή συμβάλει στην παρακολούθηση και αξιολόγηση του προγράμματος, με την </a:t>
            </a:r>
            <a:r>
              <a:rPr lang="el-GR" sz="2900" dirty="0" smtClean="0"/>
              <a:t>α-</a:t>
            </a:r>
            <a:r>
              <a:rPr lang="el-GR" sz="2900" dirty="0" err="1" smtClean="0"/>
              <a:t>ναφορά</a:t>
            </a:r>
            <a:r>
              <a:rPr lang="el-GR" sz="2900" dirty="0" smtClean="0"/>
              <a:t> </a:t>
            </a:r>
            <a:r>
              <a:rPr lang="el-GR" sz="2900" dirty="0" smtClean="0"/>
              <a:t>σε συγκεκριμένους δείκτες</a:t>
            </a:r>
            <a:r>
              <a:rPr lang="en-US" sz="2900" dirty="0" smtClean="0"/>
              <a:t> </a:t>
            </a:r>
            <a:r>
              <a:rPr lang="el-GR" sz="2900" dirty="0" smtClean="0"/>
              <a:t>επιτρέποντας </a:t>
            </a:r>
            <a:r>
              <a:rPr lang="el-GR" sz="2900" dirty="0" smtClean="0"/>
              <a:t>έτσι</a:t>
            </a:r>
            <a:r>
              <a:rPr lang="en-US" sz="2900" dirty="0" smtClean="0"/>
              <a:t>:</a:t>
            </a:r>
            <a:endParaRPr lang="en-US" sz="2900" dirty="0" smtClean="0"/>
          </a:p>
          <a:p>
            <a:pPr algn="just"/>
            <a:r>
              <a:rPr lang="el-GR" sz="2900" dirty="0" smtClean="0"/>
              <a:t>Αναφορές με πολλαπλά σετ δεδομένων </a:t>
            </a:r>
          </a:p>
          <a:p>
            <a:pPr algn="just"/>
            <a:r>
              <a:rPr lang="el-GR" sz="2900" dirty="0" smtClean="0"/>
              <a:t>Την ομαδοποίηση αναφορών</a:t>
            </a:r>
          </a:p>
          <a:p>
            <a:pPr algn="just"/>
            <a:r>
              <a:rPr lang="en-US" sz="2900" dirty="0" smtClean="0"/>
              <a:t>T</a:t>
            </a:r>
            <a:r>
              <a:rPr lang="el-GR" sz="2900" dirty="0" smtClean="0"/>
              <a:t>ον </a:t>
            </a:r>
            <a:r>
              <a:rPr lang="el-GR" sz="2900" dirty="0" smtClean="0"/>
              <a:t>υπολογισμό </a:t>
            </a:r>
            <a:r>
              <a:rPr lang="el-GR" sz="2900" dirty="0" smtClean="0"/>
              <a:t>μιας ομάδας ασθενών που έχουν ένα κοινό δείκτη την ίδια χρονική περίοδο</a:t>
            </a:r>
          </a:p>
          <a:p>
            <a:pPr algn="just"/>
            <a:r>
              <a:rPr lang="el-GR" sz="2900" dirty="0" smtClean="0"/>
              <a:t>Τη </a:t>
            </a:r>
            <a:r>
              <a:rPr lang="el-GR" sz="2900" dirty="0" smtClean="0"/>
              <a:t>χρήση παραμέτρων και τη </a:t>
            </a:r>
            <a:r>
              <a:rPr lang="el-GR" sz="2900" dirty="0" smtClean="0"/>
              <a:t>χαρτογράφηση τους</a:t>
            </a:r>
            <a:endParaRPr lang="el-GR" sz="290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Ειδοποιήσεις ασθενών και</a:t>
            </a:r>
            <a:r>
              <a:rPr lang="en-US" b="1" dirty="0" smtClean="0"/>
              <a:t> </a:t>
            </a:r>
            <a:r>
              <a:rPr lang="el-GR" b="1" dirty="0" smtClean="0"/>
              <a:t>Σημαίες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Καθίσταται δυνατή η ανατροφοδότηση με τη χρήση σημαιών στο πίνακα ασθενούς</a:t>
            </a:r>
            <a:r>
              <a:rPr lang="en-US" dirty="0" smtClean="0"/>
              <a:t>,</a:t>
            </a:r>
            <a:r>
              <a:rPr lang="el-GR" dirty="0" smtClean="0"/>
              <a:t> για συγκεκριμένα κριτήρια</a:t>
            </a:r>
            <a:r>
              <a:rPr lang="el-GR" dirty="0" smtClean="0"/>
              <a:t>.</a:t>
            </a:r>
          </a:p>
          <a:p>
            <a:pPr algn="just"/>
            <a:r>
              <a:rPr lang="el-GR" dirty="0" smtClean="0"/>
              <a:t>Η ταξινόμηση των σημαιών γίνεται κατά προ-</a:t>
            </a:r>
            <a:r>
              <a:rPr lang="el-GR" dirty="0" err="1" smtClean="0"/>
              <a:t>τεραιότητα</a:t>
            </a:r>
            <a:r>
              <a:rPr lang="el-GR" dirty="0" smtClean="0"/>
              <a:t>, αφού προηγουμένως έχει οριστεί ώστε να χαρακτηρίζει μια ομάδα ασθενών</a:t>
            </a:r>
            <a:r>
              <a:rPr lang="el-GR" dirty="0" smtClean="0"/>
              <a:t>.</a:t>
            </a:r>
            <a:endParaRPr lang="en-US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Διαχείριση χρήστη και Έλεγχος πρόσβασης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Οι ρόλοι χρησιμοποιούνται σε ομαδικά προ-</a:t>
            </a:r>
            <a:r>
              <a:rPr lang="el-GR" dirty="0" err="1" smtClean="0"/>
              <a:t>νόμια</a:t>
            </a:r>
            <a:r>
              <a:rPr lang="en-US" dirty="0" smtClean="0"/>
              <a:t> </a:t>
            </a:r>
            <a:r>
              <a:rPr lang="el-GR" dirty="0" smtClean="0"/>
              <a:t>σε πιο εύχρηστες </a:t>
            </a:r>
            <a:r>
              <a:rPr lang="el-GR" dirty="0" smtClean="0"/>
              <a:t>ομάδες.</a:t>
            </a:r>
            <a:endParaRPr lang="en-US" dirty="0" smtClean="0"/>
          </a:p>
          <a:p>
            <a:pPr algn="just"/>
            <a:r>
              <a:rPr lang="el-GR" dirty="0" smtClean="0"/>
              <a:t>Τα προνόμια ορίζουν</a:t>
            </a:r>
            <a:r>
              <a:rPr lang="en-US" dirty="0" smtClean="0"/>
              <a:t> </a:t>
            </a:r>
            <a:r>
              <a:rPr lang="el-GR" dirty="0" smtClean="0"/>
              <a:t>τι πρέπει ή τι δεν πρέπει να γίνει στο σύστημα</a:t>
            </a:r>
            <a:r>
              <a:rPr lang="en-US" dirty="0" smtClean="0"/>
              <a:t>.</a:t>
            </a:r>
          </a:p>
          <a:p>
            <a:r>
              <a:rPr lang="el-GR" dirty="0" smtClean="0"/>
              <a:t>Παράδειγμα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l-GR" b="1" dirty="0" smtClean="0"/>
              <a:t>Προβολή ασθενών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l-GR" b="1" dirty="0" smtClean="0"/>
              <a:t>Επεξεργασία ασθενών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l-GR" b="1" dirty="0" smtClean="0"/>
              <a:t>Προσθήκη ασθενών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Ρόλοι σχεδιασμού και Σχήματα προνομίων</a:t>
            </a:r>
            <a:endParaRPr lang="el-GR" dirty="0"/>
          </a:p>
        </p:txBody>
      </p:sp>
      <p:pic>
        <p:nvPicPr>
          <p:cNvPr id="1026" name="Picture 2" descr="C:\Users\Lia St\Desktop\Screenshot_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5722791" cy="2333370"/>
          </a:xfrm>
          <a:prstGeom prst="rect">
            <a:avLst/>
          </a:prstGeom>
          <a:noFill/>
        </p:spPr>
      </p:pic>
      <p:pic>
        <p:nvPicPr>
          <p:cNvPr id="1027" name="Picture 3" descr="C:\Users\Lia St\Desktop\Screenshot_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365104"/>
            <a:ext cx="6993391" cy="1920573"/>
          </a:xfrm>
          <a:prstGeom prst="rect">
            <a:avLst/>
          </a:prstGeom>
          <a:noFill/>
        </p:spPr>
      </p:pic>
      <p:sp>
        <p:nvSpPr>
          <p:cNvPr id="8" name="7 - Βέλος προς τα κάτω"/>
          <p:cNvSpPr/>
          <p:nvPr/>
        </p:nvSpPr>
        <p:spPr>
          <a:xfrm>
            <a:off x="4283968" y="38610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Ενσωματωμένοι Ρόλοι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Στο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υπάρχουν κάποιοι ειδικοί ρόλοι</a:t>
            </a:r>
            <a:r>
              <a:rPr lang="en-US" dirty="0" smtClean="0"/>
              <a:t> </a:t>
            </a:r>
            <a:r>
              <a:rPr lang="el-GR" dirty="0" smtClean="0"/>
              <a:t>από προεπιλογή και δεν μπορούν να </a:t>
            </a:r>
            <a:r>
              <a:rPr lang="el-GR" dirty="0" err="1" smtClean="0"/>
              <a:t>διαγρα</a:t>
            </a:r>
            <a:r>
              <a:rPr lang="el-GR" dirty="0" smtClean="0"/>
              <a:t>-</a:t>
            </a:r>
            <a:r>
              <a:rPr lang="el-GR" dirty="0" err="1" smtClean="0"/>
              <a:t>φούν</a:t>
            </a:r>
            <a:r>
              <a:rPr lang="el-GR" dirty="0" smtClean="0"/>
              <a:t>. Αυτοί είναι οι εξής:</a:t>
            </a:r>
            <a:endParaRPr lang="el-GR" dirty="0" smtClean="0"/>
          </a:p>
          <a:p>
            <a:pPr>
              <a:buNone/>
            </a:pPr>
            <a:r>
              <a:rPr lang="el-GR" b="1" dirty="0" smtClean="0"/>
              <a:t>	Ανώνυμος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l-GR" b="1" dirty="0" smtClean="0"/>
              <a:t>Επικυρωμένος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l-GR" b="1" dirty="0" smtClean="0"/>
              <a:t>Προγραμματιστής συστήματος      </a:t>
            </a:r>
          </a:p>
          <a:p>
            <a:pPr>
              <a:buNone/>
            </a:pPr>
            <a:r>
              <a:rPr lang="el-GR" b="1" dirty="0" smtClean="0"/>
              <a:t>	</a:t>
            </a:r>
          </a:p>
          <a:p>
            <a:pPr>
              <a:buNone/>
            </a:pPr>
            <a:r>
              <a:rPr lang="el-GR" b="1" dirty="0" smtClean="0"/>
              <a:t>		</a:t>
            </a:r>
            <a:r>
              <a:rPr lang="el-GR" b="1" dirty="0" err="1" smtClean="0"/>
              <a:t>Υπερ</a:t>
            </a:r>
            <a:r>
              <a:rPr lang="el-GR" b="1" dirty="0" smtClean="0"/>
              <a:t>-Χρήστης</a:t>
            </a:r>
            <a:endParaRPr lang="el-GR" dirty="0"/>
          </a:p>
        </p:txBody>
      </p:sp>
      <p:sp>
        <p:nvSpPr>
          <p:cNvPr id="5" name="4 - Βέλος προς τα κάτω"/>
          <p:cNvSpPr/>
          <p:nvPr/>
        </p:nvSpPr>
        <p:spPr>
          <a:xfrm>
            <a:off x="2483768" y="479715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59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Τι είναι το </a:t>
            </a:r>
            <a:r>
              <a:rPr lang="en-US" b="1" dirty="0" err="1" smtClean="0"/>
              <a:t>OpenMRS</a:t>
            </a:r>
            <a:r>
              <a:rPr lang="en-US" b="1" dirty="0" smtClean="0"/>
              <a:t>;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l-GR" dirty="0" smtClean="0"/>
              <a:t>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μπορεί να ενσωματωθεί με </a:t>
            </a:r>
            <a:r>
              <a:rPr lang="el-GR" dirty="0" err="1" smtClean="0"/>
              <a:t>μηνύ</a:t>
            </a:r>
            <a:r>
              <a:rPr lang="en-US" dirty="0" smtClean="0"/>
              <a:t>-</a:t>
            </a:r>
            <a:r>
              <a:rPr lang="el-GR" dirty="0" err="1" smtClean="0"/>
              <a:t>ματα</a:t>
            </a:r>
            <a:r>
              <a:rPr lang="el-GR" dirty="0" smtClean="0"/>
              <a:t> </a:t>
            </a:r>
            <a:r>
              <a:rPr lang="en-US" dirty="0" smtClean="0"/>
              <a:t>SMS</a:t>
            </a:r>
            <a:r>
              <a:rPr lang="el-GR" dirty="0" smtClean="0"/>
              <a:t>, επιτρέποντας έτσι στους </a:t>
            </a:r>
            <a:r>
              <a:rPr lang="el-GR" dirty="0" err="1" smtClean="0"/>
              <a:t>εργαζό</a:t>
            </a:r>
            <a:r>
              <a:rPr lang="en-US" dirty="0" smtClean="0"/>
              <a:t>-</a:t>
            </a:r>
            <a:r>
              <a:rPr lang="el-GR" dirty="0" err="1" smtClean="0"/>
              <a:t>μενους</a:t>
            </a:r>
            <a:r>
              <a:rPr lang="el-GR" dirty="0" smtClean="0"/>
              <a:t> στην κοινότητα της υγείας την προσθήκη πληροφοριών σχετικά με την τήρηση της </a:t>
            </a:r>
            <a:r>
              <a:rPr lang="el-GR" dirty="0" err="1" smtClean="0"/>
              <a:t>φαρ</a:t>
            </a:r>
            <a:r>
              <a:rPr lang="en-US" dirty="0" smtClean="0"/>
              <a:t>-</a:t>
            </a:r>
            <a:r>
              <a:rPr lang="el-GR" dirty="0" err="1" smtClean="0"/>
              <a:t>μακευτικής</a:t>
            </a:r>
            <a:r>
              <a:rPr lang="el-GR" dirty="0" smtClean="0"/>
              <a:t> αγωγής στο αρχείο του ασθενούς α</a:t>
            </a:r>
            <a:r>
              <a:rPr lang="en-US" dirty="0" smtClean="0"/>
              <a:t>-</a:t>
            </a:r>
            <a:r>
              <a:rPr lang="el-GR" dirty="0" err="1" smtClean="0"/>
              <a:t>πό</a:t>
            </a:r>
            <a:r>
              <a:rPr lang="el-GR" dirty="0" smtClean="0"/>
              <a:t> οποιοδήποτε σημείο του πλανήτη. Επίσης, δίνεται η δυνατότητα εγγραφής νέων ασθενών από την άνεση του σπιτιού τους.</a:t>
            </a:r>
            <a:endParaRPr lang="en-US" dirty="0" smtClean="0"/>
          </a:p>
          <a:p>
            <a:pPr algn="just"/>
            <a:endParaRPr lang="el-GR" dirty="0" smtClean="0"/>
          </a:p>
          <a:p>
            <a:pPr algn="just"/>
            <a:r>
              <a:rPr lang="el-GR" dirty="0" smtClean="0"/>
              <a:t>Πέρα από την παροχή της κλινικής φροντίδας, 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βοηθά και στην έρευνα</a:t>
            </a:r>
            <a:r>
              <a:rPr lang="en-US" dirty="0" smtClean="0"/>
              <a:t>.</a:t>
            </a:r>
            <a:endParaRPr lang="el-GR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Δημιουργία Ρόλων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Δημιουργία ρόλων μέσω: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b="1" dirty="0" smtClean="0"/>
              <a:t>Διαχείριση</a:t>
            </a:r>
            <a:r>
              <a:rPr lang="en-US" b="1" dirty="0" smtClean="0"/>
              <a:t> </a:t>
            </a:r>
            <a:r>
              <a:rPr lang="en-US" b="1" dirty="0"/>
              <a:t>&gt; </a:t>
            </a:r>
            <a:r>
              <a:rPr lang="el-GR" b="1" dirty="0" smtClean="0"/>
              <a:t>Διαχείριση ρόλων</a:t>
            </a:r>
            <a:endParaRPr lang="en-US" b="1" dirty="0" smtClean="0"/>
          </a:p>
          <a:p>
            <a:endParaRPr lang="el-GR" dirty="0"/>
          </a:p>
        </p:txBody>
      </p:sp>
      <p:pic>
        <p:nvPicPr>
          <p:cNvPr id="2052" name="Picture 4" descr="C:\Users\Lia St\Desktop\Screensho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5572811" cy="3240360"/>
          </a:xfrm>
          <a:prstGeom prst="rect">
            <a:avLst/>
          </a:prstGeom>
          <a:noFill/>
        </p:spPr>
      </p:pic>
      <p:sp>
        <p:nvSpPr>
          <p:cNvPr id="7" name="6 - TextBox"/>
          <p:cNvSpPr txBox="1"/>
          <p:nvPr/>
        </p:nvSpPr>
        <p:spPr>
          <a:xfrm>
            <a:off x="6156176" y="2924944"/>
            <a:ext cx="2664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Προσθήκη νέου ρόλου</a:t>
            </a:r>
            <a:endParaRPr lang="el-GR" dirty="0"/>
          </a:p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Εμφάνιση όλων των ρόλων που υπάρχουν στο σύστημα σε </a:t>
            </a:r>
            <a:r>
              <a:rPr lang="el-GR" dirty="0" err="1" smtClean="0"/>
              <a:t>μορ</a:t>
            </a:r>
            <a:r>
              <a:rPr lang="el-GR" dirty="0" smtClean="0"/>
              <a:t>-</a:t>
            </a:r>
            <a:r>
              <a:rPr lang="el-GR" dirty="0" err="1" smtClean="0"/>
              <a:t>φή</a:t>
            </a:r>
            <a:r>
              <a:rPr lang="el-GR" dirty="0" smtClean="0"/>
              <a:t> λίστας.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Πατήστε ένα ρόλο για επεξεργασία</a:t>
            </a:r>
            <a:r>
              <a:rPr lang="en-US" dirty="0" smtClean="0"/>
              <a:t>.</a:t>
            </a:r>
            <a:endParaRPr lang="el-GR" dirty="0" smtClean="0"/>
          </a:p>
          <a:p>
            <a:pPr marL="342900" indent="-342900" algn="just"/>
            <a:endParaRPr lang="el-GR" dirty="0" smtClean="0"/>
          </a:p>
          <a:p>
            <a:pPr marL="342900" indent="-342900" algn="just"/>
            <a:r>
              <a:rPr lang="el-GR" dirty="0" smtClean="0"/>
              <a:t>	Εάν μετά </a:t>
            </a:r>
            <a:r>
              <a:rPr lang="el-GR" dirty="0" err="1" smtClean="0"/>
              <a:t>ακολουθή</a:t>
            </a:r>
            <a:r>
              <a:rPr lang="el-GR" dirty="0" smtClean="0"/>
              <a:t>-</a:t>
            </a:r>
            <a:r>
              <a:rPr lang="el-GR" dirty="0" err="1" smtClean="0"/>
              <a:t>σετε</a:t>
            </a:r>
            <a:r>
              <a:rPr lang="el-GR" dirty="0" smtClean="0"/>
              <a:t> το σύνδεσμο </a:t>
            </a:r>
            <a:r>
              <a:rPr lang="en-US" dirty="0" smtClean="0"/>
              <a:t> </a:t>
            </a:r>
            <a:r>
              <a:rPr lang="el-GR" b="1" dirty="0" smtClean="0"/>
              <a:t>Προσθήκη Ρόλου </a:t>
            </a:r>
            <a:r>
              <a:rPr lang="el-GR" dirty="0" smtClean="0"/>
              <a:t>θα δείτε μια φόρμα για προσθήκη νέου ρόλου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Δημιουργία Ρόλων</a:t>
            </a:r>
            <a:endParaRPr lang="el-GR" dirty="0"/>
          </a:p>
        </p:txBody>
      </p:sp>
      <p:pic>
        <p:nvPicPr>
          <p:cNvPr id="3075" name="Picture 3" descr="C:\Users\Lia St\Desktop\Screenshot_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5901989" cy="4525963"/>
          </a:xfrm>
          <a:prstGeom prst="rect">
            <a:avLst/>
          </a:prstGeom>
          <a:noFill/>
        </p:spPr>
      </p:pic>
      <p:sp>
        <p:nvSpPr>
          <p:cNvPr id="6" name="5 - TextBox"/>
          <p:cNvSpPr txBox="1"/>
          <p:nvPr/>
        </p:nvSpPr>
        <p:spPr>
          <a:xfrm>
            <a:off x="6300192" y="2492896"/>
            <a:ext cx="2592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Προσθήκη ονόματος ρόλου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Επιλογή Δικαιωμάτων ρόλων</a:t>
            </a:r>
            <a:r>
              <a:rPr lang="en-US" dirty="0" smtClean="0"/>
              <a:t> </a:t>
            </a:r>
            <a:r>
              <a:rPr lang="el-GR" dirty="0" smtClean="0"/>
              <a:t>τα οποία </a:t>
            </a:r>
            <a:r>
              <a:rPr lang="el-GR" dirty="0" err="1" smtClean="0"/>
              <a:t>επι</a:t>
            </a:r>
            <a:r>
              <a:rPr lang="el-GR" dirty="0" smtClean="0"/>
              <a:t>-</a:t>
            </a:r>
            <a:r>
              <a:rPr lang="el-GR" dirty="0" err="1" smtClean="0"/>
              <a:t>θυμείτε</a:t>
            </a:r>
            <a:r>
              <a:rPr lang="el-GR" dirty="0" smtClean="0"/>
              <a:t> να </a:t>
            </a:r>
            <a:r>
              <a:rPr lang="el-GR" dirty="0" err="1" smtClean="0"/>
              <a:t>κληρονο</a:t>
            </a:r>
            <a:r>
              <a:rPr lang="el-GR" dirty="0" smtClean="0"/>
              <a:t>-</a:t>
            </a:r>
            <a:r>
              <a:rPr lang="el-GR" dirty="0" err="1" smtClean="0"/>
              <a:t>μηθούν</a:t>
            </a:r>
            <a:endParaRPr lang="el-GR" dirty="0" smtClean="0"/>
          </a:p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Επιλογή Δικαιωμάτων τα οποία θέλετε να έχουν οι ρόλοι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Δημιουργία Ρόλων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/>
            <a:r>
              <a:rPr lang="el-GR" sz="2800" dirty="0" smtClean="0"/>
              <a:t>Η δημιουργία αυτών των χρηστών</a:t>
            </a:r>
            <a:r>
              <a:rPr lang="en-US" sz="2800" dirty="0" smtClean="0"/>
              <a:t>, </a:t>
            </a:r>
            <a:r>
              <a:rPr lang="el-GR" sz="2800" dirty="0" smtClean="0"/>
              <a:t>θα γίνει μέσω:</a:t>
            </a:r>
          </a:p>
          <a:p>
            <a:pPr algn="just">
              <a:buNone/>
            </a:pPr>
            <a:r>
              <a:rPr lang="el-GR" sz="2800" dirty="0" smtClean="0"/>
              <a:t>	</a:t>
            </a:r>
            <a:r>
              <a:rPr lang="en-US" sz="2800" dirty="0" smtClean="0"/>
              <a:t> </a:t>
            </a:r>
            <a:r>
              <a:rPr lang="el-GR" sz="2800" b="1" dirty="0" smtClean="0"/>
              <a:t>Διαχείριση</a:t>
            </a:r>
            <a:r>
              <a:rPr lang="en-US" sz="2800" b="1" dirty="0" smtClean="0"/>
              <a:t> </a:t>
            </a:r>
            <a:r>
              <a:rPr lang="en-US" sz="2800" b="1" dirty="0"/>
              <a:t>&gt; </a:t>
            </a:r>
            <a:r>
              <a:rPr lang="el-GR" sz="2800" b="1" dirty="0" smtClean="0"/>
              <a:t>Διαχείριση χρηστών</a:t>
            </a:r>
            <a:endParaRPr lang="el-GR" sz="2800" dirty="0" smtClean="0"/>
          </a:p>
          <a:p>
            <a:pPr algn="just"/>
            <a:r>
              <a:rPr lang="el-GR" sz="2800" dirty="0" smtClean="0"/>
              <a:t>Αυτήν η σελίδα</a:t>
            </a:r>
            <a:r>
              <a:rPr lang="en-US" sz="2800" dirty="0" smtClean="0"/>
              <a:t> </a:t>
            </a:r>
            <a:r>
              <a:rPr lang="el-GR" sz="2800" dirty="0" smtClean="0"/>
              <a:t>σας επιτρέπει να βρείτε και να </a:t>
            </a:r>
            <a:r>
              <a:rPr lang="el-GR" sz="2800" dirty="0" err="1" smtClean="0"/>
              <a:t>επε</a:t>
            </a:r>
            <a:r>
              <a:rPr lang="el-GR" sz="2800" dirty="0" smtClean="0"/>
              <a:t>-</a:t>
            </a:r>
            <a:r>
              <a:rPr lang="el-GR" sz="2800" dirty="0" err="1" smtClean="0"/>
              <a:t>ξεργαστείτε</a:t>
            </a:r>
            <a:r>
              <a:rPr lang="el-GR" sz="2800" dirty="0" smtClean="0"/>
              <a:t> τους υπάρχοντες χρήστες</a:t>
            </a:r>
            <a:r>
              <a:rPr lang="en-US" sz="2800" dirty="0" smtClean="0"/>
              <a:t>.</a:t>
            </a:r>
            <a:endParaRPr lang="el-GR" sz="2800" dirty="0"/>
          </a:p>
        </p:txBody>
      </p:sp>
      <p:pic>
        <p:nvPicPr>
          <p:cNvPr id="4098" name="Picture 2" descr="C:\Users\Lia St\Desktop\Screenshot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5192020" cy="2880320"/>
          </a:xfrm>
          <a:prstGeom prst="rect">
            <a:avLst/>
          </a:prstGeom>
          <a:noFill/>
        </p:spPr>
      </p:pic>
      <p:sp>
        <p:nvSpPr>
          <p:cNvPr id="5" name="4 - TextBox"/>
          <p:cNvSpPr txBox="1"/>
          <p:nvPr/>
        </p:nvSpPr>
        <p:spPr>
          <a:xfrm>
            <a:off x="5940152" y="3933056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Δημιουργία νέου χρήστη</a:t>
            </a: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Αναζήτηση χρηστών</a:t>
            </a:r>
            <a:r>
              <a:rPr lang="en-US" dirty="0" smtClean="0"/>
              <a:t> </a:t>
            </a:r>
            <a:r>
              <a:rPr lang="el-GR" dirty="0" smtClean="0"/>
              <a:t>με βάση το όνομα ή το ρόλο</a:t>
            </a: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Αναζήτηση </a:t>
            </a:r>
            <a:r>
              <a:rPr lang="el-GR" dirty="0" err="1" smtClean="0"/>
              <a:t>αποτελεσμά</a:t>
            </a:r>
            <a:r>
              <a:rPr lang="el-GR" dirty="0" smtClean="0"/>
              <a:t>-των</a:t>
            </a: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l-GR" dirty="0" smtClean="0"/>
              <a:t>Επεξεργασία ενός </a:t>
            </a:r>
            <a:r>
              <a:rPr lang="el-GR" dirty="0" err="1" smtClean="0"/>
              <a:t>χρή</a:t>
            </a:r>
            <a:r>
              <a:rPr lang="el-GR" dirty="0" smtClean="0"/>
              <a:t>-στη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Δημιουργία Χρηστών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Οι χρήστες στο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χρειάζεται να </a:t>
            </a:r>
            <a:r>
              <a:rPr lang="el-GR" dirty="0" err="1" smtClean="0"/>
              <a:t>σχε</a:t>
            </a:r>
            <a:r>
              <a:rPr lang="el-GR" dirty="0" smtClean="0"/>
              <a:t>-</a:t>
            </a:r>
            <a:r>
              <a:rPr lang="el-GR" dirty="0" err="1" smtClean="0"/>
              <a:t>τίζονται</a:t>
            </a:r>
            <a:r>
              <a:rPr lang="el-GR" dirty="0" smtClean="0"/>
              <a:t> με τους ανθρώπους</a:t>
            </a:r>
            <a:r>
              <a:rPr lang="en-US" dirty="0" smtClean="0"/>
              <a:t>.</a:t>
            </a:r>
            <a:endParaRPr lang="el-GR" dirty="0"/>
          </a:p>
        </p:txBody>
      </p:sp>
      <p:pic>
        <p:nvPicPr>
          <p:cNvPr id="5122" name="Picture 2" descr="C:\Users\Lia St\Desktop\Screenshot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2852936"/>
            <a:ext cx="4320479" cy="2069473"/>
          </a:xfrm>
          <a:prstGeom prst="rect">
            <a:avLst/>
          </a:prstGeom>
          <a:noFill/>
        </p:spPr>
      </p:pic>
      <p:sp>
        <p:nvSpPr>
          <p:cNvPr id="5" name="4 - TextBox"/>
          <p:cNvSpPr txBox="1"/>
          <p:nvPr/>
        </p:nvSpPr>
        <p:spPr>
          <a:xfrm>
            <a:off x="1115616" y="551723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 smtClean="0"/>
              <a:t>Και στις δύο περιπτώσεις</a:t>
            </a:r>
            <a:r>
              <a:rPr lang="en-US" dirty="0" smtClean="0"/>
              <a:t> </a:t>
            </a:r>
            <a:r>
              <a:rPr lang="el-GR" dirty="0" smtClean="0"/>
              <a:t>θα σας οδηγήσει στην ίδια οθόνη</a:t>
            </a:r>
            <a:r>
              <a:rPr lang="en-US" dirty="0" smtClean="0"/>
              <a:t> </a:t>
            </a:r>
            <a:r>
              <a:rPr lang="el-GR" b="1" dirty="0" smtClean="0"/>
              <a:t>Προσθήκη</a:t>
            </a:r>
            <a:r>
              <a:rPr lang="en-US" b="1" dirty="0" smtClean="0"/>
              <a:t>/</a:t>
            </a:r>
            <a:r>
              <a:rPr lang="el-GR" b="1" dirty="0" smtClean="0"/>
              <a:t>Επεξεργασία</a:t>
            </a:r>
            <a:r>
              <a:rPr lang="en-US" b="1" dirty="0" smtClean="0"/>
              <a:t> </a:t>
            </a:r>
            <a:r>
              <a:rPr lang="el-GR" b="1" dirty="0" err="1" smtClean="0"/>
              <a:t>Χρή</a:t>
            </a:r>
            <a:r>
              <a:rPr lang="el-GR" b="1" dirty="0" smtClean="0"/>
              <a:t>-στη</a:t>
            </a:r>
            <a:r>
              <a:rPr lang="el-GR" dirty="0" smtClean="0"/>
              <a:t>.</a:t>
            </a:r>
            <a:endParaRPr lang="el-GR" dirty="0"/>
          </a:p>
        </p:txBody>
      </p:sp>
      <p:pic>
        <p:nvPicPr>
          <p:cNvPr id="5123" name="Picture 3" descr="C:\Users\Lia St\Desktop\Screenshot_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636912"/>
            <a:ext cx="3744416" cy="3776311"/>
          </a:xfrm>
          <a:prstGeom prst="rect">
            <a:avLst/>
          </a:prstGeom>
          <a:noFill/>
        </p:spPr>
      </p:pic>
      <p:sp>
        <p:nvSpPr>
          <p:cNvPr id="7" name="6 - Βέλος προς τα κάτω"/>
          <p:cNvSpPr/>
          <p:nvPr/>
        </p:nvSpPr>
        <p:spPr>
          <a:xfrm>
            <a:off x="2483768" y="508518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Users\Lia St\Desktop\Screenshot_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09120"/>
            <a:ext cx="2483823" cy="862583"/>
          </a:xfrm>
          <a:prstGeom prst="rect">
            <a:avLst/>
          </a:prstGeom>
          <a:noFill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Συντήρηση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l-GR" dirty="0" smtClean="0"/>
              <a:t>Για να επιβεβαιώσετε ότι το σύστημα λειτουργεί ομαλά και χωρίς λάθη</a:t>
            </a:r>
            <a:r>
              <a:rPr lang="en-US" dirty="0" smtClean="0"/>
              <a:t>, </a:t>
            </a:r>
            <a:r>
              <a:rPr lang="el-GR" dirty="0" smtClean="0"/>
              <a:t>ακολουθείστε τις παρακάτω συμβουλές</a:t>
            </a:r>
            <a:r>
              <a:rPr lang="en-US" dirty="0" smtClean="0"/>
              <a:t> </a:t>
            </a:r>
            <a:r>
              <a:rPr lang="el-GR" dirty="0" smtClean="0"/>
              <a:t>ως ένα σημείο έναρξης</a:t>
            </a:r>
            <a:r>
              <a:rPr lang="en-US" dirty="0" smtClean="0"/>
              <a:t> </a:t>
            </a:r>
            <a:r>
              <a:rPr lang="el-GR" dirty="0" smtClean="0"/>
              <a:t>για τη δημιουργία ενός πλάνου συντήρησης</a:t>
            </a:r>
            <a:r>
              <a:rPr lang="en-US" dirty="0" smtClean="0"/>
              <a:t> </a:t>
            </a:r>
            <a:r>
              <a:rPr lang="el-GR" dirty="0" smtClean="0"/>
              <a:t>για την εγκατάσταση του </a:t>
            </a:r>
            <a:r>
              <a:rPr lang="en-US" dirty="0" err="1" smtClean="0"/>
              <a:t>OpenMRS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l-GR" b="1" dirty="0" smtClean="0"/>
              <a:t>ΔΙΑΧΕΙΡΙΣΗ ΔΙΑΚΟΜΙΣΤΗ</a:t>
            </a:r>
            <a:endParaRPr lang="en-US" b="1" dirty="0" smtClean="0"/>
          </a:p>
          <a:p>
            <a:pPr algn="just"/>
            <a:r>
              <a:rPr lang="el-GR" b="1" dirty="0" smtClean="0"/>
              <a:t>ΑΝΤΙΓΡΑΦΑ ΑΣΦΑΛΕΙΑΣ</a:t>
            </a:r>
            <a:endParaRPr lang="en-US" b="1" dirty="0" smtClean="0"/>
          </a:p>
          <a:p>
            <a:pPr algn="just"/>
            <a:r>
              <a:rPr lang="el-GR" b="1" dirty="0" smtClean="0"/>
              <a:t>ΡΥΘΜΙΣΗ ΑΠΟΔΟΣΗΣ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l-GR" b="1" dirty="0" smtClean="0"/>
              <a:t>ΕΠΙΛΟΓΕΣ ΑΝΤΙΓΡΑΦΗΣ</a:t>
            </a:r>
            <a:endParaRPr lang="en-US" b="1" dirty="0" smtClean="0"/>
          </a:p>
          <a:p>
            <a:pPr algn="just"/>
            <a:r>
              <a:rPr lang="el-GR" b="1" dirty="0" smtClean="0"/>
              <a:t>ΑΝΑΒΑΘΜΙΣΗ Του </a:t>
            </a:r>
            <a:r>
              <a:rPr lang="en-US" b="1" dirty="0" err="1" smtClean="0"/>
              <a:t>OpenMRS</a:t>
            </a:r>
            <a:endParaRPr lang="en-US" b="1" dirty="0" smtClean="0"/>
          </a:p>
          <a:p>
            <a:pPr algn="just"/>
            <a:r>
              <a:rPr lang="el-GR" b="1" dirty="0" smtClean="0"/>
              <a:t>ΕΝΗΜΕΡΩΣΗ </a:t>
            </a:r>
            <a:r>
              <a:rPr lang="el-GR" b="1" dirty="0" smtClean="0"/>
              <a:t>ΕΝΟΤΗΤΩΝ</a:t>
            </a:r>
          </a:p>
          <a:p>
            <a:pPr algn="just"/>
            <a:endParaRPr lang="el-GR" b="1" dirty="0" smtClean="0"/>
          </a:p>
          <a:p>
            <a:pPr algn="just"/>
            <a:r>
              <a:rPr lang="el-GR" dirty="0" smtClean="0"/>
              <a:t>Για περισσότερες πληροφορίες, ανατρέξτε στο Εγχειρίδιο Χρήστη του </a:t>
            </a:r>
            <a:r>
              <a:rPr lang="en-US" dirty="0" err="1" smtClean="0"/>
              <a:t>OpenMRS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9" name="Picture 5" descr="C:\Users\Lia St\Desktop\Screenshot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573016"/>
            <a:ext cx="2520280" cy="729007"/>
          </a:xfrm>
          <a:prstGeom prst="rect">
            <a:avLst/>
          </a:prstGeom>
          <a:noFill/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Αντιμετώπιση προβλημάτων</a:t>
            </a:r>
            <a:r>
              <a:rPr lang="en-US" b="1" dirty="0" smtClean="0"/>
              <a:t> </a:t>
            </a:r>
            <a:r>
              <a:rPr lang="el-GR" b="1" dirty="0" smtClean="0"/>
              <a:t>κατά την εγκατάσταση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Σας προτείνουμε να χρησιμοποιήσετε το</a:t>
            </a:r>
            <a:r>
              <a:rPr lang="en-US" dirty="0" smtClean="0"/>
              <a:t> </a:t>
            </a:r>
            <a:r>
              <a:rPr lang="en-US" dirty="0"/>
              <a:t>Apache </a:t>
            </a:r>
            <a:r>
              <a:rPr lang="en-US" dirty="0" smtClean="0"/>
              <a:t>Tomcat </a:t>
            </a:r>
            <a:r>
              <a:rPr lang="en-US" dirty="0"/>
              <a:t>6.0.29 </a:t>
            </a:r>
            <a:r>
              <a:rPr lang="el-GR" dirty="0" smtClean="0"/>
              <a:t>για να λειτουργήσετε το </a:t>
            </a:r>
            <a:r>
              <a:rPr lang="en-US" dirty="0" err="1" smtClean="0"/>
              <a:t>OpenMRS</a:t>
            </a:r>
            <a:r>
              <a:rPr lang="en-US" dirty="0" smtClean="0"/>
              <a:t>.</a:t>
            </a:r>
          </a:p>
          <a:p>
            <a:pPr algn="just"/>
            <a:r>
              <a:rPr lang="el-GR" dirty="0" smtClean="0"/>
              <a:t>Για πιθανά </a:t>
            </a:r>
            <a:r>
              <a:rPr lang="el-GR" dirty="0" err="1" smtClean="0"/>
              <a:t>προβήματα</a:t>
            </a:r>
            <a:r>
              <a:rPr lang="el-GR" dirty="0" smtClean="0"/>
              <a:t> και λύσεις</a:t>
            </a:r>
            <a:r>
              <a:rPr lang="en-US" dirty="0" smtClean="0"/>
              <a:t>, </a:t>
            </a:r>
            <a:r>
              <a:rPr lang="el-GR" dirty="0" smtClean="0"/>
              <a:t>ελέγξτε</a:t>
            </a:r>
            <a:r>
              <a:rPr lang="en-US" dirty="0" smtClean="0"/>
              <a:t> </a:t>
            </a:r>
            <a:r>
              <a:rPr lang="el-GR" dirty="0" smtClean="0"/>
              <a:t>τον οδηγό του</a:t>
            </a:r>
            <a:r>
              <a:rPr lang="en-US" dirty="0" smtClean="0"/>
              <a:t>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και το κεφάλαιο</a:t>
            </a:r>
            <a:r>
              <a:rPr lang="en-US" dirty="0" smtClean="0"/>
              <a:t> «</a:t>
            </a:r>
            <a:r>
              <a:rPr lang="el-GR" dirty="0" err="1" smtClean="0"/>
              <a:t>Απο</a:t>
            </a:r>
            <a:r>
              <a:rPr lang="en-US" dirty="0" smtClean="0"/>
              <a:t>-</a:t>
            </a:r>
            <a:r>
              <a:rPr lang="el-GR" dirty="0" err="1" smtClean="0"/>
              <a:t>κτήστε</a:t>
            </a:r>
            <a:r>
              <a:rPr lang="el-GR" dirty="0" smtClean="0"/>
              <a:t> βοήθεια από την κοινότητα του </a:t>
            </a:r>
            <a:r>
              <a:rPr lang="en-US" dirty="0" err="1" smtClean="0"/>
              <a:t>OpenMRS</a:t>
            </a:r>
            <a:r>
              <a:rPr lang="en-US" dirty="0" smtClean="0"/>
              <a:t>“.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Ζητήστε βοήθεια από την κοινότητα του </a:t>
            </a:r>
            <a:r>
              <a:rPr lang="en-US" b="1" dirty="0" err="1" smtClean="0"/>
              <a:t>OpenMRS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l-GR" dirty="0" smtClean="0"/>
              <a:t>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υποστηρίζεται από μία ζωντανή κοινότητα</a:t>
            </a:r>
            <a:r>
              <a:rPr lang="en-US" dirty="0" smtClean="0"/>
              <a:t>. </a:t>
            </a:r>
            <a:r>
              <a:rPr lang="el-GR" dirty="0" smtClean="0"/>
              <a:t>Εάν χρειάζεστε βοήθεια</a:t>
            </a:r>
            <a:r>
              <a:rPr lang="en-US" dirty="0" smtClean="0"/>
              <a:t> </a:t>
            </a:r>
            <a:r>
              <a:rPr lang="el-GR" dirty="0" smtClean="0"/>
              <a:t>για εγκατάσταση</a:t>
            </a:r>
            <a:r>
              <a:rPr lang="en-US" dirty="0" smtClean="0"/>
              <a:t>, </a:t>
            </a:r>
            <a:r>
              <a:rPr lang="el-GR" dirty="0" smtClean="0"/>
              <a:t>χρήση</a:t>
            </a:r>
            <a:r>
              <a:rPr lang="en-US" dirty="0" smtClean="0"/>
              <a:t>, </a:t>
            </a:r>
            <a:r>
              <a:rPr lang="el-GR" dirty="0" err="1" smtClean="0"/>
              <a:t>ενη</a:t>
            </a:r>
            <a:r>
              <a:rPr lang="el-GR" dirty="0" smtClean="0"/>
              <a:t>-</a:t>
            </a:r>
            <a:r>
              <a:rPr lang="el-GR" dirty="0" err="1" smtClean="0"/>
              <a:t>μέρωση</a:t>
            </a:r>
            <a:r>
              <a:rPr lang="el-GR" dirty="0" smtClean="0"/>
              <a:t> </a:t>
            </a:r>
            <a:r>
              <a:rPr lang="el-GR" dirty="0" smtClean="0"/>
              <a:t>ή επέκταση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err="1" smtClean="0"/>
              <a:t>OpenMRS</a:t>
            </a:r>
            <a:r>
              <a:rPr lang="en-US" dirty="0"/>
              <a:t>, </a:t>
            </a:r>
            <a:r>
              <a:rPr lang="el-GR" dirty="0" smtClean="0"/>
              <a:t>μπορείτε να βρείτε βοήθεια σε πολλά μέρη</a:t>
            </a:r>
            <a:r>
              <a:rPr lang="en-US" dirty="0" smtClean="0"/>
              <a:t>.</a:t>
            </a:r>
          </a:p>
          <a:p>
            <a:pPr algn="just"/>
            <a:r>
              <a:rPr lang="el-GR" dirty="0" smtClean="0"/>
              <a:t>Το μόνο που χρειάζεστε είναι ένα </a:t>
            </a:r>
            <a:r>
              <a:rPr lang="el-GR" b="1" dirty="0" smtClean="0"/>
              <a:t>ΑΝΑΓΝΩΡΙΣΤΙΚΟ</a:t>
            </a:r>
            <a:r>
              <a:rPr lang="en-US" b="1" dirty="0" smtClean="0"/>
              <a:t> OPENMRS</a:t>
            </a:r>
            <a:r>
              <a:rPr lang="en-US" dirty="0" smtClean="0"/>
              <a:t> (</a:t>
            </a:r>
            <a:r>
              <a:rPr lang="en-US" i="1" dirty="0"/>
              <a:t>http://</a:t>
            </a:r>
            <a:r>
              <a:rPr lang="en-US" i="1" dirty="0" smtClean="0"/>
              <a:t>go.openmrs.org/id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/>
              <a:t>OPENMRS </a:t>
            </a:r>
            <a:r>
              <a:rPr lang="en-US" b="1" dirty="0" smtClean="0"/>
              <a:t>WIKI </a:t>
            </a:r>
            <a:r>
              <a:rPr lang="en-US" dirty="0" smtClean="0"/>
              <a:t>(</a:t>
            </a:r>
            <a:r>
              <a:rPr lang="en-US" i="1" dirty="0"/>
              <a:t>http://wiki.openmrs.org</a:t>
            </a:r>
            <a:r>
              <a:rPr lang="en-US" dirty="0" smtClean="0"/>
              <a:t>)</a:t>
            </a:r>
          </a:p>
          <a:p>
            <a:r>
              <a:rPr lang="el-GR" b="1" dirty="0" smtClean="0"/>
              <a:t>ΛΙΣΤΕΣ ΑΛΛΗΛΟΓΡΑΦΙΑΣ</a:t>
            </a:r>
            <a:r>
              <a:rPr lang="en-US" i="1" dirty="0" smtClean="0"/>
              <a:t>(http</a:t>
            </a:r>
            <a:r>
              <a:rPr lang="en-US" i="1" dirty="0"/>
              <a:t>://go.openmrs.org/lists</a:t>
            </a:r>
            <a:r>
              <a:rPr lang="en-US" dirty="0" smtClean="0"/>
              <a:t>)</a:t>
            </a:r>
          </a:p>
          <a:p>
            <a:r>
              <a:rPr lang="el-GR" b="1" dirty="0" smtClean="0"/>
              <a:t>ΑΠΑΝΤΗΣΕΙΣ </a:t>
            </a:r>
            <a:r>
              <a:rPr lang="en-US" b="1" dirty="0" smtClean="0"/>
              <a:t>OPENMRS </a:t>
            </a:r>
            <a:r>
              <a:rPr lang="en-US" dirty="0" smtClean="0"/>
              <a:t>(</a:t>
            </a:r>
            <a:r>
              <a:rPr lang="en-US" i="1" dirty="0"/>
              <a:t>https://answers.openmrs.org</a:t>
            </a:r>
            <a:r>
              <a:rPr lang="en-US" i="1" dirty="0" smtClean="0"/>
              <a:t>/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IRC</a:t>
            </a:r>
            <a:r>
              <a:rPr lang="en-US" dirty="0" smtClean="0"/>
              <a:t> (</a:t>
            </a:r>
            <a:r>
              <a:rPr lang="en-US" dirty="0"/>
              <a:t>Internet Relay </a:t>
            </a:r>
            <a:r>
              <a:rPr lang="en-US" dirty="0" smtClean="0"/>
              <a:t>Chat, </a:t>
            </a:r>
            <a:r>
              <a:rPr lang="en-US" i="1" dirty="0"/>
              <a:t>http://go.openmrs.org/irc</a:t>
            </a:r>
            <a:r>
              <a:rPr lang="en-US" dirty="0" smtClean="0"/>
              <a:t>) </a:t>
            </a:r>
          </a:p>
          <a:p>
            <a:r>
              <a:rPr lang="el-GR" b="1" dirty="0" smtClean="0"/>
              <a:t>ΓΡΑΦΕΙΟ ΒΟΗΘΕΙΑΣ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http</a:t>
            </a:r>
            <a:r>
              <a:rPr lang="en-US" i="1" dirty="0" smtClean="0"/>
              <a:t>://</a:t>
            </a:r>
            <a:r>
              <a:rPr lang="en-US" i="1" dirty="0"/>
              <a:t>go.openmrs.org/helpdesk</a:t>
            </a:r>
            <a:r>
              <a:rPr lang="en-US" dirty="0" smtClean="0"/>
              <a:t>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ΑΠΑΙΤΗΣΕΙΣ ΣΥΣΤΗΜΑΤΟΣ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l-GR" dirty="0" smtClean="0"/>
              <a:t>Το </a:t>
            </a:r>
            <a:r>
              <a:rPr lang="el-GR" dirty="0" smtClean="0"/>
              <a:t>απαιτούμενο </a:t>
            </a:r>
            <a:r>
              <a:rPr lang="el-GR" dirty="0" err="1" smtClean="0"/>
              <a:t>υλισμικό</a:t>
            </a:r>
            <a:r>
              <a:rPr lang="el-GR" dirty="0" smtClean="0"/>
              <a:t> εξαρτάται από το μέγεθος</a:t>
            </a:r>
            <a:r>
              <a:rPr lang="en-US" dirty="0" smtClean="0"/>
              <a:t> </a:t>
            </a:r>
            <a:r>
              <a:rPr lang="el-GR" dirty="0" smtClean="0"/>
              <a:t>της εκτέλεσής σας</a:t>
            </a:r>
            <a:r>
              <a:rPr lang="en-US" dirty="0" smtClean="0"/>
              <a:t>. </a:t>
            </a:r>
            <a:r>
              <a:rPr lang="el-GR" dirty="0" smtClean="0"/>
              <a:t>Για μικρές εκτελέσεις</a:t>
            </a:r>
            <a:r>
              <a:rPr lang="en-US" dirty="0" smtClean="0"/>
              <a:t>,</a:t>
            </a:r>
            <a:r>
              <a:rPr lang="el-GR" dirty="0" smtClean="0"/>
              <a:t> το</a:t>
            </a:r>
            <a:r>
              <a:rPr lang="en-US" dirty="0" smtClean="0"/>
              <a:t>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μπορεί να λειτουργήσει</a:t>
            </a:r>
            <a:r>
              <a:rPr lang="en-US" dirty="0" smtClean="0"/>
              <a:t> </a:t>
            </a:r>
            <a:r>
              <a:rPr lang="el-GR" dirty="0" smtClean="0"/>
              <a:t>σε κάθε υπολογιστή ή </a:t>
            </a:r>
            <a:r>
              <a:rPr lang="el-GR" dirty="0" err="1" smtClean="0"/>
              <a:t>λάπτοπ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l-GR" dirty="0" smtClean="0"/>
              <a:t>Ελάχιστες απαιτήσεις</a:t>
            </a:r>
            <a:r>
              <a:rPr lang="en-US" dirty="0" smtClean="0"/>
              <a:t>- </a:t>
            </a:r>
            <a:r>
              <a:rPr lang="el-GR" dirty="0" smtClean="0"/>
              <a:t>εκατοντάδες ασθενών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1 </a:t>
            </a:r>
            <a:r>
              <a:rPr lang="en-US" dirty="0"/>
              <a:t>GHz </a:t>
            </a:r>
            <a:r>
              <a:rPr lang="el-GR" dirty="0" smtClean="0"/>
              <a:t>επεξεργαστής ή καλύτερος</a:t>
            </a:r>
            <a:r>
              <a:rPr lang="en-US" dirty="0" smtClean="0"/>
              <a:t>, </a:t>
            </a:r>
            <a:r>
              <a:rPr lang="en-US" dirty="0"/>
              <a:t>256 MB </a:t>
            </a:r>
            <a:r>
              <a:rPr lang="el-GR" dirty="0" smtClean="0"/>
              <a:t>μνήμης ή περισσότερο</a:t>
            </a:r>
            <a:r>
              <a:rPr lang="en-US" dirty="0" smtClean="0"/>
              <a:t>, </a:t>
            </a:r>
            <a:r>
              <a:rPr lang="en-US" dirty="0"/>
              <a:t>40 GB </a:t>
            </a:r>
            <a:r>
              <a:rPr lang="el-GR" dirty="0" smtClean="0"/>
              <a:t>σκληρός δίσκος ή μεγαλύτερος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l-GR" dirty="0" smtClean="0"/>
              <a:t>Ελάχιστες απαιτήσεις</a:t>
            </a:r>
            <a:r>
              <a:rPr lang="en-US" dirty="0" smtClean="0"/>
              <a:t>- 10</a:t>
            </a:r>
            <a:r>
              <a:rPr lang="el-GR" dirty="0" smtClean="0"/>
              <a:t>.</a:t>
            </a:r>
            <a:r>
              <a:rPr lang="en-US" dirty="0" smtClean="0"/>
              <a:t>000 </a:t>
            </a:r>
            <a:r>
              <a:rPr lang="el-GR" dirty="0" smtClean="0"/>
              <a:t>ασθενείς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1.5</a:t>
            </a:r>
            <a:r>
              <a:rPr lang="en-US" dirty="0"/>
              <a:t>+ GHz, 2 GB </a:t>
            </a:r>
            <a:r>
              <a:rPr lang="el-GR" dirty="0" smtClean="0"/>
              <a:t>μνήμης</a:t>
            </a:r>
            <a:r>
              <a:rPr lang="en-US" dirty="0" smtClean="0"/>
              <a:t>, </a:t>
            </a:r>
            <a:r>
              <a:rPr lang="el-GR" dirty="0" smtClean="0"/>
              <a:t>και</a:t>
            </a:r>
            <a:r>
              <a:rPr lang="en-US" dirty="0" smtClean="0"/>
              <a:t> </a:t>
            </a:r>
            <a:r>
              <a:rPr lang="en-US" dirty="0"/>
              <a:t>150+ GB </a:t>
            </a:r>
            <a:r>
              <a:rPr lang="el-GR" dirty="0" smtClean="0"/>
              <a:t>σκληρός δίσκος </a:t>
            </a:r>
            <a:r>
              <a:rPr lang="en-US" dirty="0" smtClean="0"/>
              <a:t> </a:t>
            </a:r>
            <a:r>
              <a:rPr lang="el-GR" dirty="0" smtClean="0"/>
              <a:t>με</a:t>
            </a:r>
            <a:r>
              <a:rPr lang="en-US" dirty="0" smtClean="0"/>
              <a:t> </a:t>
            </a:r>
            <a:r>
              <a:rPr lang="en-US" dirty="0"/>
              <a:t>RAID </a:t>
            </a:r>
            <a:r>
              <a:rPr lang="el-GR" dirty="0" smtClean="0"/>
              <a:t>και</a:t>
            </a:r>
            <a:r>
              <a:rPr lang="en-US" dirty="0" smtClean="0"/>
              <a:t> </a:t>
            </a:r>
            <a:r>
              <a:rPr lang="el-GR" dirty="0" smtClean="0"/>
              <a:t>κατάλληλη υποδομή για αντίγραφα ασφαλείας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l-GR" dirty="0" smtClean="0"/>
              <a:t>Ελάχιστες απαιτήσεις</a:t>
            </a:r>
            <a:r>
              <a:rPr lang="en-US" dirty="0" smtClean="0"/>
              <a:t>- </a:t>
            </a:r>
            <a:r>
              <a:rPr lang="en-US" dirty="0"/>
              <a:t>250,000 </a:t>
            </a:r>
            <a:r>
              <a:rPr lang="el-GR" dirty="0" smtClean="0"/>
              <a:t>ασθενείς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l-GR" dirty="0" smtClean="0"/>
              <a:t>δύο </a:t>
            </a:r>
            <a:r>
              <a:rPr lang="en-US" dirty="0" smtClean="0"/>
              <a:t>2.26 </a:t>
            </a:r>
            <a:r>
              <a:rPr lang="en-US" dirty="0"/>
              <a:t>GHz </a:t>
            </a:r>
            <a:r>
              <a:rPr lang="el-GR" dirty="0" err="1" smtClean="0"/>
              <a:t>τετραπύρηνοι</a:t>
            </a:r>
            <a:r>
              <a:rPr lang="el-GR" dirty="0" smtClean="0"/>
              <a:t> επεξεργαστές</a:t>
            </a:r>
            <a:r>
              <a:rPr lang="en-US" dirty="0" smtClean="0"/>
              <a:t>, </a:t>
            </a:r>
            <a:r>
              <a:rPr lang="en-US" dirty="0"/>
              <a:t>16 </a:t>
            </a:r>
            <a:r>
              <a:rPr lang="el-GR" dirty="0" smtClean="0"/>
              <a:t>μνήμη και </a:t>
            </a:r>
            <a:r>
              <a:rPr lang="en-US" dirty="0" smtClean="0"/>
              <a:t>500 </a:t>
            </a:r>
            <a:r>
              <a:rPr lang="en-US" dirty="0"/>
              <a:t>GB </a:t>
            </a:r>
            <a:r>
              <a:rPr lang="el-GR" dirty="0" smtClean="0"/>
              <a:t>σκληρός δίσκος με </a:t>
            </a:r>
            <a:r>
              <a:rPr lang="en-US" dirty="0" smtClean="0"/>
              <a:t>RAID </a:t>
            </a:r>
            <a:r>
              <a:rPr lang="el-GR" dirty="0" smtClean="0"/>
              <a:t>και</a:t>
            </a:r>
            <a:r>
              <a:rPr lang="en-US" dirty="0" smtClean="0"/>
              <a:t> </a:t>
            </a:r>
            <a:r>
              <a:rPr lang="el-GR" dirty="0" smtClean="0"/>
              <a:t>κατάλληλη υποδομή για αντίγραφα ασφαλείας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Ευχαριστούμε για την προσοχή σας!!</a:t>
            </a:r>
            <a:endParaRPr lang="el-GR" dirty="0"/>
          </a:p>
        </p:txBody>
      </p:sp>
      <p:pic>
        <p:nvPicPr>
          <p:cNvPr id="2051" name="Picture 3" descr="C:\Users\Δημήτρης\Desktop\thank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824536" cy="4821057"/>
          </a:xfrm>
          <a:prstGeom prst="rect">
            <a:avLst/>
          </a:prstGeom>
          <a:noFill/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68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Η αρχή του </a:t>
            </a:r>
            <a:r>
              <a:rPr lang="en-US" b="1" dirty="0" err="1" smtClean="0"/>
              <a:t>OpenMRS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l-GR" dirty="0" smtClean="0"/>
              <a:t>Ένα από τα μέρη στα οποία γεννήθηκε 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αποτελεί το </a:t>
            </a:r>
            <a:r>
              <a:rPr lang="en-US" i="1" dirty="0" err="1" smtClean="0"/>
              <a:t>Moi</a:t>
            </a:r>
            <a:r>
              <a:rPr lang="en-US" i="1" dirty="0" smtClean="0"/>
              <a:t> University Teaching and Referral Hospital, </a:t>
            </a:r>
            <a:r>
              <a:rPr lang="en-US" i="1" dirty="0" err="1" smtClean="0"/>
              <a:t>Eldoret</a:t>
            </a:r>
            <a:r>
              <a:rPr lang="en-US" i="1" dirty="0" smtClean="0"/>
              <a:t>, Kenya</a:t>
            </a:r>
            <a:r>
              <a:rPr lang="el-GR" i="1" dirty="0" smtClean="0"/>
              <a:t>. </a:t>
            </a:r>
            <a:endParaRPr lang="en-US" i="1" dirty="0" smtClean="0"/>
          </a:p>
          <a:p>
            <a:pPr algn="just"/>
            <a:endParaRPr lang="el-GR" dirty="0" smtClean="0"/>
          </a:p>
          <a:p>
            <a:pPr algn="just"/>
            <a:r>
              <a:rPr lang="el-GR" dirty="0" smtClean="0"/>
              <a:t>Στην αρχή στόχος του συστήματος ήταν η παροχή κατάρτισης της υγειονομικής περίθαλψης στους </a:t>
            </a:r>
            <a:r>
              <a:rPr lang="el-GR" dirty="0" err="1" smtClean="0"/>
              <a:t>φοι</a:t>
            </a:r>
            <a:r>
              <a:rPr lang="en-US" dirty="0" smtClean="0"/>
              <a:t>-</a:t>
            </a:r>
            <a:r>
              <a:rPr lang="el-GR" dirty="0" err="1" smtClean="0"/>
              <a:t>τητές</a:t>
            </a:r>
            <a:r>
              <a:rPr lang="el-GR" dirty="0" smtClean="0"/>
              <a:t> του Πανεπιστημίου, αλλά ένα ξέσπασμα του ιού </a:t>
            </a:r>
            <a:r>
              <a:rPr lang="en-US" dirty="0" smtClean="0"/>
              <a:t>HIV/AIDS </a:t>
            </a:r>
            <a:r>
              <a:rPr lang="el-GR" dirty="0" smtClean="0"/>
              <a:t>στην δυτική Κένυα, έκανε το πρόγραμμα να επανεξετάσει τους στόχους του. Στη συνέχεια, </a:t>
            </a:r>
            <a:r>
              <a:rPr lang="el-GR" dirty="0" err="1" smtClean="0"/>
              <a:t>συμπε</a:t>
            </a:r>
            <a:r>
              <a:rPr lang="en-US" dirty="0" smtClean="0"/>
              <a:t>-</a:t>
            </a:r>
            <a:r>
              <a:rPr lang="el-GR" dirty="0" err="1" smtClean="0"/>
              <a:t>ριλήφθηκε</a:t>
            </a:r>
            <a:r>
              <a:rPr lang="el-GR" dirty="0" smtClean="0"/>
              <a:t> και η πρόσβαση της </a:t>
            </a:r>
            <a:r>
              <a:rPr lang="en-US" dirty="0" smtClean="0"/>
              <a:t>Microsoft </a:t>
            </a:r>
            <a:r>
              <a:rPr lang="el-GR" dirty="0" smtClean="0"/>
              <a:t>για την πα</a:t>
            </a:r>
            <a:r>
              <a:rPr lang="en-US" dirty="0" smtClean="0"/>
              <a:t>-</a:t>
            </a:r>
            <a:r>
              <a:rPr lang="el-GR" dirty="0" err="1" smtClean="0"/>
              <a:t>ρακολούθηση</a:t>
            </a:r>
            <a:r>
              <a:rPr lang="el-GR" dirty="0" smtClean="0"/>
              <a:t> της φροντίδας των ασθενών</a:t>
            </a:r>
            <a:r>
              <a:rPr lang="en-US" dirty="0" smtClean="0"/>
              <a:t>.</a:t>
            </a:r>
            <a:endParaRPr lang="el-GR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Πού ταιριάζει καλύτερα το </a:t>
            </a:r>
            <a:r>
              <a:rPr lang="en-US" b="1" dirty="0" err="1" smtClean="0"/>
              <a:t>OpenMRS</a:t>
            </a:r>
            <a:r>
              <a:rPr lang="en-US" b="1" dirty="0" smtClean="0"/>
              <a:t>;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l-GR" dirty="0" smtClean="0"/>
              <a:t>Η εφαρμογή θέτει στο κέντρο τον ασθενή και η βασική πληροφορία που περιλαμβάνει είναι η άμεση φροντίδα στον ασθενή. Για παράδειγμα, εάν κάποιος επιθυμεί την αναζήτηση δειγμάτων εργαστηρίου θα πρέπει να </a:t>
            </a:r>
            <a:r>
              <a:rPr lang="el-GR" dirty="0" err="1" smtClean="0"/>
              <a:t>αναζη</a:t>
            </a:r>
            <a:r>
              <a:rPr lang="en-US" dirty="0" smtClean="0"/>
              <a:t>-</a:t>
            </a:r>
            <a:r>
              <a:rPr lang="el-GR" dirty="0" err="1" smtClean="0"/>
              <a:t>τήσει</a:t>
            </a:r>
            <a:r>
              <a:rPr lang="el-GR" dirty="0" smtClean="0"/>
              <a:t> μια διαφορετική εφαρμογή.</a:t>
            </a:r>
            <a:endParaRPr lang="en-US" dirty="0" smtClean="0"/>
          </a:p>
          <a:p>
            <a:pPr algn="just"/>
            <a:endParaRPr lang="el-GR" dirty="0" smtClean="0"/>
          </a:p>
          <a:p>
            <a:pPr algn="just"/>
            <a:r>
              <a:rPr lang="el-GR" dirty="0" smtClean="0"/>
              <a:t>Το </a:t>
            </a:r>
            <a:r>
              <a:rPr lang="en-US" dirty="0" err="1" smtClean="0"/>
              <a:t>OpenMRS</a:t>
            </a:r>
            <a:r>
              <a:rPr lang="en-US" dirty="0" smtClean="0"/>
              <a:t> </a:t>
            </a:r>
            <a:r>
              <a:rPr lang="el-GR" dirty="0" smtClean="0"/>
              <a:t>επιτρέπει τη σύνδεση πολλαπλών </a:t>
            </a:r>
            <a:r>
              <a:rPr lang="el-GR" dirty="0" err="1" smtClean="0"/>
              <a:t>αλληλε</a:t>
            </a:r>
            <a:r>
              <a:rPr lang="en-US" dirty="0" smtClean="0"/>
              <a:t>-</a:t>
            </a:r>
            <a:r>
              <a:rPr lang="el-GR" dirty="0" err="1" smtClean="0"/>
              <a:t>πιδράσεων</a:t>
            </a:r>
            <a:r>
              <a:rPr lang="el-GR" dirty="0" smtClean="0"/>
              <a:t>  με την πάροδο του χρόνου σε ένα ενιαίο </a:t>
            </a:r>
            <a:r>
              <a:rPr lang="el-GR" dirty="0" err="1" smtClean="0"/>
              <a:t>διάγ</a:t>
            </a:r>
            <a:r>
              <a:rPr lang="en-US" dirty="0" smtClean="0"/>
              <a:t>-</a:t>
            </a:r>
            <a:r>
              <a:rPr lang="el-GR" dirty="0" err="1" smtClean="0"/>
              <a:t>ραμμα</a:t>
            </a:r>
            <a:r>
              <a:rPr lang="el-GR" dirty="0" smtClean="0"/>
              <a:t> ασθενούς, γεγονός που βοηθάει τους κλινικούς να προβούν με μεγαλύτερη ευκολία σε αποτελέσματα και συμπεράσματα. Η εφαρμογή δεν ενδείκνυται εάν σε περί</a:t>
            </a:r>
            <a:r>
              <a:rPr lang="en-US" dirty="0" smtClean="0"/>
              <a:t>-</a:t>
            </a:r>
            <a:r>
              <a:rPr lang="el-GR" dirty="0" err="1" smtClean="0"/>
              <a:t>πτωση</a:t>
            </a:r>
            <a:r>
              <a:rPr lang="el-GR" dirty="0" smtClean="0"/>
              <a:t> που κάποιος ενδιαφέρεται για μεμονωμένες </a:t>
            </a:r>
            <a:r>
              <a:rPr lang="el-GR" dirty="0" err="1" smtClean="0"/>
              <a:t>επι</a:t>
            </a:r>
            <a:r>
              <a:rPr lang="en-US" dirty="0" smtClean="0"/>
              <a:t>-</a:t>
            </a:r>
            <a:r>
              <a:rPr lang="el-GR" dirty="0" smtClean="0"/>
              <a:t>σκέψεις ενός ασθενή.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Απαιτείται τεχνική ικανότητα για τη διαχείριση του </a:t>
            </a:r>
            <a:r>
              <a:rPr lang="en-US" b="1" dirty="0" err="1" smtClean="0"/>
              <a:t>OpenMRS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800" dirty="0" smtClean="0"/>
              <a:t>Απαιτείται μια αρκετά εξελιγμένη ομάδα </a:t>
            </a:r>
            <a:r>
              <a:rPr lang="el-GR" sz="2800" dirty="0" err="1" smtClean="0"/>
              <a:t>προγραμ</a:t>
            </a:r>
            <a:r>
              <a:rPr lang="el-GR" sz="2800" dirty="0" smtClean="0"/>
              <a:t>-</a:t>
            </a:r>
            <a:r>
              <a:rPr lang="el-GR" sz="2800" dirty="0" err="1" smtClean="0"/>
              <a:t>ματιστών</a:t>
            </a:r>
            <a:r>
              <a:rPr lang="el-GR" sz="2800" dirty="0" smtClean="0"/>
              <a:t> για την λειτουργία της εφαρμογής.</a:t>
            </a:r>
            <a:endParaRPr lang="en-US" sz="2800" dirty="0" smtClean="0"/>
          </a:p>
          <a:p>
            <a:endParaRPr lang="en-US" sz="2800" dirty="0" smtClean="0"/>
          </a:p>
          <a:p>
            <a:pPr algn="just"/>
            <a:r>
              <a:rPr lang="el-GR" sz="2800" dirty="0" smtClean="0"/>
              <a:t>Θα χρειαστούν τουλάχιστον συνεχείς πόροι με </a:t>
            </a:r>
            <a:r>
              <a:rPr lang="el-GR" sz="2800" dirty="0" err="1" smtClean="0"/>
              <a:t>γνώ</a:t>
            </a:r>
            <a:r>
              <a:rPr lang="el-GR" sz="2800" dirty="0" smtClean="0"/>
              <a:t>-σεις σε τρεις τομείς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arenR"/>
            </a:pPr>
            <a:r>
              <a:rPr lang="el-GR" sz="2800" dirty="0" smtClean="0"/>
              <a:t>Διαχείριση ιατρικής πληροφορίας</a:t>
            </a:r>
            <a:endParaRPr lang="en-US" sz="2800" dirty="0" smtClean="0"/>
          </a:p>
          <a:p>
            <a:pPr marL="514350" indent="-514350">
              <a:buAutoNum type="arabicParenR"/>
            </a:pPr>
            <a:r>
              <a:rPr lang="el-GR" sz="2800" dirty="0" smtClean="0"/>
              <a:t>Διαχείριση συστήματος</a:t>
            </a:r>
            <a:endParaRPr lang="en-US" sz="2800" dirty="0" smtClean="0"/>
          </a:p>
          <a:p>
            <a:pPr marL="514350" indent="-514350">
              <a:buAutoNum type="arabicParenR"/>
            </a:pPr>
            <a:r>
              <a:rPr lang="el-GR" sz="2800" dirty="0" smtClean="0"/>
              <a:t>Δεξιότητες ανάπτυξης ελεύθερου λογισμικού</a:t>
            </a:r>
            <a:endParaRPr lang="el-GR" sz="28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794-0ABE-46DD-9A38-E574CC5C9151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2458</Words>
  <Application>Microsoft Office PowerPoint</Application>
  <PresentationFormat>Προβολή στην οθόνη (4:3)</PresentationFormat>
  <Paragraphs>382</Paragraphs>
  <Slides>68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68</vt:i4>
      </vt:variant>
    </vt:vector>
  </HeadingPairs>
  <TitlesOfParts>
    <vt:vector size="69" baseType="lpstr">
      <vt:lpstr>Θέμα του Office</vt:lpstr>
      <vt:lpstr>Παρουσίαση του OpenMRS</vt:lpstr>
      <vt:lpstr>Διαφάνεια 2</vt:lpstr>
      <vt:lpstr>Τι είναι το OpenMRS;</vt:lpstr>
      <vt:lpstr>Τι είναι το OpenMRS;</vt:lpstr>
      <vt:lpstr>Τι είναι το OpenMRS;</vt:lpstr>
      <vt:lpstr>Τι είναι το OpenMRS;</vt:lpstr>
      <vt:lpstr>Η αρχή του OpenMRS</vt:lpstr>
      <vt:lpstr>Πού ταιριάζει καλύτερα το OpenMRS;</vt:lpstr>
      <vt:lpstr>Απαιτείται τεχνική ικανότητα για τη διαχείριση του OpenMRS</vt:lpstr>
      <vt:lpstr>Σύνδεσμοι</vt:lpstr>
      <vt:lpstr>Σύνδεσμοι</vt:lpstr>
      <vt:lpstr>Μετάπτωση στο OpenMRS</vt:lpstr>
      <vt:lpstr>Μετάπτωση στο OpenMRS</vt:lpstr>
      <vt:lpstr>Συνεχιζόμενη Υποστήριξη και Ανάπτυξη</vt:lpstr>
      <vt:lpstr>Εγκατάσταση και Αρχικές ρυθμίσεις</vt:lpstr>
      <vt:lpstr>Αυτόνομη έκδοση OpenMRS</vt:lpstr>
      <vt:lpstr>Αναβάθμιση αυτόνομης έκδοσης OpenMRS</vt:lpstr>
      <vt:lpstr>Σύνδεση</vt:lpstr>
      <vt:lpstr>Διακοπή και Επανεκκίνηση</vt:lpstr>
      <vt:lpstr>Έκδοση επιχείρησης OpenMRS</vt:lpstr>
      <vt:lpstr>Αναβάθμιση έκδοσης επιχείρησης του OpenMRS:</vt:lpstr>
      <vt:lpstr>Υπόδειγμα OpenMRS</vt:lpstr>
      <vt:lpstr>Υπόδειγμα OpenMRS</vt:lpstr>
      <vt:lpstr>Κατανόηση της διεπαφής χρηστών</vt:lpstr>
      <vt:lpstr>Αρχική σελίδα</vt:lpstr>
      <vt:lpstr>Διαχείριση</vt:lpstr>
      <vt:lpstr>Προβολή και δημιουργία ασθενών</vt:lpstr>
      <vt:lpstr>Πίνακας ασθενούς</vt:lpstr>
      <vt:lpstr>Προσαρμογή OpenMRS</vt:lpstr>
      <vt:lpstr>Ομαδοποιημένες μονάδες</vt:lpstr>
      <vt:lpstr>Διαχείριση εννοιών και μεταδεδομένων</vt:lpstr>
      <vt:lpstr>Δημιουργία νέας έννοιας</vt:lpstr>
      <vt:lpstr>Διαφάνεια 33</vt:lpstr>
      <vt:lpstr>Aνταλλαγή εννοιών και μεταδεδομένων</vt:lpstr>
      <vt:lpstr>Aνταλλαγή εννοιών και μεταδεδομένων</vt:lpstr>
      <vt:lpstr>Aνταλλαγή εννοιών και μεταδεδομένων</vt:lpstr>
      <vt:lpstr>Εγγραφή ασθενούς</vt:lpstr>
      <vt:lpstr>Εγγραφή ασθενούς</vt:lpstr>
      <vt:lpstr>Διαφάνεια 39</vt:lpstr>
      <vt:lpstr>Διαφάνεια 40</vt:lpstr>
      <vt:lpstr>Εισαγωγή δεδομένων</vt:lpstr>
      <vt:lpstr>Εισαγωγή δεδομένων</vt:lpstr>
      <vt:lpstr>Εισαγωγή δεδομένων</vt:lpstr>
      <vt:lpstr>Διαφάνεια 44</vt:lpstr>
      <vt:lpstr>Εισαγωγή δεδομένων</vt:lpstr>
      <vt:lpstr>Εισαγωγή δεδομένων</vt:lpstr>
      <vt:lpstr>Διαφάνεια 47</vt:lpstr>
      <vt:lpstr>Διαφάνεια 48</vt:lpstr>
      <vt:lpstr>Εισαγωγή δεδομένων</vt:lpstr>
      <vt:lpstr>Εισαγωγή δεδομένων</vt:lpstr>
      <vt:lpstr>Διαφάνεια 51</vt:lpstr>
      <vt:lpstr>Διαφάνεια 52</vt:lpstr>
      <vt:lpstr>Διαφάνεια 53</vt:lpstr>
      <vt:lpstr>Cohort builder</vt:lpstr>
      <vt:lpstr>Αναφορές</vt:lpstr>
      <vt:lpstr>Ειδοποιήσεις ασθενών και Σημαίες</vt:lpstr>
      <vt:lpstr>Διαχείριση χρήστη και Έλεγχος πρόσβασης</vt:lpstr>
      <vt:lpstr>Ρόλοι σχεδιασμού και Σχήματα προνομίων</vt:lpstr>
      <vt:lpstr>Ενσωματωμένοι Ρόλοι</vt:lpstr>
      <vt:lpstr>Δημιουργία Ρόλων</vt:lpstr>
      <vt:lpstr>Δημιουργία Ρόλων</vt:lpstr>
      <vt:lpstr>Δημιουργία Ρόλων</vt:lpstr>
      <vt:lpstr>Δημιουργία Χρηστών</vt:lpstr>
      <vt:lpstr>Συντήρηση</vt:lpstr>
      <vt:lpstr>Αντιμετώπιση προβλημάτων κατά την εγκατάσταση</vt:lpstr>
      <vt:lpstr>Ζητήστε βοήθεια από την κοινότητα του OpenMRS</vt:lpstr>
      <vt:lpstr>ΑΠΑΙΤΗΣΕΙΣ ΣΥΣΤΗΜΑΤΟΣ</vt:lpstr>
      <vt:lpstr>Ευχαριστούμε για την προσοχή σας!!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OpenMRS</dc:title>
  <dc:creator>Δημήτρης</dc:creator>
  <cp:lastModifiedBy>Δημήτρης</cp:lastModifiedBy>
  <cp:revision>22</cp:revision>
  <dcterms:created xsi:type="dcterms:W3CDTF">2015-10-12T13:56:23Z</dcterms:created>
  <dcterms:modified xsi:type="dcterms:W3CDTF">2015-10-12T17:19:48Z</dcterms:modified>
</cp:coreProperties>
</file>