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58" r:id="rId6"/>
    <p:sldId id="257" r:id="rId7"/>
    <p:sldId id="260" r:id="rId8"/>
    <p:sldId id="263" r:id="rId9"/>
    <p:sldId id="262" r:id="rId10"/>
    <p:sldId id="265" r:id="rId11"/>
    <p:sldId id="267" r:id="rId12"/>
    <p:sldId id="269" r:id="rId13"/>
    <p:sldId id="270" r:id="rId14"/>
    <p:sldId id="273" r:id="rId15"/>
    <p:sldId id="296" r:id="rId16"/>
    <p:sldId id="300" r:id="rId17"/>
    <p:sldId id="298" r:id="rId18"/>
    <p:sldId id="299" r:id="rId19"/>
    <p:sldId id="307" r:id="rId20"/>
    <p:sldId id="271" r:id="rId21"/>
    <p:sldId id="274" r:id="rId22"/>
    <p:sldId id="301" r:id="rId23"/>
    <p:sldId id="276" r:id="rId24"/>
    <p:sldId id="303" r:id="rId25"/>
    <p:sldId id="259" r:id="rId26"/>
    <p:sldId id="288" r:id="rId27"/>
    <p:sldId id="280" r:id="rId28"/>
    <p:sldId id="308" r:id="rId29"/>
    <p:sldId id="281" r:id="rId30"/>
    <p:sldId id="282" r:id="rId31"/>
    <p:sldId id="305" r:id="rId32"/>
    <p:sldId id="304" r:id="rId33"/>
    <p:sldId id="286" r:id="rId34"/>
    <p:sldId id="285" r:id="rId35"/>
    <p:sldId id="306" r:id="rId36"/>
    <p:sldId id="289" r:id="rId37"/>
    <p:sldId id="309" r:id="rId38"/>
    <p:sldId id="292" r:id="rId39"/>
    <p:sldId id="31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660"/>
  </p:normalViewPr>
  <p:slideViewPr>
    <p:cSldViewPr snapToGrid="0">
      <p:cViewPr varScale="1">
        <p:scale>
          <a:sx n="74" d="100"/>
          <a:sy n="74" d="100"/>
        </p:scale>
        <p:origin x="4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A1F4CD-0708-4339-A47D-25F76AEDB4DB}"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2EA33616-6C58-403A-899C-3B7D55F71B27}">
      <dgm:prSet phldrT="[Text]" custT="1"/>
      <dgm:spPr/>
      <dgm:t>
        <a:bodyPr/>
        <a:lstStyle/>
        <a:p>
          <a:r>
            <a:rPr lang="en-US" sz="2000" b="1" dirty="0">
              <a:solidFill>
                <a:schemeClr val="tx1"/>
              </a:solidFill>
            </a:rPr>
            <a:t>An analysis on data collected  from a survey conducted on over 4000 Farmers</a:t>
          </a:r>
        </a:p>
      </dgm:t>
    </dgm:pt>
    <dgm:pt modelId="{D5F52E3B-7BE2-4E80-90FF-8306A17CFF8A}" type="parTrans" cxnId="{B5368AB3-6A09-4986-8A56-83DA555636EB}">
      <dgm:prSet/>
      <dgm:spPr/>
      <dgm:t>
        <a:bodyPr/>
        <a:lstStyle/>
        <a:p>
          <a:endParaRPr lang="en-US"/>
        </a:p>
      </dgm:t>
    </dgm:pt>
    <dgm:pt modelId="{163CC27F-84E5-444B-8EA9-ABC32484E352}" type="sibTrans" cxnId="{B5368AB3-6A09-4986-8A56-83DA555636EB}">
      <dgm:prSet/>
      <dgm:spPr/>
      <dgm:t>
        <a:bodyPr/>
        <a:lstStyle/>
        <a:p>
          <a:endParaRPr lang="en-US"/>
        </a:p>
      </dgm:t>
    </dgm:pt>
    <dgm:pt modelId="{BE809DCD-C791-4D06-B74E-636465068ABF}" type="pres">
      <dgm:prSet presAssocID="{6EA1F4CD-0708-4339-A47D-25F76AEDB4DB}" presName="hierChild1" presStyleCnt="0">
        <dgm:presLayoutVars>
          <dgm:orgChart val="1"/>
          <dgm:chPref val="1"/>
          <dgm:dir/>
          <dgm:animOne val="branch"/>
          <dgm:animLvl val="lvl"/>
          <dgm:resizeHandles/>
        </dgm:presLayoutVars>
      </dgm:prSet>
      <dgm:spPr/>
    </dgm:pt>
    <dgm:pt modelId="{CBC44882-21AA-4C17-849C-D9C786CEEDB2}" type="pres">
      <dgm:prSet presAssocID="{2EA33616-6C58-403A-899C-3B7D55F71B27}" presName="hierRoot1" presStyleCnt="0">
        <dgm:presLayoutVars>
          <dgm:hierBranch val="init"/>
        </dgm:presLayoutVars>
      </dgm:prSet>
      <dgm:spPr/>
    </dgm:pt>
    <dgm:pt modelId="{D34B3118-2238-4881-A51D-D88F2B6A435D}" type="pres">
      <dgm:prSet presAssocID="{2EA33616-6C58-403A-899C-3B7D55F71B27}" presName="rootComposite1" presStyleCnt="0"/>
      <dgm:spPr/>
    </dgm:pt>
    <dgm:pt modelId="{6EC8FE8C-3EAF-4DCB-B78C-936D0F26F435}" type="pres">
      <dgm:prSet presAssocID="{2EA33616-6C58-403A-899C-3B7D55F71B27}" presName="rootText1" presStyleLbl="node0" presStyleIdx="0" presStyleCnt="1">
        <dgm:presLayoutVars>
          <dgm:chPref val="3"/>
        </dgm:presLayoutVars>
      </dgm:prSet>
      <dgm:spPr/>
    </dgm:pt>
    <dgm:pt modelId="{EFD0803D-D0E7-4BD0-BD15-D56AA3DD3146}" type="pres">
      <dgm:prSet presAssocID="{2EA33616-6C58-403A-899C-3B7D55F71B27}" presName="rootConnector1" presStyleLbl="node1" presStyleIdx="0" presStyleCnt="0"/>
      <dgm:spPr/>
    </dgm:pt>
    <dgm:pt modelId="{76D3F05A-4157-40B3-A88D-439316AD0519}" type="pres">
      <dgm:prSet presAssocID="{2EA33616-6C58-403A-899C-3B7D55F71B27}" presName="hierChild2" presStyleCnt="0"/>
      <dgm:spPr/>
    </dgm:pt>
    <dgm:pt modelId="{EA281039-C4FE-49BC-B3AA-ED7A04EBF118}" type="pres">
      <dgm:prSet presAssocID="{2EA33616-6C58-403A-899C-3B7D55F71B27}" presName="hierChild3" presStyleCnt="0"/>
      <dgm:spPr/>
    </dgm:pt>
  </dgm:ptLst>
  <dgm:cxnLst>
    <dgm:cxn modelId="{A1716B2A-52BC-47BA-9EEE-41963838139C}" type="presOf" srcId="{2EA33616-6C58-403A-899C-3B7D55F71B27}" destId="{EFD0803D-D0E7-4BD0-BD15-D56AA3DD3146}" srcOrd="1" destOrd="0" presId="urn:microsoft.com/office/officeart/2005/8/layout/orgChart1"/>
    <dgm:cxn modelId="{B5368AB3-6A09-4986-8A56-83DA555636EB}" srcId="{6EA1F4CD-0708-4339-A47D-25F76AEDB4DB}" destId="{2EA33616-6C58-403A-899C-3B7D55F71B27}" srcOrd="0" destOrd="0" parTransId="{D5F52E3B-7BE2-4E80-90FF-8306A17CFF8A}" sibTransId="{163CC27F-84E5-444B-8EA9-ABC32484E352}"/>
    <dgm:cxn modelId="{9309A3EF-E62A-4305-B173-E0FA1B51C3CB}" type="presOf" srcId="{2EA33616-6C58-403A-899C-3B7D55F71B27}" destId="{6EC8FE8C-3EAF-4DCB-B78C-936D0F26F435}" srcOrd="0" destOrd="0" presId="urn:microsoft.com/office/officeart/2005/8/layout/orgChart1"/>
    <dgm:cxn modelId="{ACEEEDF5-E08A-4A38-9B2C-839C8840F1EA}" type="presOf" srcId="{6EA1F4CD-0708-4339-A47D-25F76AEDB4DB}" destId="{BE809DCD-C791-4D06-B74E-636465068ABF}" srcOrd="0" destOrd="0" presId="urn:microsoft.com/office/officeart/2005/8/layout/orgChart1"/>
    <dgm:cxn modelId="{839DDAE4-9B5F-41D8-A5F8-8ED580513B86}" type="presParOf" srcId="{BE809DCD-C791-4D06-B74E-636465068ABF}" destId="{CBC44882-21AA-4C17-849C-D9C786CEEDB2}" srcOrd="0" destOrd="0" presId="urn:microsoft.com/office/officeart/2005/8/layout/orgChart1"/>
    <dgm:cxn modelId="{1F605859-5ED8-477A-9BC6-188C55A8AA97}" type="presParOf" srcId="{CBC44882-21AA-4C17-849C-D9C786CEEDB2}" destId="{D34B3118-2238-4881-A51D-D88F2B6A435D}" srcOrd="0" destOrd="0" presId="urn:microsoft.com/office/officeart/2005/8/layout/orgChart1"/>
    <dgm:cxn modelId="{E046014F-22A5-4046-B6A0-601FF00E5C05}" type="presParOf" srcId="{D34B3118-2238-4881-A51D-D88F2B6A435D}" destId="{6EC8FE8C-3EAF-4DCB-B78C-936D0F26F435}" srcOrd="0" destOrd="0" presId="urn:microsoft.com/office/officeart/2005/8/layout/orgChart1"/>
    <dgm:cxn modelId="{256A52F8-9DD3-47A3-9DFD-2D4043E73516}" type="presParOf" srcId="{D34B3118-2238-4881-A51D-D88F2B6A435D}" destId="{EFD0803D-D0E7-4BD0-BD15-D56AA3DD3146}" srcOrd="1" destOrd="0" presId="urn:microsoft.com/office/officeart/2005/8/layout/orgChart1"/>
    <dgm:cxn modelId="{904B5239-E006-4EB1-B937-E28D093D9AAA}" type="presParOf" srcId="{CBC44882-21AA-4C17-849C-D9C786CEEDB2}" destId="{76D3F05A-4157-40B3-A88D-439316AD0519}" srcOrd="1" destOrd="0" presId="urn:microsoft.com/office/officeart/2005/8/layout/orgChart1"/>
    <dgm:cxn modelId="{82960F49-ABAE-4099-88F3-BC8FB1328289}" type="presParOf" srcId="{CBC44882-21AA-4C17-849C-D9C786CEEDB2}" destId="{EA281039-C4FE-49BC-B3AA-ED7A04EBF11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8FE8C-3EAF-4DCB-B78C-936D0F26F435}">
      <dsp:nvSpPr>
        <dsp:cNvPr id="0" name=""/>
        <dsp:cNvSpPr/>
      </dsp:nvSpPr>
      <dsp:spPr>
        <a:xfrm>
          <a:off x="1887680" y="1262"/>
          <a:ext cx="6243350" cy="3121675"/>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An analysis on data collected  from a survey conducted on over 4000 Farmers</a:t>
          </a:r>
        </a:p>
      </dsp:txBody>
      <dsp:txXfrm>
        <a:off x="1887680" y="1262"/>
        <a:ext cx="6243350" cy="312167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9/13/2021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46114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29172-4BF7-429F-BA25-7E9D1A4215EE}"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39521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2850751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621346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651192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558840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214888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4140855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59254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auto"/>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01216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69737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929172-4BF7-429F-BA25-7E9D1A4215EE}"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413894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929172-4BF7-429F-BA25-7E9D1A4215EE}"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26755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929172-4BF7-429F-BA25-7E9D1A4215EE}"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121326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29172-4BF7-429F-BA25-7E9D1A4215EE}"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2240861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29172-4BF7-429F-BA25-7E9D1A4215EE}"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424520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29172-4BF7-429F-BA25-7E9D1A4215EE}"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05532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929172-4BF7-429F-BA25-7E9D1A4215EE}" type="datetimeFigureOut">
              <a:rPr lang="en-US" smtClean="0"/>
              <a:t>9/13/2021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66EA62-41C5-4F9A-A915-5B0BC739C923}" type="slidenum">
              <a:rPr lang="en-US" smtClean="0"/>
              <a:t>‹#›</a:t>
            </a:fld>
            <a:endParaRPr lang="en-US"/>
          </a:p>
        </p:txBody>
      </p:sp>
    </p:spTree>
    <p:extLst>
      <p:ext uri="{BB962C8B-B14F-4D97-AF65-F5344CB8AC3E}">
        <p14:creationId xmlns:p14="http://schemas.microsoft.com/office/powerpoint/2010/main" val="1065987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DATA ANALYSIS</a:t>
            </a:r>
          </a:p>
        </p:txBody>
      </p:sp>
      <p:graphicFrame>
        <p:nvGraphicFramePr>
          <p:cNvPr id="8" name="Content Placeholder 7" descr="Organization Chart" title="SmartArt"/>
          <p:cNvGraphicFramePr>
            <a:graphicFrameLocks noGrp="1"/>
          </p:cNvGraphicFramePr>
          <p:nvPr>
            <p:ph idx="1"/>
            <p:extLst>
              <p:ext uri="{D42A27DB-BD31-4B8C-83A1-F6EECF244321}">
                <p14:modId xmlns:p14="http://schemas.microsoft.com/office/powerpoint/2010/main" val="3304073973"/>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5192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722A-E381-48FD-8A0F-497F3758A992}"/>
              </a:ext>
            </a:extLst>
          </p:cNvPr>
          <p:cNvSpPr>
            <a:spLocks noGrp="1"/>
          </p:cNvSpPr>
          <p:nvPr>
            <p:ph type="title"/>
          </p:nvPr>
        </p:nvSpPr>
        <p:spPr/>
        <p:txBody>
          <a:bodyPr/>
          <a:lstStyle/>
          <a:p>
            <a:r>
              <a:rPr lang="en-US" dirty="0"/>
              <a:t>Findings</a:t>
            </a:r>
            <a:endParaRPr lang="en-GH" dirty="0"/>
          </a:p>
        </p:txBody>
      </p:sp>
      <p:pic>
        <p:nvPicPr>
          <p:cNvPr id="6" name="Content Placeholder 5">
            <a:extLst>
              <a:ext uri="{FF2B5EF4-FFF2-40B4-BE49-F238E27FC236}">
                <a16:creationId xmlns:a16="http://schemas.microsoft.com/office/drawing/2014/main" id="{7183203B-0D2E-476D-8148-90C2EDCDB8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2000" y="1568659"/>
            <a:ext cx="4901587" cy="3339682"/>
          </a:xfrm>
        </p:spPr>
      </p:pic>
      <p:sp>
        <p:nvSpPr>
          <p:cNvPr id="4" name="Text Placeholder 3">
            <a:extLst>
              <a:ext uri="{FF2B5EF4-FFF2-40B4-BE49-F238E27FC236}">
                <a16:creationId xmlns:a16="http://schemas.microsoft.com/office/drawing/2014/main" id="{C1FAE4C8-E414-41B8-8A64-C37F58E0D2F3}"/>
              </a:ext>
            </a:extLst>
          </p:cNvPr>
          <p:cNvSpPr>
            <a:spLocks noGrp="1"/>
          </p:cNvSpPr>
          <p:nvPr>
            <p:ph type="body" sz="half" idx="2"/>
          </p:nvPr>
        </p:nvSpPr>
        <p:spPr/>
        <p:txBody>
          <a:bodyPr/>
          <a:lstStyle/>
          <a:p>
            <a:r>
              <a:rPr lang="en-US" dirty="0"/>
              <a:t>This shows  the composition of Age with respect to Gender.</a:t>
            </a:r>
          </a:p>
          <a:p>
            <a:endParaRPr lang="en-GH" dirty="0"/>
          </a:p>
        </p:txBody>
      </p:sp>
    </p:spTree>
    <p:extLst>
      <p:ext uri="{BB962C8B-B14F-4D97-AF65-F5344CB8AC3E}">
        <p14:creationId xmlns:p14="http://schemas.microsoft.com/office/powerpoint/2010/main" val="1469011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E290-0E07-4C56-995A-566169FF0D43}"/>
              </a:ext>
            </a:extLst>
          </p:cNvPr>
          <p:cNvSpPr>
            <a:spLocks noGrp="1"/>
          </p:cNvSpPr>
          <p:nvPr>
            <p:ph type="title"/>
          </p:nvPr>
        </p:nvSpPr>
        <p:spPr/>
        <p:txBody>
          <a:bodyPr/>
          <a:lstStyle/>
          <a:p>
            <a:r>
              <a:rPr lang="en-US" dirty="0"/>
              <a:t>Findings</a:t>
            </a:r>
            <a:endParaRPr lang="en-GH" dirty="0"/>
          </a:p>
        </p:txBody>
      </p:sp>
      <p:sp>
        <p:nvSpPr>
          <p:cNvPr id="4" name="Text Placeholder 3">
            <a:extLst>
              <a:ext uri="{FF2B5EF4-FFF2-40B4-BE49-F238E27FC236}">
                <a16:creationId xmlns:a16="http://schemas.microsoft.com/office/drawing/2014/main" id="{983D1D2A-36E6-4EC2-87DD-2B0B7A814BDA}"/>
              </a:ext>
            </a:extLst>
          </p:cNvPr>
          <p:cNvSpPr>
            <a:spLocks noGrp="1"/>
          </p:cNvSpPr>
          <p:nvPr>
            <p:ph type="body" sz="half" idx="2"/>
          </p:nvPr>
        </p:nvSpPr>
        <p:spPr/>
        <p:txBody>
          <a:bodyPr/>
          <a:lstStyle/>
          <a:p>
            <a:r>
              <a:rPr lang="en-US" dirty="0"/>
              <a:t>Gender with respect to  Marital status</a:t>
            </a:r>
            <a:endParaRPr lang="en-GH" dirty="0"/>
          </a:p>
        </p:txBody>
      </p:sp>
      <p:pic>
        <p:nvPicPr>
          <p:cNvPr id="10" name="Content Placeholder 9">
            <a:extLst>
              <a:ext uri="{FF2B5EF4-FFF2-40B4-BE49-F238E27FC236}">
                <a16:creationId xmlns:a16="http://schemas.microsoft.com/office/drawing/2014/main" id="{54BAFA0D-F6BC-429F-9BC7-0958044050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6603" y="1587706"/>
            <a:ext cx="5752381" cy="3301587"/>
          </a:xfrm>
        </p:spPr>
      </p:pic>
    </p:spTree>
    <p:extLst>
      <p:ext uri="{BB962C8B-B14F-4D97-AF65-F5344CB8AC3E}">
        <p14:creationId xmlns:p14="http://schemas.microsoft.com/office/powerpoint/2010/main" val="2804591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0AE1-02EA-4657-B050-7EB07DD8A47D}"/>
              </a:ext>
            </a:extLst>
          </p:cNvPr>
          <p:cNvSpPr>
            <a:spLocks noGrp="1"/>
          </p:cNvSpPr>
          <p:nvPr>
            <p:ph type="title"/>
          </p:nvPr>
        </p:nvSpPr>
        <p:spPr>
          <a:xfrm>
            <a:off x="1370009" y="685800"/>
            <a:ext cx="10018713" cy="1752599"/>
          </a:xfrm>
        </p:spPr>
        <p:txBody>
          <a:bodyPr>
            <a:normAutofit/>
          </a:bodyPr>
          <a:lstStyle/>
          <a:p>
            <a:r>
              <a:rPr lang="en-US" dirty="0"/>
              <a:t>Findings</a:t>
            </a:r>
            <a:endParaRPr lang="en-GH" dirty="0"/>
          </a:p>
        </p:txBody>
      </p:sp>
      <p:sp>
        <p:nvSpPr>
          <p:cNvPr id="3" name="Text Placeholder 2">
            <a:extLst>
              <a:ext uri="{FF2B5EF4-FFF2-40B4-BE49-F238E27FC236}">
                <a16:creationId xmlns:a16="http://schemas.microsoft.com/office/drawing/2014/main" id="{80BF0418-1C55-402F-A51F-5C4C5A5536AE}"/>
              </a:ext>
            </a:extLst>
          </p:cNvPr>
          <p:cNvSpPr>
            <a:spLocks noGrp="1"/>
          </p:cNvSpPr>
          <p:nvPr>
            <p:ph type="body" idx="1"/>
          </p:nvPr>
        </p:nvSpPr>
        <p:spPr>
          <a:xfrm>
            <a:off x="1772178" y="2438399"/>
            <a:ext cx="4607188" cy="576262"/>
          </a:xfrm>
        </p:spPr>
        <p:txBody>
          <a:bodyPr/>
          <a:lstStyle/>
          <a:p>
            <a:r>
              <a:rPr lang="en-US" dirty="0">
                <a:solidFill>
                  <a:schemeClr val="tx1"/>
                </a:solidFill>
              </a:rPr>
              <a:t>Marital Status</a:t>
            </a:r>
            <a:endParaRPr lang="en-GH" dirty="0">
              <a:solidFill>
                <a:schemeClr val="tx1"/>
              </a:solidFill>
            </a:endParaRPr>
          </a:p>
        </p:txBody>
      </p:sp>
      <p:sp>
        <p:nvSpPr>
          <p:cNvPr id="5" name="Text Placeholder 4">
            <a:extLst>
              <a:ext uri="{FF2B5EF4-FFF2-40B4-BE49-F238E27FC236}">
                <a16:creationId xmlns:a16="http://schemas.microsoft.com/office/drawing/2014/main" id="{53D6EB5D-4153-4C05-9872-6134D43E9B94}"/>
              </a:ext>
            </a:extLst>
          </p:cNvPr>
          <p:cNvSpPr>
            <a:spLocks noGrp="1"/>
          </p:cNvSpPr>
          <p:nvPr>
            <p:ph type="body" sz="quarter" idx="3"/>
          </p:nvPr>
        </p:nvSpPr>
        <p:spPr/>
        <p:txBody>
          <a:bodyPr/>
          <a:lstStyle/>
          <a:p>
            <a:r>
              <a:rPr lang="en-US" dirty="0">
                <a:solidFill>
                  <a:schemeClr val="bg2">
                    <a:lumMod val="10000"/>
                  </a:schemeClr>
                </a:solidFill>
              </a:rPr>
              <a:t>Gender with respect to marital status</a:t>
            </a:r>
            <a:endParaRPr lang="en-GH" dirty="0">
              <a:solidFill>
                <a:schemeClr val="bg2">
                  <a:lumMod val="10000"/>
                </a:schemeClr>
              </a:solidFill>
            </a:endParaRPr>
          </a:p>
        </p:txBody>
      </p:sp>
      <p:pic>
        <p:nvPicPr>
          <p:cNvPr id="14" name="Content Placeholder 13">
            <a:extLst>
              <a:ext uri="{FF2B5EF4-FFF2-40B4-BE49-F238E27FC236}">
                <a16:creationId xmlns:a16="http://schemas.microsoft.com/office/drawing/2014/main" id="{60205177-1DF4-4FB7-9999-99241D789D6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024421" y="3228999"/>
            <a:ext cx="4622537" cy="2836862"/>
          </a:xfrm>
        </p:spPr>
      </p:pic>
      <p:pic>
        <p:nvPicPr>
          <p:cNvPr id="18" name="Content Placeholder 17">
            <a:extLst>
              <a:ext uri="{FF2B5EF4-FFF2-40B4-BE49-F238E27FC236}">
                <a16:creationId xmlns:a16="http://schemas.microsoft.com/office/drawing/2014/main" id="{34A43914-4A9B-433B-9876-CF5A6AD148D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816414" y="3335337"/>
            <a:ext cx="4562952" cy="2614701"/>
          </a:xfrm>
        </p:spPr>
      </p:pic>
    </p:spTree>
    <p:extLst>
      <p:ext uri="{BB962C8B-B14F-4D97-AF65-F5344CB8AC3E}">
        <p14:creationId xmlns:p14="http://schemas.microsoft.com/office/powerpoint/2010/main" val="303451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CD84-84DC-4F7C-B97F-5F86E8A91074}"/>
              </a:ext>
            </a:extLst>
          </p:cNvPr>
          <p:cNvSpPr>
            <a:spLocks noGrp="1"/>
          </p:cNvSpPr>
          <p:nvPr>
            <p:ph type="title"/>
          </p:nvPr>
        </p:nvSpPr>
        <p:spPr/>
        <p:txBody>
          <a:bodyPr/>
          <a:lstStyle/>
          <a:p>
            <a:r>
              <a:rPr lang="en-US" dirty="0"/>
              <a:t>Findings</a:t>
            </a:r>
            <a:endParaRPr lang="en-GH" dirty="0"/>
          </a:p>
        </p:txBody>
      </p:sp>
      <p:pic>
        <p:nvPicPr>
          <p:cNvPr id="6" name="Content Placeholder 5">
            <a:extLst>
              <a:ext uri="{FF2B5EF4-FFF2-40B4-BE49-F238E27FC236}">
                <a16:creationId xmlns:a16="http://schemas.microsoft.com/office/drawing/2014/main" id="{83E78506-FF06-4BAE-953F-E65171A36C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2563" y="1907066"/>
            <a:ext cx="6240462" cy="2893534"/>
          </a:xfrm>
        </p:spPr>
      </p:pic>
      <p:sp>
        <p:nvSpPr>
          <p:cNvPr id="4" name="Text Placeholder 3">
            <a:extLst>
              <a:ext uri="{FF2B5EF4-FFF2-40B4-BE49-F238E27FC236}">
                <a16:creationId xmlns:a16="http://schemas.microsoft.com/office/drawing/2014/main" id="{888830DE-CA7F-4DEA-8CDA-91F528991EA1}"/>
              </a:ext>
            </a:extLst>
          </p:cNvPr>
          <p:cNvSpPr>
            <a:spLocks noGrp="1"/>
          </p:cNvSpPr>
          <p:nvPr>
            <p:ph type="body" sz="half" idx="2"/>
          </p:nvPr>
        </p:nvSpPr>
        <p:spPr/>
        <p:txBody>
          <a:bodyPr>
            <a:normAutofit lnSpcReduction="10000"/>
          </a:bodyPr>
          <a:lstStyle/>
          <a:p>
            <a:r>
              <a:rPr lang="en-US" b="1" dirty="0"/>
              <a:t>Number of children of farmers  with respect to gender</a:t>
            </a:r>
          </a:p>
          <a:p>
            <a:r>
              <a:rPr lang="en-US" b="1" dirty="0"/>
              <a:t>Most of the farmers have 5  children.</a:t>
            </a:r>
          </a:p>
          <a:p>
            <a:r>
              <a:rPr lang="en-US" b="1" dirty="0"/>
              <a:t>The female farmers are the most with 5 children compared to 1the male farmers.</a:t>
            </a:r>
          </a:p>
          <a:p>
            <a:endParaRPr lang="en-GH" b="1" dirty="0"/>
          </a:p>
        </p:txBody>
      </p:sp>
    </p:spTree>
    <p:extLst>
      <p:ext uri="{BB962C8B-B14F-4D97-AF65-F5344CB8AC3E}">
        <p14:creationId xmlns:p14="http://schemas.microsoft.com/office/powerpoint/2010/main" val="2593212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6209-4202-4202-9FE5-D2CE74FA2432}"/>
              </a:ext>
            </a:extLst>
          </p:cNvPr>
          <p:cNvSpPr>
            <a:spLocks noGrp="1"/>
          </p:cNvSpPr>
          <p:nvPr>
            <p:ph type="title"/>
          </p:nvPr>
        </p:nvSpPr>
        <p:spPr/>
        <p:txBody>
          <a:bodyPr/>
          <a:lstStyle/>
          <a:p>
            <a:r>
              <a:rPr lang="en-US" dirty="0"/>
              <a:t>Findings</a:t>
            </a:r>
            <a:endParaRPr lang="en-GH" dirty="0"/>
          </a:p>
        </p:txBody>
      </p:sp>
      <p:pic>
        <p:nvPicPr>
          <p:cNvPr id="6" name="Content Placeholder 5">
            <a:extLst>
              <a:ext uri="{FF2B5EF4-FFF2-40B4-BE49-F238E27FC236}">
                <a16:creationId xmlns:a16="http://schemas.microsoft.com/office/drawing/2014/main" id="{68716925-439C-41E8-BFBD-A403E725C9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0254" y="1587706"/>
            <a:ext cx="4965079" cy="3301587"/>
          </a:xfrm>
        </p:spPr>
      </p:pic>
      <p:sp>
        <p:nvSpPr>
          <p:cNvPr id="4" name="Text Placeholder 3">
            <a:extLst>
              <a:ext uri="{FF2B5EF4-FFF2-40B4-BE49-F238E27FC236}">
                <a16:creationId xmlns:a16="http://schemas.microsoft.com/office/drawing/2014/main" id="{A4D2C551-1704-444C-971E-ABEBAB4A2B3F}"/>
              </a:ext>
            </a:extLst>
          </p:cNvPr>
          <p:cNvSpPr>
            <a:spLocks noGrp="1"/>
          </p:cNvSpPr>
          <p:nvPr>
            <p:ph type="body" sz="half" idx="2"/>
          </p:nvPr>
        </p:nvSpPr>
        <p:spPr/>
        <p:txBody>
          <a:bodyPr>
            <a:normAutofit/>
          </a:bodyPr>
          <a:lstStyle/>
          <a:p>
            <a:r>
              <a:rPr lang="en-US" sz="1800" b="1" dirty="0"/>
              <a:t>Household size of farmers</a:t>
            </a:r>
          </a:p>
          <a:p>
            <a:r>
              <a:rPr lang="en-US" sz="1800" b="1" dirty="0"/>
              <a:t>Over 1200 of the farmers have household sizes nearer to 10.</a:t>
            </a:r>
            <a:endParaRPr lang="en-GH" sz="1800" b="1" dirty="0"/>
          </a:p>
        </p:txBody>
      </p:sp>
    </p:spTree>
    <p:extLst>
      <p:ext uri="{BB962C8B-B14F-4D97-AF65-F5344CB8AC3E}">
        <p14:creationId xmlns:p14="http://schemas.microsoft.com/office/powerpoint/2010/main" val="1726797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C4B5-A46E-411E-8773-6BBB1427E69C}"/>
              </a:ext>
            </a:extLst>
          </p:cNvPr>
          <p:cNvSpPr>
            <a:spLocks noGrp="1"/>
          </p:cNvSpPr>
          <p:nvPr>
            <p:ph type="title"/>
          </p:nvPr>
        </p:nvSpPr>
        <p:spPr/>
        <p:txBody>
          <a:bodyPr/>
          <a:lstStyle/>
          <a:p>
            <a:r>
              <a:rPr lang="en-US" dirty="0"/>
              <a:t>Findings</a:t>
            </a:r>
            <a:endParaRPr lang="en-GH" dirty="0"/>
          </a:p>
        </p:txBody>
      </p:sp>
      <p:pic>
        <p:nvPicPr>
          <p:cNvPr id="6" name="Content Placeholder 5">
            <a:extLst>
              <a:ext uri="{FF2B5EF4-FFF2-40B4-BE49-F238E27FC236}">
                <a16:creationId xmlns:a16="http://schemas.microsoft.com/office/drawing/2014/main" id="{DF9E5128-2473-4533-9167-389B7251E7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2563" y="1841680"/>
            <a:ext cx="6240462" cy="3052292"/>
          </a:xfrm>
        </p:spPr>
      </p:pic>
      <p:sp>
        <p:nvSpPr>
          <p:cNvPr id="4" name="Text Placeholder 3">
            <a:extLst>
              <a:ext uri="{FF2B5EF4-FFF2-40B4-BE49-F238E27FC236}">
                <a16:creationId xmlns:a16="http://schemas.microsoft.com/office/drawing/2014/main" id="{C1D5D2A4-4A83-4F5F-8FA9-CA374F2C2557}"/>
              </a:ext>
            </a:extLst>
          </p:cNvPr>
          <p:cNvSpPr>
            <a:spLocks noGrp="1"/>
          </p:cNvSpPr>
          <p:nvPr>
            <p:ph type="body" sz="half" idx="2"/>
          </p:nvPr>
        </p:nvSpPr>
        <p:spPr/>
        <p:txBody>
          <a:bodyPr/>
          <a:lstStyle/>
          <a:p>
            <a:r>
              <a:rPr lang="en-US" dirty="0"/>
              <a:t>Household size with respect to gender.</a:t>
            </a:r>
            <a:endParaRPr lang="en-GH" dirty="0"/>
          </a:p>
        </p:txBody>
      </p:sp>
    </p:spTree>
    <p:extLst>
      <p:ext uri="{BB962C8B-B14F-4D97-AF65-F5344CB8AC3E}">
        <p14:creationId xmlns:p14="http://schemas.microsoft.com/office/powerpoint/2010/main" val="2073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CF92-5566-4F63-98BF-B3E38A2FECA2}"/>
              </a:ext>
            </a:extLst>
          </p:cNvPr>
          <p:cNvSpPr>
            <a:spLocks noGrp="1"/>
          </p:cNvSpPr>
          <p:nvPr>
            <p:ph type="title"/>
          </p:nvPr>
        </p:nvSpPr>
        <p:spPr/>
        <p:txBody>
          <a:bodyPr/>
          <a:lstStyle/>
          <a:p>
            <a:r>
              <a:rPr lang="en-US" dirty="0"/>
              <a:t>Findings</a:t>
            </a:r>
            <a:endParaRPr lang="en-GH" dirty="0"/>
          </a:p>
        </p:txBody>
      </p:sp>
      <p:pic>
        <p:nvPicPr>
          <p:cNvPr id="6" name="Content Placeholder 5">
            <a:extLst>
              <a:ext uri="{FF2B5EF4-FFF2-40B4-BE49-F238E27FC236}">
                <a16:creationId xmlns:a16="http://schemas.microsoft.com/office/drawing/2014/main" id="{CDD44CAC-4A49-4CE0-A0A3-966027E31F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8349" y="1587706"/>
            <a:ext cx="4888889" cy="3301587"/>
          </a:xfrm>
        </p:spPr>
      </p:pic>
      <p:sp>
        <p:nvSpPr>
          <p:cNvPr id="4" name="Text Placeholder 3">
            <a:extLst>
              <a:ext uri="{FF2B5EF4-FFF2-40B4-BE49-F238E27FC236}">
                <a16:creationId xmlns:a16="http://schemas.microsoft.com/office/drawing/2014/main" id="{C4C57E38-101C-45D9-8959-690B6F33EA1F}"/>
              </a:ext>
            </a:extLst>
          </p:cNvPr>
          <p:cNvSpPr>
            <a:spLocks noGrp="1"/>
          </p:cNvSpPr>
          <p:nvPr>
            <p:ph type="body" sz="half" idx="2"/>
          </p:nvPr>
        </p:nvSpPr>
        <p:spPr/>
        <p:txBody>
          <a:bodyPr/>
          <a:lstStyle/>
          <a:p>
            <a:r>
              <a:rPr lang="en-US" dirty="0"/>
              <a:t>Years of farming experience</a:t>
            </a:r>
          </a:p>
          <a:p>
            <a:r>
              <a:rPr lang="en-US" dirty="0"/>
              <a:t>Most of the farmers have 18 years of farming experience</a:t>
            </a:r>
            <a:endParaRPr lang="en-GH" dirty="0"/>
          </a:p>
        </p:txBody>
      </p:sp>
    </p:spTree>
    <p:extLst>
      <p:ext uri="{BB962C8B-B14F-4D97-AF65-F5344CB8AC3E}">
        <p14:creationId xmlns:p14="http://schemas.microsoft.com/office/powerpoint/2010/main" val="810768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0DD6-3CC2-49C6-AEA5-B16637570756}"/>
              </a:ext>
            </a:extLst>
          </p:cNvPr>
          <p:cNvSpPr>
            <a:spLocks noGrp="1"/>
          </p:cNvSpPr>
          <p:nvPr>
            <p:ph type="title"/>
          </p:nvPr>
        </p:nvSpPr>
        <p:spPr/>
        <p:txBody>
          <a:bodyPr/>
          <a:lstStyle/>
          <a:p>
            <a:r>
              <a:rPr lang="en-US" dirty="0"/>
              <a:t>Findings</a:t>
            </a:r>
            <a:endParaRPr lang="en-GH" dirty="0"/>
          </a:p>
        </p:txBody>
      </p:sp>
      <p:pic>
        <p:nvPicPr>
          <p:cNvPr id="6" name="Content Placeholder 5">
            <a:extLst>
              <a:ext uri="{FF2B5EF4-FFF2-40B4-BE49-F238E27FC236}">
                <a16:creationId xmlns:a16="http://schemas.microsoft.com/office/drawing/2014/main" id="{A5189C07-FE70-4BD3-A9E3-3C4F689FF4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8618" y="1252076"/>
            <a:ext cx="6732000" cy="4005724"/>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4F7F3CBE-0E53-4302-AF0A-0C52C0A04152}"/>
              </a:ext>
            </a:extLst>
          </p:cNvPr>
          <p:cNvSpPr>
            <a:spLocks noGrp="1"/>
          </p:cNvSpPr>
          <p:nvPr>
            <p:ph type="body" sz="half" idx="2"/>
          </p:nvPr>
        </p:nvSpPr>
        <p:spPr>
          <a:xfrm>
            <a:off x="1341905" y="2971801"/>
            <a:ext cx="3549121" cy="1828800"/>
          </a:xfrm>
        </p:spPr>
        <p:txBody>
          <a:bodyPr>
            <a:normAutofit fontScale="85000" lnSpcReduction="20000"/>
          </a:bodyPr>
          <a:lstStyle/>
          <a:p>
            <a:r>
              <a:rPr lang="en-US" b="1" dirty="0"/>
              <a:t>Farmer’s Language with respect to Gender.</a:t>
            </a:r>
          </a:p>
          <a:p>
            <a:r>
              <a:rPr lang="en-US" dirty="0"/>
              <a:t>Dagbani  is the most spoken language among the farmers  , followed by Dagaree.  </a:t>
            </a:r>
          </a:p>
          <a:p>
            <a:r>
              <a:rPr lang="en-US" dirty="0"/>
              <a:t>More male Farmers speak Dagbani more than the female farmers.</a:t>
            </a:r>
          </a:p>
          <a:p>
            <a:r>
              <a:rPr lang="en-US" dirty="0"/>
              <a:t>More female farmers speak Dagaree than the male farmers.</a:t>
            </a:r>
          </a:p>
          <a:p>
            <a:endParaRPr lang="en-GH" dirty="0"/>
          </a:p>
        </p:txBody>
      </p:sp>
    </p:spTree>
    <p:extLst>
      <p:ext uri="{BB962C8B-B14F-4D97-AF65-F5344CB8AC3E}">
        <p14:creationId xmlns:p14="http://schemas.microsoft.com/office/powerpoint/2010/main" val="10837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7AB6-D4AA-4352-AA7B-196DD77C7AFD}"/>
              </a:ext>
            </a:extLst>
          </p:cNvPr>
          <p:cNvSpPr>
            <a:spLocks noGrp="1"/>
          </p:cNvSpPr>
          <p:nvPr>
            <p:ph type="title"/>
          </p:nvPr>
        </p:nvSpPr>
        <p:spPr/>
        <p:txBody>
          <a:bodyPr/>
          <a:lstStyle/>
          <a:p>
            <a:r>
              <a:rPr lang="en-US" dirty="0"/>
              <a:t>Findings</a:t>
            </a:r>
            <a:endParaRPr lang="en-GH" dirty="0"/>
          </a:p>
        </p:txBody>
      </p:sp>
      <p:sp>
        <p:nvSpPr>
          <p:cNvPr id="4" name="Text Placeholder 3">
            <a:extLst>
              <a:ext uri="{FF2B5EF4-FFF2-40B4-BE49-F238E27FC236}">
                <a16:creationId xmlns:a16="http://schemas.microsoft.com/office/drawing/2014/main" id="{F28E0F35-7928-4F29-BD13-0E99844EE127}"/>
              </a:ext>
            </a:extLst>
          </p:cNvPr>
          <p:cNvSpPr>
            <a:spLocks noGrp="1"/>
          </p:cNvSpPr>
          <p:nvPr>
            <p:ph type="body" sz="half" idx="2"/>
          </p:nvPr>
        </p:nvSpPr>
        <p:spPr/>
        <p:txBody>
          <a:bodyPr/>
          <a:lstStyle/>
          <a:p>
            <a:r>
              <a:rPr lang="en-US" dirty="0"/>
              <a:t>Graph of Age and years of experience.</a:t>
            </a:r>
          </a:p>
          <a:p>
            <a:r>
              <a:rPr lang="en-US" dirty="0"/>
              <a:t>As the ages of the Farmers increase the years of experience increases. This also applies in the case of Gender.</a:t>
            </a:r>
            <a:endParaRPr lang="en-GH" dirty="0"/>
          </a:p>
        </p:txBody>
      </p:sp>
      <p:pic>
        <p:nvPicPr>
          <p:cNvPr id="10" name="Content Placeholder 9">
            <a:extLst>
              <a:ext uri="{FF2B5EF4-FFF2-40B4-BE49-F238E27FC236}">
                <a16:creationId xmlns:a16="http://schemas.microsoft.com/office/drawing/2014/main" id="{407E3E7F-34A5-4708-9A02-AE05083544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9703" y="1885950"/>
            <a:ext cx="6240462" cy="3726180"/>
          </a:xfrm>
        </p:spPr>
      </p:pic>
    </p:spTree>
    <p:extLst>
      <p:ext uri="{BB962C8B-B14F-4D97-AF65-F5344CB8AC3E}">
        <p14:creationId xmlns:p14="http://schemas.microsoft.com/office/powerpoint/2010/main" val="2542643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14DB-31AA-4F0E-AE5A-CABABA02508A}"/>
              </a:ext>
            </a:extLst>
          </p:cNvPr>
          <p:cNvSpPr>
            <a:spLocks noGrp="1"/>
          </p:cNvSpPr>
          <p:nvPr>
            <p:ph type="title"/>
          </p:nvPr>
        </p:nvSpPr>
        <p:spPr/>
        <p:txBody>
          <a:bodyPr/>
          <a:lstStyle/>
          <a:p>
            <a:r>
              <a:rPr lang="en-US" dirty="0"/>
              <a:t>Findings</a:t>
            </a:r>
            <a:endParaRPr lang="en-GH" dirty="0"/>
          </a:p>
        </p:txBody>
      </p:sp>
      <p:pic>
        <p:nvPicPr>
          <p:cNvPr id="7" name="Content Placeholder 6">
            <a:extLst>
              <a:ext uri="{FF2B5EF4-FFF2-40B4-BE49-F238E27FC236}">
                <a16:creationId xmlns:a16="http://schemas.microsoft.com/office/drawing/2014/main" id="{CF037B27-F85D-4201-8B0C-7CAF800331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2563" y="1363312"/>
            <a:ext cx="6240462" cy="3750375"/>
          </a:xfrm>
        </p:spPr>
      </p:pic>
      <p:sp>
        <p:nvSpPr>
          <p:cNvPr id="4" name="Text Placeholder 3">
            <a:extLst>
              <a:ext uri="{FF2B5EF4-FFF2-40B4-BE49-F238E27FC236}">
                <a16:creationId xmlns:a16="http://schemas.microsoft.com/office/drawing/2014/main" id="{D5B1430E-A541-4ADA-A217-D60D99D212AE}"/>
              </a:ext>
            </a:extLst>
          </p:cNvPr>
          <p:cNvSpPr>
            <a:spLocks noGrp="1"/>
          </p:cNvSpPr>
          <p:nvPr>
            <p:ph type="body" sz="half" idx="2"/>
          </p:nvPr>
        </p:nvSpPr>
        <p:spPr/>
        <p:txBody>
          <a:bodyPr>
            <a:normAutofit fontScale="92500"/>
          </a:bodyPr>
          <a:lstStyle/>
          <a:p>
            <a:r>
              <a:rPr lang="en-US" dirty="0"/>
              <a:t>Farmers with the highest years of farming experience share ownership of farms.</a:t>
            </a:r>
          </a:p>
          <a:p>
            <a:r>
              <a:rPr lang="en-US" dirty="0"/>
              <a:t>Farm owners have past 17.5years farming experience. </a:t>
            </a:r>
          </a:p>
          <a:p>
            <a:r>
              <a:rPr lang="en-US" dirty="0"/>
              <a:t>Farmers who are caretakers of farms have less than 17years experience</a:t>
            </a:r>
          </a:p>
          <a:p>
            <a:endParaRPr lang="en-GH" dirty="0"/>
          </a:p>
        </p:txBody>
      </p:sp>
    </p:spTree>
    <p:extLst>
      <p:ext uri="{BB962C8B-B14F-4D97-AF65-F5344CB8AC3E}">
        <p14:creationId xmlns:p14="http://schemas.microsoft.com/office/powerpoint/2010/main" val="381030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E449-FCCA-43FF-9124-A1BA70A97E76}"/>
              </a:ext>
            </a:extLst>
          </p:cNvPr>
          <p:cNvSpPr>
            <a:spLocks noGrp="1"/>
          </p:cNvSpPr>
          <p:nvPr>
            <p:ph type="title"/>
          </p:nvPr>
        </p:nvSpPr>
        <p:spPr/>
        <p:txBody>
          <a:bodyPr>
            <a:normAutofit/>
          </a:bodyPr>
          <a:lstStyle/>
          <a:p>
            <a:r>
              <a:rPr lang="en-US" sz="2800" dirty="0"/>
              <a:t>Data Cleaning</a:t>
            </a:r>
            <a:endParaRPr lang="en-GH" sz="2800" dirty="0"/>
          </a:p>
        </p:txBody>
      </p:sp>
      <p:pic>
        <p:nvPicPr>
          <p:cNvPr id="6" name="Content Placeholder 5">
            <a:extLst>
              <a:ext uri="{FF2B5EF4-FFF2-40B4-BE49-F238E27FC236}">
                <a16:creationId xmlns:a16="http://schemas.microsoft.com/office/drawing/2014/main" id="{6EF3EBF6-DA7A-4667-B3EE-AD5E32A514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4580" y="685800"/>
            <a:ext cx="6141131" cy="5105400"/>
          </a:xfrm>
        </p:spPr>
      </p:pic>
      <p:sp>
        <p:nvSpPr>
          <p:cNvPr id="4" name="Text Placeholder 3">
            <a:extLst>
              <a:ext uri="{FF2B5EF4-FFF2-40B4-BE49-F238E27FC236}">
                <a16:creationId xmlns:a16="http://schemas.microsoft.com/office/drawing/2014/main" id="{4FEACD46-691B-44C6-9E2A-65C0EB2252CB}"/>
              </a:ext>
            </a:extLst>
          </p:cNvPr>
          <p:cNvSpPr>
            <a:spLocks noGrp="1"/>
          </p:cNvSpPr>
          <p:nvPr>
            <p:ph type="body" sz="half" idx="2"/>
          </p:nvPr>
        </p:nvSpPr>
        <p:spPr/>
        <p:txBody>
          <a:bodyPr/>
          <a:lstStyle/>
          <a:p>
            <a:r>
              <a:rPr lang="en-US" sz="1800" dirty="0"/>
              <a:t>Data set had a significant number of null values .</a:t>
            </a:r>
          </a:p>
          <a:p>
            <a:r>
              <a:rPr lang="en-US" sz="1800" dirty="0"/>
              <a:t>Some columns had  100% of it values null.</a:t>
            </a:r>
          </a:p>
          <a:p>
            <a:endParaRPr lang="en-GH" dirty="0"/>
          </a:p>
        </p:txBody>
      </p:sp>
    </p:spTree>
    <p:extLst>
      <p:ext uri="{BB962C8B-B14F-4D97-AF65-F5344CB8AC3E}">
        <p14:creationId xmlns:p14="http://schemas.microsoft.com/office/powerpoint/2010/main" val="2529287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6D24-80F6-4C97-A0FC-BCBDFAC5267C}"/>
              </a:ext>
            </a:extLst>
          </p:cNvPr>
          <p:cNvSpPr>
            <a:spLocks noGrp="1"/>
          </p:cNvSpPr>
          <p:nvPr>
            <p:ph type="title"/>
          </p:nvPr>
        </p:nvSpPr>
        <p:spPr>
          <a:xfrm>
            <a:off x="1484311" y="1374222"/>
            <a:ext cx="3549121" cy="1371600"/>
          </a:xfrm>
        </p:spPr>
        <p:txBody>
          <a:bodyPr/>
          <a:lstStyle/>
          <a:p>
            <a:r>
              <a:rPr lang="en-US" dirty="0"/>
              <a:t>Findings</a:t>
            </a:r>
            <a:endParaRPr lang="en-GH" dirty="0"/>
          </a:p>
        </p:txBody>
      </p:sp>
      <p:pic>
        <p:nvPicPr>
          <p:cNvPr id="6" name="Content Placeholder 5">
            <a:extLst>
              <a:ext uri="{FF2B5EF4-FFF2-40B4-BE49-F238E27FC236}">
                <a16:creationId xmlns:a16="http://schemas.microsoft.com/office/drawing/2014/main" id="{44CEEE14-B145-4D96-840E-FB4F872199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5442" y="1553812"/>
            <a:ext cx="6240462" cy="3750375"/>
          </a:xfrm>
        </p:spPr>
      </p:pic>
      <p:sp>
        <p:nvSpPr>
          <p:cNvPr id="4" name="Text Placeholder 3">
            <a:extLst>
              <a:ext uri="{FF2B5EF4-FFF2-40B4-BE49-F238E27FC236}">
                <a16:creationId xmlns:a16="http://schemas.microsoft.com/office/drawing/2014/main" id="{C1900412-BD56-4D8B-BAEE-55429B9E48A2}"/>
              </a:ext>
            </a:extLst>
          </p:cNvPr>
          <p:cNvSpPr>
            <a:spLocks noGrp="1"/>
          </p:cNvSpPr>
          <p:nvPr>
            <p:ph type="body" sz="half" idx="2"/>
          </p:nvPr>
        </p:nvSpPr>
        <p:spPr>
          <a:xfrm>
            <a:off x="1484311" y="2815345"/>
            <a:ext cx="3549121" cy="2488842"/>
          </a:xfrm>
        </p:spPr>
        <p:txBody>
          <a:bodyPr>
            <a:normAutofit fontScale="77500" lnSpcReduction="20000"/>
          </a:bodyPr>
          <a:lstStyle/>
          <a:p>
            <a:r>
              <a:rPr lang="en-US" b="1" dirty="0"/>
              <a:t>Farm ownership  compared to the years of farming experience given Gender.</a:t>
            </a:r>
          </a:p>
          <a:p>
            <a:endParaRPr lang="en-US" dirty="0"/>
          </a:p>
          <a:p>
            <a:pPr marL="342900" indent="-342900">
              <a:buAutoNum type="arabicPeriod"/>
            </a:pPr>
            <a:r>
              <a:rPr lang="en-US" dirty="0"/>
              <a:t>There are more male farm owners than female farm owners. .Female farm owners have less farming experience compared to male farmers.</a:t>
            </a:r>
          </a:p>
          <a:p>
            <a:pPr marL="342900" indent="-342900">
              <a:buAutoNum type="arabicPeriod"/>
            </a:pPr>
            <a:r>
              <a:rPr lang="en-US" dirty="0"/>
              <a:t>Female farmers rent farms than male farmers.</a:t>
            </a:r>
          </a:p>
          <a:p>
            <a:pPr marL="342900" indent="-342900">
              <a:buAutoNum type="arabicPeriod"/>
            </a:pPr>
            <a:r>
              <a:rPr lang="en-US" dirty="0"/>
              <a:t>Male farmers share farm ownership compared to female farmers,</a:t>
            </a:r>
          </a:p>
          <a:p>
            <a:endParaRPr lang="en-GH" dirty="0"/>
          </a:p>
        </p:txBody>
      </p:sp>
    </p:spTree>
    <p:extLst>
      <p:ext uri="{BB962C8B-B14F-4D97-AF65-F5344CB8AC3E}">
        <p14:creationId xmlns:p14="http://schemas.microsoft.com/office/powerpoint/2010/main" val="1783411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E812-B1C5-4EFD-99BC-5669011E7079}"/>
              </a:ext>
            </a:extLst>
          </p:cNvPr>
          <p:cNvSpPr>
            <a:spLocks noGrp="1"/>
          </p:cNvSpPr>
          <p:nvPr>
            <p:ph type="title"/>
          </p:nvPr>
        </p:nvSpPr>
        <p:spPr>
          <a:xfrm>
            <a:off x="1996225" y="1633535"/>
            <a:ext cx="9118243" cy="208144"/>
          </a:xfrm>
        </p:spPr>
        <p:txBody>
          <a:bodyPr>
            <a:normAutofit fontScale="90000"/>
          </a:bodyPr>
          <a:lstStyle/>
          <a:p>
            <a:r>
              <a:rPr lang="en-US" dirty="0"/>
              <a:t> Graphs of highest level of education and highest level of education compare with main source of income.</a:t>
            </a:r>
            <a:endParaRPr lang="en-GH" dirty="0"/>
          </a:p>
        </p:txBody>
      </p:sp>
      <p:sp>
        <p:nvSpPr>
          <p:cNvPr id="3" name="Text Placeholder 2">
            <a:extLst>
              <a:ext uri="{FF2B5EF4-FFF2-40B4-BE49-F238E27FC236}">
                <a16:creationId xmlns:a16="http://schemas.microsoft.com/office/drawing/2014/main" id="{47F2F7E3-A7DE-44F3-B53C-65E53C9E87FE}"/>
              </a:ext>
            </a:extLst>
          </p:cNvPr>
          <p:cNvSpPr>
            <a:spLocks noGrp="1"/>
          </p:cNvSpPr>
          <p:nvPr>
            <p:ph type="body" idx="1"/>
          </p:nvPr>
        </p:nvSpPr>
        <p:spPr/>
        <p:txBody>
          <a:bodyPr/>
          <a:lstStyle/>
          <a:p>
            <a:r>
              <a:rPr lang="en-US" sz="2000" dirty="0">
                <a:solidFill>
                  <a:schemeClr val="bg2">
                    <a:lumMod val="10000"/>
                  </a:schemeClr>
                </a:solidFill>
              </a:rPr>
              <a:t>Most of the   farmers have no formal education</a:t>
            </a:r>
            <a:r>
              <a:rPr lang="en-US" dirty="0"/>
              <a:t>.</a:t>
            </a:r>
            <a:endParaRPr lang="en-GH" dirty="0"/>
          </a:p>
        </p:txBody>
      </p:sp>
      <p:pic>
        <p:nvPicPr>
          <p:cNvPr id="8" name="Content Placeholder 7">
            <a:extLst>
              <a:ext uri="{FF2B5EF4-FFF2-40B4-BE49-F238E27FC236}">
                <a16:creationId xmlns:a16="http://schemas.microsoft.com/office/drawing/2014/main" id="{2F047FA3-8C10-41ED-953F-4AB050F3BE2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05889" y="3335338"/>
            <a:ext cx="3651110" cy="2455862"/>
          </a:xfrm>
        </p:spPr>
      </p:pic>
      <p:sp>
        <p:nvSpPr>
          <p:cNvPr id="5" name="Text Placeholder 4">
            <a:extLst>
              <a:ext uri="{FF2B5EF4-FFF2-40B4-BE49-F238E27FC236}">
                <a16:creationId xmlns:a16="http://schemas.microsoft.com/office/drawing/2014/main" id="{CB0A329B-6FD3-45D5-AAFC-B4D20B8858B8}"/>
              </a:ext>
            </a:extLst>
          </p:cNvPr>
          <p:cNvSpPr>
            <a:spLocks noGrp="1"/>
          </p:cNvSpPr>
          <p:nvPr>
            <p:ph type="body" sz="quarter" idx="3"/>
          </p:nvPr>
        </p:nvSpPr>
        <p:spPr>
          <a:xfrm>
            <a:off x="6895836" y="2484436"/>
            <a:ext cx="4607188" cy="804864"/>
          </a:xfrm>
        </p:spPr>
        <p:txBody>
          <a:bodyPr>
            <a:normAutofit fontScale="62500" lnSpcReduction="20000"/>
          </a:bodyPr>
          <a:lstStyle/>
          <a:p>
            <a:r>
              <a:rPr lang="en-US" dirty="0">
                <a:solidFill>
                  <a:schemeClr val="bg2">
                    <a:lumMod val="10000"/>
                  </a:schemeClr>
                </a:solidFill>
              </a:rPr>
              <a:t>Farmers with no formal education  generate their main income from crop farming.</a:t>
            </a:r>
          </a:p>
        </p:txBody>
      </p:sp>
      <p:pic>
        <p:nvPicPr>
          <p:cNvPr id="10" name="Content Placeholder 9">
            <a:extLst>
              <a:ext uri="{FF2B5EF4-FFF2-40B4-BE49-F238E27FC236}">
                <a16:creationId xmlns:a16="http://schemas.microsoft.com/office/drawing/2014/main" id="{E6BC7AB2-889E-4FAE-B0AA-DB7592881EA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208481" y="3335338"/>
            <a:ext cx="3693238" cy="2455862"/>
          </a:xfrm>
        </p:spPr>
      </p:pic>
    </p:spTree>
    <p:extLst>
      <p:ext uri="{BB962C8B-B14F-4D97-AF65-F5344CB8AC3E}">
        <p14:creationId xmlns:p14="http://schemas.microsoft.com/office/powerpoint/2010/main" val="2988728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885EA-7964-4A86-B01E-77EF85409B99}"/>
              </a:ext>
            </a:extLst>
          </p:cNvPr>
          <p:cNvSpPr>
            <a:spLocks noGrp="1"/>
          </p:cNvSpPr>
          <p:nvPr>
            <p:ph type="title"/>
          </p:nvPr>
        </p:nvSpPr>
        <p:spPr/>
        <p:txBody>
          <a:bodyPr/>
          <a:lstStyle/>
          <a:p>
            <a:r>
              <a:rPr lang="en-US" dirty="0"/>
              <a:t>FINDINGS</a:t>
            </a:r>
            <a:endParaRPr lang="en-GH" dirty="0"/>
          </a:p>
        </p:txBody>
      </p:sp>
      <p:pic>
        <p:nvPicPr>
          <p:cNvPr id="6" name="Content Placeholder 5">
            <a:extLst>
              <a:ext uri="{FF2B5EF4-FFF2-40B4-BE49-F238E27FC236}">
                <a16:creationId xmlns:a16="http://schemas.microsoft.com/office/drawing/2014/main" id="{6A7F2F93-512E-4707-971E-DE3884C80A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2563" y="1619353"/>
            <a:ext cx="6240462" cy="3238293"/>
          </a:xfrm>
        </p:spPr>
      </p:pic>
      <p:sp>
        <p:nvSpPr>
          <p:cNvPr id="4" name="Text Placeholder 3">
            <a:extLst>
              <a:ext uri="{FF2B5EF4-FFF2-40B4-BE49-F238E27FC236}">
                <a16:creationId xmlns:a16="http://schemas.microsoft.com/office/drawing/2014/main" id="{F815823E-A7C1-4FF7-8FB2-DCAE94B87629}"/>
              </a:ext>
            </a:extLst>
          </p:cNvPr>
          <p:cNvSpPr>
            <a:spLocks noGrp="1"/>
          </p:cNvSpPr>
          <p:nvPr>
            <p:ph type="body" sz="half" idx="2"/>
          </p:nvPr>
        </p:nvSpPr>
        <p:spPr/>
        <p:txBody>
          <a:bodyPr/>
          <a:lstStyle/>
          <a:p>
            <a:r>
              <a:rPr lang="en-US" b="1" dirty="0"/>
              <a:t>Graph of highest income generating crop</a:t>
            </a:r>
          </a:p>
          <a:p>
            <a:r>
              <a:rPr lang="en-US" dirty="0"/>
              <a:t>Maize is the highest income generating crop  ,followed  by Groundnut ,Rice and Sorghum respectively.</a:t>
            </a:r>
            <a:endParaRPr lang="en-GH" dirty="0"/>
          </a:p>
        </p:txBody>
      </p:sp>
    </p:spTree>
    <p:extLst>
      <p:ext uri="{BB962C8B-B14F-4D97-AF65-F5344CB8AC3E}">
        <p14:creationId xmlns:p14="http://schemas.microsoft.com/office/powerpoint/2010/main" val="3140550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C53C-EF7F-499B-8450-5C77B663E151}"/>
              </a:ext>
            </a:extLst>
          </p:cNvPr>
          <p:cNvSpPr>
            <a:spLocks noGrp="1"/>
          </p:cNvSpPr>
          <p:nvPr>
            <p:ph type="title"/>
          </p:nvPr>
        </p:nvSpPr>
        <p:spPr>
          <a:xfrm>
            <a:off x="1484311" y="1417320"/>
            <a:ext cx="10018713" cy="1021079"/>
          </a:xfrm>
        </p:spPr>
        <p:txBody>
          <a:bodyPr>
            <a:normAutofit/>
          </a:bodyPr>
          <a:lstStyle/>
          <a:p>
            <a:r>
              <a:rPr lang="en-US" sz="1600" b="1" dirty="0"/>
              <a:t>Graph of highest income generating crop with respect to Gender</a:t>
            </a:r>
            <a:br>
              <a:rPr lang="en-US" sz="1600" b="1" dirty="0"/>
            </a:br>
            <a:r>
              <a:rPr lang="en-US" sz="1600" dirty="0"/>
              <a:t>Apart from Maize being the highest income generating crop, Male farmers grow  r1ice more than groundnut   </a:t>
            </a:r>
            <a:r>
              <a:rPr lang="en-US" sz="1600" dirty="0" err="1"/>
              <a:t>whlst</a:t>
            </a:r>
            <a:r>
              <a:rPr lang="en-US" sz="1600" dirty="0"/>
              <a:t> the females  grow  more groundnut  than rice</a:t>
            </a:r>
            <a:endParaRPr lang="en-GH" sz="1600" dirty="0"/>
          </a:p>
        </p:txBody>
      </p:sp>
      <p:pic>
        <p:nvPicPr>
          <p:cNvPr id="5" name="Content Placeholder 4">
            <a:extLst>
              <a:ext uri="{FF2B5EF4-FFF2-40B4-BE49-F238E27FC236}">
                <a16:creationId xmlns:a16="http://schemas.microsoft.com/office/drawing/2014/main" id="{60951973-6773-4A56-8C6E-1BA744DE0B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4570" y="2667000"/>
            <a:ext cx="8881110" cy="3505200"/>
          </a:xfrm>
        </p:spPr>
      </p:pic>
    </p:spTree>
    <p:extLst>
      <p:ext uri="{BB962C8B-B14F-4D97-AF65-F5344CB8AC3E}">
        <p14:creationId xmlns:p14="http://schemas.microsoft.com/office/powerpoint/2010/main" val="1561904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1D0B-53A4-419A-8DEB-595C14B14BEC}"/>
              </a:ext>
            </a:extLst>
          </p:cNvPr>
          <p:cNvSpPr>
            <a:spLocks noGrp="1"/>
          </p:cNvSpPr>
          <p:nvPr>
            <p:ph type="title"/>
          </p:nvPr>
        </p:nvSpPr>
        <p:spPr/>
        <p:txBody>
          <a:bodyPr/>
          <a:lstStyle/>
          <a:p>
            <a:r>
              <a:rPr lang="en-US" dirty="0"/>
              <a:t>Graph of number farmers who grow secondary crops.</a:t>
            </a:r>
            <a:endParaRPr lang="en-GH" dirty="0"/>
          </a:p>
        </p:txBody>
      </p:sp>
      <p:sp>
        <p:nvSpPr>
          <p:cNvPr id="3" name="Text Placeholder 2">
            <a:extLst>
              <a:ext uri="{FF2B5EF4-FFF2-40B4-BE49-F238E27FC236}">
                <a16:creationId xmlns:a16="http://schemas.microsoft.com/office/drawing/2014/main" id="{1E106968-9E4E-4D75-B035-5141BE23A766}"/>
              </a:ext>
            </a:extLst>
          </p:cNvPr>
          <p:cNvSpPr>
            <a:spLocks noGrp="1"/>
          </p:cNvSpPr>
          <p:nvPr>
            <p:ph type="body" idx="1"/>
          </p:nvPr>
        </p:nvSpPr>
        <p:spPr>
          <a:xfrm>
            <a:off x="1886479" y="2438399"/>
            <a:ext cx="4607188" cy="468735"/>
          </a:xfrm>
        </p:spPr>
        <p:txBody>
          <a:bodyPr>
            <a:noAutofit/>
          </a:bodyPr>
          <a:lstStyle/>
          <a:p>
            <a:r>
              <a:rPr lang="en-US" sz="1600" dirty="0">
                <a:solidFill>
                  <a:schemeClr val="bg2">
                    <a:lumMod val="10000"/>
                  </a:schemeClr>
                </a:solidFill>
              </a:rPr>
              <a:t>Number of Farmers who grow secondary crops.</a:t>
            </a:r>
          </a:p>
          <a:p>
            <a:r>
              <a:rPr lang="en-US" sz="1600" dirty="0">
                <a:solidFill>
                  <a:schemeClr val="bg2">
                    <a:lumMod val="10000"/>
                  </a:schemeClr>
                </a:solidFill>
              </a:rPr>
              <a:t>Majority(over 3500) famers grow secondary crops</a:t>
            </a:r>
          </a:p>
        </p:txBody>
      </p:sp>
      <p:pic>
        <p:nvPicPr>
          <p:cNvPr id="8" name="Content Placeholder 7">
            <a:extLst>
              <a:ext uri="{FF2B5EF4-FFF2-40B4-BE49-F238E27FC236}">
                <a16:creationId xmlns:a16="http://schemas.microsoft.com/office/drawing/2014/main" id="{2555BF2C-E4B1-4755-A124-3FA40B5C28A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16275" y="3004659"/>
            <a:ext cx="3693238" cy="2455862"/>
          </a:xfrm>
        </p:spPr>
      </p:pic>
      <p:sp>
        <p:nvSpPr>
          <p:cNvPr id="5" name="Text Placeholder 4">
            <a:extLst>
              <a:ext uri="{FF2B5EF4-FFF2-40B4-BE49-F238E27FC236}">
                <a16:creationId xmlns:a16="http://schemas.microsoft.com/office/drawing/2014/main" id="{55C49ED2-DF6A-4D09-AF9C-0A591D53952D}"/>
              </a:ext>
            </a:extLst>
          </p:cNvPr>
          <p:cNvSpPr>
            <a:spLocks noGrp="1"/>
          </p:cNvSpPr>
          <p:nvPr>
            <p:ph type="body" sz="quarter" idx="3"/>
          </p:nvPr>
        </p:nvSpPr>
        <p:spPr>
          <a:xfrm>
            <a:off x="6880487" y="2563878"/>
            <a:ext cx="4622537" cy="477203"/>
          </a:xfrm>
        </p:spPr>
        <p:txBody>
          <a:bodyPr>
            <a:noAutofit/>
          </a:bodyPr>
          <a:lstStyle/>
          <a:p>
            <a:r>
              <a:rPr lang="en-US" sz="1800" dirty="0">
                <a:solidFill>
                  <a:schemeClr val="bg2">
                    <a:lumMod val="10000"/>
                  </a:schemeClr>
                </a:solidFill>
              </a:rPr>
              <a:t>Gender composition of Farmers who grow secondary crops. More male farmers grow secondary crops than females</a:t>
            </a:r>
            <a:endParaRPr lang="en-GH" sz="1800" dirty="0">
              <a:solidFill>
                <a:schemeClr val="bg2">
                  <a:lumMod val="10000"/>
                </a:schemeClr>
              </a:solidFill>
            </a:endParaRPr>
          </a:p>
        </p:txBody>
      </p:sp>
      <p:pic>
        <p:nvPicPr>
          <p:cNvPr id="10" name="Content Placeholder 9">
            <a:extLst>
              <a:ext uri="{FF2B5EF4-FFF2-40B4-BE49-F238E27FC236}">
                <a16:creationId xmlns:a16="http://schemas.microsoft.com/office/drawing/2014/main" id="{CEBE4D9E-3D18-4AEF-A04A-21DEDC639DE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178029" y="3041081"/>
            <a:ext cx="3651110" cy="2455862"/>
          </a:xfrm>
        </p:spPr>
      </p:pic>
    </p:spTree>
    <p:extLst>
      <p:ext uri="{BB962C8B-B14F-4D97-AF65-F5344CB8AC3E}">
        <p14:creationId xmlns:p14="http://schemas.microsoft.com/office/powerpoint/2010/main" val="1266690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0ACAAAF-70A5-4565-8DDE-931BD0B6E1FD}"/>
              </a:ext>
            </a:extLst>
          </p:cNvPr>
          <p:cNvSpPr>
            <a:spLocks noGrp="1"/>
          </p:cNvSpPr>
          <p:nvPr>
            <p:ph type="title"/>
          </p:nvPr>
        </p:nvSpPr>
        <p:spPr/>
        <p:txBody>
          <a:bodyPr>
            <a:normAutofit fontScale="90000"/>
          </a:bodyPr>
          <a:lstStyle/>
          <a:p>
            <a:r>
              <a:rPr lang="en-US" dirty="0"/>
              <a:t>Graph of Are secondary crops mixed with the p1rimary crop in one farm?.</a:t>
            </a:r>
            <a:br>
              <a:rPr lang="en-US" dirty="0"/>
            </a:br>
            <a:endParaRPr lang="en-GH" dirty="0"/>
          </a:p>
        </p:txBody>
      </p:sp>
      <p:pic>
        <p:nvPicPr>
          <p:cNvPr id="11" name="Content Placeholder 10">
            <a:extLst>
              <a:ext uri="{FF2B5EF4-FFF2-40B4-BE49-F238E27FC236}">
                <a16:creationId xmlns:a16="http://schemas.microsoft.com/office/drawing/2014/main" id="{6CE24332-EADA-4F6E-848C-A0D9DDF57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0254" y="1568659"/>
            <a:ext cx="4965079" cy="3339682"/>
          </a:xfrm>
        </p:spPr>
      </p:pic>
      <p:sp>
        <p:nvSpPr>
          <p:cNvPr id="9" name="Text Placeholder 8">
            <a:extLst>
              <a:ext uri="{FF2B5EF4-FFF2-40B4-BE49-F238E27FC236}">
                <a16:creationId xmlns:a16="http://schemas.microsoft.com/office/drawing/2014/main" id="{D830F719-D15D-4241-BDC8-BAFBB7263EC0}"/>
              </a:ext>
            </a:extLst>
          </p:cNvPr>
          <p:cNvSpPr>
            <a:spLocks noGrp="1"/>
          </p:cNvSpPr>
          <p:nvPr>
            <p:ph type="body" sz="half" idx="2"/>
          </p:nvPr>
        </p:nvSpPr>
        <p:spPr/>
        <p:txBody>
          <a:bodyPr/>
          <a:lstStyle/>
          <a:p>
            <a:r>
              <a:rPr lang="en-US" dirty="0"/>
              <a:t>Majority of the farmers  do not have their secondary crops mixed with the p1rimary crop in one farm.</a:t>
            </a:r>
          </a:p>
          <a:p>
            <a:r>
              <a:rPr lang="en-US" dirty="0"/>
              <a:t>About 800 farmers have their secondary crops mixed with the p1rimary crop in one farm.</a:t>
            </a:r>
          </a:p>
          <a:p>
            <a:endParaRPr lang="en-GH" dirty="0"/>
          </a:p>
        </p:txBody>
      </p:sp>
    </p:spTree>
    <p:extLst>
      <p:ext uri="{BB962C8B-B14F-4D97-AF65-F5344CB8AC3E}">
        <p14:creationId xmlns:p14="http://schemas.microsoft.com/office/powerpoint/2010/main" val="715696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1D0B-53A4-419A-8DEB-595C14B14BEC}"/>
              </a:ext>
            </a:extLst>
          </p:cNvPr>
          <p:cNvSpPr>
            <a:spLocks noGrp="1"/>
          </p:cNvSpPr>
          <p:nvPr>
            <p:ph type="title"/>
          </p:nvPr>
        </p:nvSpPr>
        <p:spPr/>
        <p:txBody>
          <a:bodyPr/>
          <a:lstStyle/>
          <a:p>
            <a:r>
              <a:rPr lang="en-US" dirty="0"/>
              <a:t>Graphs of main source of income and                                                                                                                                                                                                                                                                                               main source of income with respect to gender</a:t>
            </a:r>
            <a:endParaRPr lang="en-GH" dirty="0"/>
          </a:p>
        </p:txBody>
      </p:sp>
      <p:sp>
        <p:nvSpPr>
          <p:cNvPr id="3" name="Text Placeholder 2">
            <a:extLst>
              <a:ext uri="{FF2B5EF4-FFF2-40B4-BE49-F238E27FC236}">
                <a16:creationId xmlns:a16="http://schemas.microsoft.com/office/drawing/2014/main" id="{1E106968-9E4E-4D75-B035-5141BE23A766}"/>
              </a:ext>
            </a:extLst>
          </p:cNvPr>
          <p:cNvSpPr>
            <a:spLocks noGrp="1"/>
          </p:cNvSpPr>
          <p:nvPr>
            <p:ph type="body" idx="1"/>
          </p:nvPr>
        </p:nvSpPr>
        <p:spPr>
          <a:xfrm>
            <a:off x="1742942" y="2699331"/>
            <a:ext cx="4607188" cy="468735"/>
          </a:xfrm>
        </p:spPr>
        <p:txBody>
          <a:bodyPr>
            <a:noAutofit/>
          </a:bodyPr>
          <a:lstStyle/>
          <a:p>
            <a:r>
              <a:rPr lang="en-US" sz="1600" dirty="0">
                <a:solidFill>
                  <a:schemeClr val="bg2">
                    <a:lumMod val="10000"/>
                  </a:schemeClr>
                </a:solidFill>
              </a:rPr>
              <a:t>The Main source of income for farmers are crop farming followed by selling of farm produce</a:t>
            </a:r>
          </a:p>
        </p:txBody>
      </p:sp>
      <p:sp>
        <p:nvSpPr>
          <p:cNvPr id="5" name="Text Placeholder 4">
            <a:extLst>
              <a:ext uri="{FF2B5EF4-FFF2-40B4-BE49-F238E27FC236}">
                <a16:creationId xmlns:a16="http://schemas.microsoft.com/office/drawing/2014/main" id="{55C49ED2-DF6A-4D09-AF9C-0A591D53952D}"/>
              </a:ext>
            </a:extLst>
          </p:cNvPr>
          <p:cNvSpPr>
            <a:spLocks noGrp="1"/>
          </p:cNvSpPr>
          <p:nvPr>
            <p:ph type="body" sz="quarter" idx="3"/>
          </p:nvPr>
        </p:nvSpPr>
        <p:spPr>
          <a:xfrm>
            <a:off x="6806658" y="2664168"/>
            <a:ext cx="4622537" cy="477203"/>
          </a:xfrm>
        </p:spPr>
        <p:txBody>
          <a:bodyPr>
            <a:normAutofit fontScale="25000" lnSpcReduction="20000"/>
          </a:bodyPr>
          <a:lstStyle/>
          <a:p>
            <a:r>
              <a:rPr lang="en-US" sz="5600" dirty="0">
                <a:solidFill>
                  <a:schemeClr val="bg2">
                    <a:lumMod val="10000"/>
                  </a:schemeClr>
                </a:solidFill>
              </a:rPr>
              <a:t>Gender composition of Farmers who grow secondary crops. Males generate more income from crop farming than males. Female farmers  generate more income from selling farm products than males</a:t>
            </a:r>
            <a:r>
              <a:rPr lang="en-US" dirty="0"/>
              <a:t>.</a:t>
            </a:r>
            <a:endParaRPr lang="en-GH" dirty="0"/>
          </a:p>
        </p:txBody>
      </p:sp>
      <p:pic>
        <p:nvPicPr>
          <p:cNvPr id="14" name="Content Placeholder 13">
            <a:extLst>
              <a:ext uri="{FF2B5EF4-FFF2-40B4-BE49-F238E27FC236}">
                <a16:creationId xmlns:a16="http://schemas.microsoft.com/office/drawing/2014/main" id="{45D0F304-37B4-42AB-9DE4-66753D11DC7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670002" y="3428999"/>
            <a:ext cx="4895850" cy="2622176"/>
          </a:xfrm>
        </p:spPr>
      </p:pic>
      <p:pic>
        <p:nvPicPr>
          <p:cNvPr id="18" name="Content Placeholder 17">
            <a:extLst>
              <a:ext uri="{FF2B5EF4-FFF2-40B4-BE49-F238E27FC236}">
                <a16:creationId xmlns:a16="http://schemas.microsoft.com/office/drawing/2014/main" id="{D073195E-FC58-4B81-9FE4-B002C88962B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99405" y="3527024"/>
            <a:ext cx="4894262" cy="2524151"/>
          </a:xfrm>
        </p:spPr>
      </p:pic>
    </p:spTree>
    <p:extLst>
      <p:ext uri="{BB962C8B-B14F-4D97-AF65-F5344CB8AC3E}">
        <p14:creationId xmlns:p14="http://schemas.microsoft.com/office/powerpoint/2010/main" val="1692275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1D0B-53A4-419A-8DEB-595C14B14BEC}"/>
              </a:ext>
            </a:extLst>
          </p:cNvPr>
          <p:cNvSpPr>
            <a:spLocks noGrp="1"/>
          </p:cNvSpPr>
          <p:nvPr>
            <p:ph type="title"/>
          </p:nvPr>
        </p:nvSpPr>
        <p:spPr>
          <a:xfrm>
            <a:off x="1551410" y="546815"/>
            <a:ext cx="9655914" cy="1039969"/>
          </a:xfrm>
        </p:spPr>
        <p:txBody>
          <a:bodyPr>
            <a:normAutofit fontScale="90000"/>
          </a:bodyPr>
          <a:lstStyle/>
          <a:p>
            <a:r>
              <a:rPr lang="en-US" sz="2700" dirty="0"/>
              <a:t>Graphs of number of farmers who keep livestock and  </a:t>
            </a:r>
            <a:r>
              <a:rPr lang="en-US" sz="2700" dirty="0">
                <a:solidFill>
                  <a:schemeClr val="bg2">
                    <a:lumMod val="10000"/>
                  </a:schemeClr>
                </a:solidFill>
              </a:rPr>
              <a:t>gender composition of farmers  who keep livestock</a:t>
            </a:r>
            <a:r>
              <a:rPr lang="en-US" sz="4000" dirty="0">
                <a:solidFill>
                  <a:schemeClr val="bg2">
                    <a:lumMod val="10000"/>
                  </a:schemeClr>
                </a:solidFill>
              </a:rPr>
              <a:t>.</a:t>
            </a:r>
            <a:endParaRPr lang="en-GH" dirty="0"/>
          </a:p>
        </p:txBody>
      </p:sp>
      <p:sp>
        <p:nvSpPr>
          <p:cNvPr id="3" name="Text Placeholder 2">
            <a:extLst>
              <a:ext uri="{FF2B5EF4-FFF2-40B4-BE49-F238E27FC236}">
                <a16:creationId xmlns:a16="http://schemas.microsoft.com/office/drawing/2014/main" id="{1E106968-9E4E-4D75-B035-5141BE23A766}"/>
              </a:ext>
            </a:extLst>
          </p:cNvPr>
          <p:cNvSpPr>
            <a:spLocks noGrp="1"/>
          </p:cNvSpPr>
          <p:nvPr>
            <p:ph type="body" idx="1"/>
          </p:nvPr>
        </p:nvSpPr>
        <p:spPr>
          <a:xfrm>
            <a:off x="1772179" y="2766059"/>
            <a:ext cx="4702978" cy="468735"/>
          </a:xfrm>
        </p:spPr>
        <p:txBody>
          <a:bodyPr>
            <a:noAutofit/>
          </a:bodyPr>
          <a:lstStyle/>
          <a:p>
            <a:r>
              <a:rPr lang="en-US" sz="1600" dirty="0">
                <a:solidFill>
                  <a:schemeClr val="bg2">
                    <a:lumMod val="10000"/>
                  </a:schemeClr>
                </a:solidFill>
              </a:rPr>
              <a:t>Over  50% of the farmers keep livestock. </a:t>
            </a:r>
          </a:p>
          <a:p>
            <a:r>
              <a:rPr lang="en-US" sz="1600" dirty="0">
                <a:solidFill>
                  <a:schemeClr val="bg2">
                    <a:lumMod val="10000"/>
                  </a:schemeClr>
                </a:solidFill>
              </a:rPr>
              <a:t>More 30% of the farmers do not keep livestock</a:t>
            </a:r>
          </a:p>
        </p:txBody>
      </p:sp>
      <p:sp>
        <p:nvSpPr>
          <p:cNvPr id="5" name="Text Placeholder 4">
            <a:extLst>
              <a:ext uri="{FF2B5EF4-FFF2-40B4-BE49-F238E27FC236}">
                <a16:creationId xmlns:a16="http://schemas.microsoft.com/office/drawing/2014/main" id="{55C49ED2-DF6A-4D09-AF9C-0A591D53952D}"/>
              </a:ext>
            </a:extLst>
          </p:cNvPr>
          <p:cNvSpPr>
            <a:spLocks noGrp="1"/>
          </p:cNvSpPr>
          <p:nvPr>
            <p:ph type="body" sz="quarter" idx="3"/>
          </p:nvPr>
        </p:nvSpPr>
        <p:spPr>
          <a:xfrm>
            <a:off x="6864441" y="2266683"/>
            <a:ext cx="4664342" cy="940156"/>
          </a:xfrm>
        </p:spPr>
        <p:txBody>
          <a:bodyPr>
            <a:noAutofit/>
          </a:bodyPr>
          <a:lstStyle/>
          <a:p>
            <a:r>
              <a:rPr lang="en-US" sz="1600" dirty="0">
                <a:solidFill>
                  <a:schemeClr val="bg2">
                    <a:lumMod val="10000"/>
                  </a:schemeClr>
                </a:solidFill>
              </a:rPr>
              <a:t>More male farmers  keep livestock than female farmers and vice versa</a:t>
            </a:r>
            <a:r>
              <a:rPr lang="en-US" sz="1200" dirty="0">
                <a:solidFill>
                  <a:schemeClr val="bg2">
                    <a:lumMod val="10000"/>
                  </a:schemeClr>
                </a:solidFill>
              </a:rPr>
              <a:t>.</a:t>
            </a:r>
            <a:endParaRPr lang="en-GH" sz="1200" dirty="0">
              <a:solidFill>
                <a:schemeClr val="bg2">
                  <a:lumMod val="10000"/>
                </a:schemeClr>
              </a:solidFill>
            </a:endParaRPr>
          </a:p>
        </p:txBody>
      </p:sp>
      <p:pic>
        <p:nvPicPr>
          <p:cNvPr id="10" name="Content Placeholder 9">
            <a:extLst>
              <a:ext uri="{FF2B5EF4-FFF2-40B4-BE49-F238E27FC236}">
                <a16:creationId xmlns:a16="http://schemas.microsoft.com/office/drawing/2014/main" id="{69FEEA58-9706-43D9-AD11-2473F0AF71F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84825" y="3335338"/>
            <a:ext cx="3693238" cy="2455862"/>
          </a:xfrm>
        </p:spPr>
      </p:pic>
      <p:pic>
        <p:nvPicPr>
          <p:cNvPr id="12" name="Content Placeholder 11">
            <a:extLst>
              <a:ext uri="{FF2B5EF4-FFF2-40B4-BE49-F238E27FC236}">
                <a16:creationId xmlns:a16="http://schemas.microsoft.com/office/drawing/2014/main" id="{0F0E134C-57B2-4272-BCFC-4A3E4739B20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208480" y="3335338"/>
            <a:ext cx="3998843" cy="2455862"/>
          </a:xfrm>
        </p:spPr>
      </p:pic>
    </p:spTree>
    <p:extLst>
      <p:ext uri="{BB962C8B-B14F-4D97-AF65-F5344CB8AC3E}">
        <p14:creationId xmlns:p14="http://schemas.microsoft.com/office/powerpoint/2010/main" val="615875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18E4-E2EA-4071-A54A-3067E23EF320}"/>
              </a:ext>
            </a:extLst>
          </p:cNvPr>
          <p:cNvSpPr>
            <a:spLocks noGrp="1"/>
          </p:cNvSpPr>
          <p:nvPr>
            <p:ph type="title"/>
          </p:nvPr>
        </p:nvSpPr>
        <p:spPr/>
        <p:txBody>
          <a:bodyPr/>
          <a:lstStyle/>
          <a:p>
            <a:r>
              <a:rPr lang="en-US" dirty="0"/>
              <a:t> Graph of Secondary source of income </a:t>
            </a:r>
            <a:endParaRPr lang="en-GH" dirty="0"/>
          </a:p>
        </p:txBody>
      </p:sp>
      <p:pic>
        <p:nvPicPr>
          <p:cNvPr id="6" name="Content Placeholder 5">
            <a:extLst>
              <a:ext uri="{FF2B5EF4-FFF2-40B4-BE49-F238E27FC236}">
                <a16:creationId xmlns:a16="http://schemas.microsoft.com/office/drawing/2014/main" id="{16D06435-1A2B-4FFD-BC7E-CF36B7C08B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2563" y="1884680"/>
            <a:ext cx="6240462" cy="3241111"/>
          </a:xfrm>
        </p:spPr>
      </p:pic>
      <p:sp>
        <p:nvSpPr>
          <p:cNvPr id="4" name="Text Placeholder 3">
            <a:extLst>
              <a:ext uri="{FF2B5EF4-FFF2-40B4-BE49-F238E27FC236}">
                <a16:creationId xmlns:a16="http://schemas.microsoft.com/office/drawing/2014/main" id="{59F2B872-B4C5-4308-8672-F721C46840FD}"/>
              </a:ext>
            </a:extLst>
          </p:cNvPr>
          <p:cNvSpPr>
            <a:spLocks noGrp="1"/>
          </p:cNvSpPr>
          <p:nvPr>
            <p:ph type="body" sz="half" idx="2"/>
          </p:nvPr>
        </p:nvSpPr>
        <p:spPr/>
        <p:txBody>
          <a:bodyPr/>
          <a:lstStyle/>
          <a:p>
            <a:r>
              <a:rPr lang="en-US" sz="1600" dirty="0">
                <a:solidFill>
                  <a:schemeClr val="bg2">
                    <a:lumMod val="10000"/>
                  </a:schemeClr>
                </a:solidFill>
              </a:rPr>
              <a:t>Ove1r 1750 of the f1armers no secondary source of income. The highest source of secondary income is Selling of farm produce ,followed by crop farming animal farming.</a:t>
            </a:r>
          </a:p>
          <a:p>
            <a:endParaRPr lang="en-GH" dirty="0"/>
          </a:p>
        </p:txBody>
      </p:sp>
    </p:spTree>
    <p:extLst>
      <p:ext uri="{BB962C8B-B14F-4D97-AF65-F5344CB8AC3E}">
        <p14:creationId xmlns:p14="http://schemas.microsoft.com/office/powerpoint/2010/main" val="3040459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2EBA4-331B-4B1D-AD9F-651617DB0DAA}"/>
              </a:ext>
            </a:extLst>
          </p:cNvPr>
          <p:cNvSpPr>
            <a:spLocks noGrp="1"/>
          </p:cNvSpPr>
          <p:nvPr>
            <p:ph type="title"/>
          </p:nvPr>
        </p:nvSpPr>
        <p:spPr/>
        <p:txBody>
          <a:bodyPr>
            <a:normAutofit fontScale="90000"/>
          </a:bodyPr>
          <a:lstStyle/>
          <a:p>
            <a:r>
              <a:rPr lang="en-US" sz="2200" b="1" dirty="0"/>
              <a:t>Graph of Gender composition of Secondary source of income  respectively</a:t>
            </a:r>
            <a:r>
              <a:rPr lang="en-US" b="1" dirty="0"/>
              <a:t>.</a:t>
            </a:r>
            <a:br>
              <a:rPr lang="en-GH" b="1" dirty="0"/>
            </a:br>
            <a:endParaRPr lang="en-GH" b="1" dirty="0"/>
          </a:p>
        </p:txBody>
      </p:sp>
      <p:pic>
        <p:nvPicPr>
          <p:cNvPr id="6" name="Content Placeholder 5">
            <a:extLst>
              <a:ext uri="{FF2B5EF4-FFF2-40B4-BE49-F238E27FC236}">
                <a16:creationId xmlns:a16="http://schemas.microsoft.com/office/drawing/2014/main" id="{DFB0C203-4D99-44CD-8E65-58C28D33F9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1199" y="1600200"/>
            <a:ext cx="6240462" cy="3232530"/>
          </a:xfrm>
        </p:spPr>
      </p:pic>
      <p:sp>
        <p:nvSpPr>
          <p:cNvPr id="4" name="Text Placeholder 3">
            <a:extLst>
              <a:ext uri="{FF2B5EF4-FFF2-40B4-BE49-F238E27FC236}">
                <a16:creationId xmlns:a16="http://schemas.microsoft.com/office/drawing/2014/main" id="{44E0B796-BAF5-41CE-BE58-F50C26A83E7B}"/>
              </a:ext>
            </a:extLst>
          </p:cNvPr>
          <p:cNvSpPr>
            <a:spLocks noGrp="1"/>
          </p:cNvSpPr>
          <p:nvPr>
            <p:ph type="body" sz="half" idx="2"/>
          </p:nvPr>
        </p:nvSpPr>
        <p:spPr/>
        <p:txBody>
          <a:bodyPr/>
          <a:lstStyle/>
          <a:p>
            <a:r>
              <a:rPr lang="en-US" sz="1600" dirty="0">
                <a:solidFill>
                  <a:schemeClr val="bg2">
                    <a:lumMod val="10000"/>
                  </a:schemeClr>
                </a:solidFill>
              </a:rPr>
              <a:t>Gender composition of Secondary source of income. More male farmers rear animals as their secondary source of income. Female farmers engage in sell1i1n1g farm products, crop farming and trading as their secondary source of income more than the male farmers do</a:t>
            </a:r>
            <a:endParaRPr lang="en-GH" dirty="0"/>
          </a:p>
        </p:txBody>
      </p:sp>
    </p:spTree>
    <p:extLst>
      <p:ext uri="{BB962C8B-B14F-4D97-AF65-F5344CB8AC3E}">
        <p14:creationId xmlns:p14="http://schemas.microsoft.com/office/powerpoint/2010/main" val="344694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6930-7116-41EA-9260-FDADC7969FA5}"/>
              </a:ext>
            </a:extLst>
          </p:cNvPr>
          <p:cNvSpPr>
            <a:spLocks noGrp="1"/>
          </p:cNvSpPr>
          <p:nvPr>
            <p:ph type="title"/>
          </p:nvPr>
        </p:nvSpPr>
        <p:spPr/>
        <p:txBody>
          <a:bodyPr/>
          <a:lstStyle/>
          <a:p>
            <a:r>
              <a:rPr lang="en-US" dirty="0"/>
              <a:t>Data Cleaning</a:t>
            </a:r>
            <a:endParaRPr lang="en-GH" dirty="0"/>
          </a:p>
        </p:txBody>
      </p:sp>
      <p:sp>
        <p:nvSpPr>
          <p:cNvPr id="3" name="Content Placeholder 2">
            <a:extLst>
              <a:ext uri="{FF2B5EF4-FFF2-40B4-BE49-F238E27FC236}">
                <a16:creationId xmlns:a16="http://schemas.microsoft.com/office/drawing/2014/main" id="{DC4A5EAE-50E9-4CDE-8B88-07500EA309A5}"/>
              </a:ext>
            </a:extLst>
          </p:cNvPr>
          <p:cNvSpPr>
            <a:spLocks noGrp="1"/>
          </p:cNvSpPr>
          <p:nvPr>
            <p:ph idx="1"/>
          </p:nvPr>
        </p:nvSpPr>
        <p:spPr>
          <a:xfrm>
            <a:off x="1484310" y="2575775"/>
            <a:ext cx="10018713" cy="3215425"/>
          </a:xfrm>
        </p:spPr>
        <p:txBody>
          <a:bodyPr>
            <a:normAutofit fontScale="85000" lnSpcReduction="10000"/>
          </a:bodyPr>
          <a:lstStyle/>
          <a:p>
            <a:r>
              <a:rPr lang="en-US" dirty="0"/>
              <a:t> To prevent discarding relevant data  and  also avoid bias and invalid conclusions, columns with over  30% null values were dropped, with only one exception.</a:t>
            </a:r>
          </a:p>
          <a:p>
            <a:r>
              <a:rPr lang="en-US" dirty="0"/>
              <a:t>A column with at least 30% null values implies 70% complete values , and it is relatively safe to make conclusions based on 70% of the observations.</a:t>
            </a:r>
          </a:p>
          <a:p>
            <a:r>
              <a:rPr lang="en-US" dirty="0"/>
              <a:t>Columns like ’sales_point_name’ had 75% of it cells null and  “Which animal do you rear” column  had 58% null values.</a:t>
            </a:r>
          </a:p>
          <a:p>
            <a:r>
              <a:rPr lang="en-US" dirty="0"/>
              <a:t> An exception was made to “Name of farmer Group” had 43% null values, to preserve relevant  data.</a:t>
            </a:r>
          </a:p>
          <a:p>
            <a:r>
              <a:rPr lang="en-US" dirty="0"/>
              <a:t>In addition columns with less relevant data were also discarded . Example “device_id”.</a:t>
            </a:r>
          </a:p>
          <a:p>
            <a:pPr marL="0" indent="0">
              <a:buNone/>
            </a:pPr>
            <a:endParaRPr lang="en-GH" dirty="0"/>
          </a:p>
        </p:txBody>
      </p:sp>
    </p:spTree>
    <p:extLst>
      <p:ext uri="{BB962C8B-B14F-4D97-AF65-F5344CB8AC3E}">
        <p14:creationId xmlns:p14="http://schemas.microsoft.com/office/powerpoint/2010/main" val="3224843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2963-3A75-45A1-AAB0-81EB588C9456}"/>
              </a:ext>
            </a:extLst>
          </p:cNvPr>
          <p:cNvSpPr>
            <a:spLocks noGrp="1"/>
          </p:cNvSpPr>
          <p:nvPr>
            <p:ph type="title"/>
          </p:nvPr>
        </p:nvSpPr>
        <p:spPr/>
        <p:txBody>
          <a:bodyPr/>
          <a:lstStyle/>
          <a:p>
            <a:r>
              <a:rPr lang="en-US" dirty="0"/>
              <a:t>Findings</a:t>
            </a:r>
            <a:endParaRPr lang="en-GH" dirty="0"/>
          </a:p>
        </p:txBody>
      </p:sp>
      <p:sp>
        <p:nvSpPr>
          <p:cNvPr id="4" name="Text Placeholder 3">
            <a:extLst>
              <a:ext uri="{FF2B5EF4-FFF2-40B4-BE49-F238E27FC236}">
                <a16:creationId xmlns:a16="http://schemas.microsoft.com/office/drawing/2014/main" id="{8CE8BCF0-4F63-490D-8C95-FDE141F5DBCE}"/>
              </a:ext>
            </a:extLst>
          </p:cNvPr>
          <p:cNvSpPr>
            <a:spLocks noGrp="1"/>
          </p:cNvSpPr>
          <p:nvPr>
            <p:ph type="body" sz="half" idx="2"/>
          </p:nvPr>
        </p:nvSpPr>
        <p:spPr/>
        <p:txBody>
          <a:bodyPr/>
          <a:lstStyle/>
          <a:p>
            <a:r>
              <a:rPr lang="en-US" b="1" dirty="0"/>
              <a:t>Graph of Years of farming experience compared with bags of annual crop yield estimate.</a:t>
            </a:r>
          </a:p>
          <a:p>
            <a:r>
              <a:rPr lang="en-US" dirty="0"/>
              <a:t>Farmers between the farming y1ears of 22 to 25 have the highest crop yield estimate</a:t>
            </a:r>
            <a:endParaRPr lang="en-GH" dirty="0"/>
          </a:p>
        </p:txBody>
      </p:sp>
      <p:pic>
        <p:nvPicPr>
          <p:cNvPr id="8" name="Content Placeholder 7">
            <a:extLst>
              <a:ext uri="{FF2B5EF4-FFF2-40B4-BE49-F238E27FC236}">
                <a16:creationId xmlns:a16="http://schemas.microsoft.com/office/drawing/2014/main" id="{D1F81649-E8AD-4EC8-A0F7-666D7603C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2563" y="1819282"/>
            <a:ext cx="6240462" cy="3141338"/>
          </a:xfrm>
        </p:spPr>
      </p:pic>
    </p:spTree>
    <p:extLst>
      <p:ext uri="{BB962C8B-B14F-4D97-AF65-F5344CB8AC3E}">
        <p14:creationId xmlns:p14="http://schemas.microsoft.com/office/powerpoint/2010/main" val="2020715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2963-3A75-45A1-AAB0-81EB588C9456}"/>
              </a:ext>
            </a:extLst>
          </p:cNvPr>
          <p:cNvSpPr>
            <a:spLocks noGrp="1"/>
          </p:cNvSpPr>
          <p:nvPr>
            <p:ph type="title"/>
          </p:nvPr>
        </p:nvSpPr>
        <p:spPr/>
        <p:txBody>
          <a:bodyPr/>
          <a:lstStyle/>
          <a:p>
            <a:r>
              <a:rPr lang="en-US" dirty="0"/>
              <a:t>Findings</a:t>
            </a:r>
            <a:endParaRPr lang="en-GH" dirty="0"/>
          </a:p>
        </p:txBody>
      </p:sp>
      <p:sp>
        <p:nvSpPr>
          <p:cNvPr id="4" name="Text Placeholder 3">
            <a:extLst>
              <a:ext uri="{FF2B5EF4-FFF2-40B4-BE49-F238E27FC236}">
                <a16:creationId xmlns:a16="http://schemas.microsoft.com/office/drawing/2014/main" id="{8CE8BCF0-4F63-490D-8C95-FDE141F5DBCE}"/>
              </a:ext>
            </a:extLst>
          </p:cNvPr>
          <p:cNvSpPr>
            <a:spLocks noGrp="1"/>
          </p:cNvSpPr>
          <p:nvPr>
            <p:ph type="body" sz="half" idx="2"/>
          </p:nvPr>
        </p:nvSpPr>
        <p:spPr/>
        <p:txBody>
          <a:bodyPr/>
          <a:lstStyle/>
          <a:p>
            <a:r>
              <a:rPr lang="en-US" b="1" dirty="0"/>
              <a:t>Graph of Age and annual primary crop  yield estimates (bags) with respect to Gender</a:t>
            </a:r>
          </a:p>
          <a:p>
            <a:r>
              <a:rPr lang="en-US" dirty="0"/>
              <a:t>Male farmers yield more annual crop yield than female farmers</a:t>
            </a:r>
            <a:endParaRPr lang="en-GH" dirty="0"/>
          </a:p>
        </p:txBody>
      </p:sp>
      <p:pic>
        <p:nvPicPr>
          <p:cNvPr id="9" name="Content Placeholder 8">
            <a:extLst>
              <a:ext uri="{FF2B5EF4-FFF2-40B4-BE49-F238E27FC236}">
                <a16:creationId xmlns:a16="http://schemas.microsoft.com/office/drawing/2014/main" id="{DEA1917B-DBE5-4D74-BAF7-9C154ED7BE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8349" y="1479770"/>
            <a:ext cx="4888889" cy="3517460"/>
          </a:xfrm>
        </p:spPr>
      </p:pic>
    </p:spTree>
    <p:extLst>
      <p:ext uri="{BB962C8B-B14F-4D97-AF65-F5344CB8AC3E}">
        <p14:creationId xmlns:p14="http://schemas.microsoft.com/office/powerpoint/2010/main" val="2314548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CBAC-6822-40F7-AAD0-25CD2914E893}"/>
              </a:ext>
            </a:extLst>
          </p:cNvPr>
          <p:cNvSpPr>
            <a:spLocks noGrp="1"/>
          </p:cNvSpPr>
          <p:nvPr>
            <p:ph type="title"/>
          </p:nvPr>
        </p:nvSpPr>
        <p:spPr/>
        <p:txBody>
          <a:bodyPr/>
          <a:lstStyle/>
          <a:p>
            <a:r>
              <a:rPr lang="en-US" dirty="0"/>
              <a:t>Graph of Age and annual primary crop yield estimate(bags)</a:t>
            </a:r>
            <a:endParaRPr lang="en-GH" dirty="0"/>
          </a:p>
        </p:txBody>
      </p:sp>
      <p:pic>
        <p:nvPicPr>
          <p:cNvPr id="6" name="Content Placeholder 5">
            <a:extLst>
              <a:ext uri="{FF2B5EF4-FFF2-40B4-BE49-F238E27FC236}">
                <a16:creationId xmlns:a16="http://schemas.microsoft.com/office/drawing/2014/main" id="{D1C418DD-8740-4A8F-8E70-7C857B3E6A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0095" y="1479770"/>
            <a:ext cx="5247404" cy="3620264"/>
          </a:xfrm>
        </p:spPr>
      </p:pic>
      <p:sp>
        <p:nvSpPr>
          <p:cNvPr id="4" name="Text Placeholder 3">
            <a:extLst>
              <a:ext uri="{FF2B5EF4-FFF2-40B4-BE49-F238E27FC236}">
                <a16:creationId xmlns:a16="http://schemas.microsoft.com/office/drawing/2014/main" id="{5B685891-0201-40AE-BFE2-02AE4126D3CB}"/>
              </a:ext>
            </a:extLst>
          </p:cNvPr>
          <p:cNvSpPr>
            <a:spLocks noGrp="1"/>
          </p:cNvSpPr>
          <p:nvPr>
            <p:ph type="body" sz="half" idx="2"/>
          </p:nvPr>
        </p:nvSpPr>
        <p:spPr/>
        <p:txBody>
          <a:bodyPr/>
          <a:lstStyle/>
          <a:p>
            <a:r>
              <a:rPr lang="en-US" dirty="0"/>
              <a:t>Farmers between the ages 28 to 30 have highest annual primary crop yield estimate(bags) of about 38 bags .</a:t>
            </a:r>
          </a:p>
          <a:p>
            <a:r>
              <a:rPr lang="en-US" dirty="0"/>
              <a:t>Farmers nearing age 100 have the lowest annual primary crop yield estimate(bags) </a:t>
            </a:r>
            <a:endParaRPr lang="en-GH" dirty="0"/>
          </a:p>
        </p:txBody>
      </p:sp>
    </p:spTree>
    <p:extLst>
      <p:ext uri="{BB962C8B-B14F-4D97-AF65-F5344CB8AC3E}">
        <p14:creationId xmlns:p14="http://schemas.microsoft.com/office/powerpoint/2010/main" val="2524531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2963-3A75-45A1-AAB0-81EB588C9456}"/>
              </a:ext>
            </a:extLst>
          </p:cNvPr>
          <p:cNvSpPr>
            <a:spLocks noGrp="1"/>
          </p:cNvSpPr>
          <p:nvPr>
            <p:ph type="title"/>
          </p:nvPr>
        </p:nvSpPr>
        <p:spPr>
          <a:xfrm>
            <a:off x="1598876" y="1491743"/>
            <a:ext cx="3549121" cy="1371600"/>
          </a:xfrm>
        </p:spPr>
        <p:txBody>
          <a:bodyPr>
            <a:noAutofit/>
          </a:bodyPr>
          <a:lstStyle/>
          <a:p>
            <a:r>
              <a:rPr lang="en-US" sz="1600" b="1" dirty="0"/>
              <a:t>Graph of Years of farming experience and the primary crop grown(Highest income generating crop)</a:t>
            </a:r>
          </a:p>
        </p:txBody>
      </p:sp>
      <p:sp>
        <p:nvSpPr>
          <p:cNvPr id="4" name="Text Placeholder 3">
            <a:extLst>
              <a:ext uri="{FF2B5EF4-FFF2-40B4-BE49-F238E27FC236}">
                <a16:creationId xmlns:a16="http://schemas.microsoft.com/office/drawing/2014/main" id="{8CE8BCF0-4F63-490D-8C95-FDE141F5DBCE}"/>
              </a:ext>
            </a:extLst>
          </p:cNvPr>
          <p:cNvSpPr>
            <a:spLocks noGrp="1"/>
          </p:cNvSpPr>
          <p:nvPr>
            <p:ph type="body" sz="half" idx="2"/>
          </p:nvPr>
        </p:nvSpPr>
        <p:spPr>
          <a:xfrm>
            <a:off x="1598876" y="3119263"/>
            <a:ext cx="3549121" cy="1828800"/>
          </a:xfrm>
        </p:spPr>
        <p:txBody>
          <a:bodyPr>
            <a:noAutofit/>
          </a:bodyPr>
          <a:lstStyle/>
          <a:p>
            <a:r>
              <a:rPr lang="en-US" sz="1400" dirty="0"/>
              <a:t>As the years of experience increases, the primary crop grown .</a:t>
            </a:r>
          </a:p>
          <a:p>
            <a:r>
              <a:rPr lang="en-US" sz="1400" dirty="0"/>
              <a:t>Farmers with 42 to46 years of experience have cocoa as the primary crop grown.</a:t>
            </a:r>
          </a:p>
          <a:p>
            <a:r>
              <a:rPr lang="en-US" sz="1400" dirty="0"/>
              <a:t>Farmers with 55 to602 years of experience have maize as the primary crop grown.</a:t>
            </a:r>
          </a:p>
          <a:p>
            <a:endParaRPr lang="en-GH" dirty="0"/>
          </a:p>
        </p:txBody>
      </p:sp>
      <p:pic>
        <p:nvPicPr>
          <p:cNvPr id="5" name="Content Placeholder 8">
            <a:extLst>
              <a:ext uri="{FF2B5EF4-FFF2-40B4-BE49-F238E27FC236}">
                <a16:creationId xmlns:a16="http://schemas.microsoft.com/office/drawing/2014/main" id="{2A6794CB-E523-4B91-9EAF-46B47F5589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2563" y="2177543"/>
            <a:ext cx="6240462" cy="2805937"/>
          </a:xfrm>
        </p:spPr>
      </p:pic>
    </p:spTree>
    <p:extLst>
      <p:ext uri="{BB962C8B-B14F-4D97-AF65-F5344CB8AC3E}">
        <p14:creationId xmlns:p14="http://schemas.microsoft.com/office/powerpoint/2010/main" val="498476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8F06-0184-41E1-9768-DEB079AFF7A0}"/>
              </a:ext>
            </a:extLst>
          </p:cNvPr>
          <p:cNvSpPr>
            <a:spLocks noGrp="1"/>
          </p:cNvSpPr>
          <p:nvPr>
            <p:ph type="title"/>
          </p:nvPr>
        </p:nvSpPr>
        <p:spPr/>
        <p:txBody>
          <a:bodyPr/>
          <a:lstStyle/>
          <a:p>
            <a:r>
              <a:rPr lang="en-US" dirty="0"/>
              <a:t>Findings</a:t>
            </a:r>
            <a:endParaRPr lang="en-GH" dirty="0"/>
          </a:p>
        </p:txBody>
      </p:sp>
      <p:pic>
        <p:nvPicPr>
          <p:cNvPr id="6" name="Content Placeholder 5">
            <a:extLst>
              <a:ext uri="{FF2B5EF4-FFF2-40B4-BE49-F238E27FC236}">
                <a16:creationId xmlns:a16="http://schemas.microsoft.com/office/drawing/2014/main" id="{0066D2EC-DBE7-44DF-9130-DCC260E0AF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2000" y="1562309"/>
            <a:ext cx="4901587" cy="3352381"/>
          </a:xfrm>
        </p:spPr>
      </p:pic>
      <p:sp>
        <p:nvSpPr>
          <p:cNvPr id="4" name="Text Placeholder 3">
            <a:extLst>
              <a:ext uri="{FF2B5EF4-FFF2-40B4-BE49-F238E27FC236}">
                <a16:creationId xmlns:a16="http://schemas.microsoft.com/office/drawing/2014/main" id="{08165FA6-73FF-4306-B0F0-3F414D7F066E}"/>
              </a:ext>
            </a:extLst>
          </p:cNvPr>
          <p:cNvSpPr>
            <a:spLocks noGrp="1"/>
          </p:cNvSpPr>
          <p:nvPr>
            <p:ph type="body" sz="half" idx="2"/>
          </p:nvPr>
        </p:nvSpPr>
        <p:spPr/>
        <p:txBody>
          <a:bodyPr/>
          <a:lstStyle/>
          <a:p>
            <a:r>
              <a:rPr lang="en-US" b="1" dirty="0"/>
              <a:t>Graph of Total farm size and farm size of primary crop.</a:t>
            </a:r>
          </a:p>
          <a:p>
            <a:r>
              <a:rPr lang="en-US" dirty="0"/>
              <a:t>As the total farm size increases the farm size of primary crops also increases.</a:t>
            </a:r>
            <a:endParaRPr lang="en-GH" dirty="0"/>
          </a:p>
        </p:txBody>
      </p:sp>
    </p:spTree>
    <p:extLst>
      <p:ext uri="{BB962C8B-B14F-4D97-AF65-F5344CB8AC3E}">
        <p14:creationId xmlns:p14="http://schemas.microsoft.com/office/powerpoint/2010/main" val="1388194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339F-33BF-416B-829D-126FDDC356B3}"/>
              </a:ext>
            </a:extLst>
          </p:cNvPr>
          <p:cNvSpPr>
            <a:spLocks noGrp="1"/>
          </p:cNvSpPr>
          <p:nvPr>
            <p:ph type="title"/>
          </p:nvPr>
        </p:nvSpPr>
        <p:spPr/>
        <p:txBody>
          <a:bodyPr/>
          <a:lstStyle/>
          <a:p>
            <a:r>
              <a:rPr lang="en-US" dirty="0"/>
              <a:t>Findings</a:t>
            </a:r>
            <a:endParaRPr lang="en-GH" dirty="0"/>
          </a:p>
        </p:txBody>
      </p:sp>
      <p:sp>
        <p:nvSpPr>
          <p:cNvPr id="3" name="Text Placeholder 2">
            <a:extLst>
              <a:ext uri="{FF2B5EF4-FFF2-40B4-BE49-F238E27FC236}">
                <a16:creationId xmlns:a16="http://schemas.microsoft.com/office/drawing/2014/main" id="{528ED238-5A4C-4473-A07E-3FBC2B3CD045}"/>
              </a:ext>
            </a:extLst>
          </p:cNvPr>
          <p:cNvSpPr>
            <a:spLocks noGrp="1"/>
          </p:cNvSpPr>
          <p:nvPr>
            <p:ph type="body" idx="1"/>
          </p:nvPr>
        </p:nvSpPr>
        <p:spPr/>
        <p:txBody>
          <a:bodyPr/>
          <a:lstStyle/>
          <a:p>
            <a:r>
              <a:rPr lang="en-US" dirty="0">
                <a:solidFill>
                  <a:schemeClr val="bg2">
                    <a:lumMod val="10000"/>
                  </a:schemeClr>
                </a:solidFill>
              </a:rPr>
              <a:t>Most farmers have MTN  as their mobile network  primarily for Mobile money</a:t>
            </a:r>
            <a:endParaRPr lang="en-GH" dirty="0">
              <a:solidFill>
                <a:schemeClr val="bg2">
                  <a:lumMod val="10000"/>
                </a:schemeClr>
              </a:solidFill>
            </a:endParaRPr>
          </a:p>
        </p:txBody>
      </p:sp>
      <p:sp>
        <p:nvSpPr>
          <p:cNvPr id="5" name="Text Placeholder 4">
            <a:extLst>
              <a:ext uri="{FF2B5EF4-FFF2-40B4-BE49-F238E27FC236}">
                <a16:creationId xmlns:a16="http://schemas.microsoft.com/office/drawing/2014/main" id="{310EA2B6-226D-4632-99C2-E52841961BB8}"/>
              </a:ext>
            </a:extLst>
          </p:cNvPr>
          <p:cNvSpPr>
            <a:spLocks noGrp="1"/>
          </p:cNvSpPr>
          <p:nvPr>
            <p:ph type="body" sz="quarter" idx="3"/>
          </p:nvPr>
        </p:nvSpPr>
        <p:spPr/>
        <p:txBody>
          <a:bodyPr>
            <a:noAutofit/>
          </a:bodyPr>
          <a:lstStyle/>
          <a:p>
            <a:r>
              <a:rPr lang="en-US" sz="1800" dirty="0">
                <a:solidFill>
                  <a:schemeClr val="bg2">
                    <a:lumMod val="10000"/>
                  </a:schemeClr>
                </a:solidFill>
              </a:rPr>
              <a:t>Most of the farmers own phones and  </a:t>
            </a:r>
            <a:r>
              <a:rPr lang="en-US" sz="1600" dirty="0">
                <a:solidFill>
                  <a:schemeClr val="bg2">
                    <a:lumMod val="10000"/>
                  </a:schemeClr>
                </a:solidFill>
              </a:rPr>
              <a:t>use MTN as their primarily registered network for Mobile Money , whilst a good number of farmers without phone also have MTN as their primary mobile network for mobile money</a:t>
            </a:r>
            <a:endParaRPr lang="en-GH" sz="2400" dirty="0">
              <a:solidFill>
                <a:schemeClr val="bg2">
                  <a:lumMod val="10000"/>
                </a:schemeClr>
              </a:solidFill>
            </a:endParaRPr>
          </a:p>
        </p:txBody>
      </p:sp>
      <p:pic>
        <p:nvPicPr>
          <p:cNvPr id="11" name="Content Placeholder 10">
            <a:extLst>
              <a:ext uri="{FF2B5EF4-FFF2-40B4-BE49-F238E27FC236}">
                <a16:creationId xmlns:a16="http://schemas.microsoft.com/office/drawing/2014/main" id="{3BC5AC38-E827-4189-9E88-29CCF7680BF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607175" y="3446672"/>
            <a:ext cx="4895850" cy="2344528"/>
          </a:xfrm>
        </p:spPr>
      </p:pic>
      <p:pic>
        <p:nvPicPr>
          <p:cNvPr id="9" name="Content Placeholder 8">
            <a:extLst>
              <a:ext uri="{FF2B5EF4-FFF2-40B4-BE49-F238E27FC236}">
                <a16:creationId xmlns:a16="http://schemas.microsoft.com/office/drawing/2014/main" id="{E00B36A6-C24D-430A-9FAD-C119C309B7A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084825" y="3335338"/>
            <a:ext cx="3693238" cy="2455862"/>
          </a:xfrm>
        </p:spPr>
      </p:pic>
    </p:spTree>
    <p:extLst>
      <p:ext uri="{BB962C8B-B14F-4D97-AF65-F5344CB8AC3E}">
        <p14:creationId xmlns:p14="http://schemas.microsoft.com/office/powerpoint/2010/main" val="2977323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7BEC1D-A6F1-4C32-9021-B27CAC6C5DA9}"/>
              </a:ext>
            </a:extLst>
          </p:cNvPr>
          <p:cNvSpPr>
            <a:spLocks noGrp="1"/>
          </p:cNvSpPr>
          <p:nvPr>
            <p:ph type="title"/>
          </p:nvPr>
        </p:nvSpPr>
        <p:spPr/>
        <p:txBody>
          <a:bodyPr/>
          <a:lstStyle/>
          <a:p>
            <a:r>
              <a:rPr lang="en-US" dirty="0"/>
              <a:t>Additional findings</a:t>
            </a:r>
            <a:endParaRPr lang="en-GH" dirty="0"/>
          </a:p>
        </p:txBody>
      </p:sp>
      <p:sp>
        <p:nvSpPr>
          <p:cNvPr id="6" name="Content Placeholder 5">
            <a:extLst>
              <a:ext uri="{FF2B5EF4-FFF2-40B4-BE49-F238E27FC236}">
                <a16:creationId xmlns:a16="http://schemas.microsoft.com/office/drawing/2014/main" id="{ED99BB95-02CE-418F-836A-D5B3A374FC7A}"/>
              </a:ext>
            </a:extLst>
          </p:cNvPr>
          <p:cNvSpPr>
            <a:spLocks noGrp="1"/>
          </p:cNvSpPr>
          <p:nvPr>
            <p:ph idx="1"/>
          </p:nvPr>
        </p:nvSpPr>
        <p:spPr/>
        <p:txBody>
          <a:bodyPr>
            <a:normAutofit lnSpcReduction="10000"/>
          </a:bodyPr>
          <a:lstStyle/>
          <a:p>
            <a:r>
              <a:rPr lang="en-US" b="0" dirty="0">
                <a:solidFill>
                  <a:schemeClr val="bg2">
                    <a:lumMod val="10000"/>
                  </a:schemeClr>
                </a:solidFill>
                <a:effectLst/>
                <a:latin typeface="Consolas" panose="020B0609020204030204" pitchFamily="49" charset="0"/>
              </a:rPr>
              <a:t>Maize is the highest secondary crop grown, followed by </a:t>
            </a:r>
          </a:p>
          <a:p>
            <a:pPr marL="0" indent="0">
              <a:buNone/>
            </a:pPr>
            <a:r>
              <a:rPr lang="en-US" b="0" dirty="0">
                <a:solidFill>
                  <a:schemeClr val="bg2">
                    <a:lumMod val="10000"/>
                  </a:schemeClr>
                </a:solidFill>
                <a:effectLst/>
                <a:latin typeface="Consolas" panose="020B0609020204030204" pitchFamily="49" charset="0"/>
              </a:rPr>
              <a:t>Groundnut Rice, Soyabean and Chili Pepper respectively among others</a:t>
            </a:r>
          </a:p>
          <a:p>
            <a:r>
              <a:rPr lang="en-US" b="0" dirty="0">
                <a:solidFill>
                  <a:schemeClr val="bg2">
                    <a:lumMod val="10000"/>
                  </a:schemeClr>
                </a:solidFill>
                <a:effectLst/>
                <a:latin typeface="Consolas" panose="020B0609020204030204" pitchFamily="49" charset="0"/>
              </a:rPr>
              <a:t>Name of Farmer Group/ Association/ Agribusiness.</a:t>
            </a:r>
          </a:p>
          <a:p>
            <a:pPr marL="0" indent="0">
              <a:buNone/>
            </a:pPr>
            <a:r>
              <a:rPr lang="en-US" b="0" dirty="0">
                <a:solidFill>
                  <a:schemeClr val="bg2">
                    <a:lumMod val="10000"/>
                  </a:schemeClr>
                </a:solidFill>
                <a:effectLst/>
                <a:latin typeface="Consolas" panose="020B0609020204030204" pitchFamily="49" charset="0"/>
              </a:rPr>
              <a:t>Gubkatimali</a:t>
            </a:r>
            <a:r>
              <a:rPr lang="en-US" dirty="0">
                <a:solidFill>
                  <a:schemeClr val="bg2">
                    <a:lumMod val="10000"/>
                  </a:schemeClr>
                </a:solidFill>
                <a:latin typeface="Consolas" panose="020B0609020204030204" pitchFamily="49" charset="0"/>
              </a:rPr>
              <a:t> group/association has the highest number of farmers in their group, followed by MS</a:t>
            </a:r>
            <a:r>
              <a:rPr lang="en-US" b="0" dirty="0">
                <a:solidFill>
                  <a:schemeClr val="bg2">
                    <a:lumMod val="10000"/>
                  </a:schemeClr>
                </a:solidFill>
                <a:effectLst/>
                <a:latin typeface="Consolas" panose="020B0609020204030204" pitchFamily="49" charset="0"/>
              </a:rPr>
              <a:t> Bonsu</a:t>
            </a:r>
            <a:r>
              <a:rPr lang="en-US" dirty="0">
                <a:solidFill>
                  <a:schemeClr val="bg2">
                    <a:lumMod val="10000"/>
                  </a:schemeClr>
                </a:solidFill>
                <a:latin typeface="Consolas" panose="020B0609020204030204" pitchFamily="49" charset="0"/>
              </a:rPr>
              <a:t> </a:t>
            </a:r>
            <a:r>
              <a:rPr lang="en-US" b="0" dirty="0">
                <a:solidFill>
                  <a:schemeClr val="bg2">
                    <a:lumMod val="10000"/>
                  </a:schemeClr>
                </a:solidFill>
                <a:effectLst/>
                <a:latin typeface="Consolas" panose="020B0609020204030204" pitchFamily="49" charset="0"/>
              </a:rPr>
              <a:t>Kpammaga and  Suglo n bor </a:t>
            </a:r>
            <a:r>
              <a:rPr lang="en-US" b="0">
                <a:solidFill>
                  <a:schemeClr val="bg2">
                    <a:lumMod val="10000"/>
                  </a:schemeClr>
                </a:solidFill>
                <a:effectLst/>
                <a:latin typeface="Consolas" panose="020B0609020204030204" pitchFamily="49" charset="0"/>
              </a:rPr>
              <a:t>buni respectively.</a:t>
            </a:r>
            <a:endParaRPr lang="en-US" b="0" dirty="0">
              <a:solidFill>
                <a:schemeClr val="bg2">
                  <a:lumMod val="10000"/>
                </a:schemeClr>
              </a:solidFill>
              <a:effectLst/>
              <a:latin typeface="Consolas" panose="020B0609020204030204" pitchFamily="49" charset="0"/>
            </a:endParaRPr>
          </a:p>
          <a:p>
            <a:endParaRPr lang="en-GH" dirty="0"/>
          </a:p>
        </p:txBody>
      </p:sp>
    </p:spTree>
    <p:extLst>
      <p:ext uri="{BB962C8B-B14F-4D97-AF65-F5344CB8AC3E}">
        <p14:creationId xmlns:p14="http://schemas.microsoft.com/office/powerpoint/2010/main" val="326843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30E57-B9E1-4902-A6EB-29EEF6DF4675}"/>
              </a:ext>
            </a:extLst>
          </p:cNvPr>
          <p:cNvSpPr>
            <a:spLocks noGrp="1"/>
          </p:cNvSpPr>
          <p:nvPr>
            <p:ph type="title"/>
          </p:nvPr>
        </p:nvSpPr>
        <p:spPr/>
        <p:txBody>
          <a:bodyPr/>
          <a:lstStyle/>
          <a:p>
            <a:r>
              <a:rPr lang="en-US" dirty="0"/>
              <a:t>Data Cleaning</a:t>
            </a:r>
            <a:endParaRPr lang="en-GH" dirty="0"/>
          </a:p>
        </p:txBody>
      </p:sp>
      <p:sp>
        <p:nvSpPr>
          <p:cNvPr id="3" name="Content Placeholder 2">
            <a:extLst>
              <a:ext uri="{FF2B5EF4-FFF2-40B4-BE49-F238E27FC236}">
                <a16:creationId xmlns:a16="http://schemas.microsoft.com/office/drawing/2014/main" id="{9CDC9B8C-64B6-4C4F-B3A6-8D0A2E2416AD}"/>
              </a:ext>
            </a:extLst>
          </p:cNvPr>
          <p:cNvSpPr>
            <a:spLocks noGrp="1"/>
          </p:cNvSpPr>
          <p:nvPr>
            <p:ph idx="1"/>
          </p:nvPr>
        </p:nvSpPr>
        <p:spPr/>
        <p:txBody>
          <a:bodyPr/>
          <a:lstStyle/>
          <a:p>
            <a:r>
              <a:rPr lang="en-US" dirty="0"/>
              <a:t>Numerical columns with null values were filled with mean values of  the respective columns. For instance columns like Age , Years of farming experience, Household size ,etc.</a:t>
            </a:r>
          </a:p>
          <a:p>
            <a:r>
              <a:rPr lang="en-US" dirty="0"/>
              <a:t>Categorical columns like Gender and Marital status, had codes corresponding to various data values .</a:t>
            </a:r>
          </a:p>
          <a:p>
            <a:r>
              <a:rPr lang="en-US" dirty="0"/>
              <a:t>Categorical columns were grouped   by( or according to)  corresponding coded columns.</a:t>
            </a:r>
            <a:endParaRPr lang="en-GH" dirty="0"/>
          </a:p>
        </p:txBody>
      </p:sp>
    </p:spTree>
    <p:extLst>
      <p:ext uri="{BB962C8B-B14F-4D97-AF65-F5344CB8AC3E}">
        <p14:creationId xmlns:p14="http://schemas.microsoft.com/office/powerpoint/2010/main" val="212998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30E57-B9E1-4902-A6EB-29EEF6DF4675}"/>
              </a:ext>
            </a:extLst>
          </p:cNvPr>
          <p:cNvSpPr>
            <a:spLocks noGrp="1"/>
          </p:cNvSpPr>
          <p:nvPr>
            <p:ph type="title"/>
          </p:nvPr>
        </p:nvSpPr>
        <p:spPr/>
        <p:txBody>
          <a:bodyPr/>
          <a:lstStyle/>
          <a:p>
            <a:r>
              <a:rPr lang="en-US" dirty="0"/>
              <a:t>Data Cleaning</a:t>
            </a:r>
            <a:endParaRPr lang="en-GH" dirty="0"/>
          </a:p>
        </p:txBody>
      </p:sp>
      <p:sp>
        <p:nvSpPr>
          <p:cNvPr id="3" name="Content Placeholder 2">
            <a:extLst>
              <a:ext uri="{FF2B5EF4-FFF2-40B4-BE49-F238E27FC236}">
                <a16:creationId xmlns:a16="http://schemas.microsoft.com/office/drawing/2014/main" id="{9CDC9B8C-64B6-4C4F-B3A6-8D0A2E2416AD}"/>
              </a:ext>
            </a:extLst>
          </p:cNvPr>
          <p:cNvSpPr>
            <a:spLocks noGrp="1"/>
          </p:cNvSpPr>
          <p:nvPr>
            <p:ph idx="1"/>
          </p:nvPr>
        </p:nvSpPr>
        <p:spPr/>
        <p:txBody>
          <a:bodyPr/>
          <a:lstStyle/>
          <a:p>
            <a:r>
              <a:rPr lang="en-US" dirty="0"/>
              <a:t>For categorical columns with null values , empty cells were filled with by mode imputation method . That is, for each categorical column, the null values were filled with the  categorical value with the highest number of occurrence. </a:t>
            </a:r>
            <a:endParaRPr lang="en-GH" dirty="0"/>
          </a:p>
        </p:txBody>
      </p:sp>
    </p:spTree>
    <p:extLst>
      <p:ext uri="{BB962C8B-B14F-4D97-AF65-F5344CB8AC3E}">
        <p14:creationId xmlns:p14="http://schemas.microsoft.com/office/powerpoint/2010/main" val="425891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9B56-A8D9-4A51-85B0-ED908A0EBCB7}"/>
              </a:ext>
            </a:extLst>
          </p:cNvPr>
          <p:cNvSpPr>
            <a:spLocks noGrp="1"/>
          </p:cNvSpPr>
          <p:nvPr>
            <p:ph type="title"/>
          </p:nvPr>
        </p:nvSpPr>
        <p:spPr/>
        <p:txBody>
          <a:bodyPr/>
          <a:lstStyle/>
          <a:p>
            <a:r>
              <a:rPr lang="en-US" dirty="0"/>
              <a:t>Data Cleaning</a:t>
            </a:r>
            <a:endParaRPr lang="en-GH" dirty="0"/>
          </a:p>
        </p:txBody>
      </p:sp>
      <p:pic>
        <p:nvPicPr>
          <p:cNvPr id="6" name="Content Placeholder 5">
            <a:extLst>
              <a:ext uri="{FF2B5EF4-FFF2-40B4-BE49-F238E27FC236}">
                <a16:creationId xmlns:a16="http://schemas.microsoft.com/office/drawing/2014/main" id="{C1147751-9CEC-4230-9AA5-0C954531A6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8708" y="1211580"/>
            <a:ext cx="3588132" cy="5105400"/>
          </a:xfrm>
        </p:spPr>
      </p:pic>
      <p:sp>
        <p:nvSpPr>
          <p:cNvPr id="4" name="Text Placeholder 3">
            <a:extLst>
              <a:ext uri="{FF2B5EF4-FFF2-40B4-BE49-F238E27FC236}">
                <a16:creationId xmlns:a16="http://schemas.microsoft.com/office/drawing/2014/main" id="{3444874A-A716-4446-A287-8CCF4FA01796}"/>
              </a:ext>
            </a:extLst>
          </p:cNvPr>
          <p:cNvSpPr>
            <a:spLocks noGrp="1"/>
          </p:cNvSpPr>
          <p:nvPr>
            <p:ph type="body" sz="half" idx="2"/>
          </p:nvPr>
        </p:nvSpPr>
        <p:spPr/>
        <p:txBody>
          <a:bodyPr/>
          <a:lstStyle/>
          <a:p>
            <a:r>
              <a:rPr lang="en-US" dirty="0"/>
              <a:t>After data cleaning, there were no null values present.</a:t>
            </a:r>
          </a:p>
        </p:txBody>
      </p:sp>
    </p:spTree>
    <p:extLst>
      <p:ext uri="{BB962C8B-B14F-4D97-AF65-F5344CB8AC3E}">
        <p14:creationId xmlns:p14="http://schemas.microsoft.com/office/powerpoint/2010/main" val="331494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F2BD-2C54-402B-8A69-6698C06DD55D}"/>
              </a:ext>
            </a:extLst>
          </p:cNvPr>
          <p:cNvSpPr>
            <a:spLocks noGrp="1"/>
          </p:cNvSpPr>
          <p:nvPr>
            <p:ph type="title"/>
          </p:nvPr>
        </p:nvSpPr>
        <p:spPr/>
        <p:txBody>
          <a:bodyPr/>
          <a:lstStyle/>
          <a:p>
            <a:r>
              <a:rPr lang="en-US" dirty="0"/>
              <a:t>Findings</a:t>
            </a:r>
            <a:endParaRPr lang="en-GH" dirty="0"/>
          </a:p>
        </p:txBody>
      </p:sp>
      <p:pic>
        <p:nvPicPr>
          <p:cNvPr id="6" name="Content Placeholder 5">
            <a:extLst>
              <a:ext uri="{FF2B5EF4-FFF2-40B4-BE49-F238E27FC236}">
                <a16:creationId xmlns:a16="http://schemas.microsoft.com/office/drawing/2014/main" id="{5CA5FDBD-5AF8-43F0-9741-81B8EA18F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8349" y="1587706"/>
            <a:ext cx="4888889" cy="3301587"/>
          </a:xfrm>
        </p:spPr>
      </p:pic>
      <p:sp>
        <p:nvSpPr>
          <p:cNvPr id="4" name="Text Placeholder 3">
            <a:extLst>
              <a:ext uri="{FF2B5EF4-FFF2-40B4-BE49-F238E27FC236}">
                <a16:creationId xmlns:a16="http://schemas.microsoft.com/office/drawing/2014/main" id="{2657DB1E-FA6D-4278-BCC1-50F1DFBB3835}"/>
              </a:ext>
            </a:extLst>
          </p:cNvPr>
          <p:cNvSpPr>
            <a:spLocks noGrp="1"/>
          </p:cNvSpPr>
          <p:nvPr>
            <p:ph type="body" sz="half" idx="2"/>
          </p:nvPr>
        </p:nvSpPr>
        <p:spPr/>
        <p:txBody>
          <a:bodyPr/>
          <a:lstStyle/>
          <a:p>
            <a:r>
              <a:rPr lang="en-US" b="1" dirty="0"/>
              <a:t>Completion_ rate</a:t>
            </a:r>
          </a:p>
          <a:p>
            <a:r>
              <a:rPr lang="en-US" dirty="0"/>
              <a:t>This shows rate of completion of questionnaires by respondents (Farmer).</a:t>
            </a:r>
          </a:p>
          <a:p>
            <a:r>
              <a:rPr lang="en-US" dirty="0"/>
              <a:t>This  and others, assess the accuracy of the survey in general.</a:t>
            </a:r>
            <a:endParaRPr lang="en-GH" dirty="0"/>
          </a:p>
        </p:txBody>
      </p:sp>
    </p:spTree>
    <p:extLst>
      <p:ext uri="{BB962C8B-B14F-4D97-AF65-F5344CB8AC3E}">
        <p14:creationId xmlns:p14="http://schemas.microsoft.com/office/powerpoint/2010/main" val="236140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A9FCC-7F08-49A2-AF43-0A30BC06FDD1}"/>
              </a:ext>
            </a:extLst>
          </p:cNvPr>
          <p:cNvSpPr>
            <a:spLocks noGrp="1"/>
          </p:cNvSpPr>
          <p:nvPr>
            <p:ph type="title"/>
          </p:nvPr>
        </p:nvSpPr>
        <p:spPr/>
        <p:txBody>
          <a:bodyPr/>
          <a:lstStyle/>
          <a:p>
            <a:r>
              <a:rPr lang="en-US" dirty="0"/>
              <a:t>Findings</a:t>
            </a:r>
            <a:endParaRPr lang="en-GH" dirty="0"/>
          </a:p>
        </p:txBody>
      </p:sp>
      <p:pic>
        <p:nvPicPr>
          <p:cNvPr id="6" name="Content Placeholder 5">
            <a:extLst>
              <a:ext uri="{FF2B5EF4-FFF2-40B4-BE49-F238E27FC236}">
                <a16:creationId xmlns:a16="http://schemas.microsoft.com/office/drawing/2014/main" id="{3CA6014D-4196-45D0-B82C-0C9C5E2394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0254" y="1587706"/>
            <a:ext cx="4965079" cy="3301587"/>
          </a:xfrm>
        </p:spPr>
      </p:pic>
      <p:sp>
        <p:nvSpPr>
          <p:cNvPr id="4" name="Text Placeholder 3">
            <a:extLst>
              <a:ext uri="{FF2B5EF4-FFF2-40B4-BE49-F238E27FC236}">
                <a16:creationId xmlns:a16="http://schemas.microsoft.com/office/drawing/2014/main" id="{11F07FC7-D70F-408F-9EB2-98FC9A974B33}"/>
              </a:ext>
            </a:extLst>
          </p:cNvPr>
          <p:cNvSpPr>
            <a:spLocks noGrp="1"/>
          </p:cNvSpPr>
          <p:nvPr>
            <p:ph type="body" sz="half" idx="2"/>
          </p:nvPr>
        </p:nvSpPr>
        <p:spPr/>
        <p:txBody>
          <a:bodyPr>
            <a:normAutofit/>
          </a:bodyPr>
          <a:lstStyle/>
          <a:p>
            <a:r>
              <a:rPr lang="en-US" sz="1800" b="1" dirty="0"/>
              <a:t>Graph of Gender </a:t>
            </a:r>
          </a:p>
          <a:p>
            <a:r>
              <a:rPr lang="en-US" sz="1800" dirty="0"/>
              <a:t>There are more female farmers than male farmers.</a:t>
            </a:r>
            <a:endParaRPr lang="en-GH" sz="1800" dirty="0"/>
          </a:p>
        </p:txBody>
      </p:sp>
    </p:spTree>
    <p:extLst>
      <p:ext uri="{BB962C8B-B14F-4D97-AF65-F5344CB8AC3E}">
        <p14:creationId xmlns:p14="http://schemas.microsoft.com/office/powerpoint/2010/main" val="2124415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9027-9B53-45CE-9537-2FD91CBDEAE3}"/>
              </a:ext>
            </a:extLst>
          </p:cNvPr>
          <p:cNvSpPr>
            <a:spLocks noGrp="1"/>
          </p:cNvSpPr>
          <p:nvPr>
            <p:ph type="title"/>
          </p:nvPr>
        </p:nvSpPr>
        <p:spPr>
          <a:xfrm>
            <a:off x="1484312" y="1432775"/>
            <a:ext cx="3549121" cy="1371600"/>
          </a:xfrm>
        </p:spPr>
        <p:txBody>
          <a:bodyPr/>
          <a:lstStyle/>
          <a:p>
            <a:r>
              <a:rPr lang="en-US" dirty="0"/>
              <a:t>Findings</a:t>
            </a:r>
            <a:endParaRPr lang="en-GH" dirty="0"/>
          </a:p>
        </p:txBody>
      </p:sp>
      <p:pic>
        <p:nvPicPr>
          <p:cNvPr id="6" name="Content Placeholder 5">
            <a:extLst>
              <a:ext uri="{FF2B5EF4-FFF2-40B4-BE49-F238E27FC236}">
                <a16:creationId xmlns:a16="http://schemas.microsoft.com/office/drawing/2014/main" id="{FC0B4B81-744E-428C-99F6-7B79591350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778206"/>
            <a:ext cx="4888889" cy="3301587"/>
          </a:xfrm>
        </p:spPr>
      </p:pic>
      <p:sp>
        <p:nvSpPr>
          <p:cNvPr id="4" name="Text Placeholder 3">
            <a:extLst>
              <a:ext uri="{FF2B5EF4-FFF2-40B4-BE49-F238E27FC236}">
                <a16:creationId xmlns:a16="http://schemas.microsoft.com/office/drawing/2014/main" id="{210B789D-4CD0-471E-AE24-489DF86B6E89}"/>
              </a:ext>
            </a:extLst>
          </p:cNvPr>
          <p:cNvSpPr>
            <a:spLocks noGrp="1"/>
          </p:cNvSpPr>
          <p:nvPr>
            <p:ph type="body" sz="half" idx="2"/>
          </p:nvPr>
        </p:nvSpPr>
        <p:spPr/>
        <p:txBody>
          <a:bodyPr>
            <a:normAutofit/>
          </a:bodyPr>
          <a:lstStyle/>
          <a:p>
            <a:r>
              <a:rPr lang="en-US" sz="1800" b="1" dirty="0"/>
              <a:t>Distribution of Ages of Farmers. </a:t>
            </a:r>
          </a:p>
          <a:p>
            <a:r>
              <a:rPr lang="en-US" sz="1800" dirty="0"/>
              <a:t>The average age range of the farmers are  20 to 60 years.</a:t>
            </a:r>
          </a:p>
          <a:p>
            <a:endParaRPr lang="en-GH" dirty="0"/>
          </a:p>
        </p:txBody>
      </p:sp>
    </p:spTree>
    <p:extLst>
      <p:ext uri="{BB962C8B-B14F-4D97-AF65-F5344CB8AC3E}">
        <p14:creationId xmlns:p14="http://schemas.microsoft.com/office/powerpoint/2010/main" val="461940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gChart06_16x9.potx" id="{3C4BC011-9EDC-4DFB-8A68-37DEDDFE6C2B}" vid="{D35E8C47-702A-41D1-BDB4-1DA9434A1E6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1669306</Value>
      <Value>1669445</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2013-01-21T07:54:00+00:00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875887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CCCEA7-1327-49DD-AC35-4264F7CCB5D7}">
  <ds:schemaRef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http://purl.org/dc/terms/"/>
    <ds:schemaRef ds:uri="http://purl.org/dc/dcmitype/"/>
    <ds:schemaRef ds:uri="http://schemas.microsoft.com/office/infopath/2007/PartnerControls"/>
    <ds:schemaRef ds:uri="4873beb7-5857-4685-be1f-d57550cc96cc"/>
    <ds:schemaRef ds:uri="http://www.w3.org/XML/1998/namespace"/>
  </ds:schemaRefs>
</ds:datastoreItem>
</file>

<file path=customXml/itemProps2.xml><?xml version="1.0" encoding="utf-8"?>
<ds:datastoreItem xmlns:ds="http://schemas.openxmlformats.org/officeDocument/2006/customXml" ds:itemID="{0ED8FEBD-5ABD-4CF4-8A24-EAAA08BD5718}">
  <ds:schemaRefs>
    <ds:schemaRef ds:uri="http://schemas.microsoft.com/sharepoint/v3/contenttype/forms"/>
  </ds:schemaRefs>
</ds:datastoreItem>
</file>

<file path=customXml/itemProps3.xml><?xml version="1.0" encoding="utf-8"?>
<ds:datastoreItem xmlns:ds="http://schemas.openxmlformats.org/officeDocument/2006/customXml" ds:itemID="{095EAC7E-3670-4A33-88E9-089AAE82E0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Organizational chart (gray, green, widescreen)</Template>
  <TotalTime>1458</TotalTime>
  <Words>1311</Words>
  <Application>Microsoft Office PowerPoint</Application>
  <PresentationFormat>Widescreen</PresentationFormat>
  <Paragraphs>115</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Consolas</vt:lpstr>
      <vt:lpstr>Corbel</vt:lpstr>
      <vt:lpstr>Parallax</vt:lpstr>
      <vt:lpstr>DATA ANALYSIS</vt:lpstr>
      <vt:lpstr>Data Cleaning</vt:lpstr>
      <vt:lpstr>Data Cleaning</vt:lpstr>
      <vt:lpstr>Data Cleaning</vt:lpstr>
      <vt:lpstr>Data Cleaning</vt:lpstr>
      <vt:lpstr>Data Cleaning</vt:lpstr>
      <vt:lpstr>Findings</vt:lpstr>
      <vt:lpstr>Findings</vt:lpstr>
      <vt:lpstr>Findings</vt:lpstr>
      <vt:lpstr>Findings</vt:lpstr>
      <vt:lpstr>Findings</vt:lpstr>
      <vt:lpstr>Findings</vt:lpstr>
      <vt:lpstr>Findings</vt:lpstr>
      <vt:lpstr>Findings</vt:lpstr>
      <vt:lpstr>Findings</vt:lpstr>
      <vt:lpstr>Findings</vt:lpstr>
      <vt:lpstr>Findings</vt:lpstr>
      <vt:lpstr>Findings</vt:lpstr>
      <vt:lpstr>Findings</vt:lpstr>
      <vt:lpstr>Findings</vt:lpstr>
      <vt:lpstr> Graphs of highest level of education and highest level of education compare with main source of income.</vt:lpstr>
      <vt:lpstr>FINDINGS</vt:lpstr>
      <vt:lpstr>Graph of highest income generating crop with respect to Gender Apart from Maize being the highest income generating crop, Male farmers grow  r1ice more than groundnut   whlst the females  grow  more groundnut  than rice</vt:lpstr>
      <vt:lpstr>Graph of number farmers who grow secondary crops.</vt:lpstr>
      <vt:lpstr>Graph of Are secondary crops mixed with the p1rimary crop in one farm?. </vt:lpstr>
      <vt:lpstr>Graphs of main source of income and                                                                                                                                                                                                                                                                                               main source of income with respect to gender</vt:lpstr>
      <vt:lpstr>Graphs of number of farmers who keep livestock and  gender composition of farmers  who keep livestock.</vt:lpstr>
      <vt:lpstr> Graph of Secondary source of income </vt:lpstr>
      <vt:lpstr>Graph of Gender composition of Secondary source of income  respectively. </vt:lpstr>
      <vt:lpstr>Findings</vt:lpstr>
      <vt:lpstr>Findings</vt:lpstr>
      <vt:lpstr>Graph of Age and annual primary crop yield estimate(bags)</vt:lpstr>
      <vt:lpstr>Graph of Years of farming experience and the primary crop grown(Highest income generating crop)</vt:lpstr>
      <vt:lpstr>Findings</vt:lpstr>
      <vt:lpstr>Findings</vt:lpstr>
      <vt:lpstr>Additional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Emmanuella Kumi</dc:creator>
  <cp:lastModifiedBy>Emmanuella Kumi</cp:lastModifiedBy>
  <cp:revision>5</cp:revision>
  <dcterms:created xsi:type="dcterms:W3CDTF">2021-09-13T06:28:29Z</dcterms:created>
  <dcterms:modified xsi:type="dcterms:W3CDTF">2021-09-14T09:45:39Z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