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5999738"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081" autoAdjust="0"/>
    <p:restoredTop sz="94660"/>
  </p:normalViewPr>
  <p:slideViewPr>
    <p:cSldViewPr snapToGrid="0">
      <p:cViewPr>
        <p:scale>
          <a:sx n="33" d="100"/>
          <a:sy n="33" d="100"/>
        </p:scale>
        <p:origin x="562" y="-1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73B43-0AFB-405C-B1AB-CFC2894CF33D}" type="datetimeFigureOut">
              <a:rPr lang="en-GB" smtClean="0"/>
              <a:t>08/12/2019</a:t>
            </a:fld>
            <a:endParaRPr lang="en-GB"/>
          </a:p>
        </p:txBody>
      </p:sp>
      <p:sp>
        <p:nvSpPr>
          <p:cNvPr id="4" name="Slide Image Placeholder 3"/>
          <p:cNvSpPr>
            <a:spLocks noGrp="1" noRot="1" noChangeAspect="1"/>
          </p:cNvSpPr>
          <p:nvPr>
            <p:ph type="sldImg" idx="2"/>
          </p:nvPr>
        </p:nvSpPr>
        <p:spPr>
          <a:xfrm>
            <a:off x="1223963" y="1143000"/>
            <a:ext cx="44100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A7663-15B0-402C-ABDB-81CE5EE7B100}" type="slidenum">
              <a:rPr lang="en-GB" smtClean="0"/>
              <a:t>‹#›</a:t>
            </a:fld>
            <a:endParaRPr lang="en-GB"/>
          </a:p>
        </p:txBody>
      </p:sp>
    </p:spTree>
    <p:extLst>
      <p:ext uri="{BB962C8B-B14F-4D97-AF65-F5344CB8AC3E}">
        <p14:creationId xmlns:p14="http://schemas.microsoft.com/office/powerpoint/2010/main" val="61259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F1A7663-15B0-402C-ABDB-81CE5EE7B100}" type="slidenum">
              <a:rPr lang="en-GB" smtClean="0"/>
              <a:t>1</a:t>
            </a:fld>
            <a:endParaRPr lang="en-GB"/>
          </a:p>
        </p:txBody>
      </p:sp>
    </p:spTree>
    <p:extLst>
      <p:ext uri="{BB962C8B-B14F-4D97-AF65-F5344CB8AC3E}">
        <p14:creationId xmlns:p14="http://schemas.microsoft.com/office/powerpoint/2010/main" val="296728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2DEAF-FCEC-48A6-88DE-1424EE7367A5}"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123763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2DEAF-FCEC-48A6-88DE-1424EE7367A5}"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127569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2DEAF-FCEC-48A6-88DE-1424EE7367A5}"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75451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2DEAF-FCEC-48A6-88DE-1424EE7367A5}"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301654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2DEAF-FCEC-48A6-88DE-1424EE7367A5}"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173963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2DEAF-FCEC-48A6-88DE-1424EE7367A5}"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156233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Click to 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Click to 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2DEAF-FCEC-48A6-88DE-1424EE7367A5}" type="datetimeFigureOut">
              <a:rPr lang="en-GB" smtClean="0"/>
              <a:t>08/12/2019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36110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2DEAF-FCEC-48A6-88DE-1424EE7367A5}" type="datetimeFigureOut">
              <a:rPr lang="en-GB" smtClean="0"/>
              <a:t>08/12/2019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310895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2DEAF-FCEC-48A6-88DE-1424EE7367A5}" type="datetimeFigureOut">
              <a:rPr lang="en-GB" smtClean="0"/>
              <a:t>08/12/2019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360597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Click to edit Master text styles</a:t>
            </a:r>
          </a:p>
        </p:txBody>
      </p:sp>
      <p:sp>
        <p:nvSpPr>
          <p:cNvPr id="5" name="Date Placeholder 4"/>
          <p:cNvSpPr>
            <a:spLocks noGrp="1"/>
          </p:cNvSpPr>
          <p:nvPr>
            <p:ph type="dt" sz="half" idx="10"/>
          </p:nvPr>
        </p:nvSpPr>
        <p:spPr/>
        <p:txBody>
          <a:bodyPr/>
          <a:lstStyle/>
          <a:p>
            <a:fld id="{D392DEAF-FCEC-48A6-88DE-1424EE7367A5}"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402712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Click to edit Master text styles</a:t>
            </a:r>
          </a:p>
        </p:txBody>
      </p:sp>
      <p:sp>
        <p:nvSpPr>
          <p:cNvPr id="5" name="Date Placeholder 4"/>
          <p:cNvSpPr>
            <a:spLocks noGrp="1"/>
          </p:cNvSpPr>
          <p:nvPr>
            <p:ph type="dt" sz="half" idx="10"/>
          </p:nvPr>
        </p:nvSpPr>
        <p:spPr/>
        <p:txBody>
          <a:bodyPr/>
          <a:lstStyle/>
          <a:p>
            <a:fld id="{D392DEAF-FCEC-48A6-88DE-1424EE7367A5}"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3377F9-5721-4BBE-A859-1C4C1B33DD52}" type="slidenum">
              <a:rPr lang="en-GB" smtClean="0"/>
              <a:t>‹#›</a:t>
            </a:fld>
            <a:endParaRPr lang="en-GB"/>
          </a:p>
        </p:txBody>
      </p:sp>
    </p:spTree>
    <p:extLst>
      <p:ext uri="{BB962C8B-B14F-4D97-AF65-F5344CB8AC3E}">
        <p14:creationId xmlns:p14="http://schemas.microsoft.com/office/powerpoint/2010/main" val="179741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D392DEAF-FCEC-48A6-88DE-1424EE7367A5}" type="datetimeFigureOut">
              <a:rPr lang="en-GB" smtClean="0"/>
              <a:t>08/12/2019</a:t>
            </a:fld>
            <a:endParaRPr lang="en-GB"/>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B83377F9-5721-4BBE-A859-1C4C1B33DD52}" type="slidenum">
              <a:rPr lang="en-GB" smtClean="0"/>
              <a:t>‹#›</a:t>
            </a:fld>
            <a:endParaRPr lang="en-GB"/>
          </a:p>
        </p:txBody>
      </p:sp>
    </p:spTree>
    <p:extLst>
      <p:ext uri="{BB962C8B-B14F-4D97-AF65-F5344CB8AC3E}">
        <p14:creationId xmlns:p14="http://schemas.microsoft.com/office/powerpoint/2010/main" val="40744906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6361-D06F-4AFA-AB02-429937B744B3}"/>
              </a:ext>
            </a:extLst>
          </p:cNvPr>
          <p:cNvSpPr>
            <a:spLocks noGrp="1"/>
          </p:cNvSpPr>
          <p:nvPr>
            <p:ph type="ctrTitle"/>
          </p:nvPr>
        </p:nvSpPr>
        <p:spPr>
          <a:xfrm>
            <a:off x="11981115" y="1310640"/>
            <a:ext cx="12037508" cy="2201139"/>
          </a:xfrm>
        </p:spPr>
        <p:txBody>
          <a:bodyPr>
            <a:normAutofit fontScale="90000"/>
          </a:bodyPr>
          <a:lstStyle/>
          <a:p>
            <a:r>
              <a:rPr lang="en-GB" sz="6857" dirty="0">
                <a:latin typeface="Times New Roman" panose="02020603050405020304" pitchFamily="18" charset="0"/>
                <a:cs typeface="Times New Roman" panose="02020603050405020304" pitchFamily="18" charset="0"/>
              </a:rPr>
              <a:t>Heart Disease Prediction</a:t>
            </a:r>
            <a:br>
              <a:rPr lang="en-GB" sz="6857" dirty="0">
                <a:latin typeface="Times New Roman" panose="02020603050405020304" pitchFamily="18" charset="0"/>
                <a:cs typeface="Times New Roman" panose="02020603050405020304" pitchFamily="18" charset="0"/>
              </a:rPr>
            </a:br>
            <a:r>
              <a:rPr lang="en-GB" sz="6857" dirty="0">
                <a:latin typeface="Times New Roman" panose="02020603050405020304" pitchFamily="18" charset="0"/>
                <a:cs typeface="Times New Roman" panose="02020603050405020304" pitchFamily="18" charset="0"/>
              </a:rPr>
              <a:t>COMP 3354 – Statistical Analysis</a:t>
            </a:r>
          </a:p>
        </p:txBody>
      </p:sp>
      <p:sp>
        <p:nvSpPr>
          <p:cNvPr id="3" name="Subtitle 2">
            <a:extLst>
              <a:ext uri="{FF2B5EF4-FFF2-40B4-BE49-F238E27FC236}">
                <a16:creationId xmlns:a16="http://schemas.microsoft.com/office/drawing/2014/main" id="{49D252BC-54D6-47BC-8B74-3E069117DEB2}"/>
              </a:ext>
            </a:extLst>
          </p:cNvPr>
          <p:cNvSpPr>
            <a:spLocks noGrp="1"/>
          </p:cNvSpPr>
          <p:nvPr>
            <p:ph type="subTitle" idx="1"/>
          </p:nvPr>
        </p:nvSpPr>
        <p:spPr>
          <a:xfrm>
            <a:off x="4499967" y="4124668"/>
            <a:ext cx="26999804" cy="2201140"/>
          </a:xfrm>
        </p:spPr>
        <p:txBody>
          <a:bodyPr>
            <a:normAutofit/>
          </a:bodyPr>
          <a:lstStyle/>
          <a:p>
            <a:pPr algn="l"/>
            <a:r>
              <a:rPr lang="en-GB" sz="3200" u="sng" dirty="0">
                <a:latin typeface="Times New Roman" panose="02020603050405020304" pitchFamily="18" charset="0"/>
                <a:cs typeface="Times New Roman" panose="02020603050405020304" pitchFamily="18" charset="0"/>
              </a:rPr>
              <a:t>MOTIVATION</a:t>
            </a:r>
          </a:p>
          <a:p>
            <a:pPr algn="l"/>
            <a:r>
              <a:rPr lang="en-GB" sz="2400" dirty="0">
                <a:latin typeface="Times New Roman" panose="02020603050405020304" pitchFamily="18" charset="0"/>
                <a:cs typeface="Times New Roman" panose="02020603050405020304" pitchFamily="18" charset="0"/>
              </a:rPr>
              <a:t>According to the World Health Organization heart diseases, also known as Cardiovascular Diseases (CVDs) represent the number one cause of death globally. As deaths of CVDs can be prevented through appropriate treatment, we hope to ensure that patients with a high risk of CVDs can get identified using a statistical approach, even before the first symptoms start to show.</a:t>
            </a:r>
          </a:p>
        </p:txBody>
      </p:sp>
      <p:sp>
        <p:nvSpPr>
          <p:cNvPr id="4" name="Subtitle 2">
            <a:extLst>
              <a:ext uri="{FF2B5EF4-FFF2-40B4-BE49-F238E27FC236}">
                <a16:creationId xmlns:a16="http://schemas.microsoft.com/office/drawing/2014/main" id="{B3C6FFBD-452C-4E7C-99D6-DDC9A6C60514}"/>
              </a:ext>
            </a:extLst>
          </p:cNvPr>
          <p:cNvSpPr txBox="1">
            <a:spLocks/>
          </p:cNvSpPr>
          <p:nvPr/>
        </p:nvSpPr>
        <p:spPr>
          <a:xfrm>
            <a:off x="4499968" y="6325808"/>
            <a:ext cx="6313401" cy="7818501"/>
          </a:xfrm>
          <a:prstGeom prst="rect">
            <a:avLst/>
          </a:prstGeom>
        </p:spPr>
        <p:txBody>
          <a:bodyPr vert="horz" lIns="91440" tIns="45720" rIns="91440" bIns="45720" rtlCol="0">
            <a:normAutofit fontScale="32500" lnSpcReduction="20000"/>
          </a:bodyPr>
          <a:lstStyle>
            <a:lvl1pPr marL="0" indent="0" algn="ctr" defTabSz="3359963" rtl="0" eaLnBrk="1" latinLnBrk="0" hangingPunct="1">
              <a:lnSpc>
                <a:spcPct val="90000"/>
              </a:lnSpc>
              <a:spcBef>
                <a:spcPts val="3674"/>
              </a:spcBef>
              <a:buFont typeface="Arial" panose="020B0604020202020204" pitchFamily="34" charset="0"/>
              <a:buNone/>
              <a:defRPr sz="8819" kern="1200">
                <a:solidFill>
                  <a:schemeClr val="tx1"/>
                </a:solidFill>
                <a:latin typeface="+mn-lt"/>
                <a:ea typeface="+mn-ea"/>
                <a:cs typeface="+mn-cs"/>
              </a:defRPr>
            </a:lvl1pPr>
            <a:lvl2pPr marL="1679981" indent="0" algn="ctr" defTabSz="3359963" rtl="0" eaLnBrk="1" latinLnBrk="0" hangingPunct="1">
              <a:lnSpc>
                <a:spcPct val="90000"/>
              </a:lnSpc>
              <a:spcBef>
                <a:spcPts val="1837"/>
              </a:spcBef>
              <a:buFont typeface="Arial" panose="020B0604020202020204" pitchFamily="34" charset="0"/>
              <a:buNone/>
              <a:defRPr sz="7349" kern="1200">
                <a:solidFill>
                  <a:schemeClr val="tx1"/>
                </a:solidFill>
                <a:latin typeface="+mn-lt"/>
                <a:ea typeface="+mn-ea"/>
                <a:cs typeface="+mn-cs"/>
              </a:defRPr>
            </a:lvl2pPr>
            <a:lvl3pPr marL="3359963" indent="0" algn="ctr" defTabSz="3359963" rtl="0" eaLnBrk="1" latinLnBrk="0" hangingPunct="1">
              <a:lnSpc>
                <a:spcPct val="90000"/>
              </a:lnSpc>
              <a:spcBef>
                <a:spcPts val="1837"/>
              </a:spcBef>
              <a:buFont typeface="Arial" panose="020B0604020202020204" pitchFamily="34" charset="0"/>
              <a:buNone/>
              <a:defRPr sz="6614" kern="1200">
                <a:solidFill>
                  <a:schemeClr val="tx1"/>
                </a:solidFill>
                <a:latin typeface="+mn-lt"/>
                <a:ea typeface="+mn-ea"/>
                <a:cs typeface="+mn-cs"/>
              </a:defRPr>
            </a:lvl3pPr>
            <a:lvl4pPr marL="5039944" indent="0" algn="ctr" defTabSz="3359963" rtl="0" eaLnBrk="1" latinLnBrk="0" hangingPunct="1">
              <a:lnSpc>
                <a:spcPct val="90000"/>
              </a:lnSpc>
              <a:spcBef>
                <a:spcPts val="1837"/>
              </a:spcBef>
              <a:buFont typeface="Arial" panose="020B0604020202020204" pitchFamily="34" charset="0"/>
              <a:buNone/>
              <a:defRPr sz="5879" kern="1200">
                <a:solidFill>
                  <a:schemeClr val="tx1"/>
                </a:solidFill>
                <a:latin typeface="+mn-lt"/>
                <a:ea typeface="+mn-ea"/>
                <a:cs typeface="+mn-cs"/>
              </a:defRPr>
            </a:lvl4pPr>
            <a:lvl5pPr marL="6719926" indent="0" algn="ctr" defTabSz="3359963" rtl="0" eaLnBrk="1" latinLnBrk="0" hangingPunct="1">
              <a:lnSpc>
                <a:spcPct val="90000"/>
              </a:lnSpc>
              <a:spcBef>
                <a:spcPts val="1837"/>
              </a:spcBef>
              <a:buFont typeface="Arial" panose="020B0604020202020204" pitchFamily="34" charset="0"/>
              <a:buNone/>
              <a:defRPr sz="5879" kern="1200">
                <a:solidFill>
                  <a:schemeClr val="tx1"/>
                </a:solidFill>
                <a:latin typeface="+mn-lt"/>
                <a:ea typeface="+mn-ea"/>
                <a:cs typeface="+mn-cs"/>
              </a:defRPr>
            </a:lvl5pPr>
            <a:lvl6pPr marL="8399907" indent="0" algn="ctr" defTabSz="3359963" rtl="0" eaLnBrk="1" latinLnBrk="0" hangingPunct="1">
              <a:lnSpc>
                <a:spcPct val="90000"/>
              </a:lnSpc>
              <a:spcBef>
                <a:spcPts val="1837"/>
              </a:spcBef>
              <a:buFont typeface="Arial" panose="020B0604020202020204" pitchFamily="34" charset="0"/>
              <a:buNone/>
              <a:defRPr sz="5879" kern="1200">
                <a:solidFill>
                  <a:schemeClr val="tx1"/>
                </a:solidFill>
                <a:latin typeface="+mn-lt"/>
                <a:ea typeface="+mn-ea"/>
                <a:cs typeface="+mn-cs"/>
              </a:defRPr>
            </a:lvl6pPr>
            <a:lvl7pPr marL="10079888" indent="0" algn="ctr" defTabSz="3359963" rtl="0" eaLnBrk="1" latinLnBrk="0" hangingPunct="1">
              <a:lnSpc>
                <a:spcPct val="90000"/>
              </a:lnSpc>
              <a:spcBef>
                <a:spcPts val="1837"/>
              </a:spcBef>
              <a:buFont typeface="Arial" panose="020B0604020202020204" pitchFamily="34" charset="0"/>
              <a:buNone/>
              <a:defRPr sz="5879" kern="1200">
                <a:solidFill>
                  <a:schemeClr val="tx1"/>
                </a:solidFill>
                <a:latin typeface="+mn-lt"/>
                <a:ea typeface="+mn-ea"/>
                <a:cs typeface="+mn-cs"/>
              </a:defRPr>
            </a:lvl7pPr>
            <a:lvl8pPr marL="11759870" indent="0" algn="ctr" defTabSz="3359963" rtl="0" eaLnBrk="1" latinLnBrk="0" hangingPunct="1">
              <a:lnSpc>
                <a:spcPct val="90000"/>
              </a:lnSpc>
              <a:spcBef>
                <a:spcPts val="1837"/>
              </a:spcBef>
              <a:buFont typeface="Arial" panose="020B0604020202020204" pitchFamily="34" charset="0"/>
              <a:buNone/>
              <a:defRPr sz="5879" kern="1200">
                <a:solidFill>
                  <a:schemeClr val="tx1"/>
                </a:solidFill>
                <a:latin typeface="+mn-lt"/>
                <a:ea typeface="+mn-ea"/>
                <a:cs typeface="+mn-cs"/>
              </a:defRPr>
            </a:lvl8pPr>
            <a:lvl9pPr marL="13439851" indent="0" algn="ctr" defTabSz="3359963" rtl="0" eaLnBrk="1" latinLnBrk="0" hangingPunct="1">
              <a:lnSpc>
                <a:spcPct val="90000"/>
              </a:lnSpc>
              <a:spcBef>
                <a:spcPts val="1837"/>
              </a:spcBef>
              <a:buFont typeface="Arial" panose="020B0604020202020204" pitchFamily="34" charset="0"/>
              <a:buNone/>
              <a:defRPr sz="5879" kern="1200">
                <a:solidFill>
                  <a:schemeClr val="tx1"/>
                </a:solidFill>
                <a:latin typeface="+mn-lt"/>
                <a:ea typeface="+mn-ea"/>
                <a:cs typeface="+mn-cs"/>
              </a:defRPr>
            </a:lvl9pPr>
          </a:lstStyle>
          <a:p>
            <a:pPr algn="just"/>
            <a:r>
              <a:rPr lang="en-GB" sz="9800" u="sng" dirty="0">
                <a:latin typeface="Times New Roman" panose="02020603050405020304" pitchFamily="18" charset="0"/>
                <a:cs typeface="Times New Roman" panose="02020603050405020304" pitchFamily="18" charset="0"/>
              </a:rPr>
              <a:t>VARIABLES</a:t>
            </a:r>
          </a:p>
          <a:p>
            <a:pPr algn="just">
              <a:spcAft>
                <a:spcPts val="0"/>
              </a:spcAft>
            </a:pPr>
            <a:r>
              <a:rPr lang="en-GB" sz="7400" dirty="0">
                <a:latin typeface="Times New Roman" panose="02020603050405020304" pitchFamily="18" charset="0"/>
                <a:ea typeface="Calibri" panose="020F0502020204030204" pitchFamily="34" charset="0"/>
                <a:cs typeface="Times New Roman" panose="02020603050405020304" pitchFamily="18" charset="0"/>
              </a:rPr>
              <a:t>The dataset consists of 303 individuals, with 165 cases of cardiovascular diseases and 136 members of the control group.</a:t>
            </a:r>
          </a:p>
          <a:p>
            <a:pPr algn="just">
              <a:spcAft>
                <a:spcPts val="0"/>
              </a:spcAft>
            </a:pPr>
            <a:r>
              <a:rPr lang="en-GB" sz="7400" dirty="0">
                <a:latin typeface="Times New Roman" panose="02020603050405020304" pitchFamily="18" charset="0"/>
                <a:ea typeface="Calibri" panose="020F0502020204030204" pitchFamily="34" charset="0"/>
                <a:cs typeface="Times New Roman" panose="02020603050405020304" pitchFamily="18" charset="0"/>
              </a:rPr>
              <a:t>It originally contained a total of 76 variables, many of which were deemed statistically irrelevant by previous researchers, to end up with :</a:t>
            </a:r>
            <a:b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endPar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Age</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Sex</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Chest pain (cp)</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Resting blood pressure (trestbps)</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Serum cholesterol levels (chol)</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Resting electrocardiographic results (restecg)</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Maximum heartrate achieved (thalach)</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Exercise induced angina (exang)</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ST depression induced by exercise (oldpeak)</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Peak exercise ST segment slope (slope)</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Number of major blood vessels coloured by fluoroscopy (ca)</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Hereditary disease Thalassemia (thal)</a:t>
            </a:r>
          </a:p>
          <a:p>
            <a:pPr marL="342900" lvl="0" indent="-342900" algn="just" defTabSz="457200">
              <a:lnSpc>
                <a:spcPct val="100000"/>
              </a:lnSpc>
              <a:spcBef>
                <a:spcPts val="0"/>
              </a:spcBef>
              <a:buFont typeface="Courier New" panose="02070309020205020404" pitchFamily="49" charset="0"/>
              <a:buChar char="o"/>
            </a:pPr>
            <a:r>
              <a:rPr lang="en-GB" sz="7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Target</a:t>
            </a:r>
          </a:p>
          <a:p>
            <a:pPr algn="just">
              <a:spcAft>
                <a:spcPts val="0"/>
              </a:spcAft>
            </a:pPr>
            <a:endParaRPr lang="en-GB" sz="9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7A1FBBC-76B0-4EB8-9B40-04EE0000B4F8}"/>
              </a:ext>
            </a:extLst>
          </p:cNvPr>
          <p:cNvSpPr/>
          <p:nvPr/>
        </p:nvSpPr>
        <p:spPr>
          <a:xfrm>
            <a:off x="4499968" y="14465998"/>
            <a:ext cx="6313401" cy="5755422"/>
          </a:xfrm>
          <a:prstGeom prst="rect">
            <a:avLst/>
          </a:prstGeom>
        </p:spPr>
        <p:txBody>
          <a:bodyPr wrap="square">
            <a:spAutoFit/>
          </a:bodyPr>
          <a:lstStyle/>
          <a:p>
            <a:pPr lvl="0" algn="just"/>
            <a:r>
              <a:rPr lang="en-GB" sz="3200" u="sng" dirty="0">
                <a:solidFill>
                  <a:prstClr val="black"/>
                </a:solidFill>
                <a:latin typeface="Times New Roman" panose="02020603050405020304" pitchFamily="18" charset="0"/>
                <a:cs typeface="Times New Roman" panose="02020603050405020304" pitchFamily="18" charset="0"/>
              </a:rPr>
              <a:t>Best Subset Selection</a:t>
            </a:r>
          </a:p>
          <a:p>
            <a:pPr lvl="0" algn="just"/>
            <a:r>
              <a:rPr lang="en-GB"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a:t>
            </a:r>
            <a:r>
              <a:rPr lang="en-GB" sz="2400" dirty="0">
                <a:latin typeface="Times New Roman" panose="02020603050405020304" pitchFamily="18" charset="0"/>
                <a:ea typeface="Calibri" panose="020F0502020204030204" pitchFamily="34" charset="0"/>
                <a:cs typeface="Times New Roman" panose="02020603050405020304" pitchFamily="18" charset="0"/>
              </a:rPr>
              <a:t>13 variables we worked on were already a subset of 76 variables but we verified that we couldn’t find a smaller subset.</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We have found, that there was no one distinct way, for which to select the predictors to use in the statistical model and this is the reason why we kept the 11 variables obtained with cross-validation*.</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Interesting here is that the 7 variables found through the BIC Criterion are a subset of the 9 predictors of the Cp Criterion, which in turn is a subset of the predictors we found trough the adjusted R</a:t>
            </a:r>
            <a:r>
              <a:rPr lang="en-GB"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GB" sz="2400" dirty="0">
                <a:latin typeface="Times New Roman" panose="02020603050405020304" pitchFamily="18" charset="0"/>
                <a:ea typeface="Calibri" panose="020F0502020204030204" pitchFamily="34" charset="0"/>
                <a:cs typeface="Times New Roman" panose="02020603050405020304" pitchFamily="18" charset="0"/>
              </a:rPr>
              <a:t> and eventually through Cross Validation. </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8EBD39C-16C6-455B-9298-51EA98398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69" y="20543109"/>
            <a:ext cx="4134034" cy="4052082"/>
          </a:xfrm>
          <a:prstGeom prst="rect">
            <a:avLst/>
          </a:prstGeom>
        </p:spPr>
      </p:pic>
      <p:sp>
        <p:nvSpPr>
          <p:cNvPr id="11" name="Rectangle 10">
            <a:extLst>
              <a:ext uri="{FF2B5EF4-FFF2-40B4-BE49-F238E27FC236}">
                <a16:creationId xmlns:a16="http://schemas.microsoft.com/office/drawing/2014/main" id="{A05B22C9-88A4-484E-9A6B-BC1BA1FDCAD2}"/>
              </a:ext>
            </a:extLst>
          </p:cNvPr>
          <p:cNvSpPr/>
          <p:nvPr/>
        </p:nvSpPr>
        <p:spPr>
          <a:xfrm>
            <a:off x="25646071" y="6325808"/>
            <a:ext cx="6313401" cy="8340745"/>
          </a:xfrm>
          <a:prstGeom prst="rect">
            <a:avLst/>
          </a:prstGeom>
        </p:spPr>
        <p:txBody>
          <a:bodyPr wrap="square">
            <a:spAutoFit/>
          </a:bodyPr>
          <a:lstStyle/>
          <a:p>
            <a:pPr algn="just">
              <a:spcAft>
                <a:spcPts val="0"/>
              </a:spcAft>
            </a:pPr>
            <a:r>
              <a:rPr lang="en-GB" sz="3200" u="sng" dirty="0">
                <a:latin typeface="Times New Roman" panose="02020603050405020304" pitchFamily="18" charset="0"/>
                <a:ea typeface="Calibri" panose="020F0502020204030204" pitchFamily="34" charset="0"/>
                <a:cs typeface="Times New Roman" panose="02020603050405020304" pitchFamily="18" charset="0"/>
              </a:rPr>
              <a:t>DISCUSSION</a:t>
            </a:r>
            <a:endParaRPr lang="en-GB" sz="12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endParaRPr lang="en-GB" sz="12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We didn’t expect the gender of the person to be included in all the four subsets. It’s especially surprising considering it only has an approximate -0.28 coefficient, whereas slope had an approximate 0.35 coefficient and was only included in three of the subsets. We assume the data is generally slightly skewed towards male subjects, since they made up 68.3% of the population.</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Also interesting is the fact, that age and fasting blood sugar were included in none of the data subsets. As the first quartile of the population starts at 47.5 years of age and the third at 61 years, most of the there isn’t that much of an age gap in between most of the individuals. This shows, that being healthy in general is more relevant to preventing heart disease, than just being young.</a:t>
            </a:r>
          </a:p>
        </p:txBody>
      </p:sp>
      <p:sp>
        <p:nvSpPr>
          <p:cNvPr id="15" name="Rectangle 14">
            <a:extLst>
              <a:ext uri="{FF2B5EF4-FFF2-40B4-BE49-F238E27FC236}">
                <a16:creationId xmlns:a16="http://schemas.microsoft.com/office/drawing/2014/main" id="{534FE3AD-CB9B-43C1-A25D-24CA84665B55}"/>
              </a:ext>
            </a:extLst>
          </p:cNvPr>
          <p:cNvSpPr/>
          <p:nvPr/>
        </p:nvSpPr>
        <p:spPr>
          <a:xfrm>
            <a:off x="8992657" y="20543109"/>
            <a:ext cx="1363662" cy="3909191"/>
          </a:xfrm>
          <a:prstGeom prst="rect">
            <a:avLst/>
          </a:prstGeom>
        </p:spPr>
        <p:txBody>
          <a:bodyPr wrap="square">
            <a:spAutoFit/>
          </a:bodyPr>
          <a:lstStyle/>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sex, cp, trestbps, chol, restecg, thalach, exang, oldpeak, slope, ca, thal</a:t>
            </a:r>
          </a:p>
        </p:txBody>
      </p:sp>
      <p:pic>
        <p:nvPicPr>
          <p:cNvPr id="23" name="Picture 22">
            <a:extLst>
              <a:ext uri="{FF2B5EF4-FFF2-40B4-BE49-F238E27FC236}">
                <a16:creationId xmlns:a16="http://schemas.microsoft.com/office/drawing/2014/main" id="{AB9DF9B9-FEEC-4B6C-AD32-80A977210146}"/>
              </a:ext>
            </a:extLst>
          </p:cNvPr>
          <p:cNvPicPr>
            <a:picLocks noChangeAspect="1"/>
          </p:cNvPicPr>
          <p:nvPr/>
        </p:nvPicPr>
        <p:blipFill rotWithShape="1">
          <a:blip r:embed="rId4">
            <a:extLst>
              <a:ext uri="{28A0092B-C50C-407E-A947-70E740481C1C}">
                <a14:useLocalDpi xmlns:a14="http://schemas.microsoft.com/office/drawing/2010/main" val="0"/>
              </a:ext>
            </a:extLst>
          </a:blip>
          <a:srcRect t="10526"/>
          <a:stretch/>
        </p:blipFill>
        <p:spPr>
          <a:xfrm>
            <a:off x="25643421" y="16635716"/>
            <a:ext cx="6313401" cy="5861988"/>
          </a:xfrm>
          <a:prstGeom prst="rect">
            <a:avLst/>
          </a:prstGeom>
        </p:spPr>
      </p:pic>
      <p:sp>
        <p:nvSpPr>
          <p:cNvPr id="10" name="Rectangle 9">
            <a:extLst>
              <a:ext uri="{FF2B5EF4-FFF2-40B4-BE49-F238E27FC236}">
                <a16:creationId xmlns:a16="http://schemas.microsoft.com/office/drawing/2014/main" id="{E7188D56-A7D9-4BF9-B1A0-6EE766F319E8}"/>
              </a:ext>
            </a:extLst>
          </p:cNvPr>
          <p:cNvSpPr/>
          <p:nvPr/>
        </p:nvSpPr>
        <p:spPr>
          <a:xfrm>
            <a:off x="12211407" y="6325808"/>
            <a:ext cx="12763611" cy="17574042"/>
          </a:xfrm>
          <a:prstGeom prst="rect">
            <a:avLst/>
          </a:prstGeom>
        </p:spPr>
        <p:txBody>
          <a:bodyPr wrap="square">
            <a:spAutoFit/>
          </a:bodyPr>
          <a:lstStyle/>
          <a:p>
            <a:pPr algn="just">
              <a:spcAft>
                <a:spcPts val="0"/>
              </a:spcAft>
            </a:pPr>
            <a:r>
              <a:rPr lang="en-GB" sz="3200" u="sng" dirty="0">
                <a:latin typeface="Times New Roman" panose="02020603050405020304" pitchFamily="18" charset="0"/>
                <a:ea typeface="Calibri" panose="020F0502020204030204" pitchFamily="34" charset="0"/>
                <a:cs typeface="Times New Roman" panose="02020603050405020304" pitchFamily="18" charset="0"/>
              </a:rPr>
              <a:t>METHODS</a:t>
            </a:r>
            <a:endParaRPr lang="en-GB" sz="32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spcAft>
                <a:spcPts val="0"/>
              </a:spcAft>
              <a:buFontTx/>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Multiple Linear Regression</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We started with a simple multiple linear regression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model as a baseline. It had the following form:</a:t>
            </a:r>
          </a:p>
          <a:p>
            <a:pPr algn="just">
              <a:spcAft>
                <a:spcPts val="0"/>
              </a:spcAft>
            </a:pP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0"/>
              </a:spcAft>
              <a:buFontTx/>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Logistic Regression</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We tried to use logistic regression as it’s generally</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better for classification. The results didn’t show any</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difference. (see statistics to the right)</a:t>
            </a:r>
          </a:p>
          <a:p>
            <a:pPr algn="just">
              <a:spcAft>
                <a:spcPts val="0"/>
              </a:spcAft>
            </a:pP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0"/>
              </a:spcAft>
              <a:buFontTx/>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Classification tree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We used a classification tree to make the data easier </a:t>
            </a:r>
          </a:p>
          <a:p>
            <a:pPr algn="just"/>
            <a:r>
              <a:rPr lang="en-GB" sz="2400" dirty="0">
                <a:latin typeface="Times New Roman" panose="02020603050405020304" pitchFamily="18" charset="0"/>
                <a:ea typeface="Calibri" panose="020F0502020204030204" pitchFamily="34" charset="0"/>
                <a:cs typeface="Times New Roman" panose="02020603050405020304" pitchFamily="18" charset="0"/>
              </a:rPr>
              <a:t>	to understand. It’s not as statistically accurate but</a:t>
            </a:r>
          </a:p>
          <a:p>
            <a:pPr algn="just"/>
            <a:r>
              <a:rPr lang="en-GB" sz="2400" dirty="0">
                <a:latin typeface="Times New Roman" panose="02020603050405020304" pitchFamily="18" charset="0"/>
                <a:ea typeface="Calibri" panose="020F0502020204030204" pitchFamily="34" charset="0"/>
                <a:cs typeface="Times New Roman" panose="02020603050405020304" pitchFamily="18" charset="0"/>
              </a:rPr>
              <a:t>	serves it’s purpose well as visualization.</a:t>
            </a:r>
          </a:p>
          <a:p>
            <a:pPr algn="just"/>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r>
              <a:rPr lang="en-GB" sz="2400" b="1" dirty="0">
                <a:latin typeface="Times New Roman" panose="02020603050405020304" pitchFamily="18" charset="0"/>
                <a:ea typeface="Calibri" panose="020F0502020204030204" pitchFamily="34" charset="0"/>
                <a:cs typeface="Times New Roman" panose="02020603050405020304" pitchFamily="18" charset="0"/>
              </a:rPr>
              <a:t>Generalized Additive Model </a:t>
            </a: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Providing functions as coefficients for each variables,</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this is the most accurate model found according to the tests errors.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b="1" dirty="0">
                <a:latin typeface="Times New Roman" panose="02020603050405020304" pitchFamily="18" charset="0"/>
                <a:ea typeface="Calibri" panose="020F0502020204030204" pitchFamily="34" charset="0"/>
                <a:cs typeface="Times New Roman" panose="02020603050405020304" pitchFamily="18" charset="0"/>
              </a:rPr>
              <a:t>Results : </a:t>
            </a: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MSE = 0.1121472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Best functions found for each variable :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linear functions for :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sex</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cp</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trestbps</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restecg</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thalach</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exang</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slope</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ca</a:t>
            </a:r>
          </a:p>
          <a:p>
            <a:pPr marL="342900" lvl="0" indent="-342900" algn="just">
              <a:spcAft>
                <a:spcPts val="0"/>
              </a:spcAft>
              <a:buFont typeface="Courier New" panose="02070309020205020404" pitchFamily="49" charset="0"/>
              <a:buChar char="o"/>
            </a:pPr>
            <a:r>
              <a:rPr lang="en-GB" sz="2400" dirty="0">
                <a:latin typeface="Times New Roman" panose="02020603050405020304" pitchFamily="18" charset="0"/>
                <a:ea typeface="Calibri" panose="020F0502020204030204" pitchFamily="34" charset="0"/>
                <a:cs typeface="Times New Roman" panose="02020603050405020304" pitchFamily="18" charset="0"/>
              </a:rPr>
              <a:t>thal</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r>
              <a:rPr lang="en-GB" sz="2400" b="1" dirty="0">
                <a:latin typeface="Times New Roman" panose="02020603050405020304" pitchFamily="18" charset="0"/>
                <a:ea typeface="Calibri" panose="020F0502020204030204" pitchFamily="34" charset="0"/>
                <a:cs typeface="Times New Roman" panose="02020603050405020304" pitchFamily="18" charset="0"/>
              </a:rPr>
              <a:t> </a:t>
            </a: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GB" sz="2400" b="1" dirty="0">
                <a:latin typeface="Times New Roman" panose="02020603050405020304" pitchFamily="18" charset="0"/>
                <a:ea typeface="Calibri" panose="020F0502020204030204" pitchFamily="34" charset="0"/>
                <a:cs typeface="Times New Roman" panose="02020603050405020304" pitchFamily="18" charset="0"/>
              </a:rPr>
              <a:t>How to get this model :</a:t>
            </a: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GB" sz="2400" dirty="0">
                <a:latin typeface="Times New Roman" panose="02020603050405020304" pitchFamily="18" charset="0"/>
                <a:ea typeface="Calibri" panose="020F0502020204030204" pitchFamily="34" charset="0"/>
                <a:cs typeface="Times New Roman" panose="02020603050405020304" pitchFamily="18" charset="0"/>
              </a:rPr>
              <a:t>training function (in R) :					prediction function (in R) : 	</a:t>
            </a:r>
          </a:p>
          <a:p>
            <a:pPr algn="just">
              <a:spcAft>
                <a:spcPts val="0"/>
              </a:spcAft>
            </a:pP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algn="just">
              <a:spcAft>
                <a:spcPts val="0"/>
              </a:spcAft>
            </a:pP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A121B672-B560-4C41-AF45-A1EAC41E3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19345" y="22729103"/>
            <a:ext cx="2848723" cy="391887"/>
          </a:xfrm>
          <a:prstGeom prst="rect">
            <a:avLst/>
          </a:prstGeom>
        </p:spPr>
      </p:pic>
      <p:pic>
        <p:nvPicPr>
          <p:cNvPr id="30" name="Picture 29">
            <a:extLst>
              <a:ext uri="{FF2B5EF4-FFF2-40B4-BE49-F238E27FC236}">
                <a16:creationId xmlns:a16="http://schemas.microsoft.com/office/drawing/2014/main" id="{A69CC463-B94B-42E9-9885-B842D6A6AA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00759" y="1310639"/>
            <a:ext cx="1945312" cy="2201140"/>
          </a:xfrm>
          <a:prstGeom prst="rect">
            <a:avLst/>
          </a:prstGeom>
        </p:spPr>
      </p:pic>
      <p:pic>
        <p:nvPicPr>
          <p:cNvPr id="33" name="Image 12">
            <a:extLst>
              <a:ext uri="{FF2B5EF4-FFF2-40B4-BE49-F238E27FC236}">
                <a16:creationId xmlns:a16="http://schemas.microsoft.com/office/drawing/2014/main" id="{AAB10081-A19A-4667-8E2B-3B4316616BC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2719345" y="8350132"/>
            <a:ext cx="3767297" cy="458803"/>
          </a:xfrm>
          <a:prstGeom prst="rect">
            <a:avLst/>
          </a:prstGeom>
          <a:noFill/>
          <a:ln>
            <a:noFill/>
          </a:ln>
        </p:spPr>
      </p:pic>
      <p:pic>
        <p:nvPicPr>
          <p:cNvPr id="34" name="Image 6">
            <a:extLst>
              <a:ext uri="{FF2B5EF4-FFF2-40B4-BE49-F238E27FC236}">
                <a16:creationId xmlns:a16="http://schemas.microsoft.com/office/drawing/2014/main" id="{C754B499-8E67-4B18-8A74-D1A454AFA040}"/>
              </a:ext>
            </a:extLst>
          </p:cNvPr>
          <p:cNvPicPr/>
          <p:nvPr/>
        </p:nvPicPr>
        <p:blipFill rotWithShape="1">
          <a:blip r:embed="rId8">
            <a:extLst>
              <a:ext uri="{28A0092B-C50C-407E-A947-70E740481C1C}">
                <a14:useLocalDpi xmlns:a14="http://schemas.microsoft.com/office/drawing/2010/main" val="0"/>
              </a:ext>
            </a:extLst>
          </a:blip>
          <a:srcRect l="806" b="16263"/>
          <a:stretch/>
        </p:blipFill>
        <p:spPr bwMode="auto">
          <a:xfrm>
            <a:off x="19446240" y="6888544"/>
            <a:ext cx="6009260" cy="1195640"/>
          </a:xfrm>
          <a:prstGeom prst="rect">
            <a:avLst/>
          </a:prstGeom>
          <a:noFill/>
          <a:ln>
            <a:noFill/>
          </a:ln>
        </p:spPr>
      </p:pic>
      <p:pic>
        <p:nvPicPr>
          <p:cNvPr id="35" name="Image 7">
            <a:extLst>
              <a:ext uri="{FF2B5EF4-FFF2-40B4-BE49-F238E27FC236}">
                <a16:creationId xmlns:a16="http://schemas.microsoft.com/office/drawing/2014/main" id="{05F0EB3C-D421-4CE1-9BD0-AB5489F8EF1B}"/>
              </a:ext>
            </a:extLst>
          </p:cNvPr>
          <p:cNvPicPr/>
          <p:nvPr/>
        </p:nvPicPr>
        <p:blipFill rotWithShape="1">
          <a:blip r:embed="rId9">
            <a:extLst>
              <a:ext uri="{28A0092B-C50C-407E-A947-70E740481C1C}">
                <a14:useLocalDpi xmlns:a14="http://schemas.microsoft.com/office/drawing/2010/main" val="0"/>
              </a:ext>
            </a:extLst>
          </a:blip>
          <a:srcRect l="806" b="13461"/>
          <a:stretch/>
        </p:blipFill>
        <p:spPr bwMode="auto">
          <a:xfrm>
            <a:off x="19446240" y="8149165"/>
            <a:ext cx="6009260" cy="1195640"/>
          </a:xfrm>
          <a:prstGeom prst="rect">
            <a:avLst/>
          </a:prstGeom>
          <a:noFill/>
          <a:ln>
            <a:noFill/>
          </a:ln>
        </p:spPr>
      </p:pic>
      <p:grpSp>
        <p:nvGrpSpPr>
          <p:cNvPr id="37" name="Group 36">
            <a:extLst>
              <a:ext uri="{FF2B5EF4-FFF2-40B4-BE49-F238E27FC236}">
                <a16:creationId xmlns:a16="http://schemas.microsoft.com/office/drawing/2014/main" id="{4E3CFEB0-C968-4189-B263-666A11AA7201}"/>
              </a:ext>
            </a:extLst>
          </p:cNvPr>
          <p:cNvGrpSpPr/>
          <p:nvPr/>
        </p:nvGrpSpPr>
        <p:grpSpPr>
          <a:xfrm>
            <a:off x="17613268" y="22729103"/>
            <a:ext cx="7116417" cy="549157"/>
            <a:chOff x="12771782" y="22791853"/>
            <a:chExt cx="7116417" cy="549157"/>
          </a:xfrm>
        </p:grpSpPr>
        <p:pic>
          <p:nvPicPr>
            <p:cNvPr id="27" name="Picture 26">
              <a:extLst>
                <a:ext uri="{FF2B5EF4-FFF2-40B4-BE49-F238E27FC236}">
                  <a16:creationId xmlns:a16="http://schemas.microsoft.com/office/drawing/2014/main" id="{0F950D40-ED5F-432B-A1E5-080C6466F32D}"/>
                </a:ext>
              </a:extLst>
            </p:cNvPr>
            <p:cNvPicPr>
              <a:picLocks noChangeAspect="1"/>
            </p:cNvPicPr>
            <p:nvPr/>
          </p:nvPicPr>
          <p:blipFill rotWithShape="1">
            <a:blip r:embed="rId10">
              <a:extLst>
                <a:ext uri="{28A0092B-C50C-407E-A947-70E740481C1C}">
                  <a14:useLocalDpi xmlns:a14="http://schemas.microsoft.com/office/drawing/2010/main" val="0"/>
                </a:ext>
              </a:extLst>
            </a:blip>
            <a:srcRect t="15083" r="42933" b="-20882"/>
            <a:stretch/>
          </p:blipFill>
          <p:spPr>
            <a:xfrm>
              <a:off x="12771782" y="22791853"/>
              <a:ext cx="7116417" cy="391887"/>
            </a:xfrm>
            <a:prstGeom prst="rect">
              <a:avLst/>
            </a:prstGeom>
          </p:spPr>
        </p:pic>
        <p:pic>
          <p:nvPicPr>
            <p:cNvPr id="36" name="Picture 35">
              <a:extLst>
                <a:ext uri="{FF2B5EF4-FFF2-40B4-BE49-F238E27FC236}">
                  <a16:creationId xmlns:a16="http://schemas.microsoft.com/office/drawing/2014/main" id="{7086CF60-C9A3-4DA3-B63F-2B0403A0D101}"/>
                </a:ext>
              </a:extLst>
            </p:cNvPr>
            <p:cNvPicPr>
              <a:picLocks noChangeAspect="1"/>
            </p:cNvPicPr>
            <p:nvPr/>
          </p:nvPicPr>
          <p:blipFill rotWithShape="1">
            <a:blip r:embed="rId10">
              <a:extLst>
                <a:ext uri="{28A0092B-C50C-407E-A947-70E740481C1C}">
                  <a14:useLocalDpi xmlns:a14="http://schemas.microsoft.com/office/drawing/2010/main" val="0"/>
                </a:ext>
              </a:extLst>
            </a:blip>
            <a:srcRect l="57067" t="15083"/>
            <a:stretch/>
          </p:blipFill>
          <p:spPr>
            <a:xfrm>
              <a:off x="13239273" y="23026472"/>
              <a:ext cx="5353939" cy="314538"/>
            </a:xfrm>
            <a:prstGeom prst="rect">
              <a:avLst/>
            </a:prstGeom>
          </p:spPr>
        </p:pic>
      </p:grpSp>
      <p:sp>
        <p:nvSpPr>
          <p:cNvPr id="6" name="Rectangle 5">
            <a:extLst>
              <a:ext uri="{FF2B5EF4-FFF2-40B4-BE49-F238E27FC236}">
                <a16:creationId xmlns:a16="http://schemas.microsoft.com/office/drawing/2014/main" id="{DBDF6079-3459-4C8D-BF65-9AC8A25EE8B2}"/>
              </a:ext>
            </a:extLst>
          </p:cNvPr>
          <p:cNvSpPr/>
          <p:nvPr/>
        </p:nvSpPr>
        <p:spPr>
          <a:xfrm>
            <a:off x="15299926" y="16674470"/>
            <a:ext cx="5399886" cy="1569660"/>
          </a:xfrm>
          <a:prstGeom prst="rect">
            <a:avLst/>
          </a:prstGeom>
        </p:spPr>
        <p:txBody>
          <a:bodyPr wrap="square">
            <a:spAutoFit/>
          </a:bodyPr>
          <a:lstStyle/>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quadratic functions for : </a:t>
            </a:r>
          </a:p>
          <a:p>
            <a:pPr algn="just">
              <a:spcAft>
                <a:spcPts val="0"/>
              </a:spcAft>
            </a:pPr>
            <a:r>
              <a:rPr lang="en-GB" sz="2400" dirty="0">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spcAft>
                <a:spcPts val="0"/>
              </a:spcAft>
              <a:buFont typeface="Courier New" panose="02070309020205020404" pitchFamily="49" charset="0"/>
              <a:buChar char="o"/>
            </a:pPr>
            <a:r>
              <a:rPr lang="en-GB" sz="2400" dirty="0" err="1">
                <a:latin typeface="Times New Roman" panose="02020603050405020304" pitchFamily="18" charset="0"/>
                <a:ea typeface="Calibri" panose="020F0502020204030204" pitchFamily="34" charset="0"/>
                <a:cs typeface="Times New Roman" panose="02020603050405020304" pitchFamily="18" charset="0"/>
              </a:rPr>
              <a:t>oldpeak</a:t>
            </a: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0"/>
              </a:spcAft>
              <a:buFont typeface="Courier New" panose="02070309020205020404" pitchFamily="49" charset="0"/>
              <a:buChar char="o"/>
            </a:pPr>
            <a:r>
              <a:rPr lang="en-GB" sz="2400" dirty="0" err="1">
                <a:latin typeface="Times New Roman" panose="02020603050405020304" pitchFamily="18" charset="0"/>
                <a:ea typeface="Calibri" panose="020F0502020204030204" pitchFamily="34" charset="0"/>
                <a:cs typeface="Times New Roman" panose="02020603050405020304" pitchFamily="18" charset="0"/>
              </a:rPr>
              <a:t>chol</a:t>
            </a:r>
            <a:r>
              <a:rPr lang="en-GB" sz="2400" dirty="0">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9" name="Picture 8">
            <a:extLst>
              <a:ext uri="{FF2B5EF4-FFF2-40B4-BE49-F238E27FC236}">
                <a16:creationId xmlns:a16="http://schemas.microsoft.com/office/drawing/2014/main" id="{DA5E34C4-9FAA-407C-B6F6-E1650BDC8C33}"/>
              </a:ext>
            </a:extLst>
          </p:cNvPr>
          <p:cNvPicPr>
            <a:picLocks noChangeAspect="1"/>
          </p:cNvPicPr>
          <p:nvPr/>
        </p:nvPicPr>
        <p:blipFill rotWithShape="1">
          <a:blip r:embed="rId11">
            <a:extLst>
              <a:ext uri="{28A0092B-C50C-407E-A947-70E740481C1C}">
                <a14:useLocalDpi xmlns:a14="http://schemas.microsoft.com/office/drawing/2010/main" val="0"/>
              </a:ext>
            </a:extLst>
          </a:blip>
          <a:srcRect l="4861" t="7821" r="52066" b="9654"/>
          <a:stretch/>
        </p:blipFill>
        <p:spPr>
          <a:xfrm>
            <a:off x="19575132" y="12535927"/>
            <a:ext cx="5399886" cy="6446520"/>
          </a:xfrm>
          <a:prstGeom prst="rect">
            <a:avLst/>
          </a:prstGeom>
        </p:spPr>
      </p:pic>
    </p:spTree>
    <p:extLst>
      <p:ext uri="{BB962C8B-B14F-4D97-AF65-F5344CB8AC3E}">
        <p14:creationId xmlns:p14="http://schemas.microsoft.com/office/powerpoint/2010/main" val="13893247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1112</TotalTime>
  <Words>668</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Times New Roman</vt:lpstr>
      <vt:lpstr>Office Theme</vt:lpstr>
      <vt:lpstr>Heart Disease Prediction COMP 3354 – Statistical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Marc-Anthony Bauer</dc:creator>
  <cp:lastModifiedBy>Marc-Anthony Bauer</cp:lastModifiedBy>
  <cp:revision>24</cp:revision>
  <dcterms:created xsi:type="dcterms:W3CDTF">2019-12-07T11:34:00Z</dcterms:created>
  <dcterms:modified xsi:type="dcterms:W3CDTF">2019-12-08T08:21:27Z</dcterms:modified>
</cp:coreProperties>
</file>