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50" autoAdjust="0"/>
    <p:restoredTop sz="94660"/>
  </p:normalViewPr>
  <p:slideViewPr>
    <p:cSldViewPr snapToGrid="0">
      <p:cViewPr>
        <p:scale>
          <a:sx n="98" d="100"/>
          <a:sy n="98" d="100"/>
        </p:scale>
        <p:origin x="-108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DC891-2EF6-4F31-B99F-02AB244B2736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5BEF-C7CE-4D8C-8B01-E5C0969E6C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17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94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39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52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529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7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548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813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17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80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1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86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76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93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7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E22-8358-41E7-A0F5-BDC3ADB46ADF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48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C6E22-8358-41E7-A0F5-BDC3ADB46ADF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E7F7-69E9-4C2C-8D11-B0C8D28BF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5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0"/>
            <a:ext cx="97536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95985" y="2383770"/>
            <a:ext cx="3846416" cy="807384"/>
          </a:xfrm>
          <a:prstGeom prst="rect">
            <a:avLst/>
          </a:prstGeom>
          <a:noFill/>
        </p:spPr>
        <p:txBody>
          <a:bodyPr wrap="square" lIns="80248" tIns="40124" rIns="80248" bIns="40124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3000" dirty="0">
                <a:solidFill>
                  <a:srgbClr val="0092D1"/>
                </a:solidFill>
                <a:latin typeface="Montserrat-Bold"/>
                <a:cs typeface="Montserrat-Bold"/>
              </a:rPr>
              <a:t>                   </a:t>
            </a:r>
            <a:r>
              <a:rPr lang="fr-FR" sz="2900" dirty="0">
                <a:solidFill>
                  <a:srgbClr val="0092D1"/>
                </a:solidFill>
                <a:latin typeface="Montserrat-Bold"/>
                <a:cs typeface="Montserrat-Bold"/>
              </a:rPr>
              <a:t> </a:t>
            </a:r>
            <a:endParaRPr lang="fr-FR" sz="3200" b="1" dirty="0">
              <a:latin typeface="Montserrat-Bold"/>
              <a:cs typeface="Montserrat-Bold"/>
            </a:endParaRPr>
          </a:p>
          <a:p>
            <a:pPr algn="ctr">
              <a:lnSpc>
                <a:spcPct val="80000"/>
              </a:lnSpc>
            </a:pPr>
            <a:endParaRPr lang="fr-FR" sz="2900" dirty="0">
              <a:solidFill>
                <a:srgbClr val="0092D1"/>
              </a:solidFill>
              <a:latin typeface="Montserrat-Regular"/>
              <a:cs typeface="Montserrat-Regular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451" y="1700942"/>
            <a:ext cx="3656306" cy="103850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246788" y="3376795"/>
            <a:ext cx="2051997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Titillium Light" charset="0"/>
                <a:ea typeface="Titillium Light" charset="0"/>
                <a:cs typeface="Titillium Light" charset="0"/>
              </a:rPr>
              <a:t>Projet G.I.S.M.O. </a:t>
            </a:r>
          </a:p>
          <a:p>
            <a:pPr>
              <a:lnSpc>
                <a:spcPct val="80000"/>
              </a:lnSpc>
            </a:pPr>
            <a:endParaRPr lang="en-US" dirty="0" smtClean="0">
              <a:latin typeface="Titillium Light" charset="0"/>
              <a:ea typeface="Titillium Light" charset="0"/>
              <a:cs typeface="Titillium Light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itillium Light" charset="0"/>
                <a:ea typeface="Titillium Light" charset="0"/>
                <a:cs typeface="Titillium Light" charset="0"/>
              </a:rPr>
              <a:t>Gestion d’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tillium Light" charset="0"/>
                <a:ea typeface="Titillium Light" charset="0"/>
                <a:cs typeface="Titillium Light" charset="0"/>
              </a:rPr>
              <a:t>Imputations et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tillium Light" charset="0"/>
                <a:ea typeface="Titillium Light" charset="0"/>
                <a:cs typeface="Titillium Light" charset="0"/>
              </a:rPr>
              <a:t>Suivi de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tillium Light" charset="0"/>
                <a:ea typeface="Titillium Light" charset="0"/>
                <a:cs typeface="Titillium Light" charset="0"/>
              </a:rPr>
              <a:t>Métriques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tillium Light" charset="0"/>
                <a:ea typeface="Titillium Light" charset="0"/>
                <a:cs typeface="Titillium Light" charset="0"/>
              </a:rPr>
              <a:t>Outillés</a:t>
            </a:r>
          </a:p>
        </p:txBody>
      </p:sp>
    </p:spTree>
    <p:extLst>
      <p:ext uri="{BB962C8B-B14F-4D97-AF65-F5344CB8AC3E}">
        <p14:creationId xmlns:p14="http://schemas.microsoft.com/office/powerpoint/2010/main" val="18796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Architecture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10924"/>
              </p:ext>
            </p:extLst>
          </p:nvPr>
        </p:nvGraphicFramePr>
        <p:xfrm>
          <a:off x="952086" y="2584704"/>
          <a:ext cx="997768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420"/>
                <a:gridCol w="2494420"/>
                <a:gridCol w="2494420"/>
                <a:gridCol w="2494420"/>
              </a:tblGrid>
              <a:tr h="14461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WEB (Choisie)</a:t>
                      </a:r>
                      <a:endParaRPr lang="fr-FR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Application lourde JAVA</a:t>
                      </a:r>
                      <a:endParaRPr lang="fr-FR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Inconvénients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Avantages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Inconvénients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Pas</a:t>
                      </a:r>
                      <a:r>
                        <a:rPr lang="fr-FR" sz="1600" baseline="0" dirty="0" smtClean="0"/>
                        <a:t> d’installation chez le client</a:t>
                      </a:r>
                      <a:endParaRPr lang="fr-FR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Besoin d’y</a:t>
                      </a:r>
                      <a:r>
                        <a:rPr lang="fr-FR" sz="1600" baseline="0" dirty="0" smtClean="0"/>
                        <a:t> avoir accès depuis le client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Exécutable sur n’importe quel environnement</a:t>
                      </a:r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Avoir une version JAVA compatible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Nouvelles technologies</a:t>
                      </a:r>
                      <a:endParaRPr lang="fr-FR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Montée en compétence sur les technos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Pas besoin</a:t>
                      </a:r>
                      <a:r>
                        <a:rPr lang="fr-FR" sz="1600" baseline="0" dirty="0" smtClean="0"/>
                        <a:t> de réseau internet</a:t>
                      </a:r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Besoin d’une base de données sur le réseau</a:t>
                      </a:r>
                      <a:r>
                        <a:rPr lang="fr-FR" sz="1600" baseline="0" dirty="0" smtClean="0"/>
                        <a:t> client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Mise à jour et déploiement côté Apside</a:t>
                      </a:r>
                      <a:endParaRPr lang="fr-FR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Besoin d’un serveur</a:t>
                      </a:r>
                      <a:r>
                        <a:rPr lang="fr-FR" sz="1600" baseline="0" dirty="0" smtClean="0"/>
                        <a:t> côté Apside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Langage</a:t>
                      </a:r>
                      <a:r>
                        <a:rPr lang="fr-FR" sz="1600" baseline="0" dirty="0" smtClean="0"/>
                        <a:t> connu et maîtrisé</a:t>
                      </a:r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Installation</a:t>
                      </a:r>
                      <a:r>
                        <a:rPr lang="fr-FR" sz="1600" baseline="0" dirty="0" smtClean="0"/>
                        <a:t> sur chaque poste ou via accès réseau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952087" y="1438656"/>
            <a:ext cx="529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 WEB ou client lourd? Avantages et inconvénients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1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58649" y="3489880"/>
            <a:ext cx="42972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00BFF0"/>
                </a:solidFill>
                <a:latin typeface="Titillium Light" charset="0"/>
                <a:ea typeface="Titillium Light" charset="0"/>
                <a:cs typeface="Titillium Light" charset="0"/>
              </a:rPr>
              <a:t>Développement</a:t>
            </a:r>
            <a:endParaRPr lang="en-US" sz="2800" dirty="0">
              <a:solidFill>
                <a:srgbClr val="00BFF0"/>
              </a:solidFill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8648" y="4207364"/>
            <a:ext cx="5212351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>
                    <a:lumMod val="50000"/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.</a:t>
            </a:r>
            <a:endParaRPr lang="en-US" sz="1200" dirty="0">
              <a:solidFill>
                <a:schemeClr val="bg1">
                  <a:lumMod val="50000"/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058649" y="4058282"/>
            <a:ext cx="6342651" cy="0"/>
          </a:xfrm>
          <a:prstGeom prst="line">
            <a:avLst/>
          </a:prstGeom>
          <a:ln w="25400">
            <a:gradFill>
              <a:gsLst>
                <a:gs pos="0">
                  <a:srgbClr val="1E4663"/>
                </a:gs>
                <a:gs pos="100000">
                  <a:srgbClr val="00BFF0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Développement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521220"/>
            <a:ext cx="101914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Agile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Sprints courts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Tâches simples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Prise en main rapide et facile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Développement incrémental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inter-contrats peuvent rentrer sur le projet rapidement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Un product owner (Ludovic Barre)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Un chef de projet (Jérémy Simar)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Open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Projet dans le bac à sable Apside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S’il y a utilisation de librairies externes, il faut qu’elles soient open-source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Faire attention au type de la licence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Apside voudrait garder le projet en interne.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smtClean="0"/>
              <a:t>Eviter les libraires sous licence GPL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smtClean="0"/>
              <a:t>Prendre des libraires sous licence de type ‘no-copyleft’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816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Développement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958447"/>
            <a:ext cx="10191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A spécifier/concevoir/développer en premier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Indispensable pour les plugins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Modulaire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Charge de travail entre 5 et 10 jours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Développable en parallèle par plusieurs personnes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Non dépendant des autres plugins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Mais dépendant du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0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Développement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263968"/>
            <a:ext cx="101914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Frontend en Angular 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Techno récente et prisée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Backend en Spring Boot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Techno récente et 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BDD en PostgreSQL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Un modèle typé, pour assurer une cohérence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Environnement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Outils de déploiement sur le bac à sable d’Apside (Apsi Digit)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Jenkins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Git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Recette et production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Pour les tests et la mise en production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Utilisation d’un reverse-proxy 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Sécurité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Login effectué via KeyCloak (système de login unique pour toutes les applis Apside)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Lecture des guides de bonne pratiques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5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58649" y="3489880"/>
            <a:ext cx="42972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00BFF0"/>
                </a:solidFill>
                <a:latin typeface="Titillium Light" charset="0"/>
                <a:ea typeface="Titillium Light" charset="0"/>
                <a:cs typeface="Titillium Light" charset="0"/>
              </a:rPr>
              <a:t>Exigences</a:t>
            </a:r>
            <a:endParaRPr lang="en-US" sz="2800" dirty="0">
              <a:solidFill>
                <a:srgbClr val="00BFF0"/>
              </a:solidFill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8648" y="4207364"/>
            <a:ext cx="5212351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>
                    <a:lumMod val="50000"/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.</a:t>
            </a:r>
            <a:endParaRPr lang="en-US" sz="1200" dirty="0">
              <a:solidFill>
                <a:schemeClr val="bg1">
                  <a:lumMod val="50000"/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058649" y="4058282"/>
            <a:ext cx="6342651" cy="0"/>
          </a:xfrm>
          <a:prstGeom prst="line">
            <a:avLst/>
          </a:prstGeom>
          <a:ln w="25400">
            <a:gradFill>
              <a:gsLst>
                <a:gs pos="0">
                  <a:srgbClr val="1E4663"/>
                </a:gs>
                <a:gs pos="100000">
                  <a:srgbClr val="00BFF0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Exigences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912151"/>
            <a:ext cx="10191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Cohérence des données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A </a:t>
            </a:r>
            <a:r>
              <a:rPr lang="fr-FR" dirty="0"/>
              <a:t>l'import : pas plus de 8h imputé par utilisateurs par jour  =&gt; </a:t>
            </a:r>
            <a:r>
              <a:rPr lang="fr-FR" dirty="0" smtClean="0"/>
              <a:t>Erreur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A </a:t>
            </a:r>
            <a:r>
              <a:rPr lang="fr-FR" dirty="0"/>
              <a:t>l'import : remonter les journées imputées sur le weekend ou les jour féries =&gt; warning, informations pour facturation </a:t>
            </a:r>
            <a:r>
              <a:rPr lang="fr-FR" dirty="0" smtClean="0"/>
              <a:t>spécifique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Sur </a:t>
            </a:r>
            <a:r>
              <a:rPr lang="fr-FR" dirty="0"/>
              <a:t>demande fin de mois : pour un user les journées sont saisies en entier (pas d'heure non </a:t>
            </a:r>
            <a:r>
              <a:rPr lang="fr-FR" dirty="0" err="1"/>
              <a:t>compatibilisé</a:t>
            </a:r>
            <a:r>
              <a:rPr lang="fr-FR" dirty="0"/>
              <a:t> sur une base de 8h par jour - à voir si une config par CDS ou projet est nécessaire) =&gt; warning 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Sur </a:t>
            </a:r>
            <a:r>
              <a:rPr lang="fr-FR" dirty="0"/>
              <a:t>demande fin de mois  : en fin de mois tous les jours des </a:t>
            </a:r>
            <a:r>
              <a:rPr lang="fr-FR" dirty="0" err="1"/>
              <a:t>users</a:t>
            </a:r>
            <a:r>
              <a:rPr lang="fr-FR" dirty="0"/>
              <a:t> doivent être rempli pas de trous dans le mois  =&gt; </a:t>
            </a:r>
            <a:r>
              <a:rPr lang="fr-FR" dirty="0" smtClean="0"/>
              <a:t>warning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Sur </a:t>
            </a:r>
            <a:r>
              <a:rPr lang="fr-FR" dirty="0"/>
              <a:t>demande fin de mois : toutes les taches imputées ont un type =&gt; </a:t>
            </a:r>
            <a:r>
              <a:rPr lang="fr-FR" dirty="0" smtClean="0"/>
              <a:t>warning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Sur </a:t>
            </a:r>
            <a:r>
              <a:rPr lang="fr-FR" dirty="0"/>
              <a:t>demande spécifique : remonté les taches terminées ou livrées sans imputation =&gt; </a:t>
            </a:r>
            <a:r>
              <a:rPr lang="fr-FR" dirty="0" smtClean="0"/>
              <a:t>warning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51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Exigences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599627"/>
            <a:ext cx="101914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 sortie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Nb </a:t>
            </a:r>
            <a:r>
              <a:rPr lang="fr-FR" dirty="0"/>
              <a:t>jours passé par mois par type de taches par </a:t>
            </a:r>
            <a:r>
              <a:rPr lang="fr-FR" dirty="0" smtClean="0"/>
              <a:t>projet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Nb </a:t>
            </a:r>
            <a:r>
              <a:rPr lang="fr-FR" dirty="0"/>
              <a:t>jours passé par mois par groupe (AT, UO, Forfait</a:t>
            </a:r>
            <a:r>
              <a:rPr lang="fr-F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 Listes </a:t>
            </a:r>
            <a:r>
              <a:rPr lang="fr-FR" dirty="0"/>
              <a:t>des taches terminées/livrées dans le mois par type de taches UO 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Listes </a:t>
            </a:r>
            <a:r>
              <a:rPr lang="fr-FR" dirty="0"/>
              <a:t>des forfaits terminées/livrées dans le mois 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Nb </a:t>
            </a:r>
            <a:r>
              <a:rPr lang="fr-FR" dirty="0"/>
              <a:t>de taches terminées/livrées par type d'activité par projet dans un mois </a:t>
            </a:r>
            <a:r>
              <a:rPr lang="fr-FR" dirty="0" smtClean="0"/>
              <a:t>donné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Moyenne </a:t>
            </a:r>
            <a:r>
              <a:rPr lang="fr-FR" dirty="0"/>
              <a:t>nb jours/nb taches terminées/livrées dans le mois par type </a:t>
            </a:r>
            <a:r>
              <a:rPr lang="fr-FR" dirty="0" smtClean="0"/>
              <a:t>d'UO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Moyenne </a:t>
            </a:r>
            <a:r>
              <a:rPr lang="fr-FR" dirty="0"/>
              <a:t>nb jours/nb taches terminées/livrées cumulé par mois par type </a:t>
            </a:r>
            <a:r>
              <a:rPr lang="fr-FR" dirty="0" smtClean="0"/>
              <a:t>d'UO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Moyenne  </a:t>
            </a:r>
            <a:r>
              <a:rPr lang="fr-FR" dirty="0"/>
              <a:t>nb jours/nb taches terminées/livrées par ans par type </a:t>
            </a:r>
            <a:r>
              <a:rPr lang="fr-FR" dirty="0" smtClean="0"/>
              <a:t>d'UO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% </a:t>
            </a:r>
            <a:r>
              <a:rPr lang="fr-FR" dirty="0"/>
              <a:t>jours consommé sur le mois par groupe AT / UO / </a:t>
            </a:r>
            <a:r>
              <a:rPr lang="fr-FR" dirty="0" smtClean="0"/>
              <a:t>forfait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Nb </a:t>
            </a:r>
            <a:r>
              <a:rPr lang="fr-FR" dirty="0"/>
              <a:t>jour par personne par répartition </a:t>
            </a:r>
            <a:r>
              <a:rPr lang="fr-FR" dirty="0" smtClean="0"/>
              <a:t>SYGES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Nb </a:t>
            </a:r>
            <a:r>
              <a:rPr lang="fr-FR" dirty="0"/>
              <a:t>jours d'AT par projet par version par </a:t>
            </a:r>
            <a:r>
              <a:rPr lang="fr-FR" dirty="0" smtClean="0"/>
              <a:t>mois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Nb </a:t>
            </a:r>
            <a:r>
              <a:rPr lang="fr-FR" dirty="0"/>
              <a:t>tache UO terminées/livrées par projet par version par </a:t>
            </a:r>
            <a:r>
              <a:rPr lang="fr-FR" dirty="0" smtClean="0"/>
              <a:t>mois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Liste </a:t>
            </a:r>
            <a:r>
              <a:rPr lang="fr-FR" dirty="0"/>
              <a:t>des taches UO terminées/livrées par projet par version par mois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9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Exigences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831122"/>
            <a:ext cx="10191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Interface de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Facilité </a:t>
            </a:r>
            <a:r>
              <a:rPr lang="fr-FR" dirty="0"/>
              <a:t>la création de projet : dans une feuille pouvoir créer le projet, ses sous projets, la configuration spécifique du projet et les types de taches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par </a:t>
            </a:r>
            <a:r>
              <a:rPr lang="fr-FR" dirty="0"/>
              <a:t>défaut prévoir un sous projet générique pour éviter de forcer la création de sous projet 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par </a:t>
            </a:r>
            <a:r>
              <a:rPr lang="fr-FR" dirty="0"/>
              <a:t>défaut prévoir des types de taches génériques  : REU, GDP, </a:t>
            </a:r>
            <a:r>
              <a:rPr lang="fr-FR" dirty="0" smtClean="0"/>
              <a:t>SUPP-OTH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Facilité </a:t>
            </a:r>
            <a:r>
              <a:rPr lang="fr-FR" dirty="0"/>
              <a:t>le rajout d'un utilisateur a un groupe de projet : 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dans </a:t>
            </a:r>
            <a:r>
              <a:rPr lang="fr-FR" dirty="0"/>
              <a:t>la feuille de création d'utilisateur  </a:t>
            </a:r>
            <a:r>
              <a:rPr lang="fr-FR" dirty="0" smtClean="0"/>
              <a:t>permettre </a:t>
            </a:r>
            <a:r>
              <a:rPr lang="fr-FR" dirty="0"/>
              <a:t>de rajouter le groupe de projet et les projets qui lui sont </a:t>
            </a:r>
            <a:r>
              <a:rPr lang="fr-FR" dirty="0" smtClean="0"/>
              <a:t>associé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plusieurs </a:t>
            </a:r>
            <a:r>
              <a:rPr lang="fr-FR" dirty="0"/>
              <a:t>CDS possible, plusieurs projet dans un CDS </a:t>
            </a:r>
            <a:r>
              <a:rPr lang="fr-FR" dirty="0" smtClean="0"/>
              <a:t>aussi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pouvoir </a:t>
            </a:r>
            <a:r>
              <a:rPr lang="fr-FR" dirty="0"/>
              <a:t>configurer si l'utilisateur est le CDP ou le responsable du groupe de </a:t>
            </a:r>
            <a:r>
              <a:rPr lang="fr-FR" dirty="0" smtClean="0"/>
              <a:t>projet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Un </a:t>
            </a:r>
            <a:r>
              <a:rPr lang="fr-FR" dirty="0"/>
              <a:t>utilisateur peut être CDP </a:t>
            </a:r>
            <a:r>
              <a:rPr lang="fr-FR" dirty="0" smtClean="0"/>
              <a:t>sur </a:t>
            </a:r>
            <a:r>
              <a:rPr lang="fr-FR" dirty="0"/>
              <a:t>un projet et </a:t>
            </a:r>
            <a:r>
              <a:rPr lang="fr-FR" dirty="0" smtClean="0"/>
              <a:t>ingénieur </a:t>
            </a:r>
            <a:r>
              <a:rPr lang="fr-FR" dirty="0"/>
              <a:t>sur un autre </a:t>
            </a:r>
            <a:r>
              <a:rPr lang="fr-FR" dirty="0" smtClean="0"/>
              <a:t>projet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4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Plan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63770" y="2647588"/>
            <a:ext cx="2678334" cy="553925"/>
            <a:chOff x="1790700" y="2417667"/>
            <a:chExt cx="2678334" cy="553925"/>
          </a:xfrm>
        </p:grpSpPr>
        <p:sp>
          <p:nvSpPr>
            <p:cNvPr id="3" name="TextBox 2"/>
            <p:cNvSpPr txBox="1"/>
            <p:nvPr/>
          </p:nvSpPr>
          <p:spPr>
            <a:xfrm>
              <a:off x="2683832" y="2615423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 smtClean="0">
                  <a:latin typeface="Titillium" charset="0"/>
                  <a:ea typeface="Titillium" charset="0"/>
                  <a:cs typeface="Titillium" charset="0"/>
                </a:rPr>
                <a:t>Presentation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14662" y="2650929"/>
              <a:ext cx="1754372" cy="20127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0700" y="2528394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 smtClean="0">
                  <a:latin typeface="Titillium Light" charset="0"/>
                  <a:ea typeface="Titillium Light" charset="0"/>
                  <a:cs typeface="Titillium Light" charset="0"/>
                </a:rPr>
                <a:t>01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solidFill>
                <a:srgbClr val="00B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756833" y="2647588"/>
            <a:ext cx="2678334" cy="549588"/>
            <a:chOff x="1778201" y="2417667"/>
            <a:chExt cx="2678334" cy="549588"/>
          </a:xfrm>
        </p:grpSpPr>
        <p:sp>
          <p:nvSpPr>
            <p:cNvPr id="33" name="TextBox 32"/>
            <p:cNvSpPr txBox="1"/>
            <p:nvPr/>
          </p:nvSpPr>
          <p:spPr>
            <a:xfrm>
              <a:off x="2702163" y="2650929"/>
              <a:ext cx="1754372" cy="151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 smtClean="0">
                  <a:latin typeface="Titillium" charset="0"/>
                  <a:ea typeface="Titillium" charset="0"/>
                  <a:cs typeface="Titillium" charset="0"/>
                </a:rPr>
                <a:t>Fonctionnalités</a:t>
              </a:r>
              <a:endParaRPr lang="en-US" sz="1200" b="1" spc="20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78201" y="2512963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 smtClean="0">
                  <a:latin typeface="Titillium Light" charset="0"/>
                  <a:ea typeface="Titillium Light" charset="0"/>
                  <a:cs typeface="Titillium Light" charset="0"/>
                </a:rPr>
                <a:t>02</a:t>
              </a:r>
              <a:endParaRPr lang="en-US" sz="36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solidFill>
                <a:srgbClr val="00B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447866" y="2647588"/>
            <a:ext cx="2703332" cy="543247"/>
            <a:chOff x="1765702" y="2417667"/>
            <a:chExt cx="2703332" cy="543247"/>
          </a:xfrm>
        </p:grpSpPr>
        <p:sp>
          <p:nvSpPr>
            <p:cNvPr id="38" name="TextBox 37"/>
            <p:cNvSpPr txBox="1"/>
            <p:nvPr/>
          </p:nvSpPr>
          <p:spPr>
            <a:xfrm>
              <a:off x="2714662" y="2615422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 smtClean="0">
                  <a:latin typeface="Titillium" charset="0"/>
                  <a:ea typeface="Titillium" charset="0"/>
                  <a:cs typeface="Titillium" charset="0"/>
                </a:rPr>
                <a:t>Architecture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65702" y="2506622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 smtClean="0">
                  <a:latin typeface="Titillium Light" charset="0"/>
                  <a:ea typeface="Titillium Light" charset="0"/>
                  <a:cs typeface="Titillium Light" charset="0"/>
                </a:rPr>
                <a:t>03</a:t>
              </a:r>
              <a:endParaRPr lang="en-US" sz="36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solidFill>
                <a:srgbClr val="00B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771356" y="4134391"/>
            <a:ext cx="2678334" cy="543247"/>
            <a:chOff x="1790700" y="2417667"/>
            <a:chExt cx="2678334" cy="543247"/>
          </a:xfrm>
        </p:grpSpPr>
        <p:sp>
          <p:nvSpPr>
            <p:cNvPr id="43" name="TextBox 42"/>
            <p:cNvSpPr txBox="1"/>
            <p:nvPr/>
          </p:nvSpPr>
          <p:spPr>
            <a:xfrm>
              <a:off x="2714662" y="2613995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 smtClean="0">
                  <a:latin typeface="Titillium" charset="0"/>
                  <a:ea typeface="Titillium" charset="0"/>
                  <a:cs typeface="Titillium" charset="0"/>
                </a:rPr>
                <a:t>Développement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0700" y="2506622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 smtClean="0">
                  <a:latin typeface="Titillium Light" charset="0"/>
                  <a:ea typeface="Titillium Light" charset="0"/>
                  <a:cs typeface="Titillium Light" charset="0"/>
                </a:rPr>
                <a:t>04</a:t>
              </a:r>
              <a:endParaRPr lang="en-US" sz="36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solidFill>
                <a:srgbClr val="00B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Image 5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grpSp>
        <p:nvGrpSpPr>
          <p:cNvPr id="25" name="Group 41"/>
          <p:cNvGrpSpPr/>
          <p:nvPr/>
        </p:nvGrpSpPr>
        <p:grpSpPr>
          <a:xfrm>
            <a:off x="6718492" y="4134391"/>
            <a:ext cx="2678334" cy="543247"/>
            <a:chOff x="1790700" y="2417667"/>
            <a:chExt cx="2678334" cy="543247"/>
          </a:xfrm>
        </p:grpSpPr>
        <p:sp>
          <p:nvSpPr>
            <p:cNvPr id="28" name="TextBox 42"/>
            <p:cNvSpPr txBox="1"/>
            <p:nvPr/>
          </p:nvSpPr>
          <p:spPr>
            <a:xfrm>
              <a:off x="2714662" y="2613995"/>
              <a:ext cx="1754372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spc="200" dirty="0" smtClean="0">
                  <a:latin typeface="Titillium" charset="0"/>
                  <a:ea typeface="Titillium" charset="0"/>
                  <a:cs typeface="Titillium" charset="0"/>
                </a:rPr>
                <a:t>Exigences</a:t>
              </a:r>
            </a:p>
          </p:txBody>
        </p:sp>
        <p:sp>
          <p:nvSpPr>
            <p:cNvPr id="29" name="TextBox 44"/>
            <p:cNvSpPr txBox="1"/>
            <p:nvPr/>
          </p:nvSpPr>
          <p:spPr>
            <a:xfrm>
              <a:off x="1790700" y="2506622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 smtClean="0">
                  <a:latin typeface="Titillium Light" charset="0"/>
                  <a:ea typeface="Titillium Light" charset="0"/>
                  <a:cs typeface="Titillium Light" charset="0"/>
                </a:rPr>
                <a:t>05</a:t>
              </a:r>
              <a:endParaRPr lang="en-US" sz="36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30" name="Straight Connector 4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solidFill>
                <a:srgbClr val="00BF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1790700" y="3835858"/>
            <a:ext cx="9139066" cy="138499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L’application GISMO vise à faciliter la vie des chefs de projets de CDS en fournissant un outil puissant de gestion d’imputations et de suivi de métriques.</a:t>
            </a:r>
          </a:p>
          <a:p>
            <a:pPr>
              <a:lnSpc>
                <a:spcPct val="150000"/>
              </a:lnSpc>
            </a:pPr>
            <a:r>
              <a:rPr lang="is-IS" sz="12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Générique, il sera utilisable et paramétrable sur de </a:t>
            </a:r>
            <a:r>
              <a:rPr lang="is-I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multiples projets (</a:t>
            </a:r>
            <a:r>
              <a:rPr lang="is-IS" sz="12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comme les projets THALES, LATECOERE, ...)</a:t>
            </a:r>
          </a:p>
          <a:p>
            <a:pPr>
              <a:lnSpc>
                <a:spcPct val="150000"/>
              </a:lnSpc>
            </a:pPr>
            <a:r>
              <a:rPr lang="is-IS" sz="1200" dirty="0" smtClean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Grâce à son développement, les chefs de projets pourront gagner jusqu‘à 4 jours par mois de temps de travail sur le contrôle des imputations et sur la sortie de métriques.</a:t>
            </a:r>
            <a:endParaRPr lang="is-IS" sz="1200" dirty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1790700" y="2358234"/>
            <a:ext cx="368481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smtClean="0">
                <a:latin typeface="Titillium Light" charset="0"/>
                <a:ea typeface="Titillium Light" charset="0"/>
                <a:cs typeface="Titillium Light" charset="0"/>
              </a:rPr>
              <a:t>GISMO</a:t>
            </a:r>
            <a: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/>
            </a:r>
            <a:b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</a:br>
            <a: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en bref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cxnSp>
        <p:nvCxnSpPr>
          <p:cNvPr id="6" name="Straight Connector 25"/>
          <p:cNvCxnSpPr/>
          <p:nvPr/>
        </p:nvCxnSpPr>
        <p:spPr>
          <a:xfrm>
            <a:off x="1790700" y="3555292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58649" y="3489880"/>
            <a:ext cx="42972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00BFF0"/>
                </a:solidFill>
                <a:latin typeface="Titillium Light" charset="0"/>
                <a:ea typeface="Titillium Light" charset="0"/>
                <a:cs typeface="Titillium Light" charset="0"/>
              </a:rPr>
              <a:t>Fonctionnalités</a:t>
            </a:r>
            <a:endParaRPr lang="en-US" sz="2800" dirty="0">
              <a:solidFill>
                <a:srgbClr val="00BFF0"/>
              </a:solidFill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8648" y="4207364"/>
            <a:ext cx="5212351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>
                    <a:lumMod val="50000"/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.</a:t>
            </a:r>
            <a:endParaRPr lang="en-US" sz="1200" dirty="0">
              <a:solidFill>
                <a:schemeClr val="bg1">
                  <a:lumMod val="50000"/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058649" y="4058282"/>
            <a:ext cx="6342651" cy="0"/>
          </a:xfrm>
          <a:prstGeom prst="line">
            <a:avLst/>
          </a:prstGeom>
          <a:ln w="25400">
            <a:gradFill>
              <a:gsLst>
                <a:gs pos="0">
                  <a:srgbClr val="1E4663"/>
                </a:gs>
                <a:gs pos="100000">
                  <a:srgbClr val="00BFF0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Fonctionnalités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584960"/>
            <a:ext cx="101914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Importation d’imputations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Outils clients (CAPITAL pour Thales, Excel pour une gestion par les utilisateurs…)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Faite par les ingénieurs ou le chef de projet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Saisie directe sur l’outil par les ingénieurs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KPI, indicateurs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Corrélation avec SYGES ou tout autre outil correspondant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d’erreurs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Remontée de warnings/d’erreurs si un utilisateur à mal rentré ses temps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Warnings </a:t>
            </a:r>
            <a:r>
              <a:rPr lang="fr-FR" dirty="0" smtClean="0"/>
              <a:t>personnalisables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Accessibilité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Facile d’utilisation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Facile d’accès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Personnalisation suivant les projets et les clients</a:t>
            </a:r>
          </a:p>
        </p:txBody>
      </p:sp>
    </p:spTree>
    <p:extLst>
      <p:ext uri="{BB962C8B-B14F-4D97-AF65-F5344CB8AC3E}">
        <p14:creationId xmlns:p14="http://schemas.microsoft.com/office/powerpoint/2010/main" val="19358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58649" y="3489880"/>
            <a:ext cx="42972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00BFF0"/>
                </a:solidFill>
                <a:latin typeface="Titillium Light" charset="0"/>
                <a:ea typeface="Titillium Light" charset="0"/>
                <a:cs typeface="Titillium Light" charset="0"/>
              </a:rPr>
              <a:t>Architecture</a:t>
            </a:r>
            <a:endParaRPr lang="en-US" sz="2800" dirty="0">
              <a:solidFill>
                <a:srgbClr val="00BFF0"/>
              </a:solidFill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8648" y="4207364"/>
            <a:ext cx="5212351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>
                    <a:lumMod val="50000"/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.</a:t>
            </a:r>
            <a:endParaRPr lang="en-US" sz="1200" dirty="0">
              <a:solidFill>
                <a:schemeClr val="bg1">
                  <a:lumMod val="50000"/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058649" y="4058282"/>
            <a:ext cx="6342651" cy="0"/>
          </a:xfrm>
          <a:prstGeom prst="line">
            <a:avLst/>
          </a:prstGeom>
          <a:ln w="25400">
            <a:gradFill>
              <a:gsLst>
                <a:gs pos="0">
                  <a:srgbClr val="1E4663"/>
                </a:gs>
                <a:gs pos="100000">
                  <a:srgbClr val="00BFF0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Architecture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2087" y="1584960"/>
            <a:ext cx="10191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Modulaire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Plugins de parsing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Plusieurs entrées différentes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Multi-projets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Configurable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smtClean="0"/>
              <a:t>Check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smtClean="0"/>
              <a:t>Paramétrable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Plugins de génération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Multi-output en fonction des besoins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partie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Contient le modèle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Contient le paramétrage générique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S’occupe des check génériques de validité des entrées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Interagit avec la base de données</a:t>
            </a:r>
          </a:p>
        </p:txBody>
      </p:sp>
      <p:pic>
        <p:nvPicPr>
          <p:cNvPr id="1028" name="Imag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67" y="1499204"/>
            <a:ext cx="47815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3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Architecture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2199893" y="1855091"/>
            <a:ext cx="7280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Modèle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Données génériques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Utilisable sur tout types de projets (THALES, LATECOERE, etc…)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Table ‘imputation’ (colonnes):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Table ‘tâches’ (colonnes):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12359"/>
              </p:ext>
            </p:extLst>
          </p:nvPr>
        </p:nvGraphicFramePr>
        <p:xfrm>
          <a:off x="2743901" y="3095447"/>
          <a:ext cx="673674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475"/>
                <a:gridCol w="869576"/>
                <a:gridCol w="1012275"/>
                <a:gridCol w="817422"/>
                <a:gridCol w="721838"/>
                <a:gridCol w="903031"/>
                <a:gridCol w="871180"/>
                <a:gridCol w="808952"/>
              </a:tblGrid>
              <a:tr h="392463"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Sous projet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Temps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Détail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Tache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84280"/>
              </p:ext>
            </p:extLst>
          </p:nvPr>
        </p:nvGraphicFramePr>
        <p:xfrm>
          <a:off x="2743902" y="4188757"/>
          <a:ext cx="673674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683"/>
                <a:gridCol w="803935"/>
                <a:gridCol w="776212"/>
                <a:gridCol w="1095014"/>
                <a:gridCol w="748491"/>
                <a:gridCol w="1455399"/>
                <a:gridCol w="1095014"/>
              </a:tblGrid>
              <a:tr h="619126"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Temps total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Historique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Sous-taches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0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766" y="6322534"/>
            <a:ext cx="980232" cy="278416"/>
          </a:xfrm>
          <a:prstGeom prst="rect">
            <a:avLst/>
          </a:prstGeom>
        </p:spPr>
      </p:pic>
      <p:sp>
        <p:nvSpPr>
          <p:cNvPr id="27" name="TextBox 1"/>
          <p:cNvSpPr txBox="1"/>
          <p:nvPr/>
        </p:nvSpPr>
        <p:spPr>
          <a:xfrm>
            <a:off x="952088" y="615097"/>
            <a:ext cx="62203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latin typeface="Titillium Light" charset="0"/>
                <a:ea typeface="Titillium Light" charset="0"/>
                <a:cs typeface="Titillium Light" charset="0"/>
              </a:rPr>
              <a:t>Architecture</a:t>
            </a:r>
          </a:p>
        </p:txBody>
      </p:sp>
      <p:cxnSp>
        <p:nvCxnSpPr>
          <p:cNvPr id="28" name="Straight Connector 2"/>
          <p:cNvCxnSpPr/>
          <p:nvPr/>
        </p:nvCxnSpPr>
        <p:spPr>
          <a:xfrm>
            <a:off x="952087" y="1178363"/>
            <a:ext cx="691243" cy="0"/>
          </a:xfrm>
          <a:prstGeom prst="line">
            <a:avLst/>
          </a:prstGeom>
          <a:ln w="25400">
            <a:solidFill>
              <a:srgbClr val="00B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D:\Users\S0060157\Documents\Outlook\TemporyOutlookFiles\GISMO_classdiagram_v3.5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01" y="1505823"/>
            <a:ext cx="6190151" cy="48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985</Words>
  <Application>Microsoft Office PowerPoint</Application>
  <PresentationFormat>Personnalisé</PresentationFormat>
  <Paragraphs>195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 Simar</dc:creator>
  <cp:lastModifiedBy>Ludovic BARRE</cp:lastModifiedBy>
  <cp:revision>48</cp:revision>
  <dcterms:created xsi:type="dcterms:W3CDTF">2018-01-03T14:35:36Z</dcterms:created>
  <dcterms:modified xsi:type="dcterms:W3CDTF">2018-01-24T08:18:02Z</dcterms:modified>
</cp:coreProperties>
</file>