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78" r:id="rId7"/>
    <p:sldId id="277" r:id="rId8"/>
    <p:sldId id="279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DC891-2EF6-4F31-B99F-02AB244B2736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5BEF-C7CE-4D8C-8B01-E5C0969E6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52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7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54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98381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7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1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6E22-8358-41E7-A0F5-BDC3ADB46AD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97536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95985" y="2383770"/>
            <a:ext cx="3846416" cy="807384"/>
          </a:xfrm>
          <a:prstGeom prst="rect">
            <a:avLst/>
          </a:prstGeom>
          <a:noFill/>
        </p:spPr>
        <p:txBody>
          <a:bodyPr wrap="square" lIns="80248" tIns="40124" rIns="80248" bIns="40124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000" dirty="0">
                <a:solidFill>
                  <a:srgbClr val="0092D1"/>
                </a:solidFill>
                <a:latin typeface="Montserrat-Bold"/>
                <a:cs typeface="Montserrat-Bold"/>
              </a:rPr>
              <a:t>                   </a:t>
            </a:r>
            <a:r>
              <a:rPr lang="fr-FR" sz="2900" dirty="0">
                <a:solidFill>
                  <a:srgbClr val="0092D1"/>
                </a:solidFill>
                <a:latin typeface="Montserrat-Bold"/>
                <a:cs typeface="Montserrat-Bold"/>
              </a:rPr>
              <a:t> </a:t>
            </a:r>
            <a:endParaRPr lang="fr-FR" sz="3200" b="1" dirty="0">
              <a:latin typeface="Montserrat-Bold"/>
              <a:cs typeface="Montserrat-Bold"/>
            </a:endParaRPr>
          </a:p>
          <a:p>
            <a:pPr algn="ctr">
              <a:lnSpc>
                <a:spcPct val="80000"/>
              </a:lnSpc>
            </a:pPr>
            <a:endParaRPr lang="fr-FR" sz="2900" dirty="0">
              <a:solidFill>
                <a:srgbClr val="0092D1"/>
              </a:solidFill>
              <a:latin typeface="Montserrat-Regular"/>
              <a:cs typeface="Montserrat-Regular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51" y="1700942"/>
            <a:ext cx="3656306" cy="10385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46788" y="3376795"/>
            <a:ext cx="2051997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Projet G.I.S.M.O. </a:t>
            </a:r>
          </a:p>
          <a:p>
            <a:pPr>
              <a:lnSpc>
                <a:spcPct val="80000"/>
              </a:lnSpc>
            </a:pPr>
            <a:endParaRPr lang="en-US" dirty="0">
              <a:latin typeface="Titillium Light" charset="0"/>
              <a:ea typeface="Titillium Light" charset="0"/>
              <a:cs typeface="Titillium Light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Gestion d’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Imputations et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Suivi de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Métriques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tillium Light" charset="0"/>
                <a:ea typeface="Titillium Light" charset="0"/>
                <a:cs typeface="Titillium Light" charset="0"/>
              </a:rPr>
              <a:t>Outillés</a:t>
            </a:r>
          </a:p>
        </p:txBody>
      </p:sp>
    </p:spTree>
    <p:extLst>
      <p:ext uri="{BB962C8B-B14F-4D97-AF65-F5344CB8AC3E}">
        <p14:creationId xmlns:p14="http://schemas.microsoft.com/office/powerpoint/2010/main" val="187960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84960"/>
            <a:ext cx="10191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Plugins de parsing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Plusieurs entrées différentes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Multi-projets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Configurable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Check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Paramétrable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Plugins de génération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Multi-output en fonction des besoins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partie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Contient le modèle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Contient le paramétrage générique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S’occupe des check génériques de validité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Interagit avec la base de données</a:t>
            </a:r>
          </a:p>
        </p:txBody>
      </p:sp>
      <p:pic>
        <p:nvPicPr>
          <p:cNvPr id="1028" name="Imag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67" y="1499204"/>
            <a:ext cx="4781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36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199893" y="1855091"/>
            <a:ext cx="7280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Données génériques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Utilisable sur tout types de projets (THALES, LATECOERE,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‘imputation’ (colonnes):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‘tâches’ (colonnes):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12359"/>
              </p:ext>
            </p:extLst>
          </p:nvPr>
        </p:nvGraphicFramePr>
        <p:xfrm>
          <a:off x="2743901" y="3095447"/>
          <a:ext cx="67367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463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Sous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84280"/>
              </p:ext>
            </p:extLst>
          </p:nvPr>
        </p:nvGraphicFramePr>
        <p:xfrm>
          <a:off x="2743902" y="4188757"/>
          <a:ext cx="67367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9126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Historique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Sous-taches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04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Users\S0060157\Documents\Outlook\TemporyOutlookFiles\GISMO_classdiagram_v3.5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01" y="1505823"/>
            <a:ext cx="6190151" cy="48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9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10924"/>
              </p:ext>
            </p:extLst>
          </p:nvPr>
        </p:nvGraphicFramePr>
        <p:xfrm>
          <a:off x="952086" y="2584704"/>
          <a:ext cx="997768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61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WEB (Choisie)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Application lourde JAVA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Avantages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Inconvénients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Pas</a:t>
                      </a:r>
                      <a:r>
                        <a:rPr lang="fr-FR" sz="1600" baseline="0" dirty="0"/>
                        <a:t> d’installation chez le client</a:t>
                      </a:r>
                      <a:endParaRPr lang="fr-F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Besoin d’y</a:t>
                      </a:r>
                      <a:r>
                        <a:rPr lang="fr-FR" sz="1600" baseline="0" dirty="0"/>
                        <a:t> avoir accès depuis le client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Exécutable sur n’importe quel environnement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Avoir une version JAVA compatible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Nouvelles technologies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Montée en compétence sur les technos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Pas besoin</a:t>
                      </a:r>
                      <a:r>
                        <a:rPr lang="fr-FR" sz="1600" baseline="0" dirty="0"/>
                        <a:t> de réseau internet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Besoin d’une base de données sur le réseau</a:t>
                      </a:r>
                      <a:r>
                        <a:rPr lang="fr-FR" sz="1600" baseline="0" dirty="0"/>
                        <a:t> client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Mise à jour et déploiement côté Apside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Besoin d’un serveur</a:t>
                      </a:r>
                      <a:r>
                        <a:rPr lang="fr-FR" sz="1600" baseline="0" dirty="0"/>
                        <a:t> côté Apside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Langage</a:t>
                      </a:r>
                      <a:r>
                        <a:rPr lang="fr-FR" sz="1600" baseline="0" dirty="0"/>
                        <a:t> connu et maîtrisé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Installation</a:t>
                      </a:r>
                      <a:r>
                        <a:rPr lang="fr-FR" sz="1600" baseline="0" dirty="0"/>
                        <a:t> sur chaque poste ou via accès réseau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952087" y="1438656"/>
            <a:ext cx="529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 WEB ou client lourd? Avantages et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66910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21220"/>
            <a:ext cx="10191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Sprints courts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Tâches simples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Prise en main rapide et facile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Développement incrémental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Les inter-contrats peuvent rentrer sur le projet rapidement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product owner (Ludovic Barre)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chef de projet (Jérémy Simar)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Projet dans le bac à sable Apside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S’il y a utilisation de librairies externes, il faut qu’elles soient 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Faire attention au type de la licence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Apside voudrait garder le projet en interne.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Eviter les libraires sous licence GPL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Prendre des libraires sous licence de type ‘no-copyleft’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60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958447"/>
            <a:ext cx="1019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spécifier/concevoir/développer en premier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Indispensable pour les plugins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Modulaire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Charge de travail entre 5 et 10 jours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Développable en parallèle par plusieurs personnes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Non dépendant des autres plugins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Mais dépendant du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00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263968"/>
            <a:ext cx="101914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Frontend en Angular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Techno récente et prisée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Backend en Spring Boot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Techno récente et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BDD en PostgreSQL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modèle typé, pour assurer une cohérence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Environnement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Outils de déploiement sur le bac à sable d’Apside (Apsi Digit)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Jenkins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Git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Recette et production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Pour les tests et la mise en production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Utilisation d’un reverse-proxy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Login effectué via KeyCloak (système de login unique pour toutes les applis Apside)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Lecture des guides de bonne pratiques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59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912151"/>
            <a:ext cx="10191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Cohérence des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l'import : pas plus de 8h imputé par utilisateurs par jour  =&gt; Erreur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l'import : remonter les journées imputées sur le weekend ou les jour féries =&gt; warning, informations pour facturation spécifique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demande fin de mois : pour un user les journées sont saisies en entier (pas d'heure non </a:t>
            </a:r>
            <a:r>
              <a:rPr lang="fr-FR" dirty="0" err="1"/>
              <a:t>compatibilisé</a:t>
            </a:r>
            <a:r>
              <a:rPr lang="fr-FR" dirty="0"/>
              <a:t> sur une base de 8h par jour - à voir si une config par CDS ou projet est nécessaire) =&gt; warning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demande fin de mois  : en fin de mois tous les jours des </a:t>
            </a:r>
            <a:r>
              <a:rPr lang="fr-FR" dirty="0" err="1"/>
              <a:t>users</a:t>
            </a:r>
            <a:r>
              <a:rPr lang="fr-FR" dirty="0"/>
              <a:t> doivent être rempli pas de trous dans le mois  =&gt; 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demande fin de mois : toutes les taches imputées ont un type =&gt; 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demande spécifique : remonté les taches terminées ou livrées sans imputation =&gt; warning</a:t>
            </a:r>
          </a:p>
        </p:txBody>
      </p:sp>
    </p:spTree>
    <p:extLst>
      <p:ext uri="{BB962C8B-B14F-4D97-AF65-F5344CB8AC3E}">
        <p14:creationId xmlns:p14="http://schemas.microsoft.com/office/powerpoint/2010/main" val="41051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Plan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63770" y="2647588"/>
            <a:ext cx="2678334" cy="553925"/>
            <a:chOff x="1790700" y="2417667"/>
            <a:chExt cx="2678334" cy="553925"/>
          </a:xfrm>
        </p:grpSpPr>
        <p:sp>
          <p:nvSpPr>
            <p:cNvPr id="3" name="TextBox 2"/>
            <p:cNvSpPr txBox="1"/>
            <p:nvPr/>
          </p:nvSpPr>
          <p:spPr>
            <a:xfrm>
              <a:off x="2683832" y="2615423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Presentation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14662" y="2650929"/>
              <a:ext cx="1754372" cy="20127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528394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56833" y="2647588"/>
            <a:ext cx="2678334" cy="549588"/>
            <a:chOff x="1778201" y="2417667"/>
            <a:chExt cx="2678334" cy="549588"/>
          </a:xfrm>
        </p:grpSpPr>
        <p:sp>
          <p:nvSpPr>
            <p:cNvPr id="33" name="TextBox 32"/>
            <p:cNvSpPr txBox="1"/>
            <p:nvPr/>
          </p:nvSpPr>
          <p:spPr>
            <a:xfrm>
              <a:off x="2702163" y="2650929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Fonctionnalités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8201" y="2512963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447866" y="2647588"/>
            <a:ext cx="2703332" cy="543247"/>
            <a:chOff x="1765702" y="2417667"/>
            <a:chExt cx="2703332" cy="543247"/>
          </a:xfrm>
        </p:grpSpPr>
        <p:sp>
          <p:nvSpPr>
            <p:cNvPr id="38" name="TextBox 37"/>
            <p:cNvSpPr txBox="1"/>
            <p:nvPr/>
          </p:nvSpPr>
          <p:spPr>
            <a:xfrm>
              <a:off x="2714662" y="2615422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Architecture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65702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771356" y="4134391"/>
            <a:ext cx="2678334" cy="543247"/>
            <a:chOff x="1790700" y="2417667"/>
            <a:chExt cx="2678334" cy="543247"/>
          </a:xfrm>
        </p:grpSpPr>
        <p:sp>
          <p:nvSpPr>
            <p:cNvPr id="43" name="TextBox 42"/>
            <p:cNvSpPr txBox="1"/>
            <p:nvPr/>
          </p:nvSpPr>
          <p:spPr>
            <a:xfrm>
              <a:off x="2714662" y="26139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Développement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0700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Image 5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grpSp>
        <p:nvGrpSpPr>
          <p:cNvPr id="25" name="Group 41"/>
          <p:cNvGrpSpPr/>
          <p:nvPr/>
        </p:nvGrpSpPr>
        <p:grpSpPr>
          <a:xfrm>
            <a:off x="6718492" y="4134391"/>
            <a:ext cx="2678334" cy="543247"/>
            <a:chOff x="1790700" y="2417667"/>
            <a:chExt cx="2678334" cy="543247"/>
          </a:xfrm>
        </p:grpSpPr>
        <p:sp>
          <p:nvSpPr>
            <p:cNvPr id="28" name="TextBox 42"/>
            <p:cNvSpPr txBox="1"/>
            <p:nvPr/>
          </p:nvSpPr>
          <p:spPr>
            <a:xfrm>
              <a:off x="2714662" y="26139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>
                  <a:latin typeface="Titillium" charset="0"/>
                  <a:ea typeface="Titillium" charset="0"/>
                  <a:cs typeface="Titillium" charset="0"/>
                </a:rPr>
                <a:t>Exigences</a:t>
              </a:r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790700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</a:p>
          </p:txBody>
        </p:sp>
        <p:cxnSp>
          <p:nvCxnSpPr>
            <p:cNvPr id="30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5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99627"/>
            <a:ext cx="10191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sortie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jours passé par mois par type de taches par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jours passé par mois par groupe (AT, UO, Forfait)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 Listes des taches terminées/livrées dans le mois par type de taches UO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Listes des forfaits terminées/livrées dans le mois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de taches terminées/livrées par type d'activité par projet dans un mois donné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Moyenne nb jours/nb taches terminées/livrées dans le mois par type 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Moyenne nb jours/nb taches terminées/livrées cumulé par mois par type 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Moyenne  nb jours/nb taches terminées/livrées par ans par type 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% jours consommé sur le mois par groupe AT / UO / forfait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jour par personne par répartition SYGES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jours d'AT par projet par version par 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Nb tache UO terminées/livrées par projet par version par 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Liste des taches UO terminées/livrées par projet par version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99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831122"/>
            <a:ext cx="1019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Interface de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Facilité la création de projet : dans une feuille pouvoir créer le projet, ses sous projets, la configuration spécifique du projet et les types de taches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par défaut prévoir un sous projet générique pour éviter de forcer la création de sous projet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par défaut prévoir des types de taches génériques  : REU, GDP, SUPP-OTH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Facilité le rajout d'un utilisateur a un groupe de projet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dans la feuille de création d'utilisateur  permettre de rajouter le groupe de projet et les projets qui lui sont associé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plusieurs CDS possible, plusieurs projet dans un CDS aussi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pouvoir configurer si l'utilisateur est le CDP ou le responsable du groupe de projet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utilisateur peut être CDP sur un projet et ingénieur sur un autre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45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790700" y="3835858"/>
            <a:ext cx="9139066" cy="138499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L’application GISMO vise à faciliter la vie des chefs de projets de CDS en fournissant un outil puissant de gestion d’imputations et de suivi de métriques.</a:t>
            </a:r>
          </a:p>
          <a:p>
            <a:pPr>
              <a:lnSpc>
                <a:spcPct val="150000"/>
              </a:lnSpc>
            </a:pPr>
            <a:r>
              <a:rPr lang="is-I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Générique, il sera utilisable et paramétrable sur de multiples projets (comme les projets THALES, LATECOERE, ...)</a:t>
            </a:r>
          </a:p>
          <a:p>
            <a:pPr>
              <a:lnSpc>
                <a:spcPct val="150000"/>
              </a:lnSpc>
            </a:pPr>
            <a:r>
              <a:rPr lang="is-I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Grâce à son développement, les chefs de projets pourront gagner jusqu‘à 4 jours par mois de temps de travail sur le contrôle des imputations et sur la sortie de métriques.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1790700" y="2358234"/>
            <a:ext cx="368481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 charset="0"/>
                <a:ea typeface="Titillium Light" charset="0"/>
                <a:cs typeface="Titillium Light" charset="0"/>
              </a:rPr>
              <a:t>GISMO</a:t>
            </a:r>
            <a:b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</a:b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en bref</a:t>
            </a:r>
          </a:p>
        </p:txBody>
      </p:sp>
      <p:cxnSp>
        <p:nvCxnSpPr>
          <p:cNvPr id="6" name="Straight Connector 25"/>
          <p:cNvCxnSpPr/>
          <p:nvPr/>
        </p:nvCxnSpPr>
        <p:spPr>
          <a:xfrm>
            <a:off x="1790700" y="3555292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Fonctionnalités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Fonctionnalités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84960"/>
            <a:ext cx="10191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Importation d’imputations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Outils clients (CAPITAL pour Thales, Excel pour une gestion par les utilisateurs…)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Faite par les ingénieurs ou le chef de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Saisie directe sur l’outil par les ingénieurs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KPI, indicateurs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Corrélation avec SYGES ou tout autre outil correspondant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d’erreurs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Remontée de warnings/d’erreurs si un utilisateur à mal rentré ses temps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Warnings personnalisables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Accessibilité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Facile d’utilisation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Facile d’accès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Personnalisation suivant les projets et les clients</a:t>
            </a:r>
          </a:p>
        </p:txBody>
      </p:sp>
    </p:spTree>
    <p:extLst>
      <p:ext uri="{BB962C8B-B14F-4D97-AF65-F5344CB8AC3E}">
        <p14:creationId xmlns:p14="http://schemas.microsoft.com/office/powerpoint/2010/main" val="1935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Existant</a:t>
            </a:r>
            <a:r>
              <a:rPr lang="en-US" sz="2800" dirty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 et </a:t>
            </a:r>
            <a:r>
              <a:rPr lang="en-US" sz="2800" dirty="0" err="1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objectif</a:t>
            </a:r>
            <a:endParaRPr lang="en-US" sz="2800" dirty="0">
              <a:solidFill>
                <a:srgbClr val="00BFF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791361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Suivi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</a:t>
            </a: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actuel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sur le </a:t>
            </a: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centre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de service TR6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4740715"/>
            <a:ext cx="1019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Actuellement des outils de suivi existent pour TR6, avec obligation de saisie pour « certains » projet et un découpage propre a TR6. </a:t>
            </a:r>
          </a:p>
          <a:p>
            <a:r>
              <a:rPr lang="fr-FR" dirty="0"/>
              <a:t>L’obligation également de saisir le suivi d’imputation sur l’outil Apside SYGES.</a:t>
            </a:r>
          </a:p>
          <a:p>
            <a:r>
              <a:rPr lang="fr-FR" dirty="0"/>
              <a:t>Pour centraliser et uniformiser les saisies un fichier Excel avec un format unique a été appliqué sur l’ensemble des projets.</a:t>
            </a:r>
          </a:p>
          <a:p>
            <a:r>
              <a:rPr lang="fr-FR" dirty="0"/>
              <a:t>A cela se rajoute la complexité de produire des métriques spécifiques pour chaque projet avec un suivi de la facturation spécifique a chaque projet. Et enfin un suivi global au niveau de tous les projets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3601AC4-BA5C-4CFB-93AF-0D7E1FEBBF0F}"/>
              </a:ext>
            </a:extLst>
          </p:cNvPr>
          <p:cNvGrpSpPr/>
          <p:nvPr/>
        </p:nvGrpSpPr>
        <p:grpSpPr>
          <a:xfrm>
            <a:off x="1249944" y="1461024"/>
            <a:ext cx="9591169" cy="2753252"/>
            <a:chOff x="1249944" y="1461024"/>
            <a:chExt cx="9591169" cy="2753252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C68B51C-5C08-4382-81DF-1F081EC81CEA}"/>
                </a:ext>
              </a:extLst>
            </p:cNvPr>
            <p:cNvSpPr/>
            <p:nvPr/>
          </p:nvSpPr>
          <p:spPr>
            <a:xfrm>
              <a:off x="4472571" y="1461024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SYGES</a:t>
              </a:r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1BC531A-54FD-4F50-8268-FD73492321BD}"/>
                </a:ext>
              </a:extLst>
            </p:cNvPr>
            <p:cNvSpPr/>
            <p:nvPr/>
          </p:nvSpPr>
          <p:spPr>
            <a:xfrm>
              <a:off x="2871313" y="1470777"/>
              <a:ext cx="1493356" cy="35672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Outil TR6</a:t>
              </a:r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E30E9C7-817A-4AC1-8CB5-82C37E40A778}"/>
                </a:ext>
              </a:extLst>
            </p:cNvPr>
            <p:cNvSpPr/>
            <p:nvPr/>
          </p:nvSpPr>
          <p:spPr>
            <a:xfrm>
              <a:off x="1261034" y="1889939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Excel Apside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ECF28D7-FC26-490E-B33F-6E932B57737B}"/>
                </a:ext>
              </a:extLst>
            </p:cNvPr>
            <p:cNvSpPr/>
            <p:nvPr/>
          </p:nvSpPr>
          <p:spPr>
            <a:xfrm>
              <a:off x="2882401" y="1877781"/>
              <a:ext cx="1493356" cy="35894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JIRA TR6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A963F7F-DD4D-4D50-8C1E-55D05AABDE01}"/>
                </a:ext>
              </a:extLst>
            </p:cNvPr>
            <p:cNvSpPr/>
            <p:nvPr/>
          </p:nvSpPr>
          <p:spPr>
            <a:xfrm>
              <a:off x="1249945" y="2367720"/>
              <a:ext cx="3114724" cy="4431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Equipe Projet 1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0997702-D805-4E6B-99DA-8E7DD9DECA59}"/>
                </a:ext>
              </a:extLst>
            </p:cNvPr>
            <p:cNvSpPr/>
            <p:nvPr/>
          </p:nvSpPr>
          <p:spPr>
            <a:xfrm>
              <a:off x="4483659" y="1877780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Excel Apside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9CCFB7E-460E-49B2-83E8-C3517B28DE67}"/>
                </a:ext>
              </a:extLst>
            </p:cNvPr>
            <p:cNvSpPr/>
            <p:nvPr/>
          </p:nvSpPr>
          <p:spPr>
            <a:xfrm>
              <a:off x="6105026" y="1877780"/>
              <a:ext cx="1493356" cy="36068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JIRA TR6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A48DE31-067E-4374-94B3-774756200EC1}"/>
                </a:ext>
              </a:extLst>
            </p:cNvPr>
            <p:cNvSpPr/>
            <p:nvPr/>
          </p:nvSpPr>
          <p:spPr>
            <a:xfrm>
              <a:off x="4472571" y="2358067"/>
              <a:ext cx="3114724" cy="4431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Equipe Projet 2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CB3E348F-2C6F-4401-A9DF-263021D0A500}"/>
                </a:ext>
              </a:extLst>
            </p:cNvPr>
            <p:cNvSpPr/>
            <p:nvPr/>
          </p:nvSpPr>
          <p:spPr>
            <a:xfrm>
              <a:off x="9347757" y="1470155"/>
              <a:ext cx="1493356" cy="35672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Outil TR6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9606D5F2-7DFE-4A94-96D7-220BBD82852A}"/>
                </a:ext>
              </a:extLst>
            </p:cNvPr>
            <p:cNvSpPr/>
            <p:nvPr/>
          </p:nvSpPr>
          <p:spPr>
            <a:xfrm>
              <a:off x="7770290" y="1877780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Excel Apside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8E8BE34-AA98-4B7E-877F-6D32D9B47649}"/>
                </a:ext>
              </a:extLst>
            </p:cNvPr>
            <p:cNvSpPr/>
            <p:nvPr/>
          </p:nvSpPr>
          <p:spPr>
            <a:xfrm>
              <a:off x="7715305" y="2367720"/>
              <a:ext cx="3114724" cy="4431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Equipe Projet 3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D2058AD-E35D-4D26-8C25-3E3D642B5377}"/>
                </a:ext>
              </a:extLst>
            </p:cNvPr>
            <p:cNvSpPr/>
            <p:nvPr/>
          </p:nvSpPr>
          <p:spPr>
            <a:xfrm>
              <a:off x="1254457" y="1471171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SYGES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92ACF42-DEA8-4AB5-A46A-00B346A3FDA8}"/>
                </a:ext>
              </a:extLst>
            </p:cNvPr>
            <p:cNvSpPr/>
            <p:nvPr/>
          </p:nvSpPr>
          <p:spPr>
            <a:xfrm>
              <a:off x="1249946" y="2887062"/>
              <a:ext cx="3114724" cy="35672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Détail métriques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95BD61B-BCE6-45AE-A2D8-CDE68BE05652}"/>
                </a:ext>
              </a:extLst>
            </p:cNvPr>
            <p:cNvSpPr/>
            <p:nvPr/>
          </p:nvSpPr>
          <p:spPr>
            <a:xfrm>
              <a:off x="7715302" y="2882464"/>
              <a:ext cx="3114723" cy="35672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Détail métriques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95623CB7-3D4C-435D-8A9C-A8047A5E731D}"/>
                </a:ext>
              </a:extLst>
            </p:cNvPr>
            <p:cNvSpPr/>
            <p:nvPr/>
          </p:nvSpPr>
          <p:spPr>
            <a:xfrm>
              <a:off x="4472571" y="2887062"/>
              <a:ext cx="3114723" cy="35672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Détail métriques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1121F91E-EC13-4D6A-8B04-D216A65E68F3}"/>
                </a:ext>
              </a:extLst>
            </p:cNvPr>
            <p:cNvSpPr/>
            <p:nvPr/>
          </p:nvSpPr>
          <p:spPr>
            <a:xfrm>
              <a:off x="1249944" y="3374608"/>
              <a:ext cx="3103637" cy="35672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Facturation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F2A6B98-1018-4D3F-8824-5CFE0A2872C4}"/>
                </a:ext>
              </a:extLst>
            </p:cNvPr>
            <p:cNvSpPr/>
            <p:nvPr/>
          </p:nvSpPr>
          <p:spPr>
            <a:xfrm>
              <a:off x="7704214" y="3370010"/>
              <a:ext cx="3114723" cy="35672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Facturation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0BBCA78-3A84-432E-8E67-4604F7518594}"/>
                </a:ext>
              </a:extLst>
            </p:cNvPr>
            <p:cNvSpPr/>
            <p:nvPr/>
          </p:nvSpPr>
          <p:spPr>
            <a:xfrm>
              <a:off x="4461483" y="3374608"/>
              <a:ext cx="3114723" cy="35672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Facturation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B5AF9661-D219-4371-B4B3-9B6AF5A63A83}"/>
                </a:ext>
              </a:extLst>
            </p:cNvPr>
            <p:cNvSpPr/>
            <p:nvPr/>
          </p:nvSpPr>
          <p:spPr>
            <a:xfrm>
              <a:off x="1249944" y="3857555"/>
              <a:ext cx="9568993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Métriques + Facturation Globale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56FA0C5E-5CB7-4009-B9FC-6ED36A6692FD}"/>
                </a:ext>
              </a:extLst>
            </p:cNvPr>
            <p:cNvSpPr/>
            <p:nvPr/>
          </p:nvSpPr>
          <p:spPr>
            <a:xfrm>
              <a:off x="7764131" y="1470155"/>
              <a:ext cx="1493356" cy="3567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8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7" y="615097"/>
            <a:ext cx="919907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Objectif de </a:t>
            </a: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suivi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sur le </a:t>
            </a:r>
            <a:r>
              <a:rPr lang="en-US" sz="3600" dirty="0" err="1">
                <a:latin typeface="Titillium Light" charset="0"/>
                <a:ea typeface="Titillium Light" charset="0"/>
                <a:cs typeface="Titillium Light" charset="0"/>
              </a:rPr>
              <a:t>centre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 de service TR6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34229" y="5409653"/>
            <a:ext cx="10191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but est donc de centraliser toutes les saisies, d’automatiser la production des métriques et de la facturation, de fournir le détail SYGES (pour une saisie facilitée par les collaborateurs). </a:t>
            </a:r>
          </a:p>
          <a:p>
            <a:r>
              <a:rPr lang="fr-FR" dirty="0"/>
              <a:t>De reprendre les contraintes de chaque projet, en important les saisies des outils TR6, ce qui ne demande pas aux collaborateurs de saisir 2 ou 3 fois les mêmes informations). 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1BC531A-54FD-4F50-8268-FD73492321BD}"/>
              </a:ext>
            </a:extLst>
          </p:cNvPr>
          <p:cNvSpPr/>
          <p:nvPr/>
        </p:nvSpPr>
        <p:spPr>
          <a:xfrm>
            <a:off x="1249945" y="1430762"/>
            <a:ext cx="1493356" cy="3567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Outil TR6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ECF28D7-FC26-490E-B33F-6E932B57737B}"/>
              </a:ext>
            </a:extLst>
          </p:cNvPr>
          <p:cNvSpPr/>
          <p:nvPr/>
        </p:nvSpPr>
        <p:spPr>
          <a:xfrm>
            <a:off x="2979215" y="1434733"/>
            <a:ext cx="1493356" cy="35894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JIRA TR6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9CCFB7E-460E-49B2-83E8-C3517B28DE67}"/>
              </a:ext>
            </a:extLst>
          </p:cNvPr>
          <p:cNvSpPr/>
          <p:nvPr/>
        </p:nvSpPr>
        <p:spPr>
          <a:xfrm>
            <a:off x="6071098" y="1431321"/>
            <a:ext cx="1493356" cy="3606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JIRA TR6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3E348F-2C6F-4401-A9DF-263021D0A500}"/>
              </a:ext>
            </a:extLst>
          </p:cNvPr>
          <p:cNvSpPr/>
          <p:nvPr/>
        </p:nvSpPr>
        <p:spPr>
          <a:xfrm>
            <a:off x="9347759" y="1448347"/>
            <a:ext cx="1493356" cy="3567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Outil TR6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D2058AD-E35D-4D26-8C25-3E3D642B5377}"/>
              </a:ext>
            </a:extLst>
          </p:cNvPr>
          <p:cNvSpPr/>
          <p:nvPr/>
        </p:nvSpPr>
        <p:spPr>
          <a:xfrm>
            <a:off x="1261034" y="3396946"/>
            <a:ext cx="9568992" cy="3567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SYGES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92ACF42-DEA8-4AB5-A46A-00B346A3FDA8}"/>
              </a:ext>
            </a:extLst>
          </p:cNvPr>
          <p:cNvSpPr/>
          <p:nvPr/>
        </p:nvSpPr>
        <p:spPr>
          <a:xfrm>
            <a:off x="1261036" y="3878375"/>
            <a:ext cx="3114724" cy="3567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métriques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95BD61B-BCE6-45AE-A2D8-CDE68BE05652}"/>
              </a:ext>
            </a:extLst>
          </p:cNvPr>
          <p:cNvSpPr/>
          <p:nvPr/>
        </p:nvSpPr>
        <p:spPr>
          <a:xfrm>
            <a:off x="7726392" y="3873777"/>
            <a:ext cx="3114723" cy="356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métriques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5623CB7-3D4C-435D-8A9C-A8047A5E731D}"/>
              </a:ext>
            </a:extLst>
          </p:cNvPr>
          <p:cNvSpPr/>
          <p:nvPr/>
        </p:nvSpPr>
        <p:spPr>
          <a:xfrm>
            <a:off x="4483661" y="3878375"/>
            <a:ext cx="3114723" cy="3567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métriques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21F91E-EC13-4D6A-8B04-D216A65E68F3}"/>
              </a:ext>
            </a:extLst>
          </p:cNvPr>
          <p:cNvSpPr/>
          <p:nvPr/>
        </p:nvSpPr>
        <p:spPr>
          <a:xfrm>
            <a:off x="1261034" y="4365921"/>
            <a:ext cx="3103637" cy="3567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Facturation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F2A6B98-1018-4D3F-8824-5CFE0A2872C4}"/>
              </a:ext>
            </a:extLst>
          </p:cNvPr>
          <p:cNvSpPr/>
          <p:nvPr/>
        </p:nvSpPr>
        <p:spPr>
          <a:xfrm>
            <a:off x="7715304" y="4361323"/>
            <a:ext cx="3114723" cy="356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Facturation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0BBCA78-3A84-432E-8E67-4604F7518594}"/>
              </a:ext>
            </a:extLst>
          </p:cNvPr>
          <p:cNvSpPr/>
          <p:nvPr/>
        </p:nvSpPr>
        <p:spPr>
          <a:xfrm>
            <a:off x="4472573" y="4365921"/>
            <a:ext cx="3114723" cy="3567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Facturation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5AF9661-D219-4371-B4B3-9B6AF5A63A83}"/>
              </a:ext>
            </a:extLst>
          </p:cNvPr>
          <p:cNvSpPr/>
          <p:nvPr/>
        </p:nvSpPr>
        <p:spPr>
          <a:xfrm>
            <a:off x="1261034" y="4848868"/>
            <a:ext cx="9568993" cy="3567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Métriques + Facturation Globale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1A92BA2-1EFA-4063-9B09-7DD6FFB73A76}"/>
              </a:ext>
            </a:extLst>
          </p:cNvPr>
          <p:cNvSpPr/>
          <p:nvPr/>
        </p:nvSpPr>
        <p:spPr>
          <a:xfrm>
            <a:off x="1249945" y="2367720"/>
            <a:ext cx="3114724" cy="44319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Equipe Projet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1B827-90C2-46A2-A402-A5DE7859BF5B}"/>
              </a:ext>
            </a:extLst>
          </p:cNvPr>
          <p:cNvSpPr/>
          <p:nvPr/>
        </p:nvSpPr>
        <p:spPr>
          <a:xfrm>
            <a:off x="4472571" y="2358067"/>
            <a:ext cx="3114724" cy="443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Equipe Projet 2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52F70E4-CF67-426C-8996-B0D716058819}"/>
              </a:ext>
            </a:extLst>
          </p:cNvPr>
          <p:cNvSpPr/>
          <p:nvPr/>
        </p:nvSpPr>
        <p:spPr>
          <a:xfrm>
            <a:off x="7715305" y="2367720"/>
            <a:ext cx="3114724" cy="44319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Equipe Projet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E6119-D15B-434C-B473-89FDEF055F84}"/>
              </a:ext>
            </a:extLst>
          </p:cNvPr>
          <p:cNvSpPr/>
          <p:nvPr/>
        </p:nvSpPr>
        <p:spPr>
          <a:xfrm>
            <a:off x="212365" y="2195119"/>
            <a:ext cx="10663621" cy="7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3D00F2F-78E7-4421-9C6D-9062F1A9E725}"/>
              </a:ext>
            </a:extLst>
          </p:cNvPr>
          <p:cNvSpPr/>
          <p:nvPr/>
        </p:nvSpPr>
        <p:spPr>
          <a:xfrm>
            <a:off x="2743301" y="2979625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9B5D3482-57A1-492A-AA32-53F5A786A208}"/>
              </a:ext>
            </a:extLst>
          </p:cNvPr>
          <p:cNvSpPr/>
          <p:nvPr/>
        </p:nvSpPr>
        <p:spPr>
          <a:xfrm>
            <a:off x="9152313" y="2961774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FA3637A2-BA07-4B28-823F-2684B9611FAC}"/>
              </a:ext>
            </a:extLst>
          </p:cNvPr>
          <p:cNvSpPr/>
          <p:nvPr/>
        </p:nvSpPr>
        <p:spPr>
          <a:xfrm>
            <a:off x="5834485" y="2979625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2F49B576-5E35-402B-970C-5C577E6D1786}"/>
              </a:ext>
            </a:extLst>
          </p:cNvPr>
          <p:cNvSpPr/>
          <p:nvPr/>
        </p:nvSpPr>
        <p:spPr>
          <a:xfrm>
            <a:off x="1801177" y="1820538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9008607A-02B6-4603-8ADA-F8C91992E918}"/>
              </a:ext>
            </a:extLst>
          </p:cNvPr>
          <p:cNvSpPr/>
          <p:nvPr/>
        </p:nvSpPr>
        <p:spPr>
          <a:xfrm>
            <a:off x="3530447" y="1833681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18A0C709-39D3-448B-AF52-3F1D69662742}"/>
              </a:ext>
            </a:extLst>
          </p:cNvPr>
          <p:cNvSpPr/>
          <p:nvPr/>
        </p:nvSpPr>
        <p:spPr>
          <a:xfrm>
            <a:off x="6622330" y="1833681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ADA20F5C-AF5D-40DF-9FCA-095162C9196A}"/>
              </a:ext>
            </a:extLst>
          </p:cNvPr>
          <p:cNvSpPr/>
          <p:nvPr/>
        </p:nvSpPr>
        <p:spPr>
          <a:xfrm>
            <a:off x="9898991" y="1833681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DF2AD5-C188-414A-B367-6CFFFF3C1E29}"/>
              </a:ext>
            </a:extLst>
          </p:cNvPr>
          <p:cNvSpPr txBox="1"/>
          <p:nvPr/>
        </p:nvSpPr>
        <p:spPr>
          <a:xfrm>
            <a:off x="5203343" y="1255603"/>
            <a:ext cx="766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Saisie </a:t>
            </a:r>
          </a:p>
          <a:p>
            <a:r>
              <a:rPr lang="fr-FR" sz="1600" dirty="0"/>
              <a:t>directe</a:t>
            </a:r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66EF379D-8447-49F9-8071-28CB6C56B1D8}"/>
              </a:ext>
            </a:extLst>
          </p:cNvPr>
          <p:cNvSpPr/>
          <p:nvPr/>
        </p:nvSpPr>
        <p:spPr>
          <a:xfrm>
            <a:off x="5414689" y="1806237"/>
            <a:ext cx="390891" cy="35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157986-2C1D-43B2-A760-BAA65C984537}"/>
              </a:ext>
            </a:extLst>
          </p:cNvPr>
          <p:cNvSpPr txBox="1"/>
          <p:nvPr/>
        </p:nvSpPr>
        <p:spPr>
          <a:xfrm>
            <a:off x="212365" y="235806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GISMO</a:t>
            </a:r>
          </a:p>
        </p:txBody>
      </p:sp>
    </p:spTree>
    <p:extLst>
      <p:ext uri="{BB962C8B-B14F-4D97-AF65-F5344CB8AC3E}">
        <p14:creationId xmlns:p14="http://schemas.microsoft.com/office/powerpoint/2010/main" val="63493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7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1199</Words>
  <Application>Microsoft Office PowerPoint</Application>
  <PresentationFormat>Grand écran</PresentationFormat>
  <Paragraphs>243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Montserrat-Bold</vt:lpstr>
      <vt:lpstr>Montserrat-Regular</vt:lpstr>
      <vt:lpstr>Titillium</vt:lpstr>
      <vt:lpstr>Titillium Light</vt:lpstr>
      <vt:lpstr>Thème Office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Simar</dc:creator>
  <cp:lastModifiedBy>ludovic barre</cp:lastModifiedBy>
  <cp:revision>52</cp:revision>
  <dcterms:created xsi:type="dcterms:W3CDTF">2018-01-03T14:35:36Z</dcterms:created>
  <dcterms:modified xsi:type="dcterms:W3CDTF">2018-03-16T14:28:25Z</dcterms:modified>
</cp:coreProperties>
</file>