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3"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5/6/2019</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a:t>
              </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5/6/2019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5/6/2019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smtClean="0"/>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5/6/2019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5/6/2019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5/6/2019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5/6/2019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5/6/2019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5/6/2019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5/6/2019</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5/6/2019</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5/6/2019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5/6/2019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5/6/2019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5/6/2019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5/6/2019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5/6/2019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5/6/2019</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a:t>
              </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1" eaLnBrk="1" latinLnBrk="0" hangingPunct="1">
        <a:spcBef>
          <a:spcPct val="0"/>
        </a:spcBef>
        <a:buNone/>
        <a:defRPr sz="3600" b="0" i="0" kern="1200">
          <a:solidFill>
            <a:schemeClr val="bg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mAKLJRbMYcU"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8082" y="446424"/>
            <a:ext cx="8825658" cy="2677648"/>
          </a:xfrm>
        </p:spPr>
        <p:txBody>
          <a:bodyPr/>
          <a:lstStyle/>
          <a:p>
            <a:pPr algn="ctr"/>
            <a:r>
              <a:rPr lang="he-IL" sz="72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סדנא באבטחת מידע</a:t>
            </a:r>
            <a:endParaRPr lang="he-IL" sz="72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1154955" y="3676073"/>
            <a:ext cx="8825658" cy="1962727"/>
          </a:xfrm>
        </p:spPr>
        <p:txBody>
          <a:bodyPr>
            <a:normAutofit/>
          </a:bodyPr>
          <a:lstStyle/>
          <a:p>
            <a:pPr algn="ctr"/>
            <a:r>
              <a:rPr lang="he-IL"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אוניברסיטת תל אביב </a:t>
            </a:r>
          </a:p>
          <a:p>
            <a:pPr algn="ctr"/>
            <a:r>
              <a:rPr lang="he-IL"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סמסטר א', תשע"ט</a:t>
            </a:r>
          </a:p>
          <a:p>
            <a:pPr algn="ctr"/>
            <a:endParaRPr lang="he-IL"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algn="ctr"/>
            <a:r>
              <a:rPr lang="he-IL"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אלה שטיינברג</a:t>
            </a:r>
          </a:p>
          <a:p>
            <a:endParaRPr lang="he-IL" dirty="0"/>
          </a:p>
        </p:txBody>
      </p:sp>
    </p:spTree>
    <p:extLst>
      <p:ext uri="{BB962C8B-B14F-4D97-AF65-F5344CB8AC3E}">
        <p14:creationId xmlns:p14="http://schemas.microsoft.com/office/powerpoint/2010/main" val="8187327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5018" y="1357745"/>
            <a:ext cx="10741890" cy="5878532"/>
          </a:xfrm>
          <a:prstGeom prst="rect">
            <a:avLst/>
          </a:prstGeom>
          <a:noFill/>
        </p:spPr>
        <p:txBody>
          <a:bodyPr wrap="square" rtlCol="1">
            <a:spAutoFit/>
          </a:bodyPr>
          <a:lstStyle/>
          <a:p>
            <a:pPr algn="r" rtl="1">
              <a:buClr>
                <a:srgbClr val="C00000"/>
              </a:buClr>
            </a:pPr>
            <a:r>
              <a:rPr lang="he-IL" sz="3600" u="sng"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בעיות/חסרונות</a:t>
            </a:r>
            <a:r>
              <a:rPr lang="he-IL" sz="36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p>
          <a:p>
            <a:pPr marL="457200" indent="-457200" algn="r" rtl="1">
              <a:buClr>
                <a:srgbClr val="C00000"/>
              </a:buClr>
              <a:buFont typeface="Wingdings" panose="05000000000000000000" pitchFamily="2" charset="2"/>
              <a:buChar char="Ø"/>
            </a:pPr>
            <a:r>
              <a:rPr lang="he-IL" sz="3400" dirty="0">
                <a:latin typeface="Calibri" panose="020F0502020204030204" pitchFamily="34" charset="0"/>
                <a:cs typeface="Calibri" panose="020F0502020204030204" pitchFamily="34" charset="0"/>
              </a:rPr>
              <a:t> </a:t>
            </a:r>
            <a:r>
              <a:rPr lang="he-IL" sz="3400" dirty="0" smtClean="0">
                <a:latin typeface="Calibri" panose="020F0502020204030204" pitchFamily="34" charset="0"/>
                <a:cs typeface="Calibri" panose="020F0502020204030204" pitchFamily="34" charset="0"/>
              </a:rPr>
              <a:t>אנו חוסמים בשיטה זו גם קבלת קבצים </a:t>
            </a:r>
            <a:r>
              <a:rPr lang="he-IL" sz="3400" b="1" dirty="0" smtClean="0">
                <a:latin typeface="Calibri" panose="020F0502020204030204" pitchFamily="34" charset="0"/>
                <a:cs typeface="Calibri" panose="020F0502020204030204" pitchFamily="34" charset="0"/>
              </a:rPr>
              <a:t>שאינם "נגועים"</a:t>
            </a:r>
            <a:r>
              <a:rPr lang="he-IL" sz="3400" dirty="0" smtClean="0">
                <a:latin typeface="Calibri" panose="020F0502020204030204" pitchFamily="34" charset="0"/>
                <a:cs typeface="Calibri" panose="020F0502020204030204" pitchFamily="34" charset="0"/>
              </a:rPr>
              <a:t>.</a:t>
            </a:r>
          </a:p>
          <a:p>
            <a:pPr marL="457200" indent="-457200" algn="r" rtl="1">
              <a:buClr>
                <a:srgbClr val="C00000"/>
              </a:buClr>
              <a:buFont typeface="Wingdings" panose="05000000000000000000" pitchFamily="2" charset="2"/>
              <a:buChar char="Ø"/>
            </a:pPr>
            <a:r>
              <a:rPr lang="he-IL" sz="3400" b="1" dirty="0">
                <a:latin typeface="Calibri" panose="020F0502020204030204" pitchFamily="34" charset="0"/>
                <a:cs typeface="Calibri" panose="020F0502020204030204" pitchFamily="34" charset="0"/>
              </a:rPr>
              <a:t> </a:t>
            </a:r>
            <a:r>
              <a:rPr lang="he-IL" sz="3400" dirty="0" smtClean="0">
                <a:latin typeface="Calibri" panose="020F0502020204030204" pitchFamily="34" charset="0"/>
                <a:cs typeface="Calibri" panose="020F0502020204030204" pitchFamily="34" charset="0"/>
              </a:rPr>
              <a:t>אנו</a:t>
            </a:r>
            <a:r>
              <a:rPr lang="he-IL" sz="3400" b="1" dirty="0" smtClean="0">
                <a:latin typeface="Calibri" panose="020F0502020204030204" pitchFamily="34" charset="0"/>
                <a:cs typeface="Calibri" panose="020F0502020204030204" pitchFamily="34" charset="0"/>
              </a:rPr>
              <a:t> מגבילים</a:t>
            </a:r>
            <a:r>
              <a:rPr lang="he-IL" sz="3400" dirty="0" smtClean="0">
                <a:latin typeface="Calibri" panose="020F0502020204030204" pitchFamily="34" charset="0"/>
                <a:cs typeface="Calibri" panose="020F0502020204030204" pitchFamily="34" charset="0"/>
              </a:rPr>
              <a:t> את המשתמש.</a:t>
            </a:r>
          </a:p>
          <a:p>
            <a:pPr marL="457200" indent="-457200" algn="r" rtl="1">
              <a:buClr>
                <a:srgbClr val="C00000"/>
              </a:buClr>
              <a:buFont typeface="Wingdings" panose="05000000000000000000" pitchFamily="2" charset="2"/>
              <a:buChar char="Ø"/>
            </a:pPr>
            <a:r>
              <a:rPr lang="he-IL" sz="3400" dirty="0">
                <a:latin typeface="Calibri" panose="020F0502020204030204" pitchFamily="34" charset="0"/>
                <a:cs typeface="Calibri" panose="020F0502020204030204" pitchFamily="34" charset="0"/>
              </a:rPr>
              <a:t> </a:t>
            </a:r>
            <a:r>
              <a:rPr lang="he-IL" sz="3400" dirty="0" smtClean="0">
                <a:latin typeface="Calibri" panose="020F0502020204030204" pitchFamily="34" charset="0"/>
                <a:cs typeface="Calibri" panose="020F0502020204030204" pitchFamily="34" charset="0"/>
              </a:rPr>
              <a:t>ייתכן שנקבל את הקבצים ה"נגועים" ב</a:t>
            </a:r>
            <a:r>
              <a:rPr lang="he-IL" sz="3400" b="1" dirty="0" smtClean="0">
                <a:latin typeface="Calibri" panose="020F0502020204030204" pitchFamily="34" charset="0"/>
                <a:cs typeface="Calibri" panose="020F0502020204030204" pitchFamily="34" charset="0"/>
              </a:rPr>
              <a:t>דרכים אחרות</a:t>
            </a:r>
            <a:r>
              <a:rPr lang="he-IL" sz="3400" dirty="0" smtClean="0">
                <a:latin typeface="Calibri" panose="020F0502020204030204" pitchFamily="34" charset="0"/>
                <a:cs typeface="Calibri" panose="020F0502020204030204" pitchFamily="34" charset="0"/>
              </a:rPr>
              <a:t>.</a:t>
            </a:r>
          </a:p>
          <a:p>
            <a:pPr marL="457200" indent="-457200" algn="r" rtl="1">
              <a:buClr>
                <a:srgbClr val="C00000"/>
              </a:buClr>
              <a:buFont typeface="Wingdings" panose="05000000000000000000" pitchFamily="2" charset="2"/>
              <a:buChar char="Ø"/>
            </a:pPr>
            <a:r>
              <a:rPr lang="he-IL" sz="3400" dirty="0" smtClean="0">
                <a:latin typeface="Calibri" panose="020F0502020204030204" pitchFamily="34" charset="0"/>
                <a:cs typeface="Calibri" panose="020F0502020204030204" pitchFamily="34" charset="0"/>
              </a:rPr>
              <a:t> ייתכן שנקבל (בדרך זו או אחרת) </a:t>
            </a:r>
            <a:r>
              <a:rPr lang="he-IL" sz="3400" b="1" dirty="0" smtClean="0">
                <a:latin typeface="Calibri" panose="020F0502020204030204" pitchFamily="34" charset="0"/>
                <a:cs typeface="Calibri" panose="020F0502020204030204" pitchFamily="34" charset="0"/>
              </a:rPr>
              <a:t>סקריפט</a:t>
            </a:r>
            <a:r>
              <a:rPr lang="he-IL" sz="3400" dirty="0" smtClean="0">
                <a:latin typeface="Calibri" panose="020F0502020204030204" pitchFamily="34" charset="0"/>
                <a:cs typeface="Calibri" panose="020F0502020204030204" pitchFamily="34" charset="0"/>
              </a:rPr>
              <a:t> שיוצר את הקבצים ה"נגועים"(ואז השאלה היא – האם בכלל נפעיל אותו ואחריו את קבצי ה-</a:t>
            </a:r>
            <a:r>
              <a:rPr lang="en-US" sz="3400" dirty="0" err="1" smtClean="0">
                <a:latin typeface="Calibri" panose="020F0502020204030204" pitchFamily="34" charset="0"/>
                <a:cs typeface="Calibri" panose="020F0502020204030204" pitchFamily="34" charset="0"/>
              </a:rPr>
              <a:t>mkv</a:t>
            </a:r>
            <a:r>
              <a:rPr lang="he-IL" sz="3400" dirty="0" smtClean="0">
                <a:latin typeface="Calibri" panose="020F0502020204030204" pitchFamily="34" charset="0"/>
                <a:cs typeface="Calibri" panose="020F0502020204030204" pitchFamily="34" charset="0"/>
              </a:rPr>
              <a:t> שיווצרו בעקבות הפעלתו?).</a:t>
            </a:r>
          </a:p>
          <a:p>
            <a:pPr algn="r" rtl="1">
              <a:buClr>
                <a:srgbClr val="C00000"/>
              </a:buClr>
            </a:pPr>
            <a:endParaRPr lang="he-IL" sz="3400" dirty="0" smtClean="0">
              <a:latin typeface="Calibri" panose="020F0502020204030204" pitchFamily="34" charset="0"/>
              <a:cs typeface="Calibri" panose="020F0502020204030204" pitchFamily="34" charset="0"/>
            </a:endParaRPr>
          </a:p>
          <a:p>
            <a:pPr marL="457200" indent="-457200" algn="r" rtl="1">
              <a:buClr>
                <a:srgbClr val="C00000"/>
              </a:buClr>
              <a:buFont typeface="Wingdings" panose="05000000000000000000" pitchFamily="2" charset="2"/>
              <a:buChar char="Ø"/>
            </a:pPr>
            <a:r>
              <a:rPr lang="he-IL" sz="3400" dirty="0" smtClean="0">
                <a:latin typeface="Calibri" panose="020F0502020204030204" pitchFamily="34" charset="0"/>
                <a:cs typeface="Calibri" panose="020F0502020204030204" pitchFamily="34" charset="0"/>
              </a:rPr>
              <a:t>ייתכן </a:t>
            </a:r>
            <a:r>
              <a:rPr lang="he-IL" sz="3400" dirty="0">
                <a:latin typeface="Calibri" panose="020F0502020204030204" pitchFamily="34" charset="0"/>
                <a:cs typeface="Calibri" panose="020F0502020204030204" pitchFamily="34" charset="0"/>
              </a:rPr>
              <a:t>שיש דרך לנצל את החולשה על קבצים </a:t>
            </a:r>
            <a:r>
              <a:rPr lang="he-IL" sz="3400" b="1" dirty="0">
                <a:latin typeface="Calibri" panose="020F0502020204030204" pitchFamily="34" charset="0"/>
                <a:cs typeface="Calibri" panose="020F0502020204030204" pitchFamily="34" charset="0"/>
              </a:rPr>
              <a:t>הקיימים</a:t>
            </a:r>
            <a:r>
              <a:rPr lang="he-IL" sz="3400" dirty="0">
                <a:latin typeface="Calibri" panose="020F0502020204030204" pitchFamily="34" charset="0"/>
                <a:cs typeface="Calibri" panose="020F0502020204030204" pitchFamily="34" charset="0"/>
              </a:rPr>
              <a:t> כבר אצלנו.</a:t>
            </a:r>
          </a:p>
          <a:p>
            <a:pPr algn="r" rtl="1">
              <a:buClr>
                <a:srgbClr val="C00000"/>
              </a:buClr>
            </a:pPr>
            <a:endParaRPr lang="he-IL" sz="3400" dirty="0">
              <a:latin typeface="Calibri" panose="020F0502020204030204" pitchFamily="34" charset="0"/>
              <a:cs typeface="Calibri" panose="020F0502020204030204" pitchFamily="34" charset="0"/>
            </a:endParaRPr>
          </a:p>
          <a:p>
            <a:pPr algn="r" rtl="1">
              <a:buClr>
                <a:srgbClr val="C00000"/>
              </a:buClr>
            </a:pPr>
            <a:endParaRPr lang="he-IL" sz="3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102512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7927" y="1477818"/>
            <a:ext cx="10815782" cy="3231654"/>
          </a:xfrm>
          <a:prstGeom prst="rect">
            <a:avLst/>
          </a:prstGeom>
          <a:noFill/>
        </p:spPr>
        <p:txBody>
          <a:bodyPr wrap="square" rtlCol="1">
            <a:spAutoFit/>
          </a:bodyPr>
          <a:lstStyle/>
          <a:p>
            <a:pPr algn="r"/>
            <a:r>
              <a:rPr lang="he-IL" sz="3400" u="sng"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סיבות לבחירת הפתרון</a:t>
            </a:r>
            <a:r>
              <a:rPr lang="he-IL" sz="34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p>
          <a:p>
            <a:pPr marL="457200" indent="-457200" algn="r" rtl="1">
              <a:buClr>
                <a:srgbClr val="C00000"/>
              </a:buClr>
              <a:buFont typeface="Wingdings" panose="05000000000000000000" pitchFamily="2" charset="2"/>
              <a:buChar char="Ø"/>
            </a:pPr>
            <a:r>
              <a:rPr lang="he-IL" sz="3400" dirty="0" smtClean="0">
                <a:latin typeface="Calibri" panose="020F0502020204030204" pitchFamily="34" charset="0"/>
                <a:cs typeface="Calibri" panose="020F0502020204030204" pitchFamily="34" charset="0"/>
              </a:rPr>
              <a:t>פשוט ואינטואיבי.</a:t>
            </a:r>
          </a:p>
          <a:p>
            <a:pPr marL="457200" indent="-457200" algn="r" rtl="1">
              <a:buClr>
                <a:srgbClr val="C00000"/>
              </a:buClr>
              <a:buFont typeface="Wingdings" panose="05000000000000000000" pitchFamily="2" charset="2"/>
              <a:buChar char="Ø"/>
            </a:pPr>
            <a:r>
              <a:rPr lang="he-IL" sz="3400" dirty="0" smtClean="0">
                <a:latin typeface="Calibri" panose="020F0502020204030204" pitchFamily="34" charset="0"/>
                <a:cs typeface="Calibri" panose="020F0502020204030204" pitchFamily="34" charset="0"/>
              </a:rPr>
              <a:t>הקוד של ייצור קבצי ה</a:t>
            </a:r>
            <a:r>
              <a:rPr lang="en-US" sz="3400" dirty="0" err="1" smtClean="0">
                <a:latin typeface="Calibri" panose="020F0502020204030204" pitchFamily="34" charset="0"/>
                <a:cs typeface="Calibri" panose="020F0502020204030204" pitchFamily="34" charset="0"/>
              </a:rPr>
              <a:t>mkv</a:t>
            </a:r>
            <a:r>
              <a:rPr lang="en-US" sz="3400" dirty="0" smtClean="0">
                <a:latin typeface="Calibri" panose="020F0502020204030204" pitchFamily="34" charset="0"/>
                <a:cs typeface="Calibri" panose="020F0502020204030204" pitchFamily="34" charset="0"/>
              </a:rPr>
              <a:t>-</a:t>
            </a:r>
            <a:r>
              <a:rPr lang="he-IL" sz="3400" dirty="0" smtClean="0">
                <a:latin typeface="Calibri" panose="020F0502020204030204" pitchFamily="34" charset="0"/>
                <a:cs typeface="Calibri" panose="020F0502020204030204" pitchFamily="34" charset="0"/>
              </a:rPr>
              <a:t>, כאמור, עוסק בפארסינג ובהקצאות בזיכרון עצמו של הקבצים. לא ברור מתוכו מה בדיוק צריך לבדוק ואיך כאשר מגיעה פקטה אלינו ל-</a:t>
            </a:r>
            <a:r>
              <a:rPr lang="en-US" sz="3400" dirty="0" err="1" smtClean="0">
                <a:latin typeface="Calibri" panose="020F0502020204030204" pitchFamily="34" charset="0"/>
                <a:cs typeface="Calibri" panose="020F0502020204030204" pitchFamily="34" charset="0"/>
              </a:rPr>
              <a:t>fw</a:t>
            </a:r>
            <a:r>
              <a:rPr lang="he-IL" sz="3400" dirty="0" smtClean="0">
                <a:latin typeface="Calibri" panose="020F0502020204030204" pitchFamily="34" charset="0"/>
                <a:cs typeface="Calibri" panose="020F0502020204030204" pitchFamily="34" charset="0"/>
              </a:rPr>
              <a:t> על מנת לחסום רק את הפקטות הרלוונטיות.</a:t>
            </a:r>
          </a:p>
        </p:txBody>
      </p:sp>
    </p:spTree>
    <p:extLst>
      <p:ext uri="{BB962C8B-B14F-4D97-AF65-F5344CB8AC3E}">
        <p14:creationId xmlns:p14="http://schemas.microsoft.com/office/powerpoint/2010/main" val="19779057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1354" y="964433"/>
            <a:ext cx="8825659" cy="706964"/>
          </a:xfrm>
        </p:spPr>
        <p:txBody>
          <a:bodyPr/>
          <a:lstStyle/>
          <a:p>
            <a:pPr algn="ctr"/>
            <a:r>
              <a:rPr lang="he-IL" sz="54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אתגרים וקשיים במהלך הסדנא</a:t>
            </a:r>
            <a:endParaRPr lang="he-IL" sz="54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154954" y="2549236"/>
            <a:ext cx="10279664" cy="3454400"/>
          </a:xfrm>
        </p:spPr>
        <p:txBody>
          <a:bodyPr>
            <a:normAutofit fontScale="92500" lnSpcReduction="10000"/>
          </a:bodyPr>
          <a:lstStyle/>
          <a:p>
            <a:pPr>
              <a:buFont typeface="Wingdings" panose="05000000000000000000" pitchFamily="2" charset="2"/>
              <a:buChar char="Ø"/>
            </a:pPr>
            <a:r>
              <a:rPr lang="he-IL" sz="3400" dirty="0" smtClean="0">
                <a:latin typeface="Calibri" panose="020F0502020204030204" pitchFamily="34" charset="0"/>
                <a:cs typeface="Calibri" panose="020F0502020204030204" pitchFamily="34" charset="0"/>
              </a:rPr>
              <a:t>הפרוייקט </a:t>
            </a:r>
            <a:r>
              <a:rPr lang="he-IL" sz="3400" dirty="0">
                <a:latin typeface="Calibri" panose="020F0502020204030204" pitchFamily="34" charset="0"/>
                <a:cs typeface="Calibri" panose="020F0502020204030204" pitchFamily="34" charset="0"/>
              </a:rPr>
              <a:t>הכי גדול ומורכב שיצא לי לעבוד </a:t>
            </a:r>
            <a:r>
              <a:rPr lang="he-IL" sz="3400" dirty="0" smtClean="0">
                <a:latin typeface="Calibri" panose="020F0502020204030204" pitchFamily="34" charset="0"/>
                <a:cs typeface="Calibri" panose="020F0502020204030204" pitchFamily="34" charset="0"/>
              </a:rPr>
              <a:t>עליו בתואר.</a:t>
            </a:r>
          </a:p>
          <a:p>
            <a:pPr>
              <a:buFont typeface="Wingdings" panose="05000000000000000000" pitchFamily="2" charset="2"/>
              <a:buChar char="Ø"/>
            </a:pPr>
            <a:r>
              <a:rPr lang="he-IL" sz="3400" dirty="0" smtClean="0">
                <a:latin typeface="Calibri" panose="020F0502020204030204" pitchFamily="34" charset="0"/>
                <a:cs typeface="Calibri" panose="020F0502020204030204" pitchFamily="34" charset="0"/>
              </a:rPr>
              <a:t>הפרוייקט נעשה ביחידים, </a:t>
            </a:r>
            <a:r>
              <a:rPr lang="he-IL" sz="3400" dirty="0">
                <a:latin typeface="Calibri" panose="020F0502020204030204" pitchFamily="34" charset="0"/>
                <a:cs typeface="Calibri" panose="020F0502020204030204" pitchFamily="34" charset="0"/>
              </a:rPr>
              <a:t>כאשר רוב הפרוייקטים הגדולים בתואר הם בקבוצות.</a:t>
            </a:r>
          </a:p>
          <a:p>
            <a:pPr>
              <a:buFont typeface="Wingdings" panose="05000000000000000000" pitchFamily="2" charset="2"/>
              <a:buChar char="Ø"/>
            </a:pPr>
            <a:r>
              <a:rPr lang="he-IL" sz="3400" dirty="0" smtClean="0">
                <a:latin typeface="Calibri" panose="020F0502020204030204" pitchFamily="34" charset="0"/>
                <a:cs typeface="Calibri" panose="020F0502020204030204" pitchFamily="34" charset="0"/>
              </a:rPr>
              <a:t>לא עשיתי את הקורסים "רשתות תקשורת מחשבים" ו"מבוא    לאבטחת מידע" ולכן במהלך הסדנא הייתי צריכה ללמוד לבד הרבה נושאים מהקורסים הללו על מנת לממש את הפרוייקט, וזה גרם לכך שלקח לי יותר זמן משציפיתי.</a:t>
            </a:r>
          </a:p>
          <a:p>
            <a:pPr>
              <a:buFont typeface="Wingdings" panose="05000000000000000000" pitchFamily="2" charset="2"/>
              <a:buChar char="Ø"/>
            </a:pPr>
            <a:endParaRPr lang="he-IL" sz="3400" dirty="0" smtClean="0">
              <a:latin typeface="Calibri" panose="020F0502020204030204" pitchFamily="34" charset="0"/>
              <a:cs typeface="Calibri" panose="020F0502020204030204" pitchFamily="34" charset="0"/>
            </a:endParaRPr>
          </a:p>
          <a:p>
            <a:pPr marL="0" indent="0">
              <a:buNone/>
            </a:pPr>
            <a:endParaRPr lang="he-IL" sz="3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7554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689811"/>
            <a:ext cx="9737635" cy="990822"/>
          </a:xfrm>
        </p:spPr>
        <p:txBody>
          <a:bodyPr/>
          <a:lstStyle/>
          <a:p>
            <a:pPr algn="ctr"/>
            <a:r>
              <a:rPr lang="en-US" sz="60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DLP</a:t>
            </a:r>
            <a:r>
              <a:rPr lang="he-IL" sz="60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 </a:t>
            </a:r>
            <a:r>
              <a:rPr lang="he-IL" sz="54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הגנה מפני דליפה</a:t>
            </a:r>
            <a:endParaRPr lang="he-IL" sz="54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43345" y="2604655"/>
            <a:ext cx="11406910" cy="3956566"/>
          </a:xfrm>
        </p:spPr>
        <p:txBody>
          <a:bodyPr>
            <a:normAutofit lnSpcReduction="10000"/>
          </a:bodyPr>
          <a:lstStyle/>
          <a:p>
            <a:pPr>
              <a:buFont typeface="Wingdings" panose="05000000000000000000" pitchFamily="2" charset="2"/>
              <a:buChar char="Ø"/>
            </a:pPr>
            <a:r>
              <a:rPr lang="he-IL" sz="3400" dirty="0" smtClean="0">
                <a:latin typeface="Calibri" panose="020F0502020204030204" pitchFamily="34" charset="0"/>
                <a:cs typeface="Calibri" panose="020F0502020204030204" pitchFamily="34" charset="0"/>
              </a:rPr>
              <a:t>המטרה שלנו בסדנא הייתה להבדיל מעל פורטים 80 ו-25 (</a:t>
            </a:r>
            <a:r>
              <a:rPr lang="en-US" sz="3400" dirty="0" smtClean="0">
                <a:latin typeface="Calibri" panose="020F0502020204030204" pitchFamily="34" charset="0"/>
                <a:cs typeface="Calibri" panose="020F0502020204030204" pitchFamily="34" charset="0"/>
              </a:rPr>
              <a:t>SMTP</a:t>
            </a:r>
            <a:r>
              <a:rPr lang="he-IL" sz="3400" dirty="0" smtClean="0">
                <a:latin typeface="Calibri" panose="020F0502020204030204" pitchFamily="34" charset="0"/>
                <a:cs typeface="Calibri" panose="020F0502020204030204" pitchFamily="34" charset="0"/>
              </a:rPr>
              <a:t>) בין קוד </a:t>
            </a:r>
            <a:r>
              <a:rPr lang="en-US" sz="3400" dirty="0" smtClean="0">
                <a:latin typeface="Calibri" panose="020F0502020204030204" pitchFamily="34" charset="0"/>
                <a:cs typeface="Calibri" panose="020F0502020204030204" pitchFamily="34" charset="0"/>
              </a:rPr>
              <a:t>C</a:t>
            </a:r>
            <a:r>
              <a:rPr lang="he-IL" sz="3400" dirty="0" smtClean="0">
                <a:latin typeface="Calibri" panose="020F0502020204030204" pitchFamily="34" charset="0"/>
                <a:cs typeface="Calibri" panose="020F0502020204030204" pitchFamily="34" charset="0"/>
              </a:rPr>
              <a:t> לטקסט רגיל.</a:t>
            </a:r>
          </a:p>
          <a:p>
            <a:pPr marL="0" indent="0">
              <a:buNone/>
            </a:pPr>
            <a:endParaRPr lang="he-IL" sz="3400" dirty="0" smtClean="0">
              <a:latin typeface="Calibri" panose="020F0502020204030204" pitchFamily="34" charset="0"/>
              <a:cs typeface="Calibri" panose="020F0502020204030204" pitchFamily="34" charset="0"/>
            </a:endParaRPr>
          </a:p>
          <a:p>
            <a:pPr>
              <a:buFont typeface="Wingdings" panose="05000000000000000000" pitchFamily="2" charset="2"/>
              <a:buChar char="Ø"/>
            </a:pPr>
            <a:r>
              <a:rPr lang="he-IL" sz="3400" dirty="0" smtClean="0">
                <a:latin typeface="Calibri" panose="020F0502020204030204" pitchFamily="34" charset="0"/>
                <a:cs typeface="Calibri" panose="020F0502020204030204" pitchFamily="34" charset="0"/>
              </a:rPr>
              <a:t>לצורך כך יצרתי </a:t>
            </a:r>
            <a:r>
              <a:rPr lang="he-IL" sz="3400" dirty="0">
                <a:latin typeface="Calibri" panose="020F0502020204030204" pitchFamily="34" charset="0"/>
                <a:cs typeface="Calibri" panose="020F0502020204030204" pitchFamily="34" charset="0"/>
              </a:rPr>
              <a:t>מילון של מחרוזות שעשויות, בסבירות גבוהה, להופיע בקובץ של קוד </a:t>
            </a:r>
            <a:r>
              <a:rPr lang="en-US" sz="3400" dirty="0">
                <a:latin typeface="Calibri" panose="020F0502020204030204" pitchFamily="34" charset="0"/>
                <a:cs typeface="Calibri" panose="020F0502020204030204" pitchFamily="34" charset="0"/>
              </a:rPr>
              <a:t>C</a:t>
            </a:r>
            <a:r>
              <a:rPr lang="he-IL" sz="3400" dirty="0">
                <a:latin typeface="Calibri" panose="020F0502020204030204" pitchFamily="34" charset="0"/>
                <a:cs typeface="Calibri" panose="020F0502020204030204" pitchFamily="34" charset="0"/>
              </a:rPr>
              <a:t>. </a:t>
            </a:r>
            <a:endParaRPr lang="he-IL" sz="3400" dirty="0" smtClean="0">
              <a:latin typeface="Calibri" panose="020F0502020204030204" pitchFamily="34" charset="0"/>
              <a:cs typeface="Calibri" panose="020F0502020204030204" pitchFamily="34" charset="0"/>
            </a:endParaRPr>
          </a:p>
          <a:p>
            <a:pPr marL="0" indent="0">
              <a:buNone/>
            </a:pPr>
            <a:r>
              <a:rPr lang="he-IL" sz="3400" u="sng" dirty="0" smtClean="0">
                <a:latin typeface="Calibri" panose="020F0502020204030204" pitchFamily="34" charset="0"/>
                <a:cs typeface="Calibri" panose="020F0502020204030204" pitchFamily="34" charset="0"/>
              </a:rPr>
              <a:t>למשל</a:t>
            </a:r>
            <a:r>
              <a:rPr lang="he-IL" sz="3400" dirty="0">
                <a:latin typeface="Calibri" panose="020F0502020204030204" pitchFamily="34" charset="0"/>
                <a:cs typeface="Calibri" panose="020F0502020204030204" pitchFamily="34" charset="0"/>
              </a:rPr>
              <a:t>: </a:t>
            </a:r>
            <a:r>
              <a:rPr lang="en-US" sz="3400" dirty="0" smtClean="0">
                <a:latin typeface="Calibri" panose="020F0502020204030204" pitchFamily="34" charset="0"/>
                <a:cs typeface="Calibri" panose="020F0502020204030204" pitchFamily="34" charset="0"/>
              </a:rPr>
              <a:t>.char, #include, </a:t>
            </a:r>
            <a:r>
              <a:rPr lang="en-US" sz="3400" dirty="0" err="1" smtClean="0">
                <a:latin typeface="Calibri" panose="020F0502020204030204" pitchFamily="34" charset="0"/>
                <a:cs typeface="Calibri" panose="020F0502020204030204" pitchFamily="34" charset="0"/>
              </a:rPr>
              <a:t>printf</a:t>
            </a:r>
            <a:r>
              <a:rPr lang="en-US" sz="3400" dirty="0" smtClean="0">
                <a:latin typeface="Calibri" panose="020F0502020204030204" pitchFamily="34" charset="0"/>
                <a:cs typeface="Calibri" panose="020F0502020204030204" pitchFamily="34" charset="0"/>
              </a:rPr>
              <a:t>, unsinged </a:t>
            </a:r>
            <a:r>
              <a:rPr lang="en-US" sz="3400" dirty="0" err="1" smtClean="0">
                <a:latin typeface="Calibri" panose="020F0502020204030204" pitchFamily="34" charset="0"/>
                <a:cs typeface="Calibri" panose="020F0502020204030204" pitchFamily="34" charset="0"/>
              </a:rPr>
              <a:t>int</a:t>
            </a:r>
            <a:r>
              <a:rPr lang="en-US" sz="3400" dirty="0" smtClean="0">
                <a:latin typeface="Calibri" panose="020F0502020204030204" pitchFamily="34" charset="0"/>
                <a:cs typeface="Calibri" panose="020F0502020204030204" pitchFamily="34" charset="0"/>
              </a:rPr>
              <a:t>, </a:t>
            </a:r>
            <a:r>
              <a:rPr lang="en-US" sz="3400" dirty="0" err="1" smtClean="0">
                <a:latin typeface="Calibri" panose="020F0502020204030204" pitchFamily="34" charset="0"/>
                <a:cs typeface="Calibri" panose="020F0502020204030204" pitchFamily="34" charset="0"/>
              </a:rPr>
              <a:t>scanf</a:t>
            </a:r>
            <a:r>
              <a:rPr lang="en-US" sz="3400" dirty="0" smtClean="0">
                <a:latin typeface="Calibri" panose="020F0502020204030204" pitchFamily="34" charset="0"/>
                <a:cs typeface="Calibri" panose="020F0502020204030204" pitchFamily="34" charset="0"/>
              </a:rPr>
              <a:t>, </a:t>
            </a:r>
            <a:r>
              <a:rPr lang="en-US" sz="3400" dirty="0">
                <a:latin typeface="Calibri" panose="020F0502020204030204" pitchFamily="34" charset="0"/>
                <a:cs typeface="Calibri" panose="020F0502020204030204" pitchFamily="34" charset="0"/>
              </a:rPr>
              <a:t>void main(, NULL</a:t>
            </a:r>
          </a:p>
          <a:p>
            <a:pPr marL="0" indent="0">
              <a:buNone/>
            </a:pPr>
            <a:endParaRPr lang="he-IL" sz="2000" dirty="0" smtClean="0">
              <a:latin typeface="Calibri" panose="020F0502020204030204" pitchFamily="34" charset="0"/>
              <a:cs typeface="Calibri" panose="020F0502020204030204" pitchFamily="34" charset="0"/>
            </a:endParaRPr>
          </a:p>
          <a:p>
            <a:endParaRPr lang="he-IL"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09054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7782" y="1652337"/>
            <a:ext cx="11684000" cy="4278094"/>
          </a:xfrm>
          <a:prstGeom prst="rect">
            <a:avLst/>
          </a:prstGeom>
          <a:solidFill>
            <a:schemeClr val="bg1"/>
          </a:solidFill>
        </p:spPr>
        <p:txBody>
          <a:bodyPr wrap="square" rtlCol="1">
            <a:spAutoFit/>
          </a:bodyPr>
          <a:lstStyle/>
          <a:p>
            <a:pPr marL="571500" indent="-571500" algn="r" rtl="1">
              <a:buClr>
                <a:srgbClr val="C00000"/>
              </a:buClr>
              <a:buFont typeface="Wingdings" panose="05000000000000000000" pitchFamily="2" charset="2"/>
              <a:buChar char="Ø"/>
            </a:pPr>
            <a:r>
              <a:rPr lang="he-IL" sz="3400" dirty="0" smtClean="0">
                <a:latin typeface="Calibri" panose="020F0502020204030204" pitchFamily="34" charset="0"/>
                <a:cs typeface="Calibri" panose="020F0502020204030204" pitchFamily="34" charset="0"/>
              </a:rPr>
              <a:t>כעת, בעת בחינת פקטה מעל הפורטים 80 ו-25 (כלומר ב-</a:t>
            </a:r>
            <a:r>
              <a:rPr lang="en-US" sz="3400" dirty="0" smtClean="0">
                <a:latin typeface="Calibri" panose="020F0502020204030204" pitchFamily="34" charset="0"/>
                <a:cs typeface="Calibri" panose="020F0502020204030204" pitchFamily="34" charset="0"/>
              </a:rPr>
              <a:t>http, </a:t>
            </a:r>
            <a:r>
              <a:rPr lang="en-US" sz="3400" dirty="0" err="1" smtClean="0">
                <a:latin typeface="Calibri" panose="020F0502020204030204" pitchFamily="34" charset="0"/>
                <a:cs typeface="Calibri" panose="020F0502020204030204" pitchFamily="34" charset="0"/>
              </a:rPr>
              <a:t>smtp</a:t>
            </a:r>
            <a:r>
              <a:rPr lang="en-US" sz="3400" dirty="0" smtClean="0">
                <a:latin typeface="Calibri" panose="020F0502020204030204" pitchFamily="34" charset="0"/>
                <a:cs typeface="Calibri" panose="020F0502020204030204" pitchFamily="34" charset="0"/>
              </a:rPr>
              <a:t> proxies</a:t>
            </a:r>
            <a:r>
              <a:rPr lang="he-IL" sz="3400" dirty="0" smtClean="0">
                <a:latin typeface="Calibri" panose="020F0502020204030204" pitchFamily="34" charset="0"/>
                <a:cs typeface="Calibri" panose="020F0502020204030204" pitchFamily="34" charset="0"/>
              </a:rPr>
              <a:t>), נספרות מס' ההופעות של המילים מתוך המילון הנ"ל שהתקבלו בפקטה.</a:t>
            </a:r>
          </a:p>
          <a:p>
            <a:pPr marL="571500" indent="-571500" algn="r" rtl="1">
              <a:buClr>
                <a:srgbClr val="C00000"/>
              </a:buClr>
              <a:buFont typeface="Wingdings" panose="05000000000000000000" pitchFamily="2" charset="2"/>
              <a:buChar char="Ø"/>
            </a:pPr>
            <a:r>
              <a:rPr lang="he-IL" sz="3400" dirty="0" smtClean="0">
                <a:latin typeface="Calibri" panose="020F0502020204030204" pitchFamily="34" charset="0"/>
                <a:cs typeface="Calibri" panose="020F0502020204030204" pitchFamily="34" charset="0"/>
              </a:rPr>
              <a:t>אם היחס של מילים אלה מתוך כלל המילים בקובץ הוא </a:t>
            </a:r>
            <a:r>
              <a:rPr lang="he-IL" sz="3400" b="1" dirty="0" smtClean="0">
                <a:latin typeface="Calibri" panose="020F0502020204030204" pitchFamily="34" charset="0"/>
                <a:cs typeface="Calibri" panose="020F0502020204030204" pitchFamily="34" charset="0"/>
              </a:rPr>
              <a:t>יחס של יותר מ-30%</a:t>
            </a:r>
            <a:r>
              <a:rPr lang="he-IL" sz="3400" dirty="0" smtClean="0">
                <a:latin typeface="Calibri" panose="020F0502020204030204" pitchFamily="34" charset="0"/>
                <a:cs typeface="Calibri" panose="020F0502020204030204" pitchFamily="34" charset="0"/>
              </a:rPr>
              <a:t>, ההחלטה היא שמדובר בקוד </a:t>
            </a:r>
            <a:r>
              <a:rPr lang="en-US" sz="3400" dirty="0" smtClean="0">
                <a:latin typeface="Calibri" panose="020F0502020204030204" pitchFamily="34" charset="0"/>
                <a:cs typeface="Calibri" panose="020F0502020204030204" pitchFamily="34" charset="0"/>
              </a:rPr>
              <a:t>C</a:t>
            </a:r>
            <a:r>
              <a:rPr lang="he-IL" sz="3400" dirty="0" smtClean="0">
                <a:latin typeface="Calibri" panose="020F0502020204030204" pitchFamily="34" charset="0"/>
                <a:cs typeface="Calibri" panose="020F0502020204030204" pitchFamily="34" charset="0"/>
              </a:rPr>
              <a:t>.</a:t>
            </a:r>
          </a:p>
          <a:p>
            <a:pPr algn="r" rtl="1">
              <a:buClr>
                <a:srgbClr val="C00000"/>
              </a:buClr>
            </a:pPr>
            <a:endParaRPr lang="he-IL" sz="3400" dirty="0" smtClean="0">
              <a:latin typeface="Calibri" panose="020F0502020204030204" pitchFamily="34" charset="0"/>
              <a:cs typeface="Calibri" panose="020F0502020204030204" pitchFamily="34" charset="0"/>
            </a:endParaRPr>
          </a:p>
          <a:p>
            <a:pPr marL="571500" indent="-571500" algn="r" rtl="1">
              <a:buClr>
                <a:srgbClr val="C00000"/>
              </a:buClr>
              <a:buFont typeface="Wingdings" panose="05000000000000000000" pitchFamily="2" charset="2"/>
              <a:buChar char="Ø"/>
            </a:pPr>
            <a:r>
              <a:rPr lang="he-IL" sz="3400" dirty="0" smtClean="0">
                <a:latin typeface="Calibri" panose="020F0502020204030204" pitchFamily="34" charset="0"/>
                <a:cs typeface="Calibri" panose="020F0502020204030204" pitchFamily="34" charset="0"/>
              </a:rPr>
              <a:t>אם אכן החלטנו שמדובר בקוד </a:t>
            </a:r>
            <a:r>
              <a:rPr lang="en-US" sz="3400" dirty="0" smtClean="0">
                <a:latin typeface="Calibri" panose="020F0502020204030204" pitchFamily="34" charset="0"/>
                <a:cs typeface="Calibri" panose="020F0502020204030204" pitchFamily="34" charset="0"/>
              </a:rPr>
              <a:t>C</a:t>
            </a:r>
            <a:r>
              <a:rPr lang="he-IL" sz="3400" dirty="0" smtClean="0">
                <a:latin typeface="Calibri" panose="020F0502020204030204" pitchFamily="34" charset="0"/>
                <a:cs typeface="Calibri" panose="020F0502020204030204" pitchFamily="34" charset="0"/>
              </a:rPr>
              <a:t>, אנו חוסמים את מעבר </a:t>
            </a:r>
            <a:r>
              <a:rPr lang="he-IL" sz="3400" dirty="0" smtClean="0">
                <a:latin typeface="Calibri" panose="020F0502020204030204" pitchFamily="34" charset="0"/>
                <a:cs typeface="Calibri" panose="020F0502020204030204" pitchFamily="34" charset="0"/>
              </a:rPr>
              <a:t>הפקטה וסוגרים את הקשר ב-</a:t>
            </a:r>
            <a:r>
              <a:rPr lang="en-US" sz="3400" dirty="0" smtClean="0">
                <a:latin typeface="Calibri" panose="020F0502020204030204" pitchFamily="34" charset="0"/>
                <a:cs typeface="Calibri" panose="020F0502020204030204" pitchFamily="34" charset="0"/>
              </a:rPr>
              <a:t>FW</a:t>
            </a:r>
            <a:r>
              <a:rPr lang="he-IL" sz="3400" dirty="0" smtClean="0">
                <a:latin typeface="Calibri" panose="020F0502020204030204" pitchFamily="34" charset="0"/>
                <a:cs typeface="Calibri" panose="020F0502020204030204" pitchFamily="34" charset="0"/>
              </a:rPr>
              <a:t>.</a:t>
            </a:r>
            <a:endParaRPr lang="en-US" sz="3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083267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2716" y="1540042"/>
            <a:ext cx="11421979" cy="4308872"/>
          </a:xfrm>
          <a:prstGeom prst="rect">
            <a:avLst/>
          </a:prstGeom>
          <a:noFill/>
        </p:spPr>
        <p:txBody>
          <a:bodyPr wrap="square" rtlCol="1">
            <a:spAutoFit/>
          </a:bodyPr>
          <a:lstStyle/>
          <a:p>
            <a:pPr lvl="1" algn="r"/>
            <a:r>
              <a:rPr lang="he-IL" sz="3600" u="sng"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בעיות/חסרונות</a:t>
            </a:r>
            <a:r>
              <a:rPr lang="he-IL" sz="36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endParaRPr lang="en-US" sz="36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571500" indent="-571500" algn="r" rtl="1">
              <a:buClr>
                <a:srgbClr val="C00000"/>
              </a:buClr>
              <a:buFont typeface="Wingdings" panose="05000000000000000000" pitchFamily="2" charset="2"/>
              <a:buChar char="Ø"/>
            </a:pPr>
            <a:r>
              <a:rPr lang="he-IL" sz="3400" dirty="0" smtClean="0">
                <a:latin typeface="Calibri" panose="020F0502020204030204" pitchFamily="34" charset="0"/>
                <a:cs typeface="Calibri" panose="020F0502020204030204" pitchFamily="34" charset="0"/>
              </a:rPr>
              <a:t>היחס </a:t>
            </a:r>
            <a:r>
              <a:rPr lang="he-IL" sz="3400" dirty="0">
                <a:latin typeface="Calibri" panose="020F0502020204030204" pitchFamily="34" charset="0"/>
                <a:cs typeface="Calibri" panose="020F0502020204030204" pitchFamily="34" charset="0"/>
              </a:rPr>
              <a:t>30% הוא יחסית </a:t>
            </a:r>
            <a:r>
              <a:rPr lang="he-IL" sz="3400" b="1" dirty="0">
                <a:latin typeface="Calibri" panose="020F0502020204030204" pitchFamily="34" charset="0"/>
                <a:cs typeface="Calibri" panose="020F0502020204030204" pitchFamily="34" charset="0"/>
              </a:rPr>
              <a:t>שרירותי </a:t>
            </a:r>
            <a:r>
              <a:rPr lang="he-IL" sz="3400" dirty="0">
                <a:latin typeface="Calibri" panose="020F0502020204030204" pitchFamily="34" charset="0"/>
                <a:cs typeface="Calibri" panose="020F0502020204030204" pitchFamily="34" charset="0"/>
              </a:rPr>
              <a:t>– לכאורה היה ניתן לבחור יחס אחר, גבוה או נמוך </a:t>
            </a:r>
            <a:r>
              <a:rPr lang="he-IL" sz="3400" dirty="0" smtClean="0">
                <a:latin typeface="Calibri" panose="020F0502020204030204" pitchFamily="34" charset="0"/>
                <a:cs typeface="Calibri" panose="020F0502020204030204" pitchFamily="34" charset="0"/>
              </a:rPr>
              <a:t>יותר.</a:t>
            </a:r>
          </a:p>
          <a:p>
            <a:pPr marL="571500" indent="-571500" algn="r" rtl="1">
              <a:buClr>
                <a:srgbClr val="C00000"/>
              </a:buClr>
              <a:buFont typeface="Wingdings" panose="05000000000000000000" pitchFamily="2" charset="2"/>
              <a:buChar char="Ø"/>
            </a:pPr>
            <a:r>
              <a:rPr lang="he-IL" sz="3400" b="1" dirty="0" smtClean="0">
                <a:latin typeface="Calibri" panose="020F0502020204030204" pitchFamily="34" charset="0"/>
                <a:cs typeface="Calibri" panose="020F0502020204030204" pitchFamily="34" charset="0"/>
              </a:rPr>
              <a:t>הערות</a:t>
            </a:r>
            <a:r>
              <a:rPr lang="he-IL" sz="3400" dirty="0" smtClean="0">
                <a:latin typeface="Calibri" panose="020F0502020204030204" pitchFamily="34" charset="0"/>
                <a:cs typeface="Calibri" panose="020F0502020204030204" pitchFamily="34" charset="0"/>
              </a:rPr>
              <a:t> </a:t>
            </a:r>
            <a:r>
              <a:rPr lang="he-IL" sz="3400" dirty="0">
                <a:latin typeface="Calibri" panose="020F0502020204030204" pitchFamily="34" charset="0"/>
                <a:cs typeface="Calibri" panose="020F0502020204030204" pitchFamily="34" charset="0"/>
              </a:rPr>
              <a:t>בקוד</a:t>
            </a:r>
            <a:r>
              <a:rPr lang="he-IL" sz="3400" dirty="0" smtClean="0">
                <a:latin typeface="Calibri" panose="020F0502020204030204" pitchFamily="34" charset="0"/>
                <a:cs typeface="Calibri" panose="020F0502020204030204" pitchFamily="34" charset="0"/>
              </a:rPr>
              <a:t>.</a:t>
            </a:r>
            <a:endParaRPr lang="en-US" sz="3400" dirty="0" smtClean="0">
              <a:latin typeface="Calibri" panose="020F0502020204030204" pitchFamily="34" charset="0"/>
              <a:cs typeface="Calibri" panose="020F0502020204030204" pitchFamily="34" charset="0"/>
            </a:endParaRPr>
          </a:p>
          <a:p>
            <a:pPr lvl="0" algn="r"/>
            <a:endParaRPr lang="en-US" sz="3400" dirty="0">
              <a:latin typeface="Calibri" panose="020F0502020204030204" pitchFamily="34" charset="0"/>
              <a:cs typeface="Calibri" panose="020F0502020204030204" pitchFamily="34" charset="0"/>
            </a:endParaRPr>
          </a:p>
          <a:p>
            <a:pPr algn="r"/>
            <a:r>
              <a:rPr lang="he-IL" sz="3600" u="sng"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יתרונות</a:t>
            </a:r>
            <a:r>
              <a:rPr lang="he-IL" sz="36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p>
          <a:p>
            <a:pPr marL="571500" indent="-571500" algn="r" rtl="1">
              <a:buClr>
                <a:srgbClr val="C00000"/>
              </a:buClr>
              <a:buFont typeface="Wingdings" panose="05000000000000000000" pitchFamily="2" charset="2"/>
              <a:buChar char="Ø"/>
            </a:pPr>
            <a:r>
              <a:rPr lang="he-IL" sz="3400" dirty="0" smtClean="0">
                <a:latin typeface="Calibri" panose="020F0502020204030204" pitchFamily="34" charset="0"/>
                <a:cs typeface="Calibri" panose="020F0502020204030204" pitchFamily="34" charset="0"/>
              </a:rPr>
              <a:t>פשוט</a:t>
            </a:r>
            <a:r>
              <a:rPr lang="he-IL" sz="3400" dirty="0">
                <a:latin typeface="Calibri" panose="020F0502020204030204" pitchFamily="34" charset="0"/>
                <a:cs typeface="Calibri" panose="020F0502020204030204" pitchFamily="34" charset="0"/>
              </a:rPr>
              <a:t>.</a:t>
            </a:r>
            <a:endParaRPr lang="en-US" sz="3400" dirty="0">
              <a:latin typeface="Calibri" panose="020F0502020204030204" pitchFamily="34" charset="0"/>
              <a:cs typeface="Calibri" panose="020F0502020204030204" pitchFamily="34" charset="0"/>
            </a:endParaRPr>
          </a:p>
          <a:p>
            <a:pPr algn="r"/>
            <a:endParaRPr lang="he-IL" sz="3400" dirty="0"/>
          </a:p>
        </p:txBody>
      </p:sp>
    </p:spTree>
    <p:extLst>
      <p:ext uri="{BB962C8B-B14F-4D97-AF65-F5344CB8AC3E}">
        <p14:creationId xmlns:p14="http://schemas.microsoft.com/office/powerpoint/2010/main" val="37297742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583" y="518025"/>
            <a:ext cx="10459531" cy="1925054"/>
          </a:xfrm>
        </p:spPr>
        <p:txBody>
          <a:bodyPr/>
          <a:lstStyle/>
          <a:p>
            <a:pPr algn="r"/>
            <a:r>
              <a:rPr lang="he-IL" sz="48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הגנה מפני חולשה -</a:t>
            </a:r>
            <a:br>
              <a:rPr lang="he-IL" sz="48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he-IL" sz="44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n-US" sz="44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r>
            <a:br>
              <a:rPr lang="en-US" sz="44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endParaRPr lang="he-IL" sz="44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154954" y="2598821"/>
            <a:ext cx="10267025" cy="3420979"/>
          </a:xfrm>
        </p:spPr>
        <p:txBody>
          <a:bodyPr/>
          <a:lstStyle/>
          <a:p>
            <a:pPr>
              <a:buFont typeface="Wingdings" panose="05000000000000000000" pitchFamily="2" charset="2"/>
              <a:buChar char="Ø"/>
            </a:pPr>
            <a:r>
              <a:rPr lang="he-IL" sz="3400" dirty="0">
                <a:solidFill>
                  <a:schemeClr val="tx1"/>
                </a:solidFill>
                <a:latin typeface="Calibri" panose="020F0502020204030204" pitchFamily="34" charset="0"/>
                <a:cs typeface="Calibri" panose="020F0502020204030204" pitchFamily="34" charset="0"/>
              </a:rPr>
              <a:t>החולשה שבחרתי היא חולשה שקיימת בנגן המדיה </a:t>
            </a:r>
            <a:r>
              <a:rPr lang="en-US" sz="3400" dirty="0">
                <a:solidFill>
                  <a:schemeClr val="tx1"/>
                </a:solidFill>
                <a:latin typeface="Calibri" panose="020F0502020204030204" pitchFamily="34" charset="0"/>
                <a:cs typeface="Calibri" panose="020F0502020204030204" pitchFamily="34" charset="0"/>
              </a:rPr>
              <a:t>VLC</a:t>
            </a:r>
            <a:r>
              <a:rPr lang="he-IL" sz="3400" dirty="0">
                <a:solidFill>
                  <a:schemeClr val="tx1"/>
                </a:solidFill>
                <a:latin typeface="Calibri" panose="020F0502020204030204" pitchFamily="34" charset="0"/>
                <a:cs typeface="Calibri" panose="020F0502020204030204" pitchFamily="34" charset="0"/>
              </a:rPr>
              <a:t> שכולנו מכירים (ואולי גם אוהבים). </a:t>
            </a:r>
          </a:p>
          <a:p>
            <a:pPr>
              <a:buFont typeface="Wingdings" panose="05000000000000000000" pitchFamily="2" charset="2"/>
              <a:buChar char="Ø"/>
            </a:pPr>
            <a:r>
              <a:rPr lang="he-IL" sz="3400" dirty="0" smtClean="0">
                <a:solidFill>
                  <a:schemeClr val="tx1"/>
                </a:solidFill>
                <a:latin typeface="Calibri" panose="020F0502020204030204" pitchFamily="34" charset="0"/>
                <a:cs typeface="Calibri" panose="020F0502020204030204" pitchFamily="34" charset="0"/>
              </a:rPr>
              <a:t>החולשה </a:t>
            </a:r>
            <a:r>
              <a:rPr lang="he-IL" sz="3400" dirty="0">
                <a:solidFill>
                  <a:schemeClr val="tx1"/>
                </a:solidFill>
                <a:latin typeface="Calibri" panose="020F0502020204030204" pitchFamily="34" charset="0"/>
                <a:cs typeface="Calibri" panose="020F0502020204030204" pitchFamily="34" charset="0"/>
              </a:rPr>
              <a:t>היא ב-</a:t>
            </a:r>
            <a:r>
              <a:rPr lang="en-US" sz="3400" dirty="0">
                <a:solidFill>
                  <a:schemeClr val="tx1"/>
                </a:solidFill>
                <a:latin typeface="Calibri" panose="020F0502020204030204" pitchFamily="34" charset="0"/>
                <a:cs typeface="Calibri" panose="020F0502020204030204" pitchFamily="34" charset="0"/>
              </a:rPr>
              <a:t>parsing</a:t>
            </a:r>
            <a:r>
              <a:rPr lang="he-IL" sz="3400" dirty="0">
                <a:solidFill>
                  <a:schemeClr val="tx1"/>
                </a:solidFill>
                <a:latin typeface="Calibri" panose="020F0502020204030204" pitchFamily="34" charset="0"/>
                <a:cs typeface="Calibri" panose="020F0502020204030204" pitchFamily="34" charset="0"/>
              </a:rPr>
              <a:t> של קבצי </a:t>
            </a:r>
            <a:r>
              <a:rPr lang="en-US" sz="3400" dirty="0" err="1">
                <a:solidFill>
                  <a:schemeClr val="tx1"/>
                </a:solidFill>
                <a:latin typeface="Calibri" panose="020F0502020204030204" pitchFamily="34" charset="0"/>
                <a:cs typeface="Calibri" panose="020F0502020204030204" pitchFamily="34" charset="0"/>
              </a:rPr>
              <a:t>mkv</a:t>
            </a:r>
            <a:r>
              <a:rPr lang="he-IL" sz="3400" dirty="0">
                <a:solidFill>
                  <a:schemeClr val="tx1"/>
                </a:solidFill>
                <a:latin typeface="Calibri" panose="020F0502020204030204" pitchFamily="34" charset="0"/>
                <a:cs typeface="Calibri" panose="020F0502020204030204" pitchFamily="34" charset="0"/>
              </a:rPr>
              <a:t> ומשפיעה גם על </a:t>
            </a:r>
            <a:r>
              <a:rPr lang="en-US" sz="3400" dirty="0">
                <a:solidFill>
                  <a:schemeClr val="tx1"/>
                </a:solidFill>
                <a:latin typeface="Calibri" panose="020F0502020204030204" pitchFamily="34" charset="0"/>
                <a:cs typeface="Calibri" panose="020F0502020204030204" pitchFamily="34" charset="0"/>
              </a:rPr>
              <a:t>VLC </a:t>
            </a:r>
            <a:r>
              <a:rPr lang="he-IL" sz="3400" dirty="0" smtClean="0">
                <a:solidFill>
                  <a:schemeClr val="tx1"/>
                </a:solidFill>
                <a:latin typeface="Calibri" panose="020F0502020204030204" pitchFamily="34" charset="0"/>
                <a:cs typeface="Calibri" panose="020F0502020204030204" pitchFamily="34" charset="0"/>
              </a:rPr>
              <a:t> 32 ביט </a:t>
            </a:r>
            <a:r>
              <a:rPr lang="he-IL" sz="3400" dirty="0">
                <a:solidFill>
                  <a:schemeClr val="tx1"/>
                </a:solidFill>
                <a:latin typeface="Calibri" panose="020F0502020204030204" pitchFamily="34" charset="0"/>
                <a:cs typeface="Calibri" panose="020F0502020204030204" pitchFamily="34" charset="0"/>
              </a:rPr>
              <a:t>וגם על </a:t>
            </a:r>
            <a:r>
              <a:rPr lang="en-US" sz="3400" dirty="0">
                <a:solidFill>
                  <a:schemeClr val="tx1"/>
                </a:solidFill>
                <a:latin typeface="Calibri" panose="020F0502020204030204" pitchFamily="34" charset="0"/>
                <a:cs typeface="Calibri" panose="020F0502020204030204" pitchFamily="34" charset="0"/>
              </a:rPr>
              <a:t>64</a:t>
            </a:r>
            <a:r>
              <a:rPr lang="he-IL" sz="3400" dirty="0">
                <a:solidFill>
                  <a:schemeClr val="tx1"/>
                </a:solidFill>
                <a:latin typeface="Calibri" panose="020F0502020204030204" pitchFamily="34" charset="0"/>
                <a:cs typeface="Calibri" panose="020F0502020204030204" pitchFamily="34" charset="0"/>
              </a:rPr>
              <a:t> </a:t>
            </a:r>
            <a:r>
              <a:rPr lang="he-IL" sz="3400" dirty="0" smtClean="0">
                <a:solidFill>
                  <a:schemeClr val="tx1"/>
                </a:solidFill>
                <a:latin typeface="Calibri" panose="020F0502020204030204" pitchFamily="34" charset="0"/>
                <a:cs typeface="Calibri" panose="020F0502020204030204" pitchFamily="34" charset="0"/>
              </a:rPr>
              <a:t>ביט.</a:t>
            </a:r>
            <a:endParaRPr lang="he-IL" sz="3400" dirty="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Ø"/>
            </a:pPr>
            <a:r>
              <a:rPr lang="he-IL" sz="3400" dirty="0" smtClean="0">
                <a:solidFill>
                  <a:schemeClr val="tx1"/>
                </a:solidFill>
                <a:latin typeface="Calibri" panose="020F0502020204030204" pitchFamily="34" charset="0"/>
                <a:cs typeface="Calibri" panose="020F0502020204030204" pitchFamily="34" charset="0"/>
              </a:rPr>
              <a:t>החולשה </a:t>
            </a:r>
            <a:r>
              <a:rPr lang="he-IL" sz="3400" dirty="0">
                <a:solidFill>
                  <a:schemeClr val="tx1"/>
                </a:solidFill>
                <a:latin typeface="Calibri" panose="020F0502020204030204" pitchFamily="34" charset="0"/>
                <a:cs typeface="Calibri" panose="020F0502020204030204" pitchFamily="34" charset="0"/>
              </a:rPr>
              <a:t>תוקנה ב-</a:t>
            </a:r>
            <a:r>
              <a:rPr lang="en-US" sz="3400" dirty="0">
                <a:solidFill>
                  <a:schemeClr val="tx1"/>
                </a:solidFill>
                <a:latin typeface="Calibri" panose="020F0502020204030204" pitchFamily="34" charset="0"/>
                <a:cs typeface="Calibri" panose="020F0502020204030204" pitchFamily="34" charset="0"/>
              </a:rPr>
              <a:t>VLC 3.0.3</a:t>
            </a:r>
            <a:r>
              <a:rPr lang="he-IL" sz="3400" dirty="0">
                <a:solidFill>
                  <a:schemeClr val="tx1"/>
                </a:solidFill>
                <a:latin typeface="Calibri" panose="020F0502020204030204" pitchFamily="34" charset="0"/>
                <a:cs typeface="Calibri" panose="020F0502020204030204" pitchFamily="34" charset="0"/>
              </a:rPr>
              <a:t>.</a:t>
            </a:r>
            <a:endParaRPr lang="en-US" sz="3400" dirty="0">
              <a:solidFill>
                <a:schemeClr val="tx1"/>
              </a:solidFill>
              <a:latin typeface="Calibri" panose="020F0502020204030204" pitchFamily="34" charset="0"/>
              <a:cs typeface="Calibri" panose="020F0502020204030204" pitchFamily="34" charset="0"/>
            </a:endParaRPr>
          </a:p>
          <a:p>
            <a:endParaRPr lang="he-IL" dirty="0"/>
          </a:p>
        </p:txBody>
      </p:sp>
      <p:sp>
        <p:nvSpPr>
          <p:cNvPr id="4" name="Title 1"/>
          <p:cNvSpPr txBox="1">
            <a:spLocks/>
          </p:cNvSpPr>
          <p:nvPr/>
        </p:nvSpPr>
        <p:spPr bwMode="gray">
          <a:xfrm>
            <a:off x="753978" y="518025"/>
            <a:ext cx="10476667" cy="1764632"/>
          </a:xfrm>
          <a:prstGeom prst="rect">
            <a:avLst/>
          </a:prstGeom>
        </p:spPr>
        <p:txBody>
          <a:bodyPr vert="horz" lIns="91440" tIns="45720" rIns="91440" bIns="45720" rtlCol="0" anchor="ctr">
            <a:noAutofit/>
          </a:bodyPr>
          <a:lstStyle>
            <a:lvl1pPr algn="l" defTabSz="457200" rtl="1" eaLnBrk="1" latinLnBrk="0" hangingPunct="1">
              <a:spcBef>
                <a:spcPct val="0"/>
              </a:spcBef>
              <a:buNone/>
              <a:defRPr sz="3600" b="0" i="0" kern="1200">
                <a:solidFill>
                  <a:schemeClr val="bg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r>
              <a:rPr lang="he-IL" sz="48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br>
              <a:rPr lang="he-IL" sz="48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en-US" sz="48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VLC - MKV Use-After-Free</a:t>
            </a:r>
            <a:r>
              <a:rPr lang="he-IL" sz="48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n-US" sz="48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r>
            <a:br>
              <a:rPr lang="en-US" sz="48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endParaRPr lang="he-IL" sz="48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3290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8349" y="1887621"/>
            <a:ext cx="11245516" cy="3754874"/>
          </a:xfrm>
          <a:prstGeom prst="rect">
            <a:avLst/>
          </a:prstGeom>
          <a:noFill/>
        </p:spPr>
        <p:txBody>
          <a:bodyPr wrap="square" rtlCol="1">
            <a:spAutoFit/>
          </a:bodyPr>
          <a:lstStyle/>
          <a:p>
            <a:pPr marL="571500" indent="-571500" algn="r" rtl="1">
              <a:buClr>
                <a:srgbClr val="C00000"/>
              </a:buClr>
              <a:buFont typeface="Wingdings" panose="05000000000000000000" pitchFamily="2" charset="2"/>
              <a:buChar char="Ø"/>
            </a:pPr>
            <a:r>
              <a:rPr lang="he-IL" sz="3400" dirty="0">
                <a:latin typeface="Calibri" panose="020F0502020204030204" pitchFamily="34" charset="0"/>
                <a:cs typeface="Calibri" panose="020F0502020204030204" pitchFamily="34" charset="0"/>
              </a:rPr>
              <a:t>המודול בעצם מנצל </a:t>
            </a:r>
            <a:r>
              <a:rPr lang="en-US" sz="3400" u="sng" dirty="0">
                <a:latin typeface="Calibri" panose="020F0502020204030204" pitchFamily="34" charset="0"/>
                <a:cs typeface="Calibri" panose="020F0502020204030204" pitchFamily="34" charset="0"/>
              </a:rPr>
              <a:t>Use-After-Free</a:t>
            </a:r>
            <a:r>
              <a:rPr lang="he-IL" sz="3400" dirty="0">
                <a:latin typeface="Calibri" panose="020F0502020204030204" pitchFamily="34" charset="0"/>
                <a:cs typeface="Calibri" panose="020F0502020204030204" pitchFamily="34" charset="0"/>
              </a:rPr>
              <a:t>: כאשר תכנית מנסה לבצע פעולות על </a:t>
            </a:r>
            <a:r>
              <a:rPr lang="he-IL" sz="3400" b="1" dirty="0">
                <a:latin typeface="Calibri" panose="020F0502020204030204" pitchFamily="34" charset="0"/>
                <a:cs typeface="Calibri" panose="020F0502020204030204" pitchFamily="34" charset="0"/>
              </a:rPr>
              <a:t>זכרון ששוחרר כבר</a:t>
            </a:r>
            <a:r>
              <a:rPr lang="he-IL" sz="3400" dirty="0">
                <a:latin typeface="Calibri" panose="020F0502020204030204" pitchFamily="34" charset="0"/>
                <a:cs typeface="Calibri" panose="020F0502020204030204" pitchFamily="34" charset="0"/>
              </a:rPr>
              <a:t>. </a:t>
            </a:r>
            <a:endParaRPr lang="he-IL" sz="3400" dirty="0" smtClean="0">
              <a:latin typeface="Calibri" panose="020F0502020204030204" pitchFamily="34" charset="0"/>
              <a:cs typeface="Calibri" panose="020F0502020204030204" pitchFamily="34" charset="0"/>
            </a:endParaRPr>
          </a:p>
          <a:p>
            <a:pPr algn="r" rtl="1">
              <a:buClr>
                <a:srgbClr val="C00000"/>
              </a:buClr>
            </a:pPr>
            <a:endParaRPr lang="he-IL" sz="3400" dirty="0">
              <a:latin typeface="Calibri" panose="020F0502020204030204" pitchFamily="34" charset="0"/>
              <a:cs typeface="Calibri" panose="020F0502020204030204" pitchFamily="34" charset="0"/>
            </a:endParaRPr>
          </a:p>
          <a:p>
            <a:pPr marL="571500" indent="-571500" algn="r" rtl="1">
              <a:buClr>
                <a:srgbClr val="C00000"/>
              </a:buClr>
              <a:buFont typeface="Wingdings" panose="05000000000000000000" pitchFamily="2" charset="2"/>
              <a:buChar char="Ø"/>
            </a:pPr>
            <a:r>
              <a:rPr lang="he-IL" sz="3400" dirty="0" smtClean="0">
                <a:latin typeface="Calibri" panose="020F0502020204030204" pitchFamily="34" charset="0"/>
                <a:cs typeface="Calibri" panose="020F0502020204030204" pitchFamily="34" charset="0"/>
              </a:rPr>
              <a:t>זהו </a:t>
            </a:r>
            <a:r>
              <a:rPr lang="he-IL" sz="3400" dirty="0">
                <a:latin typeface="Calibri" panose="020F0502020204030204" pitchFamily="34" charset="0"/>
                <a:cs typeface="Calibri" panose="020F0502020204030204" pitchFamily="34" charset="0"/>
              </a:rPr>
              <a:t>באג שקרוב לוודאי יגרום לקריסה מכיוון שהזיכרון כבר </a:t>
            </a:r>
            <a:r>
              <a:rPr lang="he-IL" sz="3400" dirty="0" smtClean="0">
                <a:latin typeface="Calibri" panose="020F0502020204030204" pitchFamily="34" charset="0"/>
                <a:cs typeface="Calibri" panose="020F0502020204030204" pitchFamily="34" charset="0"/>
              </a:rPr>
              <a:t>לא </a:t>
            </a:r>
            <a:r>
              <a:rPr lang="he-IL" sz="3400" dirty="0">
                <a:latin typeface="Calibri" panose="020F0502020204030204" pitchFamily="34" charset="0"/>
                <a:cs typeface="Calibri" panose="020F0502020204030204" pitchFamily="34" charset="0"/>
              </a:rPr>
              <a:t>מכיל את הערכים </a:t>
            </a:r>
            <a:r>
              <a:rPr lang="he-IL" sz="3400" dirty="0" smtClean="0">
                <a:latin typeface="Calibri" panose="020F0502020204030204" pitchFamily="34" charset="0"/>
                <a:cs typeface="Calibri" panose="020F0502020204030204" pitchFamily="34" charset="0"/>
              </a:rPr>
              <a:t>הצפויים, </a:t>
            </a:r>
            <a:r>
              <a:rPr lang="he-IL" sz="3400" dirty="0">
                <a:latin typeface="Calibri" panose="020F0502020204030204" pitchFamily="34" charset="0"/>
                <a:cs typeface="Calibri" panose="020F0502020204030204" pitchFamily="34" charset="0"/>
              </a:rPr>
              <a:t>אולם אם מצליחים </a:t>
            </a:r>
            <a:r>
              <a:rPr lang="he-IL" sz="3400" dirty="0" smtClean="0">
                <a:latin typeface="Calibri" panose="020F0502020204030204" pitchFamily="34" charset="0"/>
                <a:cs typeface="Calibri" panose="020F0502020204030204" pitchFamily="34" charset="0"/>
              </a:rPr>
              <a:t>"</a:t>
            </a:r>
            <a:r>
              <a:rPr lang="he-IL" sz="3400" dirty="0">
                <a:latin typeface="Calibri" panose="020F0502020204030204" pitchFamily="34" charset="0"/>
                <a:cs typeface="Calibri" panose="020F0502020204030204" pitchFamily="34" charset="0"/>
              </a:rPr>
              <a:t>לתפוס" את הזיכרון לאחר השחרור ולהכניס אליו אובייקט מזוייף, התכנית </a:t>
            </a:r>
            <a:r>
              <a:rPr lang="he-IL" sz="3400" b="1" dirty="0">
                <a:latin typeface="Calibri" panose="020F0502020204030204" pitchFamily="34" charset="0"/>
                <a:cs typeface="Calibri" panose="020F0502020204030204" pitchFamily="34" charset="0"/>
              </a:rPr>
              <a:t>תמשיך את ריצתה ותשתמש באובייקט המזוייף</a:t>
            </a:r>
            <a:r>
              <a:rPr lang="he-IL" sz="3400" dirty="0">
                <a:latin typeface="Calibri" panose="020F0502020204030204" pitchFamily="34" charset="0"/>
                <a:cs typeface="Calibri" panose="020F0502020204030204" pitchFamily="34" charset="0"/>
              </a:rPr>
              <a:t> שבשליטת התוקף כאילו היה המקורי. </a:t>
            </a:r>
            <a:endParaRPr lang="he-IL" sz="3400" dirty="0" smtClean="0">
              <a:latin typeface="Calibri" panose="020F0502020204030204" pitchFamily="34" charset="0"/>
              <a:cs typeface="Calibri" panose="020F0502020204030204" pitchFamily="34" charset="0"/>
            </a:endParaRPr>
          </a:p>
        </p:txBody>
      </p:sp>
      <p:sp>
        <p:nvSpPr>
          <p:cNvPr id="3" name="Rectangle 2"/>
          <p:cNvSpPr/>
          <p:nvPr/>
        </p:nvSpPr>
        <p:spPr>
          <a:xfrm>
            <a:off x="3339468" y="272262"/>
            <a:ext cx="5480988" cy="923330"/>
          </a:xfrm>
          <a:prstGeom prst="rect">
            <a:avLst/>
          </a:prstGeom>
          <a:noFill/>
        </p:spPr>
        <p:txBody>
          <a:bodyPr wrap="none" lIns="91440" tIns="45720" rIns="91440" bIns="45720">
            <a:spAutoFit/>
          </a:bodyPr>
          <a:lstStyle/>
          <a:p>
            <a:pPr algn="ctr"/>
            <a:r>
              <a:rPr lang="he-IL" sz="5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libri" panose="020F0502020204030204" pitchFamily="34" charset="0"/>
                <a:cs typeface="Calibri" panose="020F0502020204030204" pitchFamily="34" charset="0"/>
              </a:rPr>
              <a:t>קצת הקדמה ומושגים</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33220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7376" y="1889080"/>
            <a:ext cx="11165305" cy="5078313"/>
          </a:xfrm>
          <a:prstGeom prst="rect">
            <a:avLst/>
          </a:prstGeom>
          <a:noFill/>
        </p:spPr>
        <p:txBody>
          <a:bodyPr wrap="square" rtlCol="1">
            <a:spAutoFit/>
          </a:bodyPr>
          <a:lstStyle/>
          <a:p>
            <a:pPr marL="571500" indent="-571500" algn="r" rtl="1">
              <a:buClr>
                <a:srgbClr val="C00000"/>
              </a:buClr>
              <a:buFont typeface="Wingdings" panose="05000000000000000000" pitchFamily="2" charset="2"/>
              <a:buChar char="Ø"/>
            </a:pPr>
            <a:r>
              <a:rPr lang="he-IL" sz="3400" dirty="0">
                <a:latin typeface="Calibri" panose="020F0502020204030204" pitchFamily="34" charset="0"/>
                <a:cs typeface="Calibri" panose="020F0502020204030204" pitchFamily="34" charset="0"/>
              </a:rPr>
              <a:t>כתוצאה מכך ניתן לשלוט במהלך התכנית, ולבצע </a:t>
            </a:r>
            <a:r>
              <a:rPr lang="he-IL" sz="3400" b="1" dirty="0">
                <a:latin typeface="Calibri" panose="020F0502020204030204" pitchFamily="34" charset="0"/>
                <a:cs typeface="Calibri" panose="020F0502020204030204" pitchFamily="34" charset="0"/>
              </a:rPr>
              <a:t>קוד אקראי כלשהו </a:t>
            </a:r>
            <a:r>
              <a:rPr lang="he-IL" sz="3400" dirty="0">
                <a:latin typeface="Calibri" panose="020F0502020204030204" pitchFamily="34" charset="0"/>
                <a:cs typeface="Calibri" panose="020F0502020204030204" pitchFamily="34" charset="0"/>
              </a:rPr>
              <a:t>שנבחר ע"י התוקף</a:t>
            </a:r>
            <a:r>
              <a:rPr lang="he-IL" sz="3400" dirty="0" smtClean="0">
                <a:latin typeface="Calibri" panose="020F0502020204030204" pitchFamily="34" charset="0"/>
                <a:cs typeface="Calibri" panose="020F0502020204030204" pitchFamily="34" charset="0"/>
              </a:rPr>
              <a:t>.</a:t>
            </a:r>
          </a:p>
          <a:p>
            <a:pPr algn="r" rtl="1">
              <a:buClr>
                <a:srgbClr val="C00000"/>
              </a:buClr>
            </a:pPr>
            <a:endParaRPr lang="en-US" sz="3400" u="sng" dirty="0" smtClean="0">
              <a:latin typeface="Calibri" panose="020F0502020204030204" pitchFamily="34" charset="0"/>
              <a:cs typeface="Calibri" panose="020F0502020204030204" pitchFamily="34" charset="0"/>
            </a:endParaRPr>
          </a:p>
          <a:p>
            <a:pPr marL="571500" indent="-571500" algn="r" rtl="1">
              <a:buClr>
                <a:srgbClr val="C00000"/>
              </a:buClr>
              <a:buFont typeface="Wingdings" panose="05000000000000000000" pitchFamily="2" charset="2"/>
              <a:buChar char="Ø"/>
            </a:pPr>
            <a:r>
              <a:rPr lang="en-US" sz="3400" u="sng" dirty="0" smtClean="0">
                <a:latin typeface="Calibri" panose="020F0502020204030204" pitchFamily="34" charset="0"/>
                <a:cs typeface="Calibri" panose="020F0502020204030204" pitchFamily="34" charset="0"/>
              </a:rPr>
              <a:t>Heap Spraying</a:t>
            </a:r>
            <a:r>
              <a:rPr lang="he-IL" sz="3400" dirty="0" smtClean="0">
                <a:latin typeface="Calibri" panose="020F0502020204030204" pitchFamily="34" charset="0"/>
                <a:cs typeface="Calibri" panose="020F0502020204030204" pitchFamily="34" charset="0"/>
              </a:rPr>
              <a:t>: ע"י הבנת מנגנון ההקצאות של המערכת ושל התכנית הפגיעה בפרט אפשר, ע"י הקצאות מחושבות היטב, להבטיח כי את הזכרון שהתכנית שחררה יתפוס המידע שלנו.</a:t>
            </a:r>
          </a:p>
          <a:p>
            <a:pPr marL="571500" indent="-571500" algn="r" rtl="1">
              <a:buClr>
                <a:srgbClr val="C00000"/>
              </a:buClr>
              <a:buFont typeface="Wingdings" panose="05000000000000000000" pitchFamily="2" charset="2"/>
              <a:buChar char="Ø"/>
            </a:pPr>
            <a:endParaRPr lang="he-IL" sz="3600" dirty="0" smtClean="0">
              <a:latin typeface="Calibri" panose="020F0502020204030204" pitchFamily="34" charset="0"/>
              <a:cs typeface="Calibri" panose="020F0502020204030204" pitchFamily="34" charset="0"/>
            </a:endParaRPr>
          </a:p>
          <a:p>
            <a:pPr algn="r" rtl="1">
              <a:buClr>
                <a:srgbClr val="C00000"/>
              </a:buClr>
            </a:pPr>
            <a:endParaRPr lang="he-IL" sz="3600" dirty="0" smtClean="0">
              <a:latin typeface="Calibri" panose="020F0502020204030204" pitchFamily="34" charset="0"/>
              <a:cs typeface="Calibri" panose="020F0502020204030204" pitchFamily="34" charset="0"/>
            </a:endParaRPr>
          </a:p>
          <a:p>
            <a:pPr algn="r" rtl="1"/>
            <a:endParaRPr lang="en-US" sz="3600" dirty="0">
              <a:latin typeface="Calibri" panose="020F0502020204030204" pitchFamily="34" charset="0"/>
              <a:cs typeface="Calibri" panose="020F0502020204030204" pitchFamily="34" charset="0"/>
            </a:endParaRPr>
          </a:p>
        </p:txBody>
      </p:sp>
      <p:sp>
        <p:nvSpPr>
          <p:cNvPr id="3" name="Rectangle 2"/>
          <p:cNvSpPr/>
          <p:nvPr/>
        </p:nvSpPr>
        <p:spPr>
          <a:xfrm>
            <a:off x="2952718" y="260987"/>
            <a:ext cx="6095999" cy="923330"/>
          </a:xfrm>
          <a:prstGeom prst="rect">
            <a:avLst/>
          </a:prstGeom>
        </p:spPr>
        <p:txBody>
          <a:bodyPr wrap="square">
            <a:spAutoFit/>
          </a:bodyPr>
          <a:lstStyle/>
          <a:p>
            <a:pPr algn="ctr"/>
            <a:r>
              <a:rPr lang="he-IL"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libri" panose="020F0502020204030204" pitchFamily="34" charset="0"/>
                <a:cs typeface="Calibri" panose="020F0502020204030204" pitchFamily="34" charset="0"/>
              </a:rPr>
              <a:t>קצת הקדמה ומושגים</a:t>
            </a:r>
            <a:endPar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42605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3562" y="1518167"/>
            <a:ext cx="10347158" cy="4308872"/>
          </a:xfrm>
          <a:prstGeom prst="rect">
            <a:avLst/>
          </a:prstGeom>
          <a:noFill/>
        </p:spPr>
        <p:txBody>
          <a:bodyPr wrap="square" rtlCol="1">
            <a:spAutoFit/>
          </a:bodyPr>
          <a:lstStyle/>
          <a:p>
            <a:pPr algn="r" rtl="1"/>
            <a:r>
              <a:rPr lang="he-IL" sz="3400" dirty="0" smtClean="0">
                <a:latin typeface="Calibri" panose="020F0502020204030204" pitchFamily="34" charset="0"/>
                <a:cs typeface="Calibri" panose="020F0502020204030204" pitchFamily="34" charset="0"/>
              </a:rPr>
              <a:t>על </a:t>
            </a:r>
            <a:r>
              <a:rPr lang="he-IL" sz="3400" dirty="0">
                <a:latin typeface="Calibri" panose="020F0502020204030204" pitchFamily="34" charset="0"/>
                <a:cs typeface="Calibri" panose="020F0502020204030204" pitchFamily="34" charset="0"/>
              </a:rPr>
              <a:t>מנת לנצל זאת, המודול מייצר שני קבצים: </a:t>
            </a:r>
            <a:endParaRPr lang="he-IL" sz="3400" dirty="0" smtClean="0">
              <a:latin typeface="Calibri" panose="020F0502020204030204" pitchFamily="34" charset="0"/>
              <a:cs typeface="Calibri" panose="020F0502020204030204" pitchFamily="34" charset="0"/>
            </a:endParaRPr>
          </a:p>
          <a:p>
            <a:pPr marL="571500" indent="-571500" algn="r" rtl="1">
              <a:buClr>
                <a:srgbClr val="C00000"/>
              </a:buClr>
              <a:buFont typeface="Wingdings" panose="05000000000000000000" pitchFamily="2" charset="2"/>
              <a:buChar char="Ø"/>
            </a:pPr>
            <a:r>
              <a:rPr lang="he-IL" sz="3400" dirty="0" smtClean="0">
                <a:latin typeface="Calibri" panose="020F0502020204030204" pitchFamily="34" charset="0"/>
                <a:cs typeface="Calibri" panose="020F0502020204030204" pitchFamily="34" charset="0"/>
              </a:rPr>
              <a:t>הראשון </a:t>
            </a:r>
            <a:r>
              <a:rPr lang="he-IL" sz="3400" dirty="0">
                <a:latin typeface="Calibri" panose="020F0502020204030204" pitchFamily="34" charset="0"/>
                <a:cs typeface="Calibri" panose="020F0502020204030204" pitchFamily="34" charset="0"/>
              </a:rPr>
              <a:t>מכיל את ה"פגיעות" עצמה ואת ה-</a:t>
            </a:r>
            <a:r>
              <a:rPr lang="en-US" sz="3400" dirty="0">
                <a:latin typeface="Calibri" panose="020F0502020204030204" pitchFamily="34" charset="0"/>
                <a:cs typeface="Calibri" panose="020F0502020204030204" pitchFamily="34" charset="0"/>
              </a:rPr>
              <a:t>heap </a:t>
            </a:r>
            <a:r>
              <a:rPr lang="en-US" sz="3400" dirty="0" smtClean="0">
                <a:latin typeface="Calibri" panose="020F0502020204030204" pitchFamily="34" charset="0"/>
                <a:cs typeface="Calibri" panose="020F0502020204030204" pitchFamily="34" charset="0"/>
              </a:rPr>
              <a:t>spray</a:t>
            </a:r>
            <a:r>
              <a:rPr lang="he-IL" sz="3400" dirty="0" smtClean="0">
                <a:latin typeface="Calibri" panose="020F0502020204030204" pitchFamily="34" charset="0"/>
                <a:cs typeface="Calibri" panose="020F0502020204030204" pitchFamily="34" charset="0"/>
              </a:rPr>
              <a:t>.</a:t>
            </a:r>
          </a:p>
          <a:p>
            <a:pPr marL="571500" indent="-571500" algn="r" rtl="1">
              <a:buClr>
                <a:srgbClr val="C00000"/>
              </a:buClr>
              <a:buFont typeface="Wingdings" panose="05000000000000000000" pitchFamily="2" charset="2"/>
              <a:buChar char="Ø"/>
            </a:pPr>
            <a:r>
              <a:rPr lang="he-IL" sz="3400" dirty="0" smtClean="0">
                <a:latin typeface="Calibri" panose="020F0502020204030204" pitchFamily="34" charset="0"/>
                <a:cs typeface="Calibri" panose="020F0502020204030204" pitchFamily="34" charset="0"/>
              </a:rPr>
              <a:t>השני </a:t>
            </a:r>
            <a:r>
              <a:rPr lang="he-IL" sz="3400" dirty="0">
                <a:latin typeface="Calibri" panose="020F0502020204030204" pitchFamily="34" charset="0"/>
                <a:cs typeface="Calibri" panose="020F0502020204030204" pitchFamily="34" charset="0"/>
              </a:rPr>
              <a:t>נדרש על מנת לקחת את נתיב הקוד הפגיע, וצריך להיות ממוקם תחת אותה תיקייה כמו קובץ ה-</a:t>
            </a:r>
            <a:r>
              <a:rPr lang="en-US" sz="3400" dirty="0">
                <a:latin typeface="Calibri" panose="020F0502020204030204" pitchFamily="34" charset="0"/>
                <a:cs typeface="Calibri" panose="020F0502020204030204" pitchFamily="34" charset="0"/>
              </a:rPr>
              <a:t>.</a:t>
            </a:r>
            <a:r>
              <a:rPr lang="en-US" sz="3400" dirty="0" err="1">
                <a:latin typeface="Calibri" panose="020F0502020204030204" pitchFamily="34" charset="0"/>
                <a:cs typeface="Calibri" panose="020F0502020204030204" pitchFamily="34" charset="0"/>
              </a:rPr>
              <a:t>mkv</a:t>
            </a:r>
            <a:r>
              <a:rPr lang="en-US" sz="3400" dirty="0">
                <a:latin typeface="Calibri" panose="020F0502020204030204" pitchFamily="34" charset="0"/>
                <a:cs typeface="Calibri" panose="020F0502020204030204" pitchFamily="34" charset="0"/>
              </a:rPr>
              <a:t> </a:t>
            </a:r>
            <a:endParaRPr lang="he-IL" sz="3400" dirty="0" smtClean="0">
              <a:latin typeface="Calibri" panose="020F0502020204030204" pitchFamily="34" charset="0"/>
              <a:cs typeface="Calibri" panose="020F0502020204030204" pitchFamily="34" charset="0"/>
            </a:endParaRPr>
          </a:p>
          <a:p>
            <a:pPr algn="r" rtl="1">
              <a:buClr>
                <a:srgbClr val="C00000"/>
              </a:buClr>
            </a:pPr>
            <a:endParaRPr lang="en-US" sz="3400" dirty="0">
              <a:latin typeface="Calibri" panose="020F0502020204030204" pitchFamily="34" charset="0"/>
              <a:cs typeface="Calibri" panose="020F0502020204030204" pitchFamily="34" charset="0"/>
            </a:endParaRPr>
          </a:p>
          <a:p>
            <a:pPr marL="571500" indent="-571500" algn="r" rtl="1">
              <a:buClr>
                <a:srgbClr val="C00000"/>
              </a:buClr>
              <a:buFont typeface="Wingdings" panose="05000000000000000000" pitchFamily="2" charset="2"/>
              <a:buChar char="Ø"/>
            </a:pPr>
            <a:r>
              <a:rPr lang="he-IL" sz="3400" dirty="0" smtClean="0">
                <a:latin typeface="Calibri" panose="020F0502020204030204" pitchFamily="34" charset="0"/>
                <a:cs typeface="Calibri" panose="020F0502020204030204" pitchFamily="34" charset="0"/>
              </a:rPr>
              <a:t>הדגמה מהרשת (בה הקוד האקראי הוא מחשבון):</a:t>
            </a:r>
          </a:p>
          <a:p>
            <a:pPr algn="r" rtl="1"/>
            <a:r>
              <a:rPr lang="en-US" sz="3400" u="sng" dirty="0" smtClean="0">
                <a:hlinkClick r:id="rId2"/>
              </a:rPr>
              <a:t>Calculator POC</a:t>
            </a:r>
            <a:endParaRPr lang="en-US" sz="3400" dirty="0"/>
          </a:p>
          <a:p>
            <a:pPr algn="r" rtl="1"/>
            <a:endParaRPr lang="en-US" sz="3600" dirty="0">
              <a:latin typeface="Calibri" panose="020F0502020204030204" pitchFamily="34" charset="0"/>
              <a:cs typeface="Calibri" panose="020F0502020204030204" pitchFamily="34" charset="0"/>
            </a:endParaRPr>
          </a:p>
        </p:txBody>
      </p:sp>
      <p:sp>
        <p:nvSpPr>
          <p:cNvPr id="3" name="Rectangle 2"/>
          <p:cNvSpPr/>
          <p:nvPr/>
        </p:nvSpPr>
        <p:spPr>
          <a:xfrm>
            <a:off x="3166647" y="131679"/>
            <a:ext cx="5480988" cy="923330"/>
          </a:xfrm>
          <a:prstGeom prst="rect">
            <a:avLst/>
          </a:prstGeom>
        </p:spPr>
        <p:txBody>
          <a:bodyPr wrap="none">
            <a:spAutoFit/>
          </a:bodyPr>
          <a:lstStyle/>
          <a:p>
            <a:pPr algn="ctr"/>
            <a:r>
              <a:rPr lang="he-IL"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libri" panose="020F0502020204030204" pitchFamily="34" charset="0"/>
                <a:cs typeface="Calibri" panose="020F0502020204030204" pitchFamily="34" charset="0"/>
              </a:rPr>
              <a:t>קצת הקדמה ומושגים</a:t>
            </a:r>
            <a:endPar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95082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63146" y="501134"/>
            <a:ext cx="3616696" cy="923330"/>
          </a:xfrm>
          <a:prstGeom prst="rect">
            <a:avLst/>
          </a:prstGeom>
        </p:spPr>
        <p:txBody>
          <a:bodyPr wrap="none">
            <a:spAutoFit/>
          </a:bodyPr>
          <a:lstStyle/>
          <a:p>
            <a:pPr algn="ctr"/>
            <a:r>
              <a:rPr lang="he-IL" sz="5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libri" panose="020F0502020204030204" pitchFamily="34" charset="0"/>
                <a:cs typeface="Calibri" panose="020F0502020204030204" pitchFamily="34" charset="0"/>
              </a:rPr>
              <a:t>פתרון  אפשרי</a:t>
            </a:r>
            <a:endPar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libri" panose="020F0502020204030204" pitchFamily="34" charset="0"/>
              <a:cs typeface="Calibri" panose="020F0502020204030204" pitchFamily="34" charset="0"/>
            </a:endParaRPr>
          </a:p>
        </p:txBody>
      </p:sp>
      <p:sp>
        <p:nvSpPr>
          <p:cNvPr id="5" name="TextBox 4"/>
          <p:cNvSpPr txBox="1"/>
          <p:nvPr/>
        </p:nvSpPr>
        <p:spPr>
          <a:xfrm>
            <a:off x="942110" y="1967346"/>
            <a:ext cx="10261600" cy="4308872"/>
          </a:xfrm>
          <a:prstGeom prst="rect">
            <a:avLst/>
          </a:prstGeom>
          <a:noFill/>
        </p:spPr>
        <p:txBody>
          <a:bodyPr wrap="square" rtlCol="1">
            <a:spAutoFit/>
          </a:bodyPr>
          <a:lstStyle/>
          <a:p>
            <a:pPr marL="285750" indent="-285750" algn="r" rtl="1">
              <a:buClr>
                <a:srgbClr val="C00000"/>
              </a:buClr>
              <a:buFont typeface="Wingdings" panose="05000000000000000000" pitchFamily="2" charset="2"/>
              <a:buChar char="Ø"/>
            </a:pPr>
            <a:r>
              <a:rPr lang="he-IL" sz="3600" dirty="0" smtClean="0">
                <a:latin typeface="Calibri" panose="020F0502020204030204" pitchFamily="34" charset="0"/>
                <a:cs typeface="Calibri" panose="020F0502020204030204" pitchFamily="34" charset="0"/>
              </a:rPr>
              <a:t> </a:t>
            </a:r>
            <a:r>
              <a:rPr lang="he-IL" sz="3400" dirty="0" smtClean="0">
                <a:latin typeface="Calibri" panose="020F0502020204030204" pitchFamily="34" charset="0"/>
                <a:cs typeface="Calibri" panose="020F0502020204030204" pitchFamily="34" charset="0"/>
              </a:rPr>
              <a:t>הפתרון בו בחרתי הוא </a:t>
            </a:r>
            <a:r>
              <a:rPr lang="he-IL" sz="3400" b="1" dirty="0" smtClean="0">
                <a:latin typeface="Calibri" panose="020F0502020204030204" pitchFamily="34" charset="0"/>
                <a:cs typeface="Calibri" panose="020F0502020204030204" pitchFamily="34" charset="0"/>
              </a:rPr>
              <a:t>חסימת קבצי </a:t>
            </a:r>
            <a:r>
              <a:rPr lang="en-US" sz="3400" b="1" dirty="0" err="1" smtClean="0">
                <a:latin typeface="Calibri" panose="020F0502020204030204" pitchFamily="34" charset="0"/>
                <a:cs typeface="Calibri" panose="020F0502020204030204" pitchFamily="34" charset="0"/>
              </a:rPr>
              <a:t>mkv</a:t>
            </a:r>
            <a:r>
              <a:rPr lang="he-IL" sz="3400" b="1" dirty="0" smtClean="0">
                <a:latin typeface="Calibri" panose="020F0502020204030204" pitchFamily="34" charset="0"/>
                <a:cs typeface="Calibri" panose="020F0502020204030204" pitchFamily="34" charset="0"/>
              </a:rPr>
              <a:t> מעל </a:t>
            </a:r>
            <a:r>
              <a:rPr lang="en-US" sz="3400" b="1" dirty="0" smtClean="0">
                <a:latin typeface="Calibri" panose="020F0502020204030204" pitchFamily="34" charset="0"/>
                <a:cs typeface="Calibri" panose="020F0502020204030204" pitchFamily="34" charset="0"/>
              </a:rPr>
              <a:t>http</a:t>
            </a:r>
            <a:r>
              <a:rPr lang="he-IL" sz="3400" b="1" dirty="0" smtClean="0">
                <a:latin typeface="Calibri" panose="020F0502020204030204" pitchFamily="34" charset="0"/>
                <a:cs typeface="Calibri" panose="020F0502020204030204" pitchFamily="34" charset="0"/>
              </a:rPr>
              <a:t> ו-</a:t>
            </a:r>
            <a:r>
              <a:rPr lang="en-US" sz="3400" b="1" dirty="0" smtClean="0">
                <a:latin typeface="Calibri" panose="020F0502020204030204" pitchFamily="34" charset="0"/>
                <a:cs typeface="Calibri" panose="020F0502020204030204" pitchFamily="34" charset="0"/>
              </a:rPr>
              <a:t>ftp</a:t>
            </a:r>
            <a:r>
              <a:rPr lang="he-IL" sz="3400" dirty="0" smtClean="0">
                <a:latin typeface="Calibri" panose="020F0502020204030204" pitchFamily="34" charset="0"/>
                <a:cs typeface="Calibri" panose="020F0502020204030204" pitchFamily="34" charset="0"/>
              </a:rPr>
              <a:t>.</a:t>
            </a:r>
          </a:p>
          <a:p>
            <a:pPr marL="285750" indent="-285750" algn="r" rtl="1">
              <a:buClr>
                <a:srgbClr val="C00000"/>
              </a:buClr>
              <a:buFont typeface="Wingdings" panose="05000000000000000000" pitchFamily="2" charset="2"/>
              <a:buChar char="Ø"/>
            </a:pPr>
            <a:r>
              <a:rPr lang="he-IL" sz="3400" dirty="0" smtClean="0">
                <a:latin typeface="Calibri" panose="020F0502020204030204" pitchFamily="34" charset="0"/>
                <a:cs typeface="Calibri" panose="020F0502020204030204" pitchFamily="34" charset="0"/>
              </a:rPr>
              <a:t> הדרך בה חסמתי את הפקטות היא ע"י בדיקת ה-</a:t>
            </a:r>
            <a:r>
              <a:rPr lang="en-US" sz="3400" dirty="0" smtClean="0">
                <a:latin typeface="Calibri" panose="020F0502020204030204" pitchFamily="34" charset="0"/>
                <a:cs typeface="Calibri" panose="020F0502020204030204" pitchFamily="34" charset="0"/>
              </a:rPr>
              <a:t>magic number</a:t>
            </a:r>
            <a:r>
              <a:rPr lang="he-IL" sz="3400" dirty="0" smtClean="0">
                <a:latin typeface="Calibri" panose="020F0502020204030204" pitchFamily="34" charset="0"/>
                <a:cs typeface="Calibri" panose="020F0502020204030204" pitchFamily="34" charset="0"/>
              </a:rPr>
              <a:t> בתחילת הקובץ.</a:t>
            </a:r>
          </a:p>
          <a:p>
            <a:pPr algn="r" rtl="1">
              <a:buClr>
                <a:srgbClr val="C00000"/>
              </a:buClr>
            </a:pPr>
            <a:endParaRPr lang="he-IL" sz="3400" dirty="0" smtClean="0">
              <a:latin typeface="Calibri" panose="020F0502020204030204" pitchFamily="34" charset="0"/>
              <a:cs typeface="Calibri" panose="020F0502020204030204" pitchFamily="34" charset="0"/>
            </a:endParaRPr>
          </a:p>
          <a:p>
            <a:pPr marL="285750" indent="-285750" algn="r" rtl="1">
              <a:buClr>
                <a:srgbClr val="C00000"/>
              </a:buClr>
              <a:buFont typeface="Wingdings" panose="05000000000000000000" pitchFamily="2" charset="2"/>
              <a:buChar char="Ø"/>
            </a:pPr>
            <a:r>
              <a:rPr lang="he-IL" sz="3400" dirty="0">
                <a:latin typeface="Calibri" panose="020F0502020204030204" pitchFamily="34" charset="0"/>
                <a:cs typeface="Calibri" panose="020F0502020204030204" pitchFamily="34" charset="0"/>
              </a:rPr>
              <a:t> </a:t>
            </a:r>
            <a:r>
              <a:rPr lang="he-IL" sz="3400" dirty="0" smtClean="0">
                <a:latin typeface="Calibri" panose="020F0502020204030204" pitchFamily="34" charset="0"/>
                <a:cs typeface="Calibri" panose="020F0502020204030204" pitchFamily="34" charset="0"/>
              </a:rPr>
              <a:t>בדרך זו אנו מונעים קבלת קבצי </a:t>
            </a:r>
            <a:r>
              <a:rPr lang="en-US" sz="3400" dirty="0" err="1" smtClean="0">
                <a:latin typeface="Calibri" panose="020F0502020204030204" pitchFamily="34" charset="0"/>
                <a:cs typeface="Calibri" panose="020F0502020204030204" pitchFamily="34" charset="0"/>
              </a:rPr>
              <a:t>mkv</a:t>
            </a:r>
            <a:r>
              <a:rPr lang="he-IL" sz="3400" dirty="0">
                <a:latin typeface="Calibri" panose="020F0502020204030204" pitchFamily="34" charset="0"/>
                <a:cs typeface="Calibri" panose="020F0502020204030204" pitchFamily="34" charset="0"/>
              </a:rPr>
              <a:t> </a:t>
            </a:r>
            <a:r>
              <a:rPr lang="he-IL" sz="3400" dirty="0" smtClean="0">
                <a:latin typeface="Calibri" panose="020F0502020204030204" pitchFamily="34" charset="0"/>
                <a:cs typeface="Calibri" panose="020F0502020204030204" pitchFamily="34" charset="0"/>
              </a:rPr>
              <a:t>אשר מכילים את ה"פגיעות" ועלולים לגרום לבעיה.</a:t>
            </a:r>
          </a:p>
          <a:p>
            <a:pPr marL="285750" indent="-285750" algn="r" rtl="1">
              <a:buClr>
                <a:srgbClr val="C00000"/>
              </a:buClr>
              <a:buFont typeface="Wingdings" panose="05000000000000000000" pitchFamily="2" charset="2"/>
              <a:buChar char="Ø"/>
            </a:pPr>
            <a:endParaRPr lang="he-IL" sz="3400" dirty="0">
              <a:latin typeface="Calibri" panose="020F0502020204030204" pitchFamily="34" charset="0"/>
              <a:cs typeface="Calibri" panose="020F0502020204030204" pitchFamily="34" charset="0"/>
            </a:endParaRPr>
          </a:p>
          <a:p>
            <a:pPr algn="r" rtl="1">
              <a:buClr>
                <a:srgbClr val="C00000"/>
              </a:buClr>
            </a:pPr>
            <a:endParaRPr lang="he-IL" sz="3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74036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3539</TotalTime>
  <Words>609</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Wingdings</vt:lpstr>
      <vt:lpstr>Wingdings 3</vt:lpstr>
      <vt:lpstr>Ion Boardroom</vt:lpstr>
      <vt:lpstr>סדנא באבטחת מידע</vt:lpstr>
      <vt:lpstr>DLP – הגנה מפני דליפה</vt:lpstr>
      <vt:lpstr>PowerPoint Presentation</vt:lpstr>
      <vt:lpstr>PowerPoint Presentation</vt:lpstr>
      <vt:lpstr> הגנה מפני חולשה -   </vt:lpstr>
      <vt:lpstr>PowerPoint Presentation</vt:lpstr>
      <vt:lpstr>PowerPoint Presentation</vt:lpstr>
      <vt:lpstr>PowerPoint Presentation</vt:lpstr>
      <vt:lpstr>PowerPoint Presentation</vt:lpstr>
      <vt:lpstr>PowerPoint Presentation</vt:lpstr>
      <vt:lpstr>PowerPoint Presentation</vt:lpstr>
      <vt:lpstr>אתגרים וקשיים במהלך הסדנא</vt:lpstr>
    </vt:vector>
  </TitlesOfParts>
  <Company>Windows 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סדנא באבטחת מידע</dc:title>
  <dc:creator>Admin</dc:creator>
  <cp:lastModifiedBy>Admin</cp:lastModifiedBy>
  <cp:revision>119</cp:revision>
  <dcterms:created xsi:type="dcterms:W3CDTF">2019-04-09T07:05:42Z</dcterms:created>
  <dcterms:modified xsi:type="dcterms:W3CDTF">2019-05-06T17:02:48Z</dcterms:modified>
</cp:coreProperties>
</file>