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layfair Display Bold" charset="1" panose="00000000000000000000"/>
      <p:regular r:id="rId20"/>
    </p:embeddedFont>
    <p:embeddedFont>
      <p:font typeface="Open Sans" charset="1" panose="020B0606030504020204"/>
      <p:regular r:id="rId21"/>
    </p:embeddedFont>
    <p:embeddedFont>
      <p:font typeface="Lora" charset="1" panose="00000500000000000000"/>
      <p:regular r:id="rId22"/>
    </p:embeddedFont>
    <p:embeddedFont>
      <p:font typeface="Open Sans Bold" charset="1" panose="020B0806030504020204"/>
      <p:regular r:id="rId23"/>
    </p:embeddedFont>
    <p:embeddedFont>
      <p:font typeface="Lora Bold" charset="1" panose="00000800000000000000"/>
      <p:regular r:id="rId24"/>
    </p:embeddedFont>
    <p:embeddedFont>
      <p:font typeface="Playfair Display"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738634"/>
            <a:ext cx="16166170" cy="7715245"/>
            <a:chOff x="0" y="0"/>
            <a:chExt cx="21554893" cy="10286994"/>
          </a:xfrm>
        </p:grpSpPr>
        <p:sp>
          <p:nvSpPr>
            <p:cNvPr name="TextBox 3" id="3"/>
            <p:cNvSpPr txBox="true"/>
            <p:nvPr/>
          </p:nvSpPr>
          <p:spPr>
            <a:xfrm rot="0">
              <a:off x="0" y="-9525"/>
              <a:ext cx="21554893" cy="4103157"/>
            </a:xfrm>
            <a:prstGeom prst="rect">
              <a:avLst/>
            </a:prstGeom>
          </p:spPr>
          <p:txBody>
            <a:bodyPr anchor="t" rtlCol="false" tIns="0" lIns="0" bIns="0" rIns="0">
              <a:spAutoFit/>
            </a:bodyPr>
            <a:lstStyle/>
            <a:p>
              <a:pPr algn="l">
                <a:lnSpc>
                  <a:spcPts val="9761"/>
                </a:lnSpc>
              </a:pPr>
              <a:r>
                <a:rPr lang="en-US" sz="8001" b="true">
                  <a:solidFill>
                    <a:srgbClr val="000000"/>
                  </a:solidFill>
                  <a:latin typeface="Playfair Display Bold"/>
                  <a:ea typeface="Playfair Display Bold"/>
                  <a:cs typeface="Playfair Display Bold"/>
                  <a:sym typeface="Playfair Display Bold"/>
                </a:rPr>
                <a:t>Projet java avancé</a:t>
              </a:r>
            </a:p>
            <a:p>
              <a:pPr algn="l">
                <a:lnSpc>
                  <a:spcPts val="14640"/>
                </a:lnSpc>
              </a:pPr>
              <a:r>
                <a:rPr lang="en-US" sz="12000" b="true">
                  <a:solidFill>
                    <a:srgbClr val="000000"/>
                  </a:solidFill>
                  <a:latin typeface="Playfair Display Bold"/>
                  <a:ea typeface="Playfair Display Bold"/>
                  <a:cs typeface="Playfair Display Bold"/>
                  <a:sym typeface="Playfair Display Bold"/>
                </a:rPr>
                <a:t>EASYCONTACT</a:t>
              </a:r>
            </a:p>
          </p:txBody>
        </p:sp>
        <p:sp>
          <p:nvSpPr>
            <p:cNvPr name="TextBox 4" id="4"/>
            <p:cNvSpPr txBox="true"/>
            <p:nvPr/>
          </p:nvSpPr>
          <p:spPr>
            <a:xfrm rot="0">
              <a:off x="258875" y="9347363"/>
              <a:ext cx="15904086" cy="515620"/>
            </a:xfrm>
            <a:prstGeom prst="rect">
              <a:avLst/>
            </a:prstGeom>
          </p:spPr>
          <p:txBody>
            <a:bodyPr anchor="t" rtlCol="false" tIns="0" lIns="0" bIns="0" rIns="0">
              <a:spAutoFit/>
            </a:bodyPr>
            <a:lstStyle/>
            <a:p>
              <a:pPr algn="l">
                <a:lnSpc>
                  <a:spcPts val="3359"/>
                </a:lnSpc>
              </a:pPr>
              <a:r>
                <a:rPr lang="en-US" sz="2400" spc="105">
                  <a:solidFill>
                    <a:srgbClr val="000000"/>
                  </a:solidFill>
                  <a:latin typeface="Open Sans"/>
                  <a:ea typeface="Open Sans"/>
                  <a:cs typeface="Open Sans"/>
                  <a:sym typeface="Open Sans"/>
                </a:rPr>
                <a:t>2024/2025</a:t>
              </a:r>
            </a:p>
          </p:txBody>
        </p:sp>
        <p:sp>
          <p:nvSpPr>
            <p:cNvPr name="AutoShape 5" id="5"/>
            <p:cNvSpPr/>
            <p:nvPr/>
          </p:nvSpPr>
          <p:spPr>
            <a:xfrm>
              <a:off x="258875" y="10261594"/>
              <a:ext cx="4337621" cy="0"/>
            </a:xfrm>
            <a:prstGeom prst="line">
              <a:avLst/>
            </a:prstGeom>
            <a:ln cap="flat" w="50800">
              <a:solidFill>
                <a:srgbClr val="5B5B5B"/>
              </a:solidFill>
              <a:prstDash val="solid"/>
              <a:headEnd type="none" len="sm" w="sm"/>
              <a:tailEnd type="none" len="sm" w="sm"/>
            </a:ln>
          </p:spPr>
        </p:sp>
      </p:grpSp>
      <p:sp>
        <p:nvSpPr>
          <p:cNvPr name="Freeform 6" id="6"/>
          <p:cNvSpPr/>
          <p:nvPr/>
        </p:nvSpPr>
        <p:spPr>
          <a:xfrm flipH="false" flipV="false" rot="0">
            <a:off x="14464508" y="-468635"/>
            <a:ext cx="4443178" cy="2994669"/>
          </a:xfrm>
          <a:custGeom>
            <a:avLst/>
            <a:gdLst/>
            <a:ahLst/>
            <a:cxnLst/>
            <a:rect r="r" b="b" t="t" l="l"/>
            <a:pathLst>
              <a:path h="2994669" w="4443178">
                <a:moveTo>
                  <a:pt x="0" y="0"/>
                </a:moveTo>
                <a:lnTo>
                  <a:pt x="4443177" y="0"/>
                </a:lnTo>
                <a:lnTo>
                  <a:pt x="4443177" y="2994670"/>
                </a:lnTo>
                <a:lnTo>
                  <a:pt x="0" y="2994670"/>
                </a:lnTo>
                <a:lnTo>
                  <a:pt x="0" y="0"/>
                </a:lnTo>
                <a:close/>
              </a:path>
            </a:pathLst>
          </a:custGeom>
          <a:blipFill>
            <a:blip r:embed="rId2"/>
            <a:stretch>
              <a:fillRect l="0" t="0" r="0" b="0"/>
            </a:stretch>
          </a:blipFill>
        </p:spPr>
      </p:sp>
      <p:sp>
        <p:nvSpPr>
          <p:cNvPr name="TextBox 7" id="7"/>
          <p:cNvSpPr txBox="true"/>
          <p:nvPr/>
        </p:nvSpPr>
        <p:spPr>
          <a:xfrm rot="0">
            <a:off x="13057874" y="7481887"/>
            <a:ext cx="3628223" cy="504826"/>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Lora"/>
                <a:ea typeface="Lora"/>
                <a:cs typeface="Lora"/>
                <a:sym typeface="Lora"/>
              </a:rPr>
              <a:t>  -     2 LIG 1   -</a:t>
            </a:r>
          </a:p>
        </p:txBody>
      </p:sp>
      <p:grpSp>
        <p:nvGrpSpPr>
          <p:cNvPr name="Group 8" id="8"/>
          <p:cNvGrpSpPr/>
          <p:nvPr/>
        </p:nvGrpSpPr>
        <p:grpSpPr>
          <a:xfrm rot="0">
            <a:off x="6295698" y="1339345"/>
            <a:ext cx="12611988" cy="7841748"/>
            <a:chOff x="0" y="0"/>
            <a:chExt cx="16815984" cy="10455665"/>
          </a:xfrm>
        </p:grpSpPr>
        <p:sp>
          <p:nvSpPr>
            <p:cNvPr name="TextBox 9" id="9"/>
            <p:cNvSpPr txBox="true"/>
            <p:nvPr/>
          </p:nvSpPr>
          <p:spPr>
            <a:xfrm rot="0">
              <a:off x="0" y="-28575"/>
              <a:ext cx="16815984" cy="1702740"/>
            </a:xfrm>
            <a:prstGeom prst="rect">
              <a:avLst/>
            </a:prstGeom>
          </p:spPr>
          <p:txBody>
            <a:bodyPr anchor="t" rtlCol="false" tIns="0" lIns="0" bIns="0" rIns="0">
              <a:spAutoFit/>
            </a:bodyPr>
            <a:lstStyle/>
            <a:p>
              <a:pPr algn="l">
                <a:lnSpc>
                  <a:spcPts val="10118"/>
                </a:lnSpc>
              </a:pPr>
            </a:p>
          </p:txBody>
        </p:sp>
        <p:sp>
          <p:nvSpPr>
            <p:cNvPr name="TextBox 10" id="10"/>
            <p:cNvSpPr txBox="true"/>
            <p:nvPr/>
          </p:nvSpPr>
          <p:spPr>
            <a:xfrm rot="0">
              <a:off x="201960" y="6719852"/>
              <a:ext cx="12407524" cy="3326946"/>
            </a:xfrm>
            <a:prstGeom prst="rect">
              <a:avLst/>
            </a:prstGeom>
          </p:spPr>
          <p:txBody>
            <a:bodyPr anchor="t" rtlCol="false" tIns="0" lIns="0" bIns="0" rIns="0">
              <a:spAutoFit/>
            </a:bodyPr>
            <a:lstStyle/>
            <a:p>
              <a:pPr algn="l">
                <a:lnSpc>
                  <a:spcPts val="4049"/>
                </a:lnSpc>
              </a:pPr>
              <a:r>
                <a:rPr lang="en-US" b="true" sz="2892" spc="127">
                  <a:solidFill>
                    <a:srgbClr val="000000"/>
                  </a:solidFill>
                  <a:latin typeface="Open Sans Bold"/>
                  <a:ea typeface="Open Sans Bold"/>
                  <a:cs typeface="Open Sans Bold"/>
                  <a:sym typeface="Open Sans Bold"/>
                </a:rPr>
                <a:t>RÉALISÉ PAR :</a:t>
              </a:r>
            </a:p>
            <a:p>
              <a:pPr algn="l">
                <a:lnSpc>
                  <a:spcPts val="4049"/>
                </a:lnSpc>
              </a:pPr>
              <a:r>
                <a:rPr lang="en-US" sz="2892" spc="127">
                  <a:solidFill>
                    <a:srgbClr val="000000"/>
                  </a:solidFill>
                  <a:latin typeface="Open Sans"/>
                  <a:ea typeface="Open Sans"/>
                  <a:cs typeface="Open Sans"/>
                  <a:sym typeface="Open Sans"/>
                </a:rPr>
                <a:t>HANIN HEDHLI</a:t>
              </a:r>
            </a:p>
            <a:p>
              <a:pPr algn="l">
                <a:lnSpc>
                  <a:spcPts val="4049"/>
                </a:lnSpc>
              </a:pPr>
              <a:r>
                <a:rPr lang="en-US" sz="2892" spc="127">
                  <a:solidFill>
                    <a:srgbClr val="000000"/>
                  </a:solidFill>
                  <a:latin typeface="Open Sans"/>
                  <a:ea typeface="Open Sans"/>
                  <a:cs typeface="Open Sans"/>
                  <a:sym typeface="Open Sans"/>
                </a:rPr>
                <a:t>ELLA SOUSSI </a:t>
              </a:r>
            </a:p>
            <a:p>
              <a:pPr algn="l">
                <a:lnSpc>
                  <a:spcPts val="4049"/>
                </a:lnSpc>
              </a:pPr>
              <a:r>
                <a:rPr lang="en-US" b="true" sz="2892" spc="127">
                  <a:solidFill>
                    <a:srgbClr val="000000"/>
                  </a:solidFill>
                  <a:latin typeface="Open Sans Bold"/>
                  <a:ea typeface="Open Sans Bold"/>
                  <a:cs typeface="Open Sans Bold"/>
                  <a:sym typeface="Open Sans Bold"/>
                </a:rPr>
                <a:t>ENCADRÉ PAR :</a:t>
              </a:r>
            </a:p>
            <a:p>
              <a:pPr algn="l">
                <a:lnSpc>
                  <a:spcPts val="4049"/>
                </a:lnSpc>
              </a:pPr>
              <a:r>
                <a:rPr lang="en-US" sz="2892" spc="127">
                  <a:solidFill>
                    <a:srgbClr val="000000"/>
                  </a:solidFill>
                  <a:latin typeface="Open Sans"/>
                  <a:ea typeface="Open Sans"/>
                  <a:cs typeface="Open Sans"/>
                  <a:sym typeface="Open Sans"/>
                </a:rPr>
                <a:t>MR KARIM FATHALLAH</a:t>
              </a:r>
            </a:p>
          </p:txBody>
        </p:sp>
        <p:sp>
          <p:nvSpPr>
            <p:cNvPr name="AutoShape 11" id="11"/>
            <p:cNvSpPr/>
            <p:nvPr/>
          </p:nvSpPr>
          <p:spPr>
            <a:xfrm>
              <a:off x="201960" y="10431172"/>
              <a:ext cx="3383982" cy="0"/>
            </a:xfrm>
            <a:prstGeom prst="line">
              <a:avLst/>
            </a:prstGeom>
            <a:ln cap="flat" w="48986">
              <a:solidFill>
                <a:srgbClr val="5B5B5B"/>
              </a:solidFill>
              <a:prstDash val="solid"/>
              <a:headEnd type="none" len="sm" w="sm"/>
              <a:tailEnd type="none" len="sm" w="sm"/>
            </a:ln>
          </p:spPr>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3034059" y="-976659"/>
            <a:ext cx="1457123" cy="5467841"/>
            <a:chOff x="0" y="0"/>
            <a:chExt cx="383769" cy="1440090"/>
          </a:xfrm>
        </p:grpSpPr>
        <p:sp>
          <p:nvSpPr>
            <p:cNvPr name="Freeform 3" id="3"/>
            <p:cNvSpPr/>
            <p:nvPr/>
          </p:nvSpPr>
          <p:spPr>
            <a:xfrm flipH="false" flipV="false" rot="0">
              <a:off x="0" y="0"/>
              <a:ext cx="383769" cy="1440090"/>
            </a:xfrm>
            <a:custGeom>
              <a:avLst/>
              <a:gdLst/>
              <a:ahLst/>
              <a:cxnLst/>
              <a:rect r="r" b="b" t="t" l="l"/>
              <a:pathLst>
                <a:path h="1440090" w="383769">
                  <a:moveTo>
                    <a:pt x="0" y="0"/>
                  </a:moveTo>
                  <a:lnTo>
                    <a:pt x="383769" y="0"/>
                  </a:lnTo>
                  <a:lnTo>
                    <a:pt x="383769" y="1440090"/>
                  </a:lnTo>
                  <a:lnTo>
                    <a:pt x="0" y="1440090"/>
                  </a:lnTo>
                  <a:close/>
                </a:path>
              </a:pathLst>
            </a:custGeom>
            <a:solidFill>
              <a:srgbClr val="E6E6E6"/>
            </a:solidFill>
          </p:spPr>
        </p:sp>
        <p:sp>
          <p:nvSpPr>
            <p:cNvPr name="TextBox 4" id="4"/>
            <p:cNvSpPr txBox="true"/>
            <p:nvPr/>
          </p:nvSpPr>
          <p:spPr>
            <a:xfrm>
              <a:off x="0" y="-38100"/>
              <a:ext cx="383769" cy="147819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234202" y="1157504"/>
            <a:ext cx="10524679" cy="1085215"/>
          </a:xfrm>
          <a:prstGeom prst="rect">
            <a:avLst/>
          </a:prstGeom>
        </p:spPr>
        <p:txBody>
          <a:bodyPr anchor="t" rtlCol="false" tIns="0" lIns="0" bIns="0" rIns="0">
            <a:spAutoFit/>
          </a:bodyPr>
          <a:lstStyle/>
          <a:p>
            <a:pPr algn="just">
              <a:lnSpc>
                <a:spcPts val="8959"/>
              </a:lnSpc>
            </a:pPr>
            <a:r>
              <a:rPr lang="en-US" sz="6399" b="true">
                <a:solidFill>
                  <a:srgbClr val="000000"/>
                </a:solidFill>
                <a:latin typeface="Playfair Display Bold"/>
                <a:ea typeface="Playfair Display Bold"/>
                <a:cs typeface="Playfair Display Bold"/>
                <a:sym typeface="Playfair Display Bold"/>
              </a:rPr>
              <a:t>classe AddContactFrame</a:t>
            </a:r>
          </a:p>
        </p:txBody>
      </p:sp>
      <p:sp>
        <p:nvSpPr>
          <p:cNvPr name="TextBox 6" id="6"/>
          <p:cNvSpPr txBox="true"/>
          <p:nvPr/>
        </p:nvSpPr>
        <p:spPr>
          <a:xfrm rot="0">
            <a:off x="485766" y="2887151"/>
            <a:ext cx="17316468" cy="6688084"/>
          </a:xfrm>
          <a:prstGeom prst="rect">
            <a:avLst/>
          </a:prstGeom>
        </p:spPr>
        <p:txBody>
          <a:bodyPr anchor="t" rtlCol="false" tIns="0" lIns="0" bIns="0" rIns="0">
            <a:spAutoFit/>
          </a:bodyPr>
          <a:lstStyle/>
          <a:p>
            <a:pPr algn="just">
              <a:lnSpc>
                <a:spcPts val="3590"/>
              </a:lnSpc>
              <a:spcBef>
                <a:spcPct val="0"/>
              </a:spcBef>
            </a:pPr>
            <a:r>
              <a:rPr lang="en-US" b="true" sz="2564" u="sng">
                <a:solidFill>
                  <a:srgbClr val="FF3131"/>
                </a:solidFill>
                <a:latin typeface="Lora Bold"/>
                <a:ea typeface="Lora Bold"/>
                <a:cs typeface="Lora Bold"/>
                <a:sym typeface="Lora Bold"/>
              </a:rPr>
              <a:t>Définition :</a:t>
            </a:r>
          </a:p>
          <a:p>
            <a:pPr algn="just">
              <a:lnSpc>
                <a:spcPts val="3590"/>
              </a:lnSpc>
              <a:spcBef>
                <a:spcPct val="0"/>
              </a:spcBef>
            </a:pPr>
            <a:r>
              <a:rPr lang="en-US" sz="2564">
                <a:solidFill>
                  <a:srgbClr val="000000"/>
                </a:solidFill>
                <a:latin typeface="Lora"/>
                <a:ea typeface="Lora"/>
                <a:cs typeface="Lora"/>
                <a:sym typeface="Lora"/>
              </a:rPr>
              <a:t>La classe </a:t>
            </a:r>
            <a:r>
              <a:rPr lang="en-US" b="true" sz="2564">
                <a:solidFill>
                  <a:srgbClr val="0D76BF"/>
                </a:solidFill>
                <a:latin typeface="Lora Bold"/>
                <a:ea typeface="Lora Bold"/>
                <a:cs typeface="Lora Bold"/>
                <a:sym typeface="Lora Bold"/>
              </a:rPr>
              <a:t>AddContactFrame</a:t>
            </a:r>
            <a:r>
              <a:rPr lang="en-US" sz="2564">
                <a:solidFill>
                  <a:srgbClr val="000000"/>
                </a:solidFill>
                <a:latin typeface="Lora"/>
                <a:ea typeface="Lora"/>
                <a:cs typeface="Lora"/>
                <a:sym typeface="Lora"/>
              </a:rPr>
              <a:t> est une classe Java qui étend JFrame pour créer une interface graphique (GUI) permettant à l'utilisateur d'ajouter un nouveau contact à une base de données gérée par la classe </a:t>
            </a:r>
            <a:r>
              <a:rPr lang="en-US" b="true" sz="2564">
                <a:solidFill>
                  <a:srgbClr val="0D76BF"/>
                </a:solidFill>
                <a:latin typeface="Lora Bold"/>
                <a:ea typeface="Lora Bold"/>
                <a:cs typeface="Lora Bold"/>
                <a:sym typeface="Lora Bold"/>
              </a:rPr>
              <a:t>ContactManager</a:t>
            </a:r>
            <a:r>
              <a:rPr lang="en-US" sz="2564">
                <a:solidFill>
                  <a:srgbClr val="000000"/>
                </a:solidFill>
                <a:latin typeface="Lora"/>
                <a:ea typeface="Lora"/>
                <a:cs typeface="Lora"/>
                <a:sym typeface="Lora"/>
              </a:rPr>
              <a:t>. Elle fournit un for</a:t>
            </a:r>
            <a:r>
              <a:rPr lang="en-US" sz="2564">
                <a:solidFill>
                  <a:srgbClr val="000000"/>
                </a:solidFill>
                <a:latin typeface="Lora"/>
                <a:ea typeface="Lora"/>
                <a:cs typeface="Lora"/>
                <a:sym typeface="Lora"/>
              </a:rPr>
              <a:t>mu</a:t>
            </a:r>
            <a:r>
              <a:rPr lang="en-US" sz="2564">
                <a:solidFill>
                  <a:srgbClr val="000000"/>
                </a:solidFill>
                <a:latin typeface="Lora"/>
                <a:ea typeface="Lora"/>
                <a:cs typeface="Lora"/>
                <a:sym typeface="Lora"/>
              </a:rPr>
              <a:t>l</a:t>
            </a:r>
            <a:r>
              <a:rPr lang="en-US" sz="2564">
                <a:solidFill>
                  <a:srgbClr val="000000"/>
                </a:solidFill>
                <a:latin typeface="Lora"/>
                <a:ea typeface="Lora"/>
                <a:cs typeface="Lora"/>
                <a:sym typeface="Lora"/>
              </a:rPr>
              <a:t>a</a:t>
            </a:r>
            <a:r>
              <a:rPr lang="en-US" sz="2564">
                <a:solidFill>
                  <a:srgbClr val="000000"/>
                </a:solidFill>
                <a:latin typeface="Lora"/>
                <a:ea typeface="Lora"/>
                <a:cs typeface="Lora"/>
                <a:sym typeface="Lora"/>
              </a:rPr>
              <a:t>ire </a:t>
            </a:r>
            <a:r>
              <a:rPr lang="en-US" sz="2564">
                <a:solidFill>
                  <a:srgbClr val="000000"/>
                </a:solidFill>
                <a:latin typeface="Lora"/>
                <a:ea typeface="Lora"/>
                <a:cs typeface="Lora"/>
                <a:sym typeface="Lora"/>
              </a:rPr>
              <a:t>av</a:t>
            </a:r>
            <a:r>
              <a:rPr lang="en-US" sz="2564">
                <a:solidFill>
                  <a:srgbClr val="000000"/>
                </a:solidFill>
                <a:latin typeface="Lora"/>
                <a:ea typeface="Lora"/>
                <a:cs typeface="Lora"/>
                <a:sym typeface="Lora"/>
              </a:rPr>
              <a:t>e</a:t>
            </a:r>
            <a:r>
              <a:rPr lang="en-US" sz="2564">
                <a:solidFill>
                  <a:srgbClr val="000000"/>
                </a:solidFill>
                <a:latin typeface="Lora"/>
                <a:ea typeface="Lora"/>
                <a:cs typeface="Lora"/>
                <a:sym typeface="Lora"/>
              </a:rPr>
              <a:t>c d</a:t>
            </a:r>
            <a:r>
              <a:rPr lang="en-US" sz="2564">
                <a:solidFill>
                  <a:srgbClr val="000000"/>
                </a:solidFill>
                <a:latin typeface="Lora"/>
                <a:ea typeface="Lora"/>
                <a:cs typeface="Lora"/>
                <a:sym typeface="Lora"/>
              </a:rPr>
              <a:t>e</a:t>
            </a:r>
            <a:r>
              <a:rPr lang="en-US" sz="2564">
                <a:solidFill>
                  <a:srgbClr val="000000"/>
                </a:solidFill>
                <a:latin typeface="Lora"/>
                <a:ea typeface="Lora"/>
                <a:cs typeface="Lora"/>
                <a:sym typeface="Lora"/>
              </a:rPr>
              <a:t>s</a:t>
            </a:r>
            <a:r>
              <a:rPr lang="en-US" sz="2564">
                <a:solidFill>
                  <a:srgbClr val="000000"/>
                </a:solidFill>
                <a:latin typeface="Lora"/>
                <a:ea typeface="Lora"/>
                <a:cs typeface="Lora"/>
                <a:sym typeface="Lora"/>
              </a:rPr>
              <a:t> </a:t>
            </a:r>
            <a:r>
              <a:rPr lang="en-US" sz="2564">
                <a:solidFill>
                  <a:srgbClr val="000000"/>
                </a:solidFill>
                <a:latin typeface="Lora"/>
                <a:ea typeface="Lora"/>
                <a:cs typeface="Lora"/>
                <a:sym typeface="Lora"/>
              </a:rPr>
              <a:t>champs</a:t>
            </a:r>
            <a:r>
              <a:rPr lang="en-US" sz="2564">
                <a:solidFill>
                  <a:srgbClr val="000000"/>
                </a:solidFill>
                <a:latin typeface="Lora"/>
                <a:ea typeface="Lora"/>
                <a:cs typeface="Lora"/>
                <a:sym typeface="Lora"/>
              </a:rPr>
              <a:t> </a:t>
            </a:r>
            <a:r>
              <a:rPr lang="en-US" sz="2564">
                <a:solidFill>
                  <a:srgbClr val="000000"/>
                </a:solidFill>
                <a:latin typeface="Lora"/>
                <a:ea typeface="Lora"/>
                <a:cs typeface="Lora"/>
                <a:sym typeface="Lora"/>
              </a:rPr>
              <a:t>p</a:t>
            </a:r>
            <a:r>
              <a:rPr lang="en-US" sz="2564">
                <a:solidFill>
                  <a:srgbClr val="000000"/>
                </a:solidFill>
                <a:latin typeface="Lora"/>
                <a:ea typeface="Lora"/>
                <a:cs typeface="Lora"/>
                <a:sym typeface="Lora"/>
              </a:rPr>
              <a:t>our </a:t>
            </a:r>
            <a:r>
              <a:rPr lang="en-US" sz="2564">
                <a:solidFill>
                  <a:srgbClr val="000000"/>
                </a:solidFill>
                <a:latin typeface="Lora"/>
                <a:ea typeface="Lora"/>
                <a:cs typeface="Lora"/>
                <a:sym typeface="Lora"/>
              </a:rPr>
              <a:t>sai</a:t>
            </a:r>
            <a:r>
              <a:rPr lang="en-US" sz="2564">
                <a:solidFill>
                  <a:srgbClr val="000000"/>
                </a:solidFill>
                <a:latin typeface="Lora"/>
                <a:ea typeface="Lora"/>
                <a:cs typeface="Lora"/>
                <a:sym typeface="Lora"/>
              </a:rPr>
              <a:t>sir le nom, le prénom, l'email et le téléphone d'un contact, ainsi qu'un bouton pour enregistrer ces informations. L'interface est conçue avec un style visuel attrayant (thème rose pastel, bordures arrondies, emojis en forme de cœur) utilisant la bibliothèque Swing.</a:t>
            </a:r>
          </a:p>
          <a:p>
            <a:pPr algn="just">
              <a:lnSpc>
                <a:spcPts val="3590"/>
              </a:lnSpc>
              <a:spcBef>
                <a:spcPct val="0"/>
              </a:spcBef>
            </a:pPr>
          </a:p>
          <a:p>
            <a:pPr algn="just">
              <a:lnSpc>
                <a:spcPts val="3590"/>
              </a:lnSpc>
              <a:spcBef>
                <a:spcPct val="0"/>
              </a:spcBef>
            </a:pPr>
          </a:p>
          <a:p>
            <a:pPr algn="just">
              <a:lnSpc>
                <a:spcPts val="3590"/>
              </a:lnSpc>
              <a:spcBef>
                <a:spcPct val="0"/>
              </a:spcBef>
            </a:pPr>
            <a:r>
              <a:rPr lang="en-US" b="true" sz="2564" u="sng">
                <a:solidFill>
                  <a:srgbClr val="FF3131"/>
                </a:solidFill>
                <a:latin typeface="Lora Bold"/>
                <a:ea typeface="Lora Bold"/>
                <a:cs typeface="Lora Bold"/>
                <a:sym typeface="Lora Bold"/>
              </a:rPr>
              <a:t>Utilité :</a:t>
            </a:r>
          </a:p>
          <a:p>
            <a:pPr algn="just">
              <a:lnSpc>
                <a:spcPts val="3590"/>
              </a:lnSpc>
              <a:spcBef>
                <a:spcPct val="0"/>
              </a:spcBef>
            </a:pPr>
            <a:r>
              <a:rPr lang="en-US" b="true" sz="2564">
                <a:solidFill>
                  <a:srgbClr val="000000"/>
                </a:solidFill>
                <a:latin typeface="Lora Bold"/>
                <a:ea typeface="Lora Bold"/>
                <a:cs typeface="Lora Bold"/>
                <a:sym typeface="Lora Bold"/>
              </a:rPr>
              <a:t> </a:t>
            </a:r>
            <a:r>
              <a:rPr lang="en-US" sz="2564">
                <a:solidFill>
                  <a:srgbClr val="000000"/>
                </a:solidFill>
                <a:latin typeface="Lora"/>
                <a:ea typeface="Lora"/>
                <a:cs typeface="Lora"/>
                <a:sym typeface="Lora"/>
              </a:rPr>
              <a:t>Cette classe a pour but de fournir une interface utilisateur intuitive pour ajouter des contacts à la base de données via l'instance de </a:t>
            </a:r>
            <a:r>
              <a:rPr lang="en-US" b="true" sz="2564">
                <a:solidFill>
                  <a:srgbClr val="0D76BF"/>
                </a:solidFill>
                <a:latin typeface="Lora Bold"/>
                <a:ea typeface="Lora Bold"/>
                <a:cs typeface="Lora Bold"/>
                <a:sym typeface="Lora Bold"/>
              </a:rPr>
              <a:t>ContactManager</a:t>
            </a:r>
            <a:r>
              <a:rPr lang="en-US" sz="2564">
                <a:solidFill>
                  <a:srgbClr val="000000"/>
                </a:solidFill>
                <a:latin typeface="Lora"/>
                <a:ea typeface="Lora"/>
                <a:cs typeface="Lora"/>
                <a:sym typeface="Lora"/>
              </a:rPr>
              <a:t>. Elle facilite l'interaction avec la base de données sans que l'utilisateur ait besoin de manipuler directement des requêtes SQL</a:t>
            </a:r>
          </a:p>
          <a:p>
            <a:pPr algn="just">
              <a:lnSpc>
                <a:spcPts val="3590"/>
              </a:lnSpc>
              <a:spcBef>
                <a:spcPct val="0"/>
              </a:spcBef>
            </a:pPr>
          </a:p>
          <a:p>
            <a:pPr algn="just">
              <a:lnSpc>
                <a:spcPts val="3590"/>
              </a:lnSpc>
              <a:spcBef>
                <a:spcPct val="0"/>
              </a:spcBef>
            </a:pPr>
          </a:p>
          <a:p>
            <a:pPr algn="just">
              <a:lnSpc>
                <a:spcPts val="359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3034059" y="-976659"/>
            <a:ext cx="1457123" cy="5467841"/>
            <a:chOff x="0" y="0"/>
            <a:chExt cx="383769" cy="1440090"/>
          </a:xfrm>
        </p:grpSpPr>
        <p:sp>
          <p:nvSpPr>
            <p:cNvPr name="Freeform 3" id="3"/>
            <p:cNvSpPr/>
            <p:nvPr/>
          </p:nvSpPr>
          <p:spPr>
            <a:xfrm flipH="false" flipV="false" rot="0">
              <a:off x="0" y="0"/>
              <a:ext cx="383769" cy="1440090"/>
            </a:xfrm>
            <a:custGeom>
              <a:avLst/>
              <a:gdLst/>
              <a:ahLst/>
              <a:cxnLst/>
              <a:rect r="r" b="b" t="t" l="l"/>
              <a:pathLst>
                <a:path h="1440090" w="383769">
                  <a:moveTo>
                    <a:pt x="0" y="0"/>
                  </a:moveTo>
                  <a:lnTo>
                    <a:pt x="383769" y="0"/>
                  </a:lnTo>
                  <a:lnTo>
                    <a:pt x="383769" y="1440090"/>
                  </a:lnTo>
                  <a:lnTo>
                    <a:pt x="0" y="1440090"/>
                  </a:lnTo>
                  <a:close/>
                </a:path>
              </a:pathLst>
            </a:custGeom>
            <a:solidFill>
              <a:srgbClr val="E6E6E6"/>
            </a:solidFill>
          </p:spPr>
        </p:sp>
        <p:sp>
          <p:nvSpPr>
            <p:cNvPr name="TextBox 4" id="4"/>
            <p:cNvSpPr txBox="true"/>
            <p:nvPr/>
          </p:nvSpPr>
          <p:spPr>
            <a:xfrm>
              <a:off x="0" y="-38100"/>
              <a:ext cx="383769" cy="147819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234202" y="1157504"/>
            <a:ext cx="10524679" cy="2218690"/>
          </a:xfrm>
          <a:prstGeom prst="rect">
            <a:avLst/>
          </a:prstGeom>
        </p:spPr>
        <p:txBody>
          <a:bodyPr anchor="t" rtlCol="false" tIns="0" lIns="0" bIns="0" rIns="0">
            <a:spAutoFit/>
          </a:bodyPr>
          <a:lstStyle/>
          <a:p>
            <a:pPr algn="just">
              <a:lnSpc>
                <a:spcPts val="8959"/>
              </a:lnSpc>
            </a:pPr>
            <a:r>
              <a:rPr lang="en-US" sz="6399" b="true">
                <a:solidFill>
                  <a:srgbClr val="000000"/>
                </a:solidFill>
                <a:latin typeface="Playfair Display Bold"/>
                <a:ea typeface="Playfair Display Bold"/>
                <a:cs typeface="Playfair Display Bold"/>
                <a:sym typeface="Playfair Display Bold"/>
              </a:rPr>
              <a:t>classe DeleteContactFrame</a:t>
            </a:r>
          </a:p>
          <a:p>
            <a:pPr algn="just">
              <a:lnSpc>
                <a:spcPts val="8959"/>
              </a:lnSpc>
            </a:pPr>
          </a:p>
        </p:txBody>
      </p:sp>
      <p:sp>
        <p:nvSpPr>
          <p:cNvPr name="TextBox 6" id="6"/>
          <p:cNvSpPr txBox="true"/>
          <p:nvPr/>
        </p:nvSpPr>
        <p:spPr>
          <a:xfrm rot="0">
            <a:off x="485766" y="2887151"/>
            <a:ext cx="17316468" cy="7135759"/>
          </a:xfrm>
          <a:prstGeom prst="rect">
            <a:avLst/>
          </a:prstGeom>
        </p:spPr>
        <p:txBody>
          <a:bodyPr anchor="t" rtlCol="false" tIns="0" lIns="0" bIns="0" rIns="0">
            <a:spAutoFit/>
          </a:bodyPr>
          <a:lstStyle/>
          <a:p>
            <a:pPr algn="just">
              <a:lnSpc>
                <a:spcPts val="3590"/>
              </a:lnSpc>
              <a:spcBef>
                <a:spcPct val="0"/>
              </a:spcBef>
            </a:pPr>
            <a:r>
              <a:rPr lang="en-US" b="true" sz="2564" u="sng">
                <a:solidFill>
                  <a:srgbClr val="FF3131"/>
                </a:solidFill>
                <a:latin typeface="Lora Bold"/>
                <a:ea typeface="Lora Bold"/>
                <a:cs typeface="Lora Bold"/>
                <a:sym typeface="Lora Bold"/>
              </a:rPr>
              <a:t>Définition :</a:t>
            </a:r>
          </a:p>
          <a:p>
            <a:pPr algn="just">
              <a:lnSpc>
                <a:spcPts val="3590"/>
              </a:lnSpc>
              <a:spcBef>
                <a:spcPct val="0"/>
              </a:spcBef>
            </a:pPr>
            <a:r>
              <a:rPr lang="en-US" sz="2564">
                <a:solidFill>
                  <a:srgbClr val="000000"/>
                </a:solidFill>
                <a:latin typeface="Lora"/>
                <a:ea typeface="Lora"/>
                <a:cs typeface="Lora"/>
                <a:sym typeface="Lora"/>
              </a:rPr>
              <a:t>La classe </a:t>
            </a:r>
            <a:r>
              <a:rPr lang="en-US" b="true" sz="2564">
                <a:solidFill>
                  <a:srgbClr val="0D76BF"/>
                </a:solidFill>
                <a:latin typeface="Lora Bold"/>
                <a:ea typeface="Lora Bold"/>
                <a:cs typeface="Lora Bold"/>
                <a:sym typeface="Lora Bold"/>
              </a:rPr>
              <a:t>DeleteContactFrame </a:t>
            </a:r>
            <a:r>
              <a:rPr lang="en-US" sz="2564">
                <a:solidFill>
                  <a:srgbClr val="000000"/>
                </a:solidFill>
                <a:latin typeface="Lora"/>
                <a:ea typeface="Lora"/>
                <a:cs typeface="Lora"/>
                <a:sym typeface="Lora"/>
              </a:rPr>
              <a:t>est une classe Java qui étend </a:t>
            </a:r>
            <a:r>
              <a:rPr lang="en-US" b="true" sz="2564">
                <a:solidFill>
                  <a:srgbClr val="0D76BF"/>
                </a:solidFill>
                <a:latin typeface="Lora Bold"/>
                <a:ea typeface="Lora Bold"/>
                <a:cs typeface="Lora Bold"/>
                <a:sym typeface="Lora Bold"/>
              </a:rPr>
              <a:t>JFrame</a:t>
            </a:r>
            <a:r>
              <a:rPr lang="en-US" sz="2564">
                <a:solidFill>
                  <a:srgbClr val="000000"/>
                </a:solidFill>
                <a:latin typeface="Lora"/>
                <a:ea typeface="Lora"/>
                <a:cs typeface="Lora"/>
                <a:sym typeface="Lora"/>
              </a:rPr>
              <a:t> pour créer une interface graphique (GUI) permettant à l'utilisateur de supprimer un contact de la base de données gérée par la classe </a:t>
            </a:r>
            <a:r>
              <a:rPr lang="en-US" b="true" sz="2564">
                <a:solidFill>
                  <a:srgbClr val="0D76BF"/>
                </a:solidFill>
                <a:latin typeface="Lora Bold"/>
                <a:ea typeface="Lora Bold"/>
                <a:cs typeface="Lora Bold"/>
                <a:sym typeface="Lora Bold"/>
              </a:rPr>
              <a:t>ContactManager</a:t>
            </a:r>
            <a:r>
              <a:rPr lang="en-US" sz="2564">
                <a:solidFill>
                  <a:srgbClr val="000000"/>
                </a:solidFill>
                <a:latin typeface="Lora"/>
                <a:ea typeface="Lora"/>
                <a:cs typeface="Lora"/>
                <a:sym typeface="Lora"/>
              </a:rPr>
              <a:t>. Elle fournit un for</a:t>
            </a:r>
            <a:r>
              <a:rPr lang="en-US" sz="2564">
                <a:solidFill>
                  <a:srgbClr val="000000"/>
                </a:solidFill>
                <a:latin typeface="Lora"/>
                <a:ea typeface="Lora"/>
                <a:cs typeface="Lora"/>
                <a:sym typeface="Lora"/>
              </a:rPr>
              <a:t>mu</a:t>
            </a:r>
            <a:r>
              <a:rPr lang="en-US" sz="2564">
                <a:solidFill>
                  <a:srgbClr val="000000"/>
                </a:solidFill>
                <a:latin typeface="Lora"/>
                <a:ea typeface="Lora"/>
                <a:cs typeface="Lora"/>
                <a:sym typeface="Lora"/>
              </a:rPr>
              <a:t>l</a:t>
            </a:r>
            <a:r>
              <a:rPr lang="en-US" sz="2564">
                <a:solidFill>
                  <a:srgbClr val="000000"/>
                </a:solidFill>
                <a:latin typeface="Lora"/>
                <a:ea typeface="Lora"/>
                <a:cs typeface="Lora"/>
                <a:sym typeface="Lora"/>
              </a:rPr>
              <a:t>a</a:t>
            </a:r>
            <a:r>
              <a:rPr lang="en-US" sz="2564">
                <a:solidFill>
                  <a:srgbClr val="000000"/>
                </a:solidFill>
                <a:latin typeface="Lora"/>
                <a:ea typeface="Lora"/>
                <a:cs typeface="Lora"/>
                <a:sym typeface="Lora"/>
              </a:rPr>
              <a:t>ire simple </a:t>
            </a:r>
            <a:r>
              <a:rPr lang="en-US" sz="2564">
                <a:solidFill>
                  <a:srgbClr val="000000"/>
                </a:solidFill>
                <a:latin typeface="Lora"/>
                <a:ea typeface="Lora"/>
                <a:cs typeface="Lora"/>
                <a:sym typeface="Lora"/>
              </a:rPr>
              <a:t>av</a:t>
            </a:r>
            <a:r>
              <a:rPr lang="en-US" sz="2564">
                <a:solidFill>
                  <a:srgbClr val="000000"/>
                </a:solidFill>
                <a:latin typeface="Lora"/>
                <a:ea typeface="Lora"/>
                <a:cs typeface="Lora"/>
                <a:sym typeface="Lora"/>
              </a:rPr>
              <a:t>e</a:t>
            </a:r>
            <a:r>
              <a:rPr lang="en-US" sz="2564">
                <a:solidFill>
                  <a:srgbClr val="000000"/>
                </a:solidFill>
                <a:latin typeface="Lora"/>
                <a:ea typeface="Lora"/>
                <a:cs typeface="Lora"/>
                <a:sym typeface="Lora"/>
              </a:rPr>
              <a:t>c un</a:t>
            </a:r>
            <a:r>
              <a:rPr lang="en-US" sz="2564">
                <a:solidFill>
                  <a:srgbClr val="000000"/>
                </a:solidFill>
                <a:latin typeface="Lora"/>
                <a:ea typeface="Lora"/>
                <a:cs typeface="Lora"/>
                <a:sym typeface="Lora"/>
              </a:rPr>
              <a:t> </a:t>
            </a:r>
            <a:r>
              <a:rPr lang="en-US" sz="2564">
                <a:solidFill>
                  <a:srgbClr val="000000"/>
                </a:solidFill>
                <a:latin typeface="Lora"/>
                <a:ea typeface="Lora"/>
                <a:cs typeface="Lora"/>
                <a:sym typeface="Lora"/>
              </a:rPr>
              <a:t>champ</a:t>
            </a:r>
            <a:r>
              <a:rPr lang="en-US" sz="2564">
                <a:solidFill>
                  <a:srgbClr val="000000"/>
                </a:solidFill>
                <a:latin typeface="Lora"/>
                <a:ea typeface="Lora"/>
                <a:cs typeface="Lora"/>
                <a:sym typeface="Lora"/>
              </a:rPr>
              <a:t> </a:t>
            </a:r>
            <a:r>
              <a:rPr lang="en-US" sz="2564">
                <a:solidFill>
                  <a:srgbClr val="000000"/>
                </a:solidFill>
                <a:latin typeface="Lora"/>
                <a:ea typeface="Lora"/>
                <a:cs typeface="Lora"/>
                <a:sym typeface="Lora"/>
              </a:rPr>
              <a:t>p</a:t>
            </a:r>
            <a:r>
              <a:rPr lang="en-US" sz="2564">
                <a:solidFill>
                  <a:srgbClr val="000000"/>
                </a:solidFill>
                <a:latin typeface="Lora"/>
                <a:ea typeface="Lora"/>
                <a:cs typeface="Lora"/>
                <a:sym typeface="Lora"/>
              </a:rPr>
              <a:t>our </a:t>
            </a:r>
            <a:r>
              <a:rPr lang="en-US" sz="2564">
                <a:solidFill>
                  <a:srgbClr val="000000"/>
                </a:solidFill>
                <a:latin typeface="Lora"/>
                <a:ea typeface="Lora"/>
                <a:cs typeface="Lora"/>
                <a:sym typeface="Lora"/>
              </a:rPr>
              <a:t>sai</a:t>
            </a:r>
            <a:r>
              <a:rPr lang="en-US" sz="2564">
                <a:solidFill>
                  <a:srgbClr val="000000"/>
                </a:solidFill>
                <a:latin typeface="Lora"/>
                <a:ea typeface="Lora"/>
                <a:cs typeface="Lora"/>
                <a:sym typeface="Lora"/>
              </a:rPr>
              <a:t>sir l'email du contact à supprimer et un bouton pour effectuer la suppression. L'interface adopte un style visuel attrayant avec un thème rose pastel, des bordures violettes, et des emojis en forme de cœur, utilisant la bibliothèque Swing pour la construction de l'interface.</a:t>
            </a:r>
          </a:p>
          <a:p>
            <a:pPr algn="just">
              <a:lnSpc>
                <a:spcPts val="3590"/>
              </a:lnSpc>
              <a:spcBef>
                <a:spcPct val="0"/>
              </a:spcBef>
            </a:pPr>
          </a:p>
          <a:p>
            <a:pPr algn="just">
              <a:lnSpc>
                <a:spcPts val="3590"/>
              </a:lnSpc>
              <a:spcBef>
                <a:spcPct val="0"/>
              </a:spcBef>
            </a:pPr>
          </a:p>
          <a:p>
            <a:pPr algn="just">
              <a:lnSpc>
                <a:spcPts val="3590"/>
              </a:lnSpc>
              <a:spcBef>
                <a:spcPct val="0"/>
              </a:spcBef>
            </a:pPr>
            <a:r>
              <a:rPr lang="en-US" b="true" sz="2564" u="sng">
                <a:solidFill>
                  <a:srgbClr val="FF3131"/>
                </a:solidFill>
                <a:latin typeface="Lora Bold"/>
                <a:ea typeface="Lora Bold"/>
                <a:cs typeface="Lora Bold"/>
                <a:sym typeface="Lora Bold"/>
              </a:rPr>
              <a:t>Utilité :</a:t>
            </a:r>
          </a:p>
          <a:p>
            <a:pPr algn="just">
              <a:lnSpc>
                <a:spcPts val="3590"/>
              </a:lnSpc>
              <a:spcBef>
                <a:spcPct val="0"/>
              </a:spcBef>
            </a:pPr>
            <a:r>
              <a:rPr lang="en-US" sz="2564">
                <a:solidFill>
                  <a:srgbClr val="000000"/>
                </a:solidFill>
                <a:latin typeface="Lora"/>
                <a:ea typeface="Lora"/>
                <a:cs typeface="Lora"/>
                <a:sym typeface="Lora"/>
              </a:rPr>
              <a:t>Cette classe a pour but de permettre à l'utilisateur de supprimer un contact de la base de données en saisissant son email, qui sert d'ident</a:t>
            </a:r>
            <a:r>
              <a:rPr lang="en-US" sz="2564">
                <a:solidFill>
                  <a:srgbClr val="000000"/>
                </a:solidFill>
                <a:latin typeface="Lora"/>
                <a:ea typeface="Lora"/>
                <a:cs typeface="Lora"/>
                <a:sym typeface="Lora"/>
              </a:rPr>
              <a:t>ifi</a:t>
            </a:r>
            <a:r>
              <a:rPr lang="en-US" sz="2564">
                <a:solidFill>
                  <a:srgbClr val="000000"/>
                </a:solidFill>
                <a:latin typeface="Lora"/>
                <a:ea typeface="Lora"/>
                <a:cs typeface="Lora"/>
                <a:sym typeface="Lora"/>
              </a:rPr>
              <a:t>a</a:t>
            </a:r>
            <a:r>
              <a:rPr lang="en-US" sz="2564">
                <a:solidFill>
                  <a:srgbClr val="000000"/>
                </a:solidFill>
                <a:latin typeface="Lora"/>
                <a:ea typeface="Lora"/>
                <a:cs typeface="Lora"/>
                <a:sym typeface="Lora"/>
              </a:rPr>
              <a:t>n</a:t>
            </a:r>
            <a:r>
              <a:rPr lang="en-US" sz="2564">
                <a:solidFill>
                  <a:srgbClr val="000000"/>
                </a:solidFill>
                <a:latin typeface="Lora"/>
                <a:ea typeface="Lora"/>
                <a:cs typeface="Lora"/>
                <a:sym typeface="Lora"/>
              </a:rPr>
              <a:t>t</a:t>
            </a:r>
            <a:r>
              <a:rPr lang="en-US" sz="2564">
                <a:solidFill>
                  <a:srgbClr val="000000"/>
                </a:solidFill>
                <a:latin typeface="Lora"/>
                <a:ea typeface="Lora"/>
                <a:cs typeface="Lora"/>
                <a:sym typeface="Lora"/>
              </a:rPr>
              <a:t> u</a:t>
            </a:r>
            <a:r>
              <a:rPr lang="en-US" sz="2564">
                <a:solidFill>
                  <a:srgbClr val="000000"/>
                </a:solidFill>
                <a:latin typeface="Lora"/>
                <a:ea typeface="Lora"/>
                <a:cs typeface="Lora"/>
                <a:sym typeface="Lora"/>
              </a:rPr>
              <a:t>n</a:t>
            </a:r>
            <a:r>
              <a:rPr lang="en-US" sz="2564">
                <a:solidFill>
                  <a:srgbClr val="000000"/>
                </a:solidFill>
                <a:latin typeface="Lora"/>
                <a:ea typeface="Lora"/>
                <a:cs typeface="Lora"/>
                <a:sym typeface="Lora"/>
              </a:rPr>
              <a:t>iqu</a:t>
            </a:r>
            <a:r>
              <a:rPr lang="en-US" sz="2564">
                <a:solidFill>
                  <a:srgbClr val="000000"/>
                </a:solidFill>
                <a:latin typeface="Lora"/>
                <a:ea typeface="Lora"/>
                <a:cs typeface="Lora"/>
                <a:sym typeface="Lora"/>
              </a:rPr>
              <a:t>e. Elle offre une interface graphique intuitive pour interagir avec la base de données sans écrire de requêtes SQL .</a:t>
            </a:r>
          </a:p>
          <a:p>
            <a:pPr algn="just">
              <a:lnSpc>
                <a:spcPts val="3590"/>
              </a:lnSpc>
              <a:spcBef>
                <a:spcPct val="0"/>
              </a:spcBef>
            </a:pPr>
          </a:p>
          <a:p>
            <a:pPr algn="just">
              <a:lnSpc>
                <a:spcPts val="3590"/>
              </a:lnSpc>
              <a:spcBef>
                <a:spcPct val="0"/>
              </a:spcBef>
            </a:pPr>
          </a:p>
          <a:p>
            <a:pPr algn="just">
              <a:lnSpc>
                <a:spcPts val="3590"/>
              </a:lnSpc>
              <a:spcBef>
                <a:spcPct val="0"/>
              </a:spcBef>
            </a:pPr>
          </a:p>
          <a:p>
            <a:pPr algn="just">
              <a:lnSpc>
                <a:spcPts val="359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3034059" y="-976659"/>
            <a:ext cx="1457123" cy="5467841"/>
            <a:chOff x="0" y="0"/>
            <a:chExt cx="383769" cy="1440090"/>
          </a:xfrm>
        </p:grpSpPr>
        <p:sp>
          <p:nvSpPr>
            <p:cNvPr name="Freeform 3" id="3"/>
            <p:cNvSpPr/>
            <p:nvPr/>
          </p:nvSpPr>
          <p:spPr>
            <a:xfrm flipH="false" flipV="false" rot="0">
              <a:off x="0" y="0"/>
              <a:ext cx="383769" cy="1440090"/>
            </a:xfrm>
            <a:custGeom>
              <a:avLst/>
              <a:gdLst/>
              <a:ahLst/>
              <a:cxnLst/>
              <a:rect r="r" b="b" t="t" l="l"/>
              <a:pathLst>
                <a:path h="1440090" w="383769">
                  <a:moveTo>
                    <a:pt x="0" y="0"/>
                  </a:moveTo>
                  <a:lnTo>
                    <a:pt x="383769" y="0"/>
                  </a:lnTo>
                  <a:lnTo>
                    <a:pt x="383769" y="1440090"/>
                  </a:lnTo>
                  <a:lnTo>
                    <a:pt x="0" y="1440090"/>
                  </a:lnTo>
                  <a:close/>
                </a:path>
              </a:pathLst>
            </a:custGeom>
            <a:solidFill>
              <a:srgbClr val="E6E6E6"/>
            </a:solidFill>
          </p:spPr>
        </p:sp>
        <p:sp>
          <p:nvSpPr>
            <p:cNvPr name="TextBox 4" id="4"/>
            <p:cNvSpPr txBox="true"/>
            <p:nvPr/>
          </p:nvSpPr>
          <p:spPr>
            <a:xfrm>
              <a:off x="0" y="-38100"/>
              <a:ext cx="383769" cy="147819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234202" y="1157504"/>
            <a:ext cx="10524679" cy="2218690"/>
          </a:xfrm>
          <a:prstGeom prst="rect">
            <a:avLst/>
          </a:prstGeom>
        </p:spPr>
        <p:txBody>
          <a:bodyPr anchor="t" rtlCol="false" tIns="0" lIns="0" bIns="0" rIns="0">
            <a:spAutoFit/>
          </a:bodyPr>
          <a:lstStyle/>
          <a:p>
            <a:pPr algn="just">
              <a:lnSpc>
                <a:spcPts val="8959"/>
              </a:lnSpc>
            </a:pPr>
            <a:r>
              <a:rPr lang="en-US" sz="6399" b="true">
                <a:solidFill>
                  <a:srgbClr val="000000"/>
                </a:solidFill>
                <a:latin typeface="Playfair Display Bold"/>
                <a:ea typeface="Playfair Display Bold"/>
                <a:cs typeface="Playfair Display Bold"/>
                <a:sym typeface="Playfair Display Bold"/>
              </a:rPr>
              <a:t>classe ModifyContactFrame</a:t>
            </a:r>
          </a:p>
          <a:p>
            <a:pPr algn="just">
              <a:lnSpc>
                <a:spcPts val="8959"/>
              </a:lnSpc>
            </a:pPr>
          </a:p>
        </p:txBody>
      </p:sp>
      <p:sp>
        <p:nvSpPr>
          <p:cNvPr name="TextBox 6" id="6"/>
          <p:cNvSpPr txBox="true"/>
          <p:nvPr/>
        </p:nvSpPr>
        <p:spPr>
          <a:xfrm rot="0">
            <a:off x="485766" y="2887151"/>
            <a:ext cx="17316468" cy="7583434"/>
          </a:xfrm>
          <a:prstGeom prst="rect">
            <a:avLst/>
          </a:prstGeom>
        </p:spPr>
        <p:txBody>
          <a:bodyPr anchor="t" rtlCol="false" tIns="0" lIns="0" bIns="0" rIns="0">
            <a:spAutoFit/>
          </a:bodyPr>
          <a:lstStyle/>
          <a:p>
            <a:pPr algn="just">
              <a:lnSpc>
                <a:spcPts val="3590"/>
              </a:lnSpc>
              <a:spcBef>
                <a:spcPct val="0"/>
              </a:spcBef>
            </a:pPr>
            <a:r>
              <a:rPr lang="en-US" b="true" sz="2564" u="sng">
                <a:solidFill>
                  <a:srgbClr val="FF3131"/>
                </a:solidFill>
                <a:latin typeface="Lora Bold"/>
                <a:ea typeface="Lora Bold"/>
                <a:cs typeface="Lora Bold"/>
                <a:sym typeface="Lora Bold"/>
              </a:rPr>
              <a:t>Définition :</a:t>
            </a:r>
          </a:p>
          <a:p>
            <a:pPr algn="just">
              <a:lnSpc>
                <a:spcPts val="3590"/>
              </a:lnSpc>
              <a:spcBef>
                <a:spcPct val="0"/>
              </a:spcBef>
            </a:pPr>
            <a:r>
              <a:rPr lang="en-US" sz="2564">
                <a:solidFill>
                  <a:srgbClr val="000000"/>
                </a:solidFill>
                <a:latin typeface="Lora"/>
                <a:ea typeface="Lora"/>
                <a:cs typeface="Lora"/>
                <a:sym typeface="Lora"/>
              </a:rPr>
              <a:t>La classe </a:t>
            </a:r>
            <a:r>
              <a:rPr lang="en-US" b="true" sz="2564">
                <a:solidFill>
                  <a:srgbClr val="0D76BF"/>
                </a:solidFill>
                <a:latin typeface="Lora Bold"/>
                <a:ea typeface="Lora Bold"/>
                <a:cs typeface="Lora Bold"/>
                <a:sym typeface="Lora Bold"/>
              </a:rPr>
              <a:t>ModifyContactFrame</a:t>
            </a:r>
            <a:r>
              <a:rPr lang="en-US" sz="2564">
                <a:solidFill>
                  <a:srgbClr val="000000"/>
                </a:solidFill>
                <a:latin typeface="Lora"/>
                <a:ea typeface="Lora"/>
                <a:cs typeface="Lora"/>
                <a:sym typeface="Lora"/>
              </a:rPr>
              <a:t> est une classe Java qui étend </a:t>
            </a:r>
            <a:r>
              <a:rPr lang="en-US" b="true" sz="2564">
                <a:solidFill>
                  <a:srgbClr val="0D76BF"/>
                </a:solidFill>
                <a:latin typeface="Lora Bold"/>
                <a:ea typeface="Lora Bold"/>
                <a:cs typeface="Lora Bold"/>
                <a:sym typeface="Lora Bold"/>
              </a:rPr>
              <a:t>JFrame</a:t>
            </a:r>
            <a:r>
              <a:rPr lang="en-US" sz="2564">
                <a:solidFill>
                  <a:srgbClr val="000000"/>
                </a:solidFill>
                <a:latin typeface="Lora"/>
                <a:ea typeface="Lora"/>
                <a:cs typeface="Lora"/>
                <a:sym typeface="Lora"/>
              </a:rPr>
              <a:t> pour créer une interface graphique (GUI) permettant à l'utilisateur de modifier les informations d'un contact existant dans la base de données gérée par la classe </a:t>
            </a:r>
            <a:r>
              <a:rPr lang="en-US" b="true" sz="2564">
                <a:solidFill>
                  <a:srgbClr val="0D76BF"/>
                </a:solidFill>
                <a:latin typeface="Lora Bold"/>
                <a:ea typeface="Lora Bold"/>
                <a:cs typeface="Lora Bold"/>
                <a:sym typeface="Lora Bold"/>
              </a:rPr>
              <a:t>ContactManager.</a:t>
            </a:r>
            <a:r>
              <a:rPr lang="en-US" sz="2564">
                <a:solidFill>
                  <a:srgbClr val="000000"/>
                </a:solidFill>
                <a:latin typeface="Lora"/>
                <a:ea typeface="Lora"/>
                <a:cs typeface="Lora"/>
                <a:sym typeface="Lora"/>
              </a:rPr>
              <a:t> Elle affiche un for</a:t>
            </a:r>
            <a:r>
              <a:rPr lang="en-US" sz="2564">
                <a:solidFill>
                  <a:srgbClr val="000000"/>
                </a:solidFill>
                <a:latin typeface="Lora"/>
                <a:ea typeface="Lora"/>
                <a:cs typeface="Lora"/>
                <a:sym typeface="Lora"/>
              </a:rPr>
              <a:t>mu</a:t>
            </a:r>
            <a:r>
              <a:rPr lang="en-US" sz="2564">
                <a:solidFill>
                  <a:srgbClr val="000000"/>
                </a:solidFill>
                <a:latin typeface="Lora"/>
                <a:ea typeface="Lora"/>
                <a:cs typeface="Lora"/>
                <a:sym typeface="Lora"/>
              </a:rPr>
              <a:t>l</a:t>
            </a:r>
            <a:r>
              <a:rPr lang="en-US" sz="2564">
                <a:solidFill>
                  <a:srgbClr val="000000"/>
                </a:solidFill>
                <a:latin typeface="Lora"/>
                <a:ea typeface="Lora"/>
                <a:cs typeface="Lora"/>
                <a:sym typeface="Lora"/>
              </a:rPr>
              <a:t>a</a:t>
            </a:r>
            <a:r>
              <a:rPr lang="en-US" sz="2564">
                <a:solidFill>
                  <a:srgbClr val="000000"/>
                </a:solidFill>
                <a:latin typeface="Lora"/>
                <a:ea typeface="Lora"/>
                <a:cs typeface="Lora"/>
                <a:sym typeface="Lora"/>
              </a:rPr>
              <a:t>ire pré-rempli </a:t>
            </a:r>
            <a:r>
              <a:rPr lang="en-US" sz="2564">
                <a:solidFill>
                  <a:srgbClr val="000000"/>
                </a:solidFill>
                <a:latin typeface="Lora"/>
                <a:ea typeface="Lora"/>
                <a:cs typeface="Lora"/>
                <a:sym typeface="Lora"/>
              </a:rPr>
              <a:t>av</a:t>
            </a:r>
            <a:r>
              <a:rPr lang="en-US" sz="2564">
                <a:solidFill>
                  <a:srgbClr val="000000"/>
                </a:solidFill>
                <a:latin typeface="Lora"/>
                <a:ea typeface="Lora"/>
                <a:cs typeface="Lora"/>
                <a:sym typeface="Lora"/>
              </a:rPr>
              <a:t>e</a:t>
            </a:r>
            <a:r>
              <a:rPr lang="en-US" sz="2564">
                <a:solidFill>
                  <a:srgbClr val="000000"/>
                </a:solidFill>
                <a:latin typeface="Lora"/>
                <a:ea typeface="Lora"/>
                <a:cs typeface="Lora"/>
                <a:sym typeface="Lora"/>
              </a:rPr>
              <a:t>c les données</a:t>
            </a:r>
            <a:r>
              <a:rPr lang="en-US" sz="2564">
                <a:solidFill>
                  <a:srgbClr val="000000"/>
                </a:solidFill>
                <a:latin typeface="Lora"/>
                <a:ea typeface="Lora"/>
                <a:cs typeface="Lora"/>
                <a:sym typeface="Lora"/>
              </a:rPr>
              <a:t> a</a:t>
            </a:r>
            <a:r>
              <a:rPr lang="en-US" sz="2564">
                <a:solidFill>
                  <a:srgbClr val="000000"/>
                </a:solidFill>
                <a:latin typeface="Lora"/>
                <a:ea typeface="Lora"/>
                <a:cs typeface="Lora"/>
                <a:sym typeface="Lora"/>
              </a:rPr>
              <a:t>ct</a:t>
            </a:r>
            <a:r>
              <a:rPr lang="en-US" sz="2564">
                <a:solidFill>
                  <a:srgbClr val="000000"/>
                </a:solidFill>
                <a:latin typeface="Lora"/>
                <a:ea typeface="Lora"/>
                <a:cs typeface="Lora"/>
                <a:sym typeface="Lora"/>
              </a:rPr>
              <a:t>uelles du contact (nom, prénom, email, téléphone) et permet à l'utilisateur de les modifier, puis d'enregistrer les changements. L'interface adopte un style visuel attrayant avec un thème rose pastel, des bordures violettes, et des emojis, utilisant la bibliothèque Swing.</a:t>
            </a:r>
          </a:p>
          <a:p>
            <a:pPr algn="just">
              <a:lnSpc>
                <a:spcPts val="3590"/>
              </a:lnSpc>
              <a:spcBef>
                <a:spcPct val="0"/>
              </a:spcBef>
            </a:pPr>
          </a:p>
          <a:p>
            <a:pPr algn="just">
              <a:lnSpc>
                <a:spcPts val="3590"/>
              </a:lnSpc>
              <a:spcBef>
                <a:spcPct val="0"/>
              </a:spcBef>
            </a:pPr>
          </a:p>
          <a:p>
            <a:pPr algn="just">
              <a:lnSpc>
                <a:spcPts val="3590"/>
              </a:lnSpc>
              <a:spcBef>
                <a:spcPct val="0"/>
              </a:spcBef>
            </a:pPr>
            <a:r>
              <a:rPr lang="en-US" b="true" sz="2564" u="sng">
                <a:solidFill>
                  <a:srgbClr val="FF3131"/>
                </a:solidFill>
                <a:latin typeface="Lora Bold"/>
                <a:ea typeface="Lora Bold"/>
                <a:cs typeface="Lora Bold"/>
                <a:sym typeface="Lora Bold"/>
              </a:rPr>
              <a:t>Utilité :</a:t>
            </a:r>
          </a:p>
          <a:p>
            <a:pPr algn="just">
              <a:lnSpc>
                <a:spcPts val="3590"/>
              </a:lnSpc>
              <a:spcBef>
                <a:spcPct val="0"/>
              </a:spcBef>
            </a:pPr>
            <a:r>
              <a:rPr lang="en-US" sz="2564">
                <a:solidFill>
                  <a:srgbClr val="000000"/>
                </a:solidFill>
                <a:latin typeface="Lora"/>
                <a:ea typeface="Lora"/>
                <a:cs typeface="Lora"/>
                <a:sym typeface="Lora"/>
              </a:rPr>
              <a:t>Cette classe a pour but de fournir une interface utilisateur intuitive pour modifier les détails d'un contact identifié par son email, en metta</a:t>
            </a:r>
            <a:r>
              <a:rPr lang="en-US" sz="2564">
                <a:solidFill>
                  <a:srgbClr val="000000"/>
                </a:solidFill>
                <a:latin typeface="Lora"/>
                <a:ea typeface="Lora"/>
                <a:cs typeface="Lora"/>
                <a:sym typeface="Lora"/>
              </a:rPr>
              <a:t>n</a:t>
            </a:r>
            <a:r>
              <a:rPr lang="en-US" sz="2564">
                <a:solidFill>
                  <a:srgbClr val="000000"/>
                </a:solidFill>
                <a:latin typeface="Lora"/>
                <a:ea typeface="Lora"/>
                <a:cs typeface="Lora"/>
                <a:sym typeface="Lora"/>
              </a:rPr>
              <a:t>t</a:t>
            </a:r>
            <a:r>
              <a:rPr lang="en-US" sz="2564">
                <a:solidFill>
                  <a:srgbClr val="000000"/>
                </a:solidFill>
                <a:latin typeface="Lora"/>
                <a:ea typeface="Lora"/>
                <a:cs typeface="Lora"/>
                <a:sym typeface="Lora"/>
              </a:rPr>
              <a:t> à jour</a:t>
            </a:r>
            <a:r>
              <a:rPr lang="en-US" sz="2564">
                <a:solidFill>
                  <a:srgbClr val="000000"/>
                </a:solidFill>
                <a:latin typeface="Lora"/>
                <a:ea typeface="Lora"/>
                <a:cs typeface="Lora"/>
                <a:sym typeface="Lora"/>
              </a:rPr>
              <a:t> la base de données via </a:t>
            </a:r>
            <a:r>
              <a:rPr lang="en-US" b="true" sz="2564">
                <a:solidFill>
                  <a:srgbClr val="0D76BF"/>
                </a:solidFill>
                <a:latin typeface="Lora Bold"/>
                <a:ea typeface="Lora Bold"/>
                <a:cs typeface="Lora Bold"/>
                <a:sym typeface="Lora Bold"/>
              </a:rPr>
              <a:t>ContactManager</a:t>
            </a:r>
            <a:r>
              <a:rPr lang="en-US" sz="2564">
                <a:solidFill>
                  <a:srgbClr val="000000"/>
                </a:solidFill>
                <a:latin typeface="Lora"/>
                <a:ea typeface="Lora"/>
                <a:cs typeface="Lora"/>
                <a:sym typeface="Lora"/>
              </a:rPr>
              <a:t>. Elle facilite la gestion des contacts sans nécessiter de manipulation directe de requêtes SQL.</a:t>
            </a:r>
          </a:p>
          <a:p>
            <a:pPr algn="just">
              <a:lnSpc>
                <a:spcPts val="3590"/>
              </a:lnSpc>
              <a:spcBef>
                <a:spcPct val="0"/>
              </a:spcBef>
            </a:pPr>
          </a:p>
          <a:p>
            <a:pPr algn="just">
              <a:lnSpc>
                <a:spcPts val="3590"/>
              </a:lnSpc>
              <a:spcBef>
                <a:spcPct val="0"/>
              </a:spcBef>
            </a:pPr>
          </a:p>
          <a:p>
            <a:pPr algn="just">
              <a:lnSpc>
                <a:spcPts val="3590"/>
              </a:lnSpc>
              <a:spcBef>
                <a:spcPct val="0"/>
              </a:spcBef>
            </a:pPr>
          </a:p>
          <a:p>
            <a:pPr algn="just">
              <a:lnSpc>
                <a:spcPts val="359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3034059" y="-976659"/>
            <a:ext cx="1457123" cy="5467841"/>
            <a:chOff x="0" y="0"/>
            <a:chExt cx="383769" cy="1440090"/>
          </a:xfrm>
        </p:grpSpPr>
        <p:sp>
          <p:nvSpPr>
            <p:cNvPr name="Freeform 3" id="3"/>
            <p:cNvSpPr/>
            <p:nvPr/>
          </p:nvSpPr>
          <p:spPr>
            <a:xfrm flipH="false" flipV="false" rot="0">
              <a:off x="0" y="0"/>
              <a:ext cx="383769" cy="1440090"/>
            </a:xfrm>
            <a:custGeom>
              <a:avLst/>
              <a:gdLst/>
              <a:ahLst/>
              <a:cxnLst/>
              <a:rect r="r" b="b" t="t" l="l"/>
              <a:pathLst>
                <a:path h="1440090" w="383769">
                  <a:moveTo>
                    <a:pt x="0" y="0"/>
                  </a:moveTo>
                  <a:lnTo>
                    <a:pt x="383769" y="0"/>
                  </a:lnTo>
                  <a:lnTo>
                    <a:pt x="383769" y="1440090"/>
                  </a:lnTo>
                  <a:lnTo>
                    <a:pt x="0" y="1440090"/>
                  </a:lnTo>
                  <a:close/>
                </a:path>
              </a:pathLst>
            </a:custGeom>
            <a:solidFill>
              <a:srgbClr val="E6E6E6"/>
            </a:solidFill>
          </p:spPr>
        </p:sp>
        <p:sp>
          <p:nvSpPr>
            <p:cNvPr name="TextBox 4" id="4"/>
            <p:cNvSpPr txBox="true"/>
            <p:nvPr/>
          </p:nvSpPr>
          <p:spPr>
            <a:xfrm>
              <a:off x="0" y="-38100"/>
              <a:ext cx="383769" cy="147819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234202" y="1157504"/>
            <a:ext cx="10524679" cy="1085215"/>
          </a:xfrm>
          <a:prstGeom prst="rect">
            <a:avLst/>
          </a:prstGeom>
        </p:spPr>
        <p:txBody>
          <a:bodyPr anchor="t" rtlCol="false" tIns="0" lIns="0" bIns="0" rIns="0">
            <a:spAutoFit/>
          </a:bodyPr>
          <a:lstStyle/>
          <a:p>
            <a:pPr algn="just">
              <a:lnSpc>
                <a:spcPts val="8959"/>
              </a:lnSpc>
            </a:pPr>
            <a:r>
              <a:rPr lang="en-US" sz="6399" b="true">
                <a:solidFill>
                  <a:srgbClr val="000000"/>
                </a:solidFill>
                <a:latin typeface="Playfair Display Bold"/>
                <a:ea typeface="Playfair Display Bold"/>
                <a:cs typeface="Playfair Display Bold"/>
                <a:sym typeface="Playfair Display Bold"/>
              </a:rPr>
              <a:t>Les techniques utilisées</a:t>
            </a:r>
          </a:p>
        </p:txBody>
      </p:sp>
      <p:sp>
        <p:nvSpPr>
          <p:cNvPr name="TextBox 6" id="6"/>
          <p:cNvSpPr txBox="true"/>
          <p:nvPr/>
        </p:nvSpPr>
        <p:spPr>
          <a:xfrm rot="0">
            <a:off x="485766" y="2887151"/>
            <a:ext cx="17316468" cy="10269484"/>
          </a:xfrm>
          <a:prstGeom prst="rect">
            <a:avLst/>
          </a:prstGeom>
        </p:spPr>
        <p:txBody>
          <a:bodyPr anchor="t" rtlCol="false" tIns="0" lIns="0" bIns="0" rIns="0">
            <a:spAutoFit/>
          </a:bodyPr>
          <a:lstStyle/>
          <a:p>
            <a:pPr algn="just">
              <a:lnSpc>
                <a:spcPts val="3590"/>
              </a:lnSpc>
              <a:spcBef>
                <a:spcPct val="0"/>
              </a:spcBef>
            </a:pPr>
            <a:r>
              <a:rPr lang="en-US" b="true" sz="2564" u="sng">
                <a:solidFill>
                  <a:srgbClr val="FF3131"/>
                </a:solidFill>
                <a:latin typeface="Lora Bold"/>
                <a:ea typeface="Lora Bold"/>
                <a:cs typeface="Lora Bold"/>
                <a:sym typeface="Lora Bold"/>
              </a:rPr>
              <a:t>🧱 1. Programma</a:t>
            </a:r>
            <a:r>
              <a:rPr lang="en-US" b="true" sz="2564" u="sng">
                <a:solidFill>
                  <a:srgbClr val="FF3131"/>
                </a:solidFill>
                <a:latin typeface="Lora Bold"/>
                <a:ea typeface="Lora Bold"/>
                <a:cs typeface="Lora Bold"/>
                <a:sym typeface="Lora Bold"/>
              </a:rPr>
              <a:t>tion Orientée Objet (POO) :</a:t>
            </a:r>
          </a:p>
          <a:p>
            <a:pPr algn="just" marL="553694" indent="-276847" lvl="1">
              <a:lnSpc>
                <a:spcPts val="3590"/>
              </a:lnSpc>
              <a:spcBef>
                <a:spcPct val="0"/>
              </a:spcBef>
              <a:buFont typeface="Arial"/>
              <a:buChar char="•"/>
            </a:pPr>
            <a:r>
              <a:rPr lang="en-US" sz="2564">
                <a:solidFill>
                  <a:srgbClr val="000000"/>
                </a:solidFill>
                <a:latin typeface="Lora"/>
                <a:ea typeface="Lora"/>
                <a:cs typeface="Lora"/>
                <a:sym typeface="Lora"/>
              </a:rPr>
              <a:t>Utilisation de classes </a:t>
            </a:r>
            <a:r>
              <a:rPr lang="en-US" sz="2564" u="sng">
                <a:solidFill>
                  <a:srgbClr val="000000"/>
                </a:solidFill>
                <a:latin typeface="Lora"/>
                <a:ea typeface="Lora"/>
                <a:cs typeface="Lora"/>
                <a:sym typeface="Lora"/>
              </a:rPr>
              <a:t>(</a:t>
            </a:r>
            <a:r>
              <a:rPr lang="en-US" b="true" sz="2564">
                <a:solidFill>
                  <a:srgbClr val="0D76BF"/>
                </a:solidFill>
                <a:latin typeface="Lora Bold"/>
                <a:ea typeface="Lora Bold"/>
                <a:cs typeface="Lora Bold"/>
                <a:sym typeface="Lora Bold"/>
              </a:rPr>
              <a:t>c</a:t>
            </a:r>
            <a:r>
              <a:rPr lang="en-US" b="true" sz="2564" u="sng">
                <a:solidFill>
                  <a:srgbClr val="0D76BF"/>
                </a:solidFill>
                <a:latin typeface="Lora Bold"/>
                <a:ea typeface="Lora Bold"/>
                <a:cs typeface="Lora Bold"/>
                <a:sym typeface="Lora Bold"/>
              </a:rPr>
              <a:t>omme Contact, MainFrame, LoginFrame, ModifyContactFrame</a:t>
            </a:r>
            <a:r>
              <a:rPr lang="en-US" sz="2564" u="sng">
                <a:solidFill>
                  <a:srgbClr val="000000"/>
                </a:solidFill>
                <a:latin typeface="Lora"/>
                <a:ea typeface="Lora"/>
                <a:cs typeface="Lora"/>
                <a:sym typeface="Lora"/>
              </a:rPr>
              <a:t>)</a:t>
            </a:r>
            <a:r>
              <a:rPr lang="en-US" sz="2564">
                <a:solidFill>
                  <a:srgbClr val="000000"/>
                </a:solidFill>
                <a:latin typeface="Lora"/>
                <a:ea typeface="Lora"/>
                <a:cs typeface="Lora"/>
                <a:sym typeface="Lora"/>
              </a:rPr>
              <a:t> pour organiser le</a:t>
            </a:r>
            <a:r>
              <a:rPr lang="en-US" sz="2564" u="sng">
                <a:solidFill>
                  <a:srgbClr val="000000"/>
                </a:solidFill>
                <a:latin typeface="Lora"/>
                <a:ea typeface="Lora"/>
                <a:cs typeface="Lora"/>
                <a:sym typeface="Lora"/>
              </a:rPr>
              <a:t> </a:t>
            </a:r>
            <a:r>
              <a:rPr lang="en-US" sz="2564">
                <a:solidFill>
                  <a:srgbClr val="000000"/>
                </a:solidFill>
                <a:latin typeface="Lora"/>
                <a:ea typeface="Lora"/>
                <a:cs typeface="Lora"/>
                <a:sym typeface="Lora"/>
              </a:rPr>
              <a:t>code.</a:t>
            </a:r>
          </a:p>
          <a:p>
            <a:pPr algn="just" marL="553694" indent="-276847" lvl="1">
              <a:lnSpc>
                <a:spcPts val="3590"/>
              </a:lnSpc>
              <a:spcBef>
                <a:spcPct val="0"/>
              </a:spcBef>
              <a:buFont typeface="Arial"/>
              <a:buChar char="•"/>
            </a:pPr>
            <a:r>
              <a:rPr lang="en-US" sz="2564">
                <a:solidFill>
                  <a:srgbClr val="000000"/>
                </a:solidFill>
                <a:latin typeface="Lora"/>
                <a:ea typeface="Lora"/>
                <a:cs typeface="Lora"/>
                <a:sym typeface="Lora"/>
              </a:rPr>
              <a:t>Concepts appliqués : encapsulation, constructeurs, méthodes, attributs privés.</a:t>
            </a:r>
          </a:p>
          <a:p>
            <a:pPr algn="just">
              <a:lnSpc>
                <a:spcPts val="3590"/>
              </a:lnSpc>
              <a:spcBef>
                <a:spcPct val="0"/>
              </a:spcBef>
            </a:pPr>
          </a:p>
          <a:p>
            <a:pPr algn="just">
              <a:lnSpc>
                <a:spcPts val="3590"/>
              </a:lnSpc>
              <a:spcBef>
                <a:spcPct val="0"/>
              </a:spcBef>
            </a:pPr>
            <a:r>
              <a:rPr lang="en-US" b="true" sz="2564" u="sng">
                <a:solidFill>
                  <a:srgbClr val="000000"/>
                </a:solidFill>
                <a:latin typeface="Lora Bold"/>
                <a:ea typeface="Lora Bold"/>
                <a:cs typeface="Lora Bold"/>
                <a:sym typeface="Lora Bold"/>
              </a:rPr>
              <a:t>🖼️</a:t>
            </a:r>
            <a:r>
              <a:rPr lang="en-US" b="true" sz="2564" u="sng">
                <a:solidFill>
                  <a:srgbClr val="FF3131"/>
                </a:solidFill>
                <a:latin typeface="Lora Bold"/>
                <a:ea typeface="Lora Bold"/>
                <a:cs typeface="Lora Bold"/>
                <a:sym typeface="Lora Bold"/>
              </a:rPr>
              <a:t> 2. Interface Graphique avec Java Swing</a:t>
            </a:r>
          </a:p>
          <a:p>
            <a:pPr algn="just" marL="553694" indent="-276847" lvl="1">
              <a:lnSpc>
                <a:spcPts val="3590"/>
              </a:lnSpc>
              <a:spcBef>
                <a:spcPct val="0"/>
              </a:spcBef>
              <a:buFont typeface="Arial"/>
              <a:buChar char="•"/>
            </a:pPr>
            <a:r>
              <a:rPr lang="en-US" sz="2564">
                <a:solidFill>
                  <a:srgbClr val="000000"/>
                </a:solidFill>
                <a:latin typeface="Lora"/>
                <a:ea typeface="Lora"/>
                <a:cs typeface="Lora"/>
                <a:sym typeface="Lora"/>
              </a:rPr>
              <a:t>Création d’interfaces utilisateur avec </a:t>
            </a:r>
            <a:r>
              <a:rPr lang="en-US" b="true" sz="2564">
                <a:solidFill>
                  <a:srgbClr val="0D76BF"/>
                </a:solidFill>
                <a:latin typeface="Lora Bold"/>
                <a:ea typeface="Lora Bold"/>
                <a:cs typeface="Lora Bold"/>
                <a:sym typeface="Lora Bold"/>
              </a:rPr>
              <a:t>JFrame, JPanel, JLabel, JButton, JTextField</a:t>
            </a:r>
            <a:r>
              <a:rPr lang="en-US" sz="2564">
                <a:solidFill>
                  <a:srgbClr val="000000"/>
                </a:solidFill>
                <a:latin typeface="Lora"/>
                <a:ea typeface="Lora"/>
                <a:cs typeface="Lora"/>
                <a:sym typeface="Lora"/>
              </a:rPr>
              <a:t>, etc.</a:t>
            </a:r>
          </a:p>
          <a:p>
            <a:pPr algn="just" marL="553694" indent="-276847" lvl="1">
              <a:lnSpc>
                <a:spcPts val="3590"/>
              </a:lnSpc>
              <a:spcBef>
                <a:spcPct val="0"/>
              </a:spcBef>
              <a:buFont typeface="Arial"/>
              <a:buChar char="•"/>
            </a:pPr>
            <a:r>
              <a:rPr lang="en-US" sz="2564">
                <a:solidFill>
                  <a:srgbClr val="000000"/>
                </a:solidFill>
                <a:latin typeface="Lora"/>
                <a:ea typeface="Lora"/>
                <a:cs typeface="Lora"/>
                <a:sym typeface="Lora"/>
              </a:rPr>
              <a:t>Personnalisation des interfaces (couleurs, polices, positionnement manuel ou via </a:t>
            </a:r>
            <a:r>
              <a:rPr lang="en-US" b="true" sz="2564">
                <a:solidFill>
                  <a:srgbClr val="0D76BF"/>
                </a:solidFill>
                <a:latin typeface="Lora Bold"/>
                <a:ea typeface="Lora Bold"/>
                <a:cs typeface="Lora Bold"/>
                <a:sym typeface="Lora Bold"/>
              </a:rPr>
              <a:t>BorderLayout</a:t>
            </a:r>
            <a:r>
              <a:rPr lang="en-US" sz="2564">
                <a:solidFill>
                  <a:srgbClr val="000000"/>
                </a:solidFill>
                <a:latin typeface="Lora"/>
                <a:ea typeface="Lora"/>
                <a:cs typeface="Lora"/>
                <a:sym typeface="Lora"/>
              </a:rPr>
              <a:t>, </a:t>
            </a:r>
            <a:r>
              <a:rPr lang="en-US" b="true" sz="2564">
                <a:solidFill>
                  <a:srgbClr val="0D76BF"/>
                </a:solidFill>
                <a:latin typeface="Lora Bold"/>
                <a:ea typeface="Lora Bold"/>
                <a:cs typeface="Lora Bold"/>
                <a:sym typeface="Lora Bold"/>
              </a:rPr>
              <a:t>GridLayout</a:t>
            </a:r>
            <a:r>
              <a:rPr lang="en-US" sz="2564">
                <a:solidFill>
                  <a:srgbClr val="000000"/>
                </a:solidFill>
                <a:latin typeface="Lora"/>
                <a:ea typeface="Lora"/>
                <a:cs typeface="Lora"/>
                <a:sym typeface="Lora"/>
              </a:rPr>
              <a:t>, etc.).</a:t>
            </a:r>
          </a:p>
          <a:p>
            <a:pPr algn="just" marL="553694" indent="-276847" lvl="1">
              <a:lnSpc>
                <a:spcPts val="3590"/>
              </a:lnSpc>
              <a:spcBef>
                <a:spcPct val="0"/>
              </a:spcBef>
              <a:buFont typeface="Arial"/>
              <a:buChar char="•"/>
            </a:pPr>
            <a:r>
              <a:rPr lang="en-US" sz="2564">
                <a:solidFill>
                  <a:srgbClr val="000000"/>
                </a:solidFill>
                <a:latin typeface="Lora"/>
                <a:ea typeface="Lora"/>
                <a:cs typeface="Lora"/>
                <a:sym typeface="Lora"/>
              </a:rPr>
              <a:t>Boutons colorés et féminins selon tes préférences (rose, violet pastel…).</a:t>
            </a:r>
          </a:p>
          <a:p>
            <a:pPr algn="just">
              <a:lnSpc>
                <a:spcPts val="3590"/>
              </a:lnSpc>
              <a:spcBef>
                <a:spcPct val="0"/>
              </a:spcBef>
            </a:pPr>
          </a:p>
          <a:p>
            <a:pPr algn="just">
              <a:lnSpc>
                <a:spcPts val="3590"/>
              </a:lnSpc>
              <a:spcBef>
                <a:spcPct val="0"/>
              </a:spcBef>
            </a:pPr>
            <a:r>
              <a:rPr lang="en-US" b="true" sz="2564" u="sng">
                <a:solidFill>
                  <a:srgbClr val="000000"/>
                </a:solidFill>
                <a:latin typeface="Lora Bold"/>
                <a:ea typeface="Lora Bold"/>
                <a:cs typeface="Lora Bold"/>
                <a:sym typeface="Lora Bold"/>
              </a:rPr>
              <a:t>🧠</a:t>
            </a:r>
            <a:r>
              <a:rPr lang="en-US" b="true" sz="2564" u="sng">
                <a:solidFill>
                  <a:srgbClr val="FF3131"/>
                </a:solidFill>
                <a:latin typeface="Lora Bold"/>
                <a:ea typeface="Lora Bold"/>
                <a:cs typeface="Lora Bold"/>
                <a:sym typeface="Lora Bold"/>
              </a:rPr>
              <a:t> 3. Programmation Événementielle</a:t>
            </a:r>
          </a:p>
          <a:p>
            <a:pPr algn="just" marL="553694" indent="-276847" lvl="1">
              <a:lnSpc>
                <a:spcPts val="3590"/>
              </a:lnSpc>
              <a:spcBef>
                <a:spcPct val="0"/>
              </a:spcBef>
              <a:buFont typeface="Arial"/>
              <a:buChar char="•"/>
            </a:pPr>
            <a:r>
              <a:rPr lang="en-US" sz="2564">
                <a:solidFill>
                  <a:srgbClr val="000000"/>
                </a:solidFill>
                <a:latin typeface="Lora"/>
                <a:ea typeface="Lora"/>
                <a:cs typeface="Lora"/>
                <a:sym typeface="Lora"/>
              </a:rPr>
              <a:t>Utilisation de listeners </a:t>
            </a:r>
            <a:r>
              <a:rPr lang="en-US" b="true" sz="2564">
                <a:solidFill>
                  <a:srgbClr val="0D76BF"/>
                </a:solidFill>
                <a:latin typeface="Lora Bold"/>
                <a:ea typeface="Lora Bold"/>
                <a:cs typeface="Lora Bold"/>
                <a:sym typeface="Lora Bold"/>
              </a:rPr>
              <a:t>(ActionListener)</a:t>
            </a:r>
            <a:r>
              <a:rPr lang="en-US" sz="2564">
                <a:solidFill>
                  <a:srgbClr val="000000"/>
                </a:solidFill>
                <a:latin typeface="Lora"/>
                <a:ea typeface="Lora"/>
                <a:cs typeface="Lora"/>
                <a:sym typeface="Lora"/>
              </a:rPr>
              <a:t> pour gérer les clics sur les boutons.</a:t>
            </a:r>
          </a:p>
          <a:p>
            <a:pPr algn="just" marL="553694" indent="-276847" lvl="1">
              <a:lnSpc>
                <a:spcPts val="3590"/>
              </a:lnSpc>
              <a:spcBef>
                <a:spcPct val="0"/>
              </a:spcBef>
              <a:buFont typeface="Arial"/>
              <a:buChar char="•"/>
            </a:pPr>
            <a:r>
              <a:rPr lang="en-US" sz="2564">
                <a:solidFill>
                  <a:srgbClr val="000000"/>
                </a:solidFill>
                <a:latin typeface="Lora"/>
                <a:ea typeface="Lora"/>
                <a:cs typeface="Lora"/>
                <a:sym typeface="Lora"/>
              </a:rPr>
              <a:t>Exemple : ouvrir une nouvelle fenêtre en cliquant sur “Ajouter un contact”.</a:t>
            </a:r>
          </a:p>
          <a:p>
            <a:pPr algn="just">
              <a:lnSpc>
                <a:spcPts val="3590"/>
              </a:lnSpc>
              <a:spcBef>
                <a:spcPct val="0"/>
              </a:spcBef>
            </a:pPr>
          </a:p>
          <a:p>
            <a:pPr algn="just">
              <a:lnSpc>
                <a:spcPts val="3590"/>
              </a:lnSpc>
              <a:spcBef>
                <a:spcPct val="0"/>
              </a:spcBef>
            </a:pPr>
          </a:p>
          <a:p>
            <a:pPr algn="just">
              <a:lnSpc>
                <a:spcPts val="3590"/>
              </a:lnSpc>
              <a:spcBef>
                <a:spcPct val="0"/>
              </a:spcBef>
            </a:pPr>
          </a:p>
          <a:p>
            <a:pPr algn="just">
              <a:lnSpc>
                <a:spcPts val="3590"/>
              </a:lnSpc>
              <a:spcBef>
                <a:spcPct val="0"/>
              </a:spcBef>
            </a:pPr>
          </a:p>
          <a:p>
            <a:pPr algn="just">
              <a:lnSpc>
                <a:spcPts val="3590"/>
              </a:lnSpc>
              <a:spcBef>
                <a:spcPct val="0"/>
              </a:spcBef>
            </a:pPr>
          </a:p>
          <a:p>
            <a:pPr algn="just">
              <a:lnSpc>
                <a:spcPts val="3590"/>
              </a:lnSpc>
              <a:spcBef>
                <a:spcPct val="0"/>
              </a:spcBef>
            </a:pPr>
          </a:p>
          <a:p>
            <a:pPr algn="just">
              <a:lnSpc>
                <a:spcPts val="3590"/>
              </a:lnSpc>
              <a:spcBef>
                <a:spcPct val="0"/>
              </a:spcBef>
            </a:pPr>
          </a:p>
          <a:p>
            <a:pPr algn="just">
              <a:lnSpc>
                <a:spcPts val="3590"/>
              </a:lnSpc>
              <a:spcBef>
                <a:spcPct val="0"/>
              </a:spcBef>
            </a:pPr>
          </a:p>
          <a:p>
            <a:pPr algn="just">
              <a:lnSpc>
                <a:spcPts val="359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00431" y="981075"/>
            <a:ext cx="16393269" cy="1326128"/>
          </a:xfrm>
          <a:prstGeom prst="rect">
            <a:avLst/>
          </a:prstGeom>
        </p:spPr>
        <p:txBody>
          <a:bodyPr anchor="t" rtlCol="false" tIns="0" lIns="0" bIns="0" rIns="0">
            <a:spAutoFit/>
          </a:bodyPr>
          <a:lstStyle/>
          <a:p>
            <a:pPr algn="l">
              <a:lnSpc>
                <a:spcPts val="3556"/>
              </a:lnSpc>
            </a:pPr>
            <a:r>
              <a:rPr lang="en-US" b="true" sz="2540" u="sng">
                <a:solidFill>
                  <a:srgbClr val="FF3131"/>
                </a:solidFill>
                <a:latin typeface="Playfair Display Bold"/>
                <a:ea typeface="Playfair Display Bold"/>
                <a:cs typeface="Playfair Display Bold"/>
                <a:sym typeface="Playfair Display Bold"/>
              </a:rPr>
              <a:t>🔐 4. Authentification :</a:t>
            </a:r>
          </a:p>
          <a:p>
            <a:pPr algn="l" marL="548435" indent="-274218" lvl="1">
              <a:lnSpc>
                <a:spcPts val="3556"/>
              </a:lnSpc>
              <a:buFont typeface="Arial"/>
              <a:buChar char="•"/>
            </a:pPr>
            <a:r>
              <a:rPr lang="en-US" b="true" sz="2540">
                <a:solidFill>
                  <a:srgbClr val="000000"/>
                </a:solidFill>
                <a:latin typeface="Playfair Display Bold"/>
                <a:ea typeface="Playfair Display Bold"/>
                <a:cs typeface="Playfair Display Bold"/>
                <a:sym typeface="Playfair Display Bold"/>
              </a:rPr>
              <a:t>I</a:t>
            </a:r>
            <a:r>
              <a:rPr lang="en-US" sz="2540">
                <a:solidFill>
                  <a:srgbClr val="000000"/>
                </a:solidFill>
                <a:latin typeface="Playfair Display"/>
                <a:ea typeface="Playfair Display"/>
                <a:cs typeface="Playfair Display"/>
                <a:sym typeface="Playfair Display"/>
              </a:rPr>
              <a:t>mplémentation d’un écran de connexion sécurisé via </a:t>
            </a:r>
            <a:r>
              <a:rPr lang="en-US" b="true" sz="2540">
                <a:solidFill>
                  <a:srgbClr val="0D76BF"/>
                </a:solidFill>
                <a:latin typeface="Playfair Display Bold"/>
                <a:ea typeface="Playfair Display Bold"/>
                <a:cs typeface="Playfair Display Bold"/>
                <a:sym typeface="Playfair Display Bold"/>
              </a:rPr>
              <a:t>LoginFrame </a:t>
            </a:r>
            <a:r>
              <a:rPr lang="en-US" sz="2540">
                <a:solidFill>
                  <a:srgbClr val="000000"/>
                </a:solidFill>
                <a:latin typeface="Playfair Display"/>
                <a:ea typeface="Playfair Display"/>
                <a:cs typeface="Playfair Display"/>
                <a:sym typeface="Playfair Display"/>
              </a:rPr>
              <a:t>qui vérifie les identifiants (admin / admin).</a:t>
            </a:r>
          </a:p>
          <a:p>
            <a:pPr algn="l" marL="548435" indent="-274218" lvl="1">
              <a:lnSpc>
                <a:spcPts val="3556"/>
              </a:lnSpc>
              <a:buFont typeface="Arial"/>
              <a:buChar char="•"/>
            </a:pPr>
            <a:r>
              <a:rPr lang="en-US" sz="2540">
                <a:solidFill>
                  <a:srgbClr val="000000"/>
                </a:solidFill>
                <a:latin typeface="Playfair Display"/>
                <a:ea typeface="Playfair Display"/>
                <a:cs typeface="Playfair Display"/>
                <a:sym typeface="Playfair Display"/>
              </a:rPr>
              <a:t>Accès à la fenêtre principale (</a:t>
            </a:r>
            <a:r>
              <a:rPr lang="en-US" b="true" sz="2540">
                <a:solidFill>
                  <a:srgbClr val="0D76BF"/>
                </a:solidFill>
                <a:latin typeface="Playfair Display Bold"/>
                <a:ea typeface="Playfair Display Bold"/>
                <a:cs typeface="Playfair Display Bold"/>
                <a:sym typeface="Playfair Display Bold"/>
              </a:rPr>
              <a:t>MainFrame</a:t>
            </a:r>
            <a:r>
              <a:rPr lang="en-US" sz="2540">
                <a:solidFill>
                  <a:srgbClr val="000000"/>
                </a:solidFill>
                <a:latin typeface="Playfair Display"/>
                <a:ea typeface="Playfair Display"/>
                <a:cs typeface="Playfair Display"/>
                <a:sym typeface="Playfair Display"/>
              </a:rPr>
              <a:t>) uniquement après validation.</a:t>
            </a:r>
          </a:p>
        </p:txBody>
      </p:sp>
      <p:sp>
        <p:nvSpPr>
          <p:cNvPr name="TextBox 3" id="3"/>
          <p:cNvSpPr txBox="true"/>
          <p:nvPr/>
        </p:nvSpPr>
        <p:spPr>
          <a:xfrm rot="0">
            <a:off x="300431" y="3333925"/>
            <a:ext cx="13342293" cy="1298573"/>
          </a:xfrm>
          <a:prstGeom prst="rect">
            <a:avLst/>
          </a:prstGeom>
        </p:spPr>
        <p:txBody>
          <a:bodyPr anchor="t" rtlCol="false" tIns="0" lIns="0" bIns="0" rIns="0">
            <a:spAutoFit/>
          </a:bodyPr>
          <a:lstStyle/>
          <a:p>
            <a:pPr algn="l">
              <a:lnSpc>
                <a:spcPts val="3500"/>
              </a:lnSpc>
            </a:pPr>
            <a:r>
              <a:rPr lang="en-US" b="true" sz="2500">
                <a:solidFill>
                  <a:srgbClr val="FF3131"/>
                </a:solidFill>
                <a:latin typeface="Playfair Display Bold"/>
                <a:ea typeface="Playfair Display Bold"/>
                <a:cs typeface="Playfair Display Bold"/>
                <a:sym typeface="Playfair Display Bold"/>
              </a:rPr>
              <a:t>🔧 </a:t>
            </a:r>
            <a:r>
              <a:rPr lang="en-US" b="true" sz="2500" u="sng">
                <a:solidFill>
                  <a:srgbClr val="FF3131"/>
                </a:solidFill>
                <a:latin typeface="Playfair Display Bold"/>
                <a:ea typeface="Playfair Display Bold"/>
                <a:cs typeface="Playfair Display Bold"/>
                <a:sym typeface="Playfair Display Bold"/>
              </a:rPr>
              <a:t>6. Gestion des Erreurs et Validations</a:t>
            </a:r>
          </a:p>
          <a:p>
            <a:pPr algn="l" marL="539771" indent="-269885" lvl="1">
              <a:lnSpc>
                <a:spcPts val="3500"/>
              </a:lnSpc>
              <a:buFont typeface="Arial"/>
              <a:buChar char="•"/>
            </a:pPr>
            <a:r>
              <a:rPr lang="en-US" sz="2500">
                <a:solidFill>
                  <a:srgbClr val="000000"/>
                </a:solidFill>
                <a:latin typeface="Playfair Display"/>
                <a:ea typeface="Playfair Display"/>
                <a:cs typeface="Playfair Display"/>
                <a:sym typeface="Playfair Display"/>
              </a:rPr>
              <a:t>Vérification que tous les champs sont remplis avant l’ajout ou la modification d’un contact.</a:t>
            </a:r>
          </a:p>
          <a:p>
            <a:pPr algn="l" marL="539771" indent="-269885" lvl="1">
              <a:lnSpc>
                <a:spcPts val="3500"/>
              </a:lnSpc>
              <a:buFont typeface="Arial"/>
              <a:buChar char="•"/>
            </a:pPr>
            <a:r>
              <a:rPr lang="en-US" sz="2500">
                <a:solidFill>
                  <a:srgbClr val="000000"/>
                </a:solidFill>
                <a:latin typeface="Playfair Display"/>
                <a:ea typeface="Playfair Display"/>
                <a:cs typeface="Playfair Display"/>
                <a:sym typeface="Playfair Display"/>
              </a:rPr>
              <a:t>Utilisation de </a:t>
            </a:r>
            <a:r>
              <a:rPr lang="en-US" b="true" sz="2500">
                <a:solidFill>
                  <a:srgbClr val="0D76BF"/>
                </a:solidFill>
                <a:latin typeface="Playfair Display Bold"/>
                <a:ea typeface="Playfair Display Bold"/>
                <a:cs typeface="Playfair Display Bold"/>
                <a:sym typeface="Playfair Display Bold"/>
              </a:rPr>
              <a:t>JOptionPane </a:t>
            </a:r>
            <a:r>
              <a:rPr lang="en-US" sz="2500">
                <a:solidFill>
                  <a:srgbClr val="000000"/>
                </a:solidFill>
                <a:latin typeface="Playfair Display"/>
                <a:ea typeface="Playfair Display"/>
                <a:cs typeface="Playfair Display"/>
                <a:sym typeface="Playfair Display"/>
              </a:rPr>
              <a:t>pour afficher des messages d’erreur ou de confirmation.</a:t>
            </a:r>
          </a:p>
        </p:txBody>
      </p:sp>
      <p:sp>
        <p:nvSpPr>
          <p:cNvPr name="TextBox 4" id="4"/>
          <p:cNvSpPr txBox="true"/>
          <p:nvPr/>
        </p:nvSpPr>
        <p:spPr>
          <a:xfrm rot="0">
            <a:off x="457296" y="5659220"/>
            <a:ext cx="16079539" cy="1298573"/>
          </a:xfrm>
          <a:prstGeom prst="rect">
            <a:avLst/>
          </a:prstGeom>
        </p:spPr>
        <p:txBody>
          <a:bodyPr anchor="t" rtlCol="false" tIns="0" lIns="0" bIns="0" rIns="0">
            <a:spAutoFit/>
          </a:bodyPr>
          <a:lstStyle/>
          <a:p>
            <a:pPr algn="l">
              <a:lnSpc>
                <a:spcPts val="3500"/>
              </a:lnSpc>
            </a:pPr>
            <a:r>
              <a:rPr lang="en-US" b="true" sz="2500" u="sng">
                <a:solidFill>
                  <a:srgbClr val="FF3131"/>
                </a:solidFill>
                <a:latin typeface="Playfair Display Bold"/>
                <a:ea typeface="Playfair Display Bold"/>
                <a:cs typeface="Playfair Display Bold"/>
                <a:sym typeface="Playfair Display Bold"/>
              </a:rPr>
              <a:t>🧩 7. Architecture Modulaire</a:t>
            </a:r>
          </a:p>
          <a:p>
            <a:pPr algn="l" marL="539771" indent="-269885" lvl="1">
              <a:lnSpc>
                <a:spcPts val="3500"/>
              </a:lnSpc>
              <a:buFont typeface="Arial"/>
              <a:buChar char="•"/>
            </a:pPr>
            <a:r>
              <a:rPr lang="en-US" sz="2500">
                <a:solidFill>
                  <a:srgbClr val="000000"/>
                </a:solidFill>
                <a:latin typeface="Playfair Display"/>
                <a:ea typeface="Playfair Display"/>
                <a:cs typeface="Playfair Display"/>
                <a:sym typeface="Playfair Display"/>
              </a:rPr>
              <a:t>Chaque fenêtre a sa propre classe : séparation claire des responsabilités.</a:t>
            </a:r>
          </a:p>
          <a:p>
            <a:pPr algn="l" marL="539771" indent="-269885" lvl="1">
              <a:lnSpc>
                <a:spcPts val="3500"/>
              </a:lnSpc>
              <a:buFont typeface="Arial"/>
              <a:buChar char="•"/>
            </a:pPr>
            <a:r>
              <a:rPr lang="en-US" sz="2500">
                <a:solidFill>
                  <a:srgbClr val="000000"/>
                </a:solidFill>
                <a:latin typeface="Playfair Display"/>
                <a:ea typeface="Playfair Display"/>
                <a:cs typeface="Playfair Display"/>
                <a:sym typeface="Playfair Display"/>
              </a:rPr>
              <a:t>Par exemple : </a:t>
            </a:r>
            <a:r>
              <a:rPr lang="en-US" b="true" sz="2500">
                <a:solidFill>
                  <a:srgbClr val="0D76BF"/>
                </a:solidFill>
                <a:latin typeface="Playfair Display Bold"/>
                <a:ea typeface="Playfair Display Bold"/>
                <a:cs typeface="Playfair Display Bold"/>
                <a:sym typeface="Playfair Display Bold"/>
              </a:rPr>
              <a:t>LoginFrame </a:t>
            </a:r>
            <a:r>
              <a:rPr lang="en-US" sz="2500">
                <a:solidFill>
                  <a:srgbClr val="000000"/>
                </a:solidFill>
                <a:latin typeface="Playfair Display"/>
                <a:ea typeface="Playfair Display"/>
                <a:cs typeface="Playfair Display"/>
                <a:sym typeface="Playfair Display"/>
              </a:rPr>
              <a:t>gère la connexion, </a:t>
            </a:r>
            <a:r>
              <a:rPr lang="en-US" b="true" sz="2500">
                <a:solidFill>
                  <a:srgbClr val="0D76BF"/>
                </a:solidFill>
                <a:latin typeface="Playfair Display Bold"/>
                <a:ea typeface="Playfair Display Bold"/>
                <a:cs typeface="Playfair Display Bold"/>
                <a:sym typeface="Playfair Display Bold"/>
              </a:rPr>
              <a:t>MainFrame</a:t>
            </a:r>
            <a:r>
              <a:rPr lang="en-US" sz="2500">
                <a:solidFill>
                  <a:srgbClr val="000000"/>
                </a:solidFill>
                <a:latin typeface="Playfair Display"/>
                <a:ea typeface="Playfair Display"/>
                <a:cs typeface="Playfair Display"/>
                <a:sym typeface="Playfair Display"/>
              </a:rPr>
              <a:t> affiche le menu, </a:t>
            </a:r>
            <a:r>
              <a:rPr lang="en-US" sz="2500">
                <a:solidFill>
                  <a:srgbClr val="0D76BF"/>
                </a:solidFill>
                <a:latin typeface="Playfair Display"/>
                <a:ea typeface="Playfair Display"/>
                <a:cs typeface="Playfair Display"/>
                <a:sym typeface="Playfair Display"/>
              </a:rPr>
              <a:t>AddContactFrame</a:t>
            </a:r>
            <a:r>
              <a:rPr lang="en-US" sz="2500">
                <a:solidFill>
                  <a:srgbClr val="000000"/>
                </a:solidFill>
                <a:latin typeface="Playfair Display"/>
                <a:ea typeface="Playfair Display"/>
                <a:cs typeface="Playfair Display"/>
                <a:sym typeface="Playfair Display"/>
              </a:rPr>
              <a:t> gère l’ajout, etc.</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3034059" y="-976659"/>
            <a:ext cx="1457123" cy="5467841"/>
            <a:chOff x="0" y="0"/>
            <a:chExt cx="383769" cy="1440090"/>
          </a:xfrm>
        </p:grpSpPr>
        <p:sp>
          <p:nvSpPr>
            <p:cNvPr name="Freeform 3" id="3"/>
            <p:cNvSpPr/>
            <p:nvPr/>
          </p:nvSpPr>
          <p:spPr>
            <a:xfrm flipH="false" flipV="false" rot="0">
              <a:off x="0" y="0"/>
              <a:ext cx="383769" cy="1440090"/>
            </a:xfrm>
            <a:custGeom>
              <a:avLst/>
              <a:gdLst/>
              <a:ahLst/>
              <a:cxnLst/>
              <a:rect r="r" b="b" t="t" l="l"/>
              <a:pathLst>
                <a:path h="1440090" w="383769">
                  <a:moveTo>
                    <a:pt x="0" y="0"/>
                  </a:moveTo>
                  <a:lnTo>
                    <a:pt x="383769" y="0"/>
                  </a:lnTo>
                  <a:lnTo>
                    <a:pt x="383769" y="1440090"/>
                  </a:lnTo>
                  <a:lnTo>
                    <a:pt x="0" y="1440090"/>
                  </a:lnTo>
                  <a:close/>
                </a:path>
              </a:pathLst>
            </a:custGeom>
            <a:solidFill>
              <a:srgbClr val="E6E6E6"/>
            </a:solidFill>
          </p:spPr>
        </p:sp>
        <p:sp>
          <p:nvSpPr>
            <p:cNvPr name="TextBox 4" id="4"/>
            <p:cNvSpPr txBox="true"/>
            <p:nvPr/>
          </p:nvSpPr>
          <p:spPr>
            <a:xfrm>
              <a:off x="0" y="-38100"/>
              <a:ext cx="383769" cy="147819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234202" y="1157504"/>
            <a:ext cx="10524679" cy="1085215"/>
          </a:xfrm>
          <a:prstGeom prst="rect">
            <a:avLst/>
          </a:prstGeom>
        </p:spPr>
        <p:txBody>
          <a:bodyPr anchor="t" rtlCol="false" tIns="0" lIns="0" bIns="0" rIns="0">
            <a:spAutoFit/>
          </a:bodyPr>
          <a:lstStyle/>
          <a:p>
            <a:pPr algn="just">
              <a:lnSpc>
                <a:spcPts val="8959"/>
              </a:lnSpc>
            </a:pPr>
            <a:r>
              <a:rPr lang="en-US" sz="6399" b="true">
                <a:solidFill>
                  <a:srgbClr val="000000"/>
                </a:solidFill>
                <a:latin typeface="Playfair Display Bold"/>
                <a:ea typeface="Playfair Display Bold"/>
                <a:cs typeface="Playfair Display Bold"/>
                <a:sym typeface="Playfair Display Bold"/>
              </a:rPr>
              <a:t>Introduction : EasyContact</a:t>
            </a:r>
          </a:p>
        </p:txBody>
      </p:sp>
      <p:sp>
        <p:nvSpPr>
          <p:cNvPr name="TextBox 6" id="6"/>
          <p:cNvSpPr txBox="true"/>
          <p:nvPr/>
        </p:nvSpPr>
        <p:spPr>
          <a:xfrm rot="0">
            <a:off x="485766" y="2858576"/>
            <a:ext cx="17316468" cy="5515875"/>
          </a:xfrm>
          <a:prstGeom prst="rect">
            <a:avLst/>
          </a:prstGeom>
        </p:spPr>
        <p:txBody>
          <a:bodyPr anchor="t" rtlCol="false" tIns="0" lIns="0" bIns="0" rIns="0">
            <a:spAutoFit/>
          </a:bodyPr>
          <a:lstStyle/>
          <a:p>
            <a:pPr algn="just">
              <a:lnSpc>
                <a:spcPts val="4710"/>
              </a:lnSpc>
              <a:spcBef>
                <a:spcPct val="0"/>
              </a:spcBef>
            </a:pPr>
            <a:r>
              <a:rPr lang="en-US" b="true" sz="3364" u="sng">
                <a:solidFill>
                  <a:srgbClr val="FF3131"/>
                </a:solidFill>
                <a:latin typeface="Lora Bold"/>
                <a:ea typeface="Lora Bold"/>
                <a:cs typeface="Lora Bold"/>
                <a:sym typeface="Lora Bold"/>
              </a:rPr>
              <a:t>Définition :</a:t>
            </a:r>
          </a:p>
          <a:p>
            <a:pPr algn="just">
              <a:lnSpc>
                <a:spcPts val="4150"/>
              </a:lnSpc>
              <a:spcBef>
                <a:spcPct val="0"/>
              </a:spcBef>
            </a:pPr>
            <a:r>
              <a:rPr lang="en-US" b="true" sz="2964">
                <a:solidFill>
                  <a:srgbClr val="0D76BF"/>
                </a:solidFill>
                <a:latin typeface="Lora Bold"/>
                <a:ea typeface="Lora Bold"/>
                <a:cs typeface="Lora Bold"/>
                <a:sym typeface="Lora Bold"/>
              </a:rPr>
              <a:t>EasyContact </a:t>
            </a:r>
            <a:r>
              <a:rPr lang="en-US" sz="2964">
                <a:solidFill>
                  <a:srgbClr val="000000"/>
                </a:solidFill>
                <a:latin typeface="Lora"/>
                <a:ea typeface="Lora"/>
                <a:cs typeface="Lora"/>
                <a:sym typeface="Lora"/>
              </a:rPr>
              <a:t>est une application Java simple et intuitive pour gérer un carnet d'adresses.</a:t>
            </a:r>
          </a:p>
          <a:p>
            <a:pPr algn="just">
              <a:lnSpc>
                <a:spcPts val="4150"/>
              </a:lnSpc>
              <a:spcBef>
                <a:spcPct val="0"/>
              </a:spcBef>
            </a:pPr>
            <a:r>
              <a:rPr lang="en-US" sz="2964">
                <a:solidFill>
                  <a:srgbClr val="000000"/>
                </a:solidFill>
                <a:latin typeface="Lora"/>
                <a:ea typeface="Lora"/>
                <a:cs typeface="Lora"/>
                <a:sym typeface="Lora"/>
              </a:rPr>
              <a:t> Elle permet d'ajouter, supprimer, modifier et consulter des contacts via une interface graphique conviviale construite avec Java Swing. Les données sont stockées de manière persistante dans une base de données SQLite.</a:t>
            </a:r>
          </a:p>
          <a:p>
            <a:pPr algn="just">
              <a:lnSpc>
                <a:spcPts val="4150"/>
              </a:lnSpc>
              <a:spcBef>
                <a:spcPct val="0"/>
              </a:spcBef>
            </a:pPr>
            <a:r>
              <a:rPr lang="en-US" sz="2964">
                <a:solidFill>
                  <a:srgbClr val="000000"/>
                </a:solidFill>
                <a:latin typeface="Lora"/>
                <a:ea typeface="Lora"/>
                <a:cs typeface="Lora"/>
                <a:sym typeface="Lora"/>
              </a:rPr>
              <a:t> L'application adopte un design rose pastel avec des emojis pour une expérience utilisateur agréable</a:t>
            </a:r>
          </a:p>
          <a:p>
            <a:pPr algn="just">
              <a:lnSpc>
                <a:spcPts val="3590"/>
              </a:lnSpc>
              <a:spcBef>
                <a:spcPct val="0"/>
              </a:spcBef>
            </a:pPr>
          </a:p>
          <a:p>
            <a:pPr algn="just">
              <a:lnSpc>
                <a:spcPts val="3590"/>
              </a:lnSpc>
              <a:spcBef>
                <a:spcPct val="0"/>
              </a:spcBef>
            </a:pPr>
          </a:p>
          <a:p>
            <a:pPr algn="just">
              <a:lnSpc>
                <a:spcPts val="3590"/>
              </a:lnSpc>
              <a:spcBef>
                <a:spcPct val="0"/>
              </a:spcBef>
            </a:pPr>
          </a:p>
          <a:p>
            <a:pPr algn="just">
              <a:lnSpc>
                <a:spcPts val="359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3034059" y="-976659"/>
            <a:ext cx="1457123" cy="5467841"/>
            <a:chOff x="0" y="0"/>
            <a:chExt cx="383769" cy="1440090"/>
          </a:xfrm>
        </p:grpSpPr>
        <p:sp>
          <p:nvSpPr>
            <p:cNvPr name="Freeform 3" id="3"/>
            <p:cNvSpPr/>
            <p:nvPr/>
          </p:nvSpPr>
          <p:spPr>
            <a:xfrm flipH="false" flipV="false" rot="0">
              <a:off x="0" y="0"/>
              <a:ext cx="383769" cy="1440090"/>
            </a:xfrm>
            <a:custGeom>
              <a:avLst/>
              <a:gdLst/>
              <a:ahLst/>
              <a:cxnLst/>
              <a:rect r="r" b="b" t="t" l="l"/>
              <a:pathLst>
                <a:path h="1440090" w="383769">
                  <a:moveTo>
                    <a:pt x="0" y="0"/>
                  </a:moveTo>
                  <a:lnTo>
                    <a:pt x="383769" y="0"/>
                  </a:lnTo>
                  <a:lnTo>
                    <a:pt x="383769" y="1440090"/>
                  </a:lnTo>
                  <a:lnTo>
                    <a:pt x="0" y="1440090"/>
                  </a:lnTo>
                  <a:close/>
                </a:path>
              </a:pathLst>
            </a:custGeom>
            <a:solidFill>
              <a:srgbClr val="E6E6E6"/>
            </a:solidFill>
          </p:spPr>
        </p:sp>
        <p:sp>
          <p:nvSpPr>
            <p:cNvPr name="TextBox 4" id="4"/>
            <p:cNvSpPr txBox="true"/>
            <p:nvPr/>
          </p:nvSpPr>
          <p:spPr>
            <a:xfrm>
              <a:off x="0" y="-38100"/>
              <a:ext cx="383769" cy="147819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234202" y="1157504"/>
            <a:ext cx="10524679" cy="1085215"/>
          </a:xfrm>
          <a:prstGeom prst="rect">
            <a:avLst/>
          </a:prstGeom>
        </p:spPr>
        <p:txBody>
          <a:bodyPr anchor="t" rtlCol="false" tIns="0" lIns="0" bIns="0" rIns="0">
            <a:spAutoFit/>
          </a:bodyPr>
          <a:lstStyle/>
          <a:p>
            <a:pPr algn="just">
              <a:lnSpc>
                <a:spcPts val="8959"/>
              </a:lnSpc>
            </a:pPr>
            <a:r>
              <a:rPr lang="en-US" sz="6399" b="true">
                <a:solidFill>
                  <a:srgbClr val="000000"/>
                </a:solidFill>
                <a:latin typeface="Playfair Display Bold"/>
                <a:ea typeface="Playfair Display Bold"/>
                <a:cs typeface="Playfair Display Bold"/>
                <a:sym typeface="Playfair Display Bold"/>
              </a:rPr>
              <a:t>classe contactManager.java</a:t>
            </a:r>
          </a:p>
        </p:txBody>
      </p:sp>
      <p:sp>
        <p:nvSpPr>
          <p:cNvPr name="TextBox 6" id="6"/>
          <p:cNvSpPr txBox="true"/>
          <p:nvPr/>
        </p:nvSpPr>
        <p:spPr>
          <a:xfrm rot="0">
            <a:off x="485766" y="2887151"/>
            <a:ext cx="17316468" cy="7135759"/>
          </a:xfrm>
          <a:prstGeom prst="rect">
            <a:avLst/>
          </a:prstGeom>
        </p:spPr>
        <p:txBody>
          <a:bodyPr anchor="t" rtlCol="false" tIns="0" lIns="0" bIns="0" rIns="0">
            <a:spAutoFit/>
          </a:bodyPr>
          <a:lstStyle/>
          <a:p>
            <a:pPr algn="just">
              <a:lnSpc>
                <a:spcPts val="3590"/>
              </a:lnSpc>
              <a:spcBef>
                <a:spcPct val="0"/>
              </a:spcBef>
            </a:pPr>
            <a:r>
              <a:rPr lang="en-US" b="true" sz="2564" u="sng">
                <a:solidFill>
                  <a:srgbClr val="FF3131"/>
                </a:solidFill>
                <a:latin typeface="Lora Bold"/>
                <a:ea typeface="Lora Bold"/>
                <a:cs typeface="Lora Bold"/>
                <a:sym typeface="Lora Bold"/>
              </a:rPr>
              <a:t>Définition :</a:t>
            </a:r>
          </a:p>
          <a:p>
            <a:pPr algn="just">
              <a:lnSpc>
                <a:spcPts val="3590"/>
              </a:lnSpc>
              <a:spcBef>
                <a:spcPct val="0"/>
              </a:spcBef>
            </a:pPr>
            <a:r>
              <a:rPr lang="en-US" sz="2564">
                <a:solidFill>
                  <a:srgbClr val="000000"/>
                </a:solidFill>
                <a:latin typeface="Lora"/>
                <a:ea typeface="Lora"/>
                <a:cs typeface="Lora"/>
                <a:sym typeface="Lora"/>
              </a:rPr>
              <a:t> La classe </a:t>
            </a:r>
            <a:r>
              <a:rPr lang="en-US" b="true" sz="2564">
                <a:solidFill>
                  <a:srgbClr val="0D76BF"/>
                </a:solidFill>
                <a:latin typeface="Lora Bold"/>
                <a:ea typeface="Lora Bold"/>
                <a:cs typeface="Lora Bold"/>
                <a:sym typeface="Lora Bold"/>
              </a:rPr>
              <a:t>ContactManager</a:t>
            </a:r>
            <a:r>
              <a:rPr lang="en-US" sz="2564">
                <a:solidFill>
                  <a:srgbClr val="000000"/>
                </a:solidFill>
                <a:latin typeface="Lora"/>
                <a:ea typeface="Lora"/>
                <a:cs typeface="Lora"/>
                <a:sym typeface="Lora"/>
              </a:rPr>
              <a:t> est une classe Java conçue pour gérer une base de données SQLite contenant des informations sur des contacts (noms, prénoms, numéros de téléphone, et adresses email). Elle permet de </a:t>
            </a:r>
            <a:r>
              <a:rPr lang="en-US" b="true" sz="2564">
                <a:solidFill>
                  <a:srgbClr val="000000"/>
                </a:solidFill>
                <a:latin typeface="Lora Bold"/>
                <a:ea typeface="Lora Bold"/>
                <a:cs typeface="Lora Bold"/>
                <a:sym typeface="Lora Bold"/>
              </a:rPr>
              <a:t>créer, lire, mettre à jour et supprimer</a:t>
            </a:r>
            <a:r>
              <a:rPr lang="en-US" sz="2564">
                <a:solidFill>
                  <a:srgbClr val="000000"/>
                </a:solidFill>
                <a:latin typeface="Lora"/>
                <a:ea typeface="Lora"/>
                <a:cs typeface="Lora"/>
                <a:sym typeface="Lora"/>
              </a:rPr>
              <a:t> (CRUD : Create, Read, Update, Delete) des contacts dans une base de données SQLite. Elle utilise l'API JDBC (Java Database Connectivity) pour interagir avec la base de données et offre une interface simple pour manipuler les données des contacts.</a:t>
            </a:r>
          </a:p>
          <a:p>
            <a:pPr algn="just">
              <a:lnSpc>
                <a:spcPts val="3590"/>
              </a:lnSpc>
              <a:spcBef>
                <a:spcPct val="0"/>
              </a:spcBef>
            </a:pPr>
          </a:p>
          <a:p>
            <a:pPr algn="just">
              <a:lnSpc>
                <a:spcPts val="3590"/>
              </a:lnSpc>
              <a:spcBef>
                <a:spcPct val="0"/>
              </a:spcBef>
            </a:pPr>
            <a:r>
              <a:rPr lang="en-US" b="true" sz="2564" u="sng">
                <a:solidFill>
                  <a:srgbClr val="FF3131"/>
                </a:solidFill>
                <a:latin typeface="Lora Bold"/>
                <a:ea typeface="Lora Bold"/>
                <a:cs typeface="Lora Bold"/>
                <a:sym typeface="Lora Bold"/>
              </a:rPr>
              <a:t>Utilité :</a:t>
            </a:r>
          </a:p>
          <a:p>
            <a:pPr algn="just">
              <a:lnSpc>
                <a:spcPts val="3590"/>
              </a:lnSpc>
              <a:spcBef>
                <a:spcPct val="0"/>
              </a:spcBef>
            </a:pPr>
            <a:r>
              <a:rPr lang="en-US" b="true" sz="2564">
                <a:solidFill>
                  <a:srgbClr val="000000"/>
                </a:solidFill>
                <a:latin typeface="Lora Bold"/>
                <a:ea typeface="Lora Bold"/>
                <a:cs typeface="Lora Bold"/>
                <a:sym typeface="Lora Bold"/>
              </a:rPr>
              <a:t>La classe ContactManager</a:t>
            </a:r>
            <a:r>
              <a:rPr lang="en-US" sz="2564">
                <a:solidFill>
                  <a:srgbClr val="000000"/>
                </a:solidFill>
                <a:latin typeface="Lora"/>
                <a:ea typeface="Lora"/>
                <a:cs typeface="Lora"/>
                <a:sym typeface="Lora"/>
              </a:rPr>
              <a:t> a pour but de fournir une interface simple et robuste pour gérer des contacts dans une application. Elle agit comme une couche d'abstraction entre le code de l'application et la base de données, permettant aux développeurs de manipuler les données sans écrire directement des requêtes SQL complexes. Elle est probablement utilisée dans une application nécessitant la gestion d'un carnet d'adresses ou d'une liste de contacts, comme une application de gestion de clients, un agenda, ou une application CRM (Customer Relationship Management).</a:t>
            </a:r>
          </a:p>
          <a:p>
            <a:pPr algn="just">
              <a:lnSpc>
                <a:spcPts val="3590"/>
              </a:lnSpc>
              <a:spcBef>
                <a:spcPct val="0"/>
              </a:spcBef>
            </a:pPr>
          </a:p>
          <a:p>
            <a:pPr algn="just">
              <a:lnSpc>
                <a:spcPts val="359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20479" y="226916"/>
            <a:ext cx="5028456"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MÉTHODE ADDCONTACT </a:t>
            </a:r>
          </a:p>
        </p:txBody>
      </p:sp>
      <p:sp>
        <p:nvSpPr>
          <p:cNvPr name="TextBox 3" id="3"/>
          <p:cNvSpPr txBox="true"/>
          <p:nvPr/>
        </p:nvSpPr>
        <p:spPr>
          <a:xfrm rot="0">
            <a:off x="0" y="990600"/>
            <a:ext cx="17912516" cy="815340"/>
          </a:xfrm>
          <a:prstGeom prst="rect">
            <a:avLst/>
          </a:prstGeom>
        </p:spPr>
        <p:txBody>
          <a:bodyPr anchor="t" rtlCol="false" tIns="0" lIns="0" bIns="0" rIns="0">
            <a:spAutoFit/>
          </a:bodyPr>
          <a:lstStyle/>
          <a:p>
            <a:pPr algn="ctr">
              <a:lnSpc>
                <a:spcPts val="3359"/>
              </a:lnSpc>
              <a:spcBef>
                <a:spcPct val="0"/>
              </a:spcBef>
            </a:pPr>
            <a:r>
              <a:rPr lang="en-US" sz="2400" spc="105">
                <a:solidFill>
                  <a:srgbClr val="000000"/>
                </a:solidFill>
                <a:latin typeface="Open Sans"/>
                <a:ea typeface="Open Sans"/>
                <a:cs typeface="Open Sans"/>
                <a:sym typeface="Open Sans"/>
              </a:rPr>
              <a:t>DÉFINIT UNE MÉTHODE PUBLIQUE NOMMÉE </a:t>
            </a:r>
            <a:r>
              <a:rPr lang="en-US" b="true" sz="2400" spc="105">
                <a:solidFill>
                  <a:srgbClr val="0D76BF"/>
                </a:solidFill>
                <a:latin typeface="Open Sans Bold"/>
                <a:ea typeface="Open Sans Bold"/>
                <a:cs typeface="Open Sans Bold"/>
                <a:sym typeface="Open Sans Bold"/>
              </a:rPr>
              <a:t>ADDCONTACT</a:t>
            </a:r>
            <a:r>
              <a:rPr lang="en-US" sz="2400" spc="105">
                <a:solidFill>
                  <a:srgbClr val="000000"/>
                </a:solidFill>
                <a:latin typeface="Open Sans"/>
                <a:ea typeface="Open Sans"/>
                <a:cs typeface="Open Sans"/>
                <a:sym typeface="Open Sans"/>
              </a:rPr>
              <a:t> QUI INSÈRE UN NOUVEAU CONTACT DANS LA TABLE </a:t>
            </a:r>
            <a:r>
              <a:rPr lang="en-US" b="true" sz="2400" spc="105">
                <a:solidFill>
                  <a:srgbClr val="0D76BF"/>
                </a:solidFill>
                <a:latin typeface="Open Sans Bold"/>
                <a:ea typeface="Open Sans Bold"/>
                <a:cs typeface="Open Sans Bold"/>
                <a:sym typeface="Open Sans Bold"/>
              </a:rPr>
              <a:t>CONTACTS</a:t>
            </a:r>
            <a:r>
              <a:rPr lang="en-US" sz="2400" spc="105">
                <a:solidFill>
                  <a:srgbClr val="000000"/>
                </a:solidFill>
                <a:latin typeface="Open Sans"/>
                <a:ea typeface="Open Sans"/>
                <a:cs typeface="Open Sans"/>
                <a:sym typeface="Open Sans"/>
              </a:rPr>
              <a:t>. PREND UN OBJET </a:t>
            </a:r>
            <a:r>
              <a:rPr lang="en-US" b="true" sz="2400" spc="105">
                <a:solidFill>
                  <a:srgbClr val="0D76BF"/>
                </a:solidFill>
                <a:latin typeface="Open Sans Bold"/>
                <a:ea typeface="Open Sans Bold"/>
                <a:cs typeface="Open Sans Bold"/>
                <a:sym typeface="Open Sans Bold"/>
              </a:rPr>
              <a:t>CONTACT</a:t>
            </a:r>
            <a:r>
              <a:rPr lang="en-US" sz="2400" spc="105">
                <a:solidFill>
                  <a:srgbClr val="000000"/>
                </a:solidFill>
                <a:latin typeface="Open Sans"/>
                <a:ea typeface="Open Sans"/>
                <a:cs typeface="Open Sans"/>
                <a:sym typeface="Open Sans"/>
              </a:rPr>
              <a:t> EN PARAMÈTRE.</a:t>
            </a:r>
          </a:p>
        </p:txBody>
      </p:sp>
      <p:sp>
        <p:nvSpPr>
          <p:cNvPr name="TextBox 4" id="4"/>
          <p:cNvSpPr txBox="true"/>
          <p:nvPr/>
        </p:nvSpPr>
        <p:spPr>
          <a:xfrm rot="0">
            <a:off x="0" y="2815590"/>
            <a:ext cx="18288000" cy="789305"/>
          </a:xfrm>
          <a:prstGeom prst="rect">
            <a:avLst/>
          </a:prstGeom>
        </p:spPr>
        <p:txBody>
          <a:bodyPr anchor="t" rtlCol="false" tIns="0" lIns="0" bIns="0" rIns="0">
            <a:spAutoFit/>
          </a:bodyPr>
          <a:lstStyle/>
          <a:p>
            <a:pPr algn="ctr">
              <a:lnSpc>
                <a:spcPts val="3220"/>
              </a:lnSpc>
              <a:spcBef>
                <a:spcPct val="0"/>
              </a:spcBef>
            </a:pPr>
            <a:r>
              <a:rPr lang="en-US" sz="2300" spc="101">
                <a:solidFill>
                  <a:srgbClr val="000000"/>
                </a:solidFill>
                <a:latin typeface="Open Sans"/>
                <a:ea typeface="Open Sans"/>
                <a:cs typeface="Open Sans"/>
                <a:sym typeface="Open Sans"/>
              </a:rPr>
              <a:t>DÉFINIT UNE MÉTHODE PUBLIQUE QUI SUPPRIME UN CONTACT EN FONCTION DE SON EMAIL. RETOURNE </a:t>
            </a:r>
            <a:r>
              <a:rPr lang="en-US" b="true" sz="2300" spc="101">
                <a:solidFill>
                  <a:srgbClr val="0D76BF"/>
                </a:solidFill>
                <a:latin typeface="Open Sans Bold"/>
                <a:ea typeface="Open Sans Bold"/>
                <a:cs typeface="Open Sans Bold"/>
                <a:sym typeface="Open Sans Bold"/>
              </a:rPr>
              <a:t>TRUE</a:t>
            </a:r>
            <a:r>
              <a:rPr lang="en-US" sz="2300" spc="101">
                <a:solidFill>
                  <a:srgbClr val="000000"/>
                </a:solidFill>
                <a:latin typeface="Open Sans"/>
                <a:ea typeface="Open Sans"/>
                <a:cs typeface="Open Sans"/>
                <a:sym typeface="Open Sans"/>
              </a:rPr>
              <a:t> SI LA SUPPRESSION RÉUSSIT, </a:t>
            </a:r>
            <a:r>
              <a:rPr lang="en-US" b="true" sz="2300" spc="101">
                <a:solidFill>
                  <a:srgbClr val="0D76BF"/>
                </a:solidFill>
                <a:latin typeface="Open Sans Bold"/>
                <a:ea typeface="Open Sans Bold"/>
                <a:cs typeface="Open Sans Bold"/>
                <a:sym typeface="Open Sans Bold"/>
              </a:rPr>
              <a:t>FALSE </a:t>
            </a:r>
            <a:r>
              <a:rPr lang="en-US" sz="2300" spc="101">
                <a:solidFill>
                  <a:srgbClr val="000000"/>
                </a:solidFill>
                <a:latin typeface="Open Sans"/>
                <a:ea typeface="Open Sans"/>
                <a:cs typeface="Open Sans"/>
                <a:sym typeface="Open Sans"/>
              </a:rPr>
              <a:t>SINON</a:t>
            </a:r>
          </a:p>
        </p:txBody>
      </p:sp>
      <p:sp>
        <p:nvSpPr>
          <p:cNvPr name="TextBox 5" id="5"/>
          <p:cNvSpPr txBox="true"/>
          <p:nvPr/>
        </p:nvSpPr>
        <p:spPr>
          <a:xfrm rot="0">
            <a:off x="420479" y="2063115"/>
            <a:ext cx="5724227"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MÉTHODE REMOVECONTACT</a:t>
            </a:r>
          </a:p>
        </p:txBody>
      </p:sp>
      <p:sp>
        <p:nvSpPr>
          <p:cNvPr name="TextBox 6" id="6"/>
          <p:cNvSpPr txBox="true"/>
          <p:nvPr/>
        </p:nvSpPr>
        <p:spPr>
          <a:xfrm rot="0">
            <a:off x="576451" y="3862070"/>
            <a:ext cx="4872484"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MÉTHODE CREATETABLE</a:t>
            </a:r>
          </a:p>
        </p:txBody>
      </p:sp>
      <p:sp>
        <p:nvSpPr>
          <p:cNvPr name="TextBox 7" id="7"/>
          <p:cNvSpPr txBox="true"/>
          <p:nvPr/>
        </p:nvSpPr>
        <p:spPr>
          <a:xfrm rot="0">
            <a:off x="0" y="4614546"/>
            <a:ext cx="18288000" cy="789305"/>
          </a:xfrm>
          <a:prstGeom prst="rect">
            <a:avLst/>
          </a:prstGeom>
        </p:spPr>
        <p:txBody>
          <a:bodyPr anchor="t" rtlCol="false" tIns="0" lIns="0" bIns="0" rIns="0">
            <a:spAutoFit/>
          </a:bodyPr>
          <a:lstStyle/>
          <a:p>
            <a:pPr algn="ctr">
              <a:lnSpc>
                <a:spcPts val="3220"/>
              </a:lnSpc>
              <a:spcBef>
                <a:spcPct val="0"/>
              </a:spcBef>
            </a:pPr>
            <a:r>
              <a:rPr lang="en-US" sz="2300" spc="101">
                <a:solidFill>
                  <a:srgbClr val="000000"/>
                </a:solidFill>
                <a:latin typeface="Open Sans"/>
                <a:ea typeface="Open Sans"/>
                <a:cs typeface="Open Sans"/>
                <a:sym typeface="Open Sans"/>
              </a:rPr>
              <a:t>DÉFINIT UNE MÉTHODE PRIVÉE NOMMÉE </a:t>
            </a:r>
            <a:r>
              <a:rPr lang="en-US" b="true" sz="2300" spc="101">
                <a:solidFill>
                  <a:srgbClr val="0D76BF"/>
                </a:solidFill>
                <a:latin typeface="Open Sans Bold"/>
                <a:ea typeface="Open Sans Bold"/>
                <a:cs typeface="Open Sans Bold"/>
                <a:sym typeface="Open Sans Bold"/>
              </a:rPr>
              <a:t>CREATETABLE</a:t>
            </a:r>
            <a:r>
              <a:rPr lang="en-US" sz="2300" spc="101">
                <a:solidFill>
                  <a:srgbClr val="000000"/>
                </a:solidFill>
                <a:latin typeface="Open Sans"/>
                <a:ea typeface="Open Sans"/>
                <a:cs typeface="Open Sans"/>
                <a:sym typeface="Open Sans"/>
              </a:rPr>
              <a:t> QUI NE RETOURNE RIEN (VOID). ELLE CRÉE LA </a:t>
            </a:r>
            <a:r>
              <a:rPr lang="en-US" b="true" sz="2300" spc="101">
                <a:solidFill>
                  <a:srgbClr val="0D76BF"/>
                </a:solidFill>
                <a:latin typeface="Open Sans Bold"/>
                <a:ea typeface="Open Sans Bold"/>
                <a:cs typeface="Open Sans Bold"/>
                <a:sym typeface="Open Sans Bold"/>
              </a:rPr>
              <a:t>TABLE CONTACTS</a:t>
            </a:r>
            <a:r>
              <a:rPr lang="en-US" sz="2300" spc="101">
                <a:solidFill>
                  <a:srgbClr val="000000"/>
                </a:solidFill>
                <a:latin typeface="Open Sans"/>
                <a:ea typeface="Open Sans"/>
                <a:cs typeface="Open Sans"/>
                <a:sym typeface="Open Sans"/>
              </a:rPr>
              <a:t> DANS LA BASE DE DONNÉES SI ELLE N'EXISTE PAS</a:t>
            </a:r>
          </a:p>
        </p:txBody>
      </p:sp>
      <p:sp>
        <p:nvSpPr>
          <p:cNvPr name="TextBox 8" id="8"/>
          <p:cNvSpPr txBox="true"/>
          <p:nvPr/>
        </p:nvSpPr>
        <p:spPr>
          <a:xfrm rot="0">
            <a:off x="576451" y="5519119"/>
            <a:ext cx="3608189"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REMOVECONTACT</a:t>
            </a:r>
          </a:p>
        </p:txBody>
      </p:sp>
      <p:sp>
        <p:nvSpPr>
          <p:cNvPr name="TextBox 9" id="9"/>
          <p:cNvSpPr txBox="true"/>
          <p:nvPr/>
        </p:nvSpPr>
        <p:spPr>
          <a:xfrm rot="0">
            <a:off x="0" y="6271594"/>
            <a:ext cx="17912516" cy="789305"/>
          </a:xfrm>
          <a:prstGeom prst="rect">
            <a:avLst/>
          </a:prstGeom>
        </p:spPr>
        <p:txBody>
          <a:bodyPr anchor="t" rtlCol="false" tIns="0" lIns="0" bIns="0" rIns="0">
            <a:spAutoFit/>
          </a:bodyPr>
          <a:lstStyle/>
          <a:p>
            <a:pPr algn="ctr">
              <a:lnSpc>
                <a:spcPts val="3220"/>
              </a:lnSpc>
              <a:spcBef>
                <a:spcPct val="0"/>
              </a:spcBef>
            </a:pPr>
            <a:r>
              <a:rPr lang="en-US" sz="2300" spc="101">
                <a:solidFill>
                  <a:srgbClr val="000000"/>
                </a:solidFill>
                <a:latin typeface="Open Sans"/>
                <a:ea typeface="Open Sans"/>
                <a:cs typeface="Open Sans"/>
                <a:sym typeface="Open Sans"/>
              </a:rPr>
              <a:t>DÉFINIT UNE MÉTHODE PUBLIQUE QUI SUPPRIME UN CONTACT EN FONCTION DE SON EMAIL. RETOURNE </a:t>
            </a:r>
            <a:r>
              <a:rPr lang="en-US" b="true" sz="2300" spc="101">
                <a:solidFill>
                  <a:srgbClr val="0D76BF"/>
                </a:solidFill>
                <a:latin typeface="Open Sans Bold"/>
                <a:ea typeface="Open Sans Bold"/>
                <a:cs typeface="Open Sans Bold"/>
                <a:sym typeface="Open Sans Bold"/>
              </a:rPr>
              <a:t>TRUE</a:t>
            </a:r>
            <a:r>
              <a:rPr lang="en-US" sz="2300" spc="101">
                <a:solidFill>
                  <a:srgbClr val="000000"/>
                </a:solidFill>
                <a:latin typeface="Open Sans"/>
                <a:ea typeface="Open Sans"/>
                <a:cs typeface="Open Sans"/>
                <a:sym typeface="Open Sans"/>
              </a:rPr>
              <a:t> SI LA SUPPRESSION RÉUSSIT,</a:t>
            </a:r>
            <a:r>
              <a:rPr lang="en-US" b="true" sz="2300" spc="101">
                <a:solidFill>
                  <a:srgbClr val="0D76BF"/>
                </a:solidFill>
                <a:latin typeface="Open Sans Bold"/>
                <a:ea typeface="Open Sans Bold"/>
                <a:cs typeface="Open Sans Bold"/>
                <a:sym typeface="Open Sans Bold"/>
              </a:rPr>
              <a:t> FALSE</a:t>
            </a:r>
            <a:r>
              <a:rPr lang="en-US" sz="2300" spc="101">
                <a:solidFill>
                  <a:srgbClr val="000000"/>
                </a:solidFill>
                <a:latin typeface="Open Sans"/>
                <a:ea typeface="Open Sans"/>
                <a:cs typeface="Open Sans"/>
                <a:sym typeface="Open Sans"/>
              </a:rPr>
              <a:t> SINON</a:t>
            </a:r>
          </a:p>
        </p:txBody>
      </p:sp>
      <p:sp>
        <p:nvSpPr>
          <p:cNvPr name="TextBox 10" id="10"/>
          <p:cNvSpPr txBox="true"/>
          <p:nvPr/>
        </p:nvSpPr>
        <p:spPr>
          <a:xfrm rot="0">
            <a:off x="658604" y="7529694"/>
            <a:ext cx="3526036"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UPDATECONTACT</a:t>
            </a:r>
          </a:p>
        </p:txBody>
      </p:sp>
      <p:sp>
        <p:nvSpPr>
          <p:cNvPr name="TextBox 11" id="11"/>
          <p:cNvSpPr txBox="true"/>
          <p:nvPr/>
        </p:nvSpPr>
        <p:spPr>
          <a:xfrm rot="0">
            <a:off x="0" y="8282169"/>
            <a:ext cx="18288000" cy="789305"/>
          </a:xfrm>
          <a:prstGeom prst="rect">
            <a:avLst/>
          </a:prstGeom>
        </p:spPr>
        <p:txBody>
          <a:bodyPr anchor="t" rtlCol="false" tIns="0" lIns="0" bIns="0" rIns="0">
            <a:spAutoFit/>
          </a:bodyPr>
          <a:lstStyle/>
          <a:p>
            <a:pPr algn="ctr">
              <a:lnSpc>
                <a:spcPts val="3220"/>
              </a:lnSpc>
              <a:spcBef>
                <a:spcPct val="0"/>
              </a:spcBef>
            </a:pPr>
            <a:r>
              <a:rPr lang="en-US" sz="2300" spc="101">
                <a:solidFill>
                  <a:srgbClr val="000000"/>
                </a:solidFill>
                <a:latin typeface="Open Sans"/>
                <a:ea typeface="Open Sans"/>
                <a:cs typeface="Open Sans"/>
                <a:sym typeface="Open Sans"/>
              </a:rPr>
              <a:t>DÉFINIT UNE MÉTHODE PUBLIQUE QUI </a:t>
            </a:r>
            <a:r>
              <a:rPr lang="en-US" b="true" sz="2300" spc="101">
                <a:solidFill>
                  <a:srgbClr val="0D76BF"/>
                </a:solidFill>
                <a:latin typeface="Open Sans Bold"/>
                <a:ea typeface="Open Sans Bold"/>
                <a:cs typeface="Open Sans Bold"/>
                <a:sym typeface="Open Sans Bold"/>
              </a:rPr>
              <a:t>MET À JOUR UN CONTACT</a:t>
            </a:r>
            <a:r>
              <a:rPr lang="en-US" sz="2300" spc="101">
                <a:solidFill>
                  <a:srgbClr val="000000"/>
                </a:solidFill>
                <a:latin typeface="Open Sans"/>
                <a:ea typeface="Open Sans"/>
                <a:cs typeface="Open Sans"/>
                <a:sym typeface="Open Sans"/>
              </a:rPr>
              <a:t> IDENTIFIÉ PAR </a:t>
            </a:r>
            <a:r>
              <a:rPr lang="en-US" b="true" sz="2300" spc="101">
                <a:solidFill>
                  <a:srgbClr val="0D76BF"/>
                </a:solidFill>
                <a:latin typeface="Open Sans Bold"/>
                <a:ea typeface="Open Sans Bold"/>
                <a:cs typeface="Open Sans Bold"/>
                <a:sym typeface="Open Sans Bold"/>
              </a:rPr>
              <a:t>OLDEMAIL</a:t>
            </a:r>
            <a:r>
              <a:rPr lang="en-US" sz="2300" spc="101">
                <a:solidFill>
                  <a:srgbClr val="000000"/>
                </a:solidFill>
                <a:latin typeface="Open Sans"/>
                <a:ea typeface="Open Sans"/>
                <a:cs typeface="Open Sans"/>
                <a:sym typeface="Open Sans"/>
              </a:rPr>
              <a:t> AVEC LES NOUVELLES INFORMATIONS DE</a:t>
            </a:r>
            <a:r>
              <a:rPr lang="en-US" b="true" sz="2300" spc="101">
                <a:solidFill>
                  <a:srgbClr val="0D76BF"/>
                </a:solidFill>
                <a:latin typeface="Open Sans Bold"/>
                <a:ea typeface="Open Sans Bold"/>
                <a:cs typeface="Open Sans Bold"/>
                <a:sym typeface="Open Sans Bold"/>
              </a:rPr>
              <a:t> UPDATEDCONTACT</a:t>
            </a:r>
            <a:r>
              <a:rPr lang="en-US" sz="2300" spc="101">
                <a:solidFill>
                  <a:srgbClr val="000000"/>
                </a:solidFill>
                <a:latin typeface="Open Sans"/>
                <a:ea typeface="Open Sans"/>
                <a:cs typeface="Open Sans"/>
                <a:sym typeface="Open Sans"/>
              </a:rPr>
              <a:t>. RETOURNE</a:t>
            </a:r>
            <a:r>
              <a:rPr lang="en-US" b="true" sz="2300" spc="101">
                <a:solidFill>
                  <a:srgbClr val="0D76BF"/>
                </a:solidFill>
                <a:latin typeface="Open Sans Bold"/>
                <a:ea typeface="Open Sans Bold"/>
                <a:cs typeface="Open Sans Bold"/>
                <a:sym typeface="Open Sans Bold"/>
              </a:rPr>
              <a:t> TRUE</a:t>
            </a:r>
            <a:r>
              <a:rPr lang="en-US" sz="2300" spc="101">
                <a:solidFill>
                  <a:srgbClr val="000000"/>
                </a:solidFill>
                <a:latin typeface="Open Sans"/>
                <a:ea typeface="Open Sans"/>
                <a:cs typeface="Open Sans"/>
                <a:sym typeface="Open Sans"/>
              </a:rPr>
              <a:t> SI LA MISE À JOUR RÉUSSIT, </a:t>
            </a:r>
            <a:r>
              <a:rPr lang="en-US" b="true" sz="2300" spc="101">
                <a:solidFill>
                  <a:srgbClr val="0D76BF"/>
                </a:solidFill>
                <a:latin typeface="Open Sans Bold"/>
                <a:ea typeface="Open Sans Bold"/>
                <a:cs typeface="Open Sans Bold"/>
                <a:sym typeface="Open Sans Bold"/>
              </a:rPr>
              <a:t>FALSE </a:t>
            </a:r>
            <a:r>
              <a:rPr lang="en-US" sz="2300" spc="101">
                <a:solidFill>
                  <a:srgbClr val="000000"/>
                </a:solidFill>
                <a:latin typeface="Open Sans"/>
                <a:ea typeface="Open Sans"/>
                <a:cs typeface="Open Sans"/>
                <a:sym typeface="Open Sans"/>
              </a:rPr>
              <a:t>SINON.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2557" y="153158"/>
            <a:ext cx="11316947" cy="4414312"/>
          </a:xfrm>
          <a:custGeom>
            <a:avLst/>
            <a:gdLst/>
            <a:ahLst/>
            <a:cxnLst/>
            <a:rect r="r" b="b" t="t" l="l"/>
            <a:pathLst>
              <a:path h="4414312" w="11316947">
                <a:moveTo>
                  <a:pt x="0" y="0"/>
                </a:moveTo>
                <a:lnTo>
                  <a:pt x="11316947" y="0"/>
                </a:lnTo>
                <a:lnTo>
                  <a:pt x="11316947" y="4414312"/>
                </a:lnTo>
                <a:lnTo>
                  <a:pt x="0" y="4414312"/>
                </a:lnTo>
                <a:lnTo>
                  <a:pt x="0" y="0"/>
                </a:lnTo>
                <a:close/>
              </a:path>
            </a:pathLst>
          </a:custGeom>
          <a:blipFill>
            <a:blip r:embed="rId2"/>
            <a:stretch>
              <a:fillRect l="0" t="0" r="0" b="0"/>
            </a:stretch>
          </a:blipFill>
        </p:spPr>
      </p:sp>
      <p:sp>
        <p:nvSpPr>
          <p:cNvPr name="AutoShape 3" id="3"/>
          <p:cNvSpPr/>
          <p:nvPr/>
        </p:nvSpPr>
        <p:spPr>
          <a:xfrm>
            <a:off x="7842089" y="1399738"/>
            <a:ext cx="3896563" cy="0"/>
          </a:xfrm>
          <a:prstGeom prst="line">
            <a:avLst/>
          </a:prstGeom>
          <a:ln cap="flat" w="38100">
            <a:solidFill>
              <a:srgbClr val="000000"/>
            </a:solidFill>
            <a:prstDash val="solid"/>
            <a:headEnd type="none" len="sm" w="sm"/>
            <a:tailEnd type="arrow" len="sm" w="med"/>
          </a:ln>
        </p:spPr>
      </p:sp>
      <p:sp>
        <p:nvSpPr>
          <p:cNvPr name="TextBox 4" id="4"/>
          <p:cNvSpPr txBox="true"/>
          <p:nvPr/>
        </p:nvSpPr>
        <p:spPr>
          <a:xfrm rot="0">
            <a:off x="11966941" y="260642"/>
            <a:ext cx="4849896" cy="2197622"/>
          </a:xfrm>
          <a:prstGeom prst="rect">
            <a:avLst/>
          </a:prstGeom>
        </p:spPr>
        <p:txBody>
          <a:bodyPr anchor="t" rtlCol="false" tIns="0" lIns="0" bIns="0" rIns="0">
            <a:spAutoFit/>
          </a:bodyPr>
          <a:lstStyle/>
          <a:p>
            <a:pPr algn="ctr" marL="346403" indent="-173201" lvl="1">
              <a:lnSpc>
                <a:spcPts val="2246"/>
              </a:lnSpc>
              <a:buFont typeface="Arial"/>
              <a:buChar char="•"/>
            </a:pPr>
            <a:r>
              <a:rPr lang="en-US" sz="1604" spc="70">
                <a:solidFill>
                  <a:srgbClr val="000000"/>
                </a:solidFill>
                <a:latin typeface="Open Sans"/>
                <a:ea typeface="Open Sans"/>
                <a:cs typeface="Open Sans"/>
                <a:sym typeface="Open Sans"/>
              </a:rPr>
              <a:t>LA VALEUR "JDBC:SQLITE:CONTACTS.DB"EST UNE URL JDBC QUI SPÉCIFIE :</a:t>
            </a:r>
          </a:p>
          <a:p>
            <a:pPr algn="ctr" marL="346403" indent="-173201" lvl="1">
              <a:lnSpc>
                <a:spcPts val="2246"/>
              </a:lnSpc>
              <a:buFont typeface="Arial"/>
              <a:buChar char="•"/>
            </a:pPr>
            <a:r>
              <a:rPr lang="en-US" b="true" sz="1604" spc="70">
                <a:solidFill>
                  <a:srgbClr val="0D76BF"/>
                </a:solidFill>
                <a:latin typeface="Open Sans Bold"/>
                <a:ea typeface="Open Sans Bold"/>
                <a:cs typeface="Open Sans Bold"/>
                <a:sym typeface="Open Sans Bold"/>
              </a:rPr>
              <a:t>JDBC:SQLITE :</a:t>
            </a:r>
            <a:r>
              <a:rPr lang="en-US" sz="1604" spc="70">
                <a:solidFill>
                  <a:srgbClr val="000000"/>
                </a:solidFill>
                <a:latin typeface="Open Sans"/>
                <a:ea typeface="Open Sans"/>
                <a:cs typeface="Open Sans"/>
                <a:sym typeface="Open Sans"/>
              </a:rPr>
              <a:t> LE PILOTE JDBC UTILISÉ POUR SQLITE.</a:t>
            </a:r>
          </a:p>
          <a:p>
            <a:pPr algn="ctr" marL="346403" indent="-173201" lvl="1">
              <a:lnSpc>
                <a:spcPts val="2246"/>
              </a:lnSpc>
              <a:buFont typeface="Arial"/>
              <a:buChar char="•"/>
            </a:pPr>
            <a:r>
              <a:rPr lang="en-US" b="true" sz="1604" spc="70">
                <a:solidFill>
                  <a:srgbClr val="0D76BF"/>
                </a:solidFill>
                <a:latin typeface="Open Sans Bold"/>
                <a:ea typeface="Open Sans Bold"/>
                <a:cs typeface="Open Sans Bold"/>
                <a:sym typeface="Open Sans Bold"/>
              </a:rPr>
              <a:t>CONTACTS.DB :</a:t>
            </a:r>
            <a:r>
              <a:rPr lang="en-US" sz="1604" spc="70">
                <a:solidFill>
                  <a:srgbClr val="000000"/>
                </a:solidFill>
                <a:latin typeface="Open Sans"/>
                <a:ea typeface="Open Sans"/>
                <a:cs typeface="Open Sans"/>
                <a:sym typeface="Open Sans"/>
              </a:rPr>
              <a:t> LE NOM DU FICHIER DE LA BASE DE DONNÉES SQLITE (STOCKÉ LOCALEMENT).</a:t>
            </a:r>
          </a:p>
        </p:txBody>
      </p:sp>
      <p:sp>
        <p:nvSpPr>
          <p:cNvPr name="TextBox 5" id="5"/>
          <p:cNvSpPr txBox="true"/>
          <p:nvPr/>
        </p:nvSpPr>
        <p:spPr>
          <a:xfrm rot="0">
            <a:off x="1028700" y="5645138"/>
            <a:ext cx="4191163" cy="2124074"/>
          </a:xfrm>
          <a:prstGeom prst="rect">
            <a:avLst/>
          </a:prstGeom>
        </p:spPr>
        <p:txBody>
          <a:bodyPr anchor="t" rtlCol="false" tIns="0" lIns="0" bIns="0" rIns="0">
            <a:spAutoFit/>
          </a:bodyPr>
          <a:lstStyle/>
          <a:p>
            <a:pPr algn="ctr" marL="323855" indent="-161927" lvl="1">
              <a:lnSpc>
                <a:spcPts val="2100"/>
              </a:lnSpc>
              <a:buFont typeface="Arial"/>
              <a:buChar char="•"/>
            </a:pPr>
            <a:r>
              <a:rPr lang="en-US" sz="1500" spc="66">
                <a:solidFill>
                  <a:srgbClr val="000000"/>
                </a:solidFill>
                <a:latin typeface="Open Sans"/>
                <a:ea typeface="Open Sans"/>
                <a:cs typeface="Open Sans"/>
                <a:sym typeface="Open Sans"/>
              </a:rPr>
              <a:t>UTILISE LA MÉTHODE STATIQUE </a:t>
            </a:r>
            <a:r>
              <a:rPr lang="en-US" b="true" sz="1500" spc="66">
                <a:solidFill>
                  <a:srgbClr val="0D76BF"/>
                </a:solidFill>
                <a:latin typeface="Open Sans Bold"/>
                <a:ea typeface="Open Sans Bold"/>
                <a:cs typeface="Open Sans Bold"/>
                <a:sym typeface="Open Sans Bold"/>
              </a:rPr>
              <a:t>GETCONNECTION</a:t>
            </a:r>
            <a:r>
              <a:rPr lang="en-US" sz="1500" spc="66">
                <a:solidFill>
                  <a:srgbClr val="000000"/>
                </a:solidFill>
                <a:latin typeface="Open Sans"/>
                <a:ea typeface="Open Sans"/>
                <a:cs typeface="Open Sans"/>
                <a:sym typeface="Open Sans"/>
              </a:rPr>
              <a:t> DE LA CLASSE </a:t>
            </a:r>
            <a:r>
              <a:rPr lang="en-US" b="true" sz="1500" spc="66">
                <a:solidFill>
                  <a:srgbClr val="0D76BF"/>
                </a:solidFill>
                <a:latin typeface="Open Sans Bold"/>
                <a:ea typeface="Open Sans Bold"/>
                <a:cs typeface="Open Sans Bold"/>
                <a:sym typeface="Open Sans Bold"/>
              </a:rPr>
              <a:t>DRIVERMANAGER</a:t>
            </a:r>
            <a:r>
              <a:rPr lang="en-US" sz="1500" spc="66">
                <a:solidFill>
                  <a:srgbClr val="000000"/>
                </a:solidFill>
                <a:latin typeface="Open Sans"/>
                <a:ea typeface="Open Sans"/>
                <a:cs typeface="Open Sans"/>
                <a:sym typeface="Open Sans"/>
              </a:rPr>
              <a:t> POUR ÉTABLIR UNE CONNEXION À LA BASE DE DONNÉES.</a:t>
            </a:r>
          </a:p>
          <a:p>
            <a:pPr algn="ctr" marL="323855" indent="-161927" lvl="1">
              <a:lnSpc>
                <a:spcPts val="2100"/>
              </a:lnSpc>
              <a:buFont typeface="Arial"/>
              <a:buChar char="•"/>
            </a:pPr>
            <a:r>
              <a:rPr lang="en-US" b="true" sz="1500" spc="66">
                <a:solidFill>
                  <a:srgbClr val="0D76BF"/>
                </a:solidFill>
                <a:latin typeface="Open Sans Bold"/>
                <a:ea typeface="Open Sans Bold"/>
                <a:cs typeface="Open Sans Bold"/>
                <a:sym typeface="Open Sans Bold"/>
              </a:rPr>
              <a:t>DB_URL</a:t>
            </a:r>
            <a:r>
              <a:rPr lang="en-US" sz="1500" spc="66">
                <a:solidFill>
                  <a:srgbClr val="000000"/>
                </a:solidFill>
                <a:latin typeface="Open Sans"/>
                <a:ea typeface="Open Sans"/>
                <a:cs typeface="Open Sans"/>
                <a:sym typeface="Open Sans"/>
              </a:rPr>
              <a:t> CONTIENT L'URL SQLITE (JDBC:SQLITE:CONTACTS.DB).</a:t>
            </a:r>
          </a:p>
          <a:p>
            <a:pPr algn="ctr" marL="323855" indent="-161927" lvl="1">
              <a:lnSpc>
                <a:spcPts val="2100"/>
              </a:lnSpc>
              <a:buFont typeface="Arial"/>
              <a:buChar char="•"/>
            </a:pPr>
            <a:r>
              <a:rPr lang="en-US" sz="1500" spc="66">
                <a:solidFill>
                  <a:srgbClr val="000000"/>
                </a:solidFill>
                <a:latin typeface="Open Sans"/>
                <a:ea typeface="Open Sans"/>
                <a:cs typeface="Open Sans"/>
                <a:sym typeface="Open Sans"/>
              </a:rPr>
              <a:t>SI LA CONNEXION RÉUSSIT, RETOURNE UN OBJET CONNECTION</a:t>
            </a:r>
          </a:p>
        </p:txBody>
      </p:sp>
      <p:sp>
        <p:nvSpPr>
          <p:cNvPr name="AutoShape 6" id="6"/>
          <p:cNvSpPr/>
          <p:nvPr/>
        </p:nvSpPr>
        <p:spPr>
          <a:xfrm>
            <a:off x="4358594" y="3343474"/>
            <a:ext cx="0" cy="1800026"/>
          </a:xfrm>
          <a:prstGeom prst="line">
            <a:avLst/>
          </a:prstGeom>
          <a:ln cap="flat" w="38100">
            <a:solidFill>
              <a:srgbClr val="000000"/>
            </a:solidFill>
            <a:prstDash val="solid"/>
            <a:headEnd type="none" len="sm" w="sm"/>
            <a:tailEnd type="arrow" len="sm" w="med"/>
          </a:ln>
        </p:spPr>
      </p:sp>
      <p:sp>
        <p:nvSpPr>
          <p:cNvPr name="TextBox 7" id="7"/>
          <p:cNvSpPr txBox="true"/>
          <p:nvPr/>
        </p:nvSpPr>
        <p:spPr>
          <a:xfrm rot="0">
            <a:off x="5632806" y="3545969"/>
            <a:ext cx="5049549" cy="257174"/>
          </a:xfrm>
          <a:prstGeom prst="rect">
            <a:avLst/>
          </a:prstGeom>
        </p:spPr>
        <p:txBody>
          <a:bodyPr anchor="t" rtlCol="false" tIns="0" lIns="0" bIns="0" rIns="0">
            <a:spAutoFit/>
          </a:bodyPr>
          <a:lstStyle/>
          <a:p>
            <a:pPr algn="ctr">
              <a:lnSpc>
                <a:spcPts val="2100"/>
              </a:lnSpc>
              <a:spcBef>
                <a:spcPct val="0"/>
              </a:spcBef>
            </a:pPr>
            <a:r>
              <a:rPr lang="en-US" sz="1500" spc="66">
                <a:solidFill>
                  <a:srgbClr val="000000"/>
                </a:solidFill>
                <a:latin typeface="Open Sans"/>
                <a:ea typeface="Open Sans"/>
                <a:cs typeface="Open Sans"/>
                <a:sym typeface="Open Sans"/>
              </a:rPr>
              <a:t>AFFICHE LA TRACE DE L'ERREUR DANS LA CONSOLE</a:t>
            </a:r>
          </a:p>
        </p:txBody>
      </p:sp>
      <p:sp>
        <p:nvSpPr>
          <p:cNvPr name="TextBox 8" id="8"/>
          <p:cNvSpPr txBox="true"/>
          <p:nvPr/>
        </p:nvSpPr>
        <p:spPr>
          <a:xfrm rot="0">
            <a:off x="12599586" y="3190459"/>
            <a:ext cx="4217251" cy="1590674"/>
          </a:xfrm>
          <a:prstGeom prst="rect">
            <a:avLst/>
          </a:prstGeom>
        </p:spPr>
        <p:txBody>
          <a:bodyPr anchor="t" rtlCol="false" tIns="0" lIns="0" bIns="0" rIns="0">
            <a:spAutoFit/>
          </a:bodyPr>
          <a:lstStyle/>
          <a:p>
            <a:pPr algn="ctr">
              <a:lnSpc>
                <a:spcPts val="2100"/>
              </a:lnSpc>
              <a:spcBef>
                <a:spcPct val="0"/>
              </a:spcBef>
            </a:pPr>
            <a:r>
              <a:rPr lang="en-US" sz="1500" spc="66">
                <a:solidFill>
                  <a:srgbClr val="000000"/>
                </a:solidFill>
                <a:latin typeface="Open Sans"/>
                <a:ea typeface="Open Sans"/>
                <a:cs typeface="Open Sans"/>
                <a:sym typeface="Open Sans"/>
              </a:rPr>
              <a:t>DÉFINIT UNE MÉTHODE PUBLIQUE NOMMÉE </a:t>
            </a:r>
            <a:r>
              <a:rPr lang="en-US" b="true" sz="1500" spc="66">
                <a:solidFill>
                  <a:srgbClr val="0D76BF"/>
                </a:solidFill>
                <a:latin typeface="Open Sans Bold"/>
                <a:ea typeface="Open Sans Bold"/>
                <a:cs typeface="Open Sans Bold"/>
                <a:sym typeface="Open Sans Bold"/>
              </a:rPr>
              <a:t>CONNECT </a:t>
            </a:r>
            <a:r>
              <a:rPr lang="en-US" sz="1500" spc="66">
                <a:solidFill>
                  <a:srgbClr val="000000"/>
                </a:solidFill>
                <a:latin typeface="Open Sans"/>
                <a:ea typeface="Open Sans"/>
                <a:cs typeface="Open Sans"/>
                <a:sym typeface="Open Sans"/>
              </a:rPr>
              <a:t>QUI RETOURNE UN OBJET DE TYPE </a:t>
            </a:r>
            <a:r>
              <a:rPr lang="en-US" b="true" sz="1500" spc="66">
                <a:solidFill>
                  <a:srgbClr val="0D76BF"/>
                </a:solidFill>
                <a:latin typeface="Open Sans Bold"/>
                <a:ea typeface="Open Sans Bold"/>
                <a:cs typeface="Open Sans Bold"/>
                <a:sym typeface="Open Sans Bold"/>
              </a:rPr>
              <a:t>CONNECTION</a:t>
            </a:r>
            <a:r>
              <a:rPr lang="en-US" sz="1500" spc="66">
                <a:solidFill>
                  <a:srgbClr val="000000"/>
                </a:solidFill>
                <a:latin typeface="Open Sans"/>
                <a:ea typeface="Open Sans"/>
                <a:cs typeface="Open Sans"/>
                <a:sym typeface="Open Sans"/>
              </a:rPr>
              <a:t> (INTERFACE JDBC). CETTE MÉTHODE ÉTABLIT UNE CONNEXION À LA BASE DE DONNÉES SQLITE.</a:t>
            </a:r>
          </a:p>
        </p:txBody>
      </p:sp>
      <p:sp>
        <p:nvSpPr>
          <p:cNvPr name="AutoShape 9" id="9"/>
          <p:cNvSpPr/>
          <p:nvPr/>
        </p:nvSpPr>
        <p:spPr>
          <a:xfrm>
            <a:off x="5632806" y="2856494"/>
            <a:ext cx="6334135" cy="718050"/>
          </a:xfrm>
          <a:prstGeom prst="line">
            <a:avLst/>
          </a:prstGeom>
          <a:ln cap="flat" w="38100">
            <a:solidFill>
              <a:srgbClr val="000000"/>
            </a:solidFill>
            <a:prstDash val="solid"/>
            <a:headEnd type="none" len="sm" w="sm"/>
            <a:tailEnd type="arrow" len="sm" w="med"/>
          </a:ln>
        </p:spPr>
      </p:sp>
      <p:sp>
        <p:nvSpPr>
          <p:cNvPr name="TextBox 10" id="10"/>
          <p:cNvSpPr txBox="true"/>
          <p:nvPr/>
        </p:nvSpPr>
        <p:spPr>
          <a:xfrm rot="0">
            <a:off x="10036852" y="6692888"/>
            <a:ext cx="5080315" cy="1057274"/>
          </a:xfrm>
          <a:prstGeom prst="rect">
            <a:avLst/>
          </a:prstGeom>
        </p:spPr>
        <p:txBody>
          <a:bodyPr anchor="t" rtlCol="false" tIns="0" lIns="0" bIns="0" rIns="0">
            <a:spAutoFit/>
          </a:bodyPr>
          <a:lstStyle/>
          <a:p>
            <a:pPr algn="ctr">
              <a:lnSpc>
                <a:spcPts val="2100"/>
              </a:lnSpc>
              <a:spcBef>
                <a:spcPct val="0"/>
              </a:spcBef>
            </a:pPr>
            <a:r>
              <a:rPr lang="en-US" sz="1500" spc="66">
                <a:solidFill>
                  <a:srgbClr val="000000"/>
                </a:solidFill>
                <a:latin typeface="Open Sans"/>
                <a:ea typeface="Open Sans"/>
                <a:cs typeface="Open Sans"/>
                <a:sym typeface="Open Sans"/>
              </a:rPr>
              <a:t>CAPTURE UNE EXCEPTION DE TYPE </a:t>
            </a:r>
            <a:r>
              <a:rPr lang="en-US" b="true" sz="1500" spc="66">
                <a:solidFill>
                  <a:srgbClr val="0D76BF"/>
                </a:solidFill>
                <a:latin typeface="Open Sans Bold"/>
                <a:ea typeface="Open Sans Bold"/>
                <a:cs typeface="Open Sans Bold"/>
                <a:sym typeface="Open Sans Bold"/>
              </a:rPr>
              <a:t>SQLEXCEPTION</a:t>
            </a:r>
            <a:r>
              <a:rPr lang="en-US" sz="1500" spc="66">
                <a:solidFill>
                  <a:srgbClr val="000000"/>
                </a:solidFill>
                <a:latin typeface="Open Sans"/>
                <a:ea typeface="Open Sans"/>
                <a:cs typeface="Open Sans"/>
                <a:sym typeface="Open Sans"/>
              </a:rPr>
              <a:t> SI LA CONNEXION ÉCHOUE (PAR EXEMPLE, SI LE PILOTE SQLITE N'EST PAS TROUVÉ OU SI LE FICHIER DE BASE DE DONNÉES EST INACCESSIBLE)</a:t>
            </a:r>
          </a:p>
        </p:txBody>
      </p:sp>
      <p:sp>
        <p:nvSpPr>
          <p:cNvPr name="AutoShape 11" id="11"/>
          <p:cNvSpPr/>
          <p:nvPr/>
        </p:nvSpPr>
        <p:spPr>
          <a:xfrm>
            <a:off x="4069352" y="3574544"/>
            <a:ext cx="6613003" cy="2773381"/>
          </a:xfrm>
          <a:prstGeom prst="line">
            <a:avLst/>
          </a:prstGeom>
          <a:ln cap="flat" w="38100">
            <a:solidFill>
              <a:srgbClr val="000000"/>
            </a:solidFill>
            <a:prstDash val="solid"/>
            <a:headEnd type="none" len="sm" w="sm"/>
            <a:tailEnd type="arrow" len="sm" w="med"/>
          </a:ln>
        </p:spPr>
      </p:sp>
      <p:sp>
        <p:nvSpPr>
          <p:cNvPr name="TextBox 12" id="12"/>
          <p:cNvSpPr txBox="true"/>
          <p:nvPr/>
        </p:nvSpPr>
        <p:spPr>
          <a:xfrm rot="0">
            <a:off x="5701246" y="8199886"/>
            <a:ext cx="4912668"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MÉTHODE ADDCONTACT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5657" y="1354097"/>
            <a:ext cx="10082109" cy="5387221"/>
          </a:xfrm>
          <a:custGeom>
            <a:avLst/>
            <a:gdLst/>
            <a:ahLst/>
            <a:cxnLst/>
            <a:rect r="r" b="b" t="t" l="l"/>
            <a:pathLst>
              <a:path h="5387221" w="10082109">
                <a:moveTo>
                  <a:pt x="0" y="0"/>
                </a:moveTo>
                <a:lnTo>
                  <a:pt x="10082109" y="0"/>
                </a:lnTo>
                <a:lnTo>
                  <a:pt x="10082109" y="5387221"/>
                </a:lnTo>
                <a:lnTo>
                  <a:pt x="0" y="5387221"/>
                </a:lnTo>
                <a:lnTo>
                  <a:pt x="0" y="0"/>
                </a:lnTo>
                <a:close/>
              </a:path>
            </a:pathLst>
          </a:custGeom>
          <a:blipFill>
            <a:blip r:embed="rId2"/>
            <a:stretch>
              <a:fillRect l="0" t="0" r="0" b="0"/>
            </a:stretch>
          </a:blipFill>
        </p:spPr>
      </p:sp>
      <p:sp>
        <p:nvSpPr>
          <p:cNvPr name="TextBox 3" id="3"/>
          <p:cNvSpPr txBox="true"/>
          <p:nvPr/>
        </p:nvSpPr>
        <p:spPr>
          <a:xfrm rot="0">
            <a:off x="11487053" y="2197786"/>
            <a:ext cx="6419329" cy="925830"/>
          </a:xfrm>
          <a:prstGeom prst="rect">
            <a:avLst/>
          </a:prstGeom>
        </p:spPr>
        <p:txBody>
          <a:bodyPr anchor="t" rtlCol="false" tIns="0" lIns="0" bIns="0" rIns="0">
            <a:spAutoFit/>
          </a:bodyPr>
          <a:lstStyle/>
          <a:p>
            <a:pPr algn="ctr">
              <a:lnSpc>
                <a:spcPts val="2520"/>
              </a:lnSpc>
              <a:spcBef>
                <a:spcPct val="0"/>
              </a:spcBef>
            </a:pPr>
            <a:r>
              <a:rPr lang="en-US" sz="1800" spc="79">
                <a:solidFill>
                  <a:srgbClr val="000000"/>
                </a:solidFill>
                <a:latin typeface="Open Sans"/>
                <a:ea typeface="Open Sans"/>
                <a:cs typeface="Open Sans"/>
                <a:sym typeface="Open Sans"/>
              </a:rPr>
              <a:t>DÉFINIT UNE REQUÊTE SQL POUR CRÉER UNE TABLE NOMMÉE CONTACTS SI ELLE N'EXISTE PAS (</a:t>
            </a:r>
            <a:r>
              <a:rPr lang="en-US" b="true" sz="1800" spc="79">
                <a:solidFill>
                  <a:srgbClr val="0D76BF"/>
                </a:solidFill>
                <a:latin typeface="Open Sans Bold"/>
                <a:ea typeface="Open Sans Bold"/>
                <a:cs typeface="Open Sans Bold"/>
                <a:sym typeface="Open Sans Bold"/>
              </a:rPr>
              <a:t>IF NOT EXISTS</a:t>
            </a:r>
            <a:r>
              <a:rPr lang="en-US" sz="1800" spc="79">
                <a:solidFill>
                  <a:srgbClr val="000000"/>
                </a:solidFill>
                <a:latin typeface="Open Sans"/>
                <a:ea typeface="Open Sans"/>
                <a:cs typeface="Open Sans"/>
                <a:sym typeface="Open Sans"/>
              </a:rPr>
              <a:t>).</a:t>
            </a:r>
          </a:p>
        </p:txBody>
      </p:sp>
      <p:sp>
        <p:nvSpPr>
          <p:cNvPr name="AutoShape 4" id="4"/>
          <p:cNvSpPr/>
          <p:nvPr/>
        </p:nvSpPr>
        <p:spPr>
          <a:xfrm flipV="true">
            <a:off x="7854362" y="3104565"/>
            <a:ext cx="3514714" cy="0"/>
          </a:xfrm>
          <a:prstGeom prst="line">
            <a:avLst/>
          </a:prstGeom>
          <a:ln cap="flat" w="38100">
            <a:solidFill>
              <a:srgbClr val="000000"/>
            </a:solidFill>
            <a:prstDash val="solid"/>
            <a:headEnd type="none" len="sm" w="sm"/>
            <a:tailEnd type="arrow" len="sm" w="med"/>
          </a:ln>
        </p:spPr>
      </p:sp>
      <p:sp>
        <p:nvSpPr>
          <p:cNvPr name="TextBox 5" id="5"/>
          <p:cNvSpPr txBox="true"/>
          <p:nvPr/>
        </p:nvSpPr>
        <p:spPr>
          <a:xfrm rot="0">
            <a:off x="11369075" y="3951345"/>
            <a:ext cx="6775769" cy="1054100"/>
          </a:xfrm>
          <a:prstGeom prst="rect">
            <a:avLst/>
          </a:prstGeom>
        </p:spPr>
        <p:txBody>
          <a:bodyPr anchor="t" rtlCol="false" tIns="0" lIns="0" bIns="0" rIns="0">
            <a:spAutoFit/>
          </a:bodyPr>
          <a:lstStyle/>
          <a:p>
            <a:pPr algn="ctr">
              <a:lnSpc>
                <a:spcPts val="2800"/>
              </a:lnSpc>
              <a:spcBef>
                <a:spcPct val="0"/>
              </a:spcBef>
            </a:pPr>
            <a:r>
              <a:rPr lang="en-US" sz="2000" spc="88">
                <a:solidFill>
                  <a:srgbClr val="000000"/>
                </a:solidFill>
                <a:latin typeface="Open Sans"/>
                <a:ea typeface="Open Sans"/>
                <a:cs typeface="Open Sans"/>
                <a:sym typeface="Open Sans"/>
              </a:rPr>
              <a:t>APPELLE LA MÉTHODE </a:t>
            </a:r>
            <a:r>
              <a:rPr lang="en-US" b="true" sz="2000" spc="88">
                <a:solidFill>
                  <a:srgbClr val="0D76BF"/>
                </a:solidFill>
                <a:latin typeface="Open Sans Bold"/>
                <a:ea typeface="Open Sans Bold"/>
                <a:cs typeface="Open Sans Bold"/>
                <a:sym typeface="Open Sans Bold"/>
              </a:rPr>
              <a:t>CONNECT() </a:t>
            </a:r>
            <a:r>
              <a:rPr lang="en-US" sz="2000" spc="88">
                <a:solidFill>
                  <a:srgbClr val="000000"/>
                </a:solidFill>
                <a:latin typeface="Open Sans"/>
                <a:ea typeface="Open Sans"/>
                <a:cs typeface="Open Sans"/>
                <a:sym typeface="Open Sans"/>
              </a:rPr>
              <a:t>POUR OBTENIR UNE CONNEXION À LA BASE DE DONNÉES ET L'ASSIGNE À LA VARIABLE</a:t>
            </a:r>
            <a:r>
              <a:rPr lang="en-US" b="true" sz="2000" spc="88">
                <a:solidFill>
                  <a:srgbClr val="0D76BF"/>
                </a:solidFill>
                <a:latin typeface="Open Sans Bold"/>
                <a:ea typeface="Open Sans Bold"/>
                <a:cs typeface="Open Sans Bold"/>
                <a:sym typeface="Open Sans Bold"/>
              </a:rPr>
              <a:t> CONN</a:t>
            </a:r>
          </a:p>
        </p:txBody>
      </p:sp>
      <p:sp>
        <p:nvSpPr>
          <p:cNvPr name="AutoShape 6" id="6"/>
          <p:cNvSpPr/>
          <p:nvPr/>
        </p:nvSpPr>
        <p:spPr>
          <a:xfrm flipV="true">
            <a:off x="7710187" y="4502207"/>
            <a:ext cx="3514714" cy="0"/>
          </a:xfrm>
          <a:prstGeom prst="line">
            <a:avLst/>
          </a:prstGeom>
          <a:ln cap="flat" w="38100">
            <a:solidFill>
              <a:srgbClr val="000000"/>
            </a:solidFill>
            <a:prstDash val="solid"/>
            <a:headEnd type="none" len="sm" w="sm"/>
            <a:tailEnd type="arrow" len="sm" w="med"/>
          </a:ln>
        </p:spPr>
      </p:sp>
      <p:sp>
        <p:nvSpPr>
          <p:cNvPr name="TextBox 7" id="7"/>
          <p:cNvSpPr txBox="true"/>
          <p:nvPr/>
        </p:nvSpPr>
        <p:spPr>
          <a:xfrm rot="0">
            <a:off x="1496419" y="7013546"/>
            <a:ext cx="8115300" cy="1054100"/>
          </a:xfrm>
          <a:prstGeom prst="rect">
            <a:avLst/>
          </a:prstGeom>
        </p:spPr>
        <p:txBody>
          <a:bodyPr anchor="t" rtlCol="false" tIns="0" lIns="0" bIns="0" rIns="0">
            <a:spAutoFit/>
          </a:bodyPr>
          <a:lstStyle/>
          <a:p>
            <a:pPr algn="ctr">
              <a:lnSpc>
                <a:spcPts val="2800"/>
              </a:lnSpc>
              <a:spcBef>
                <a:spcPct val="0"/>
              </a:spcBef>
            </a:pPr>
            <a:r>
              <a:rPr lang="en-US" sz="2000" spc="88">
                <a:solidFill>
                  <a:srgbClr val="000000"/>
                </a:solidFill>
                <a:latin typeface="Open Sans"/>
                <a:ea typeface="Open Sans"/>
                <a:cs typeface="Open Sans"/>
                <a:sym typeface="Open Sans"/>
              </a:rPr>
              <a:t>CRÉE UN OBJET </a:t>
            </a:r>
            <a:r>
              <a:rPr lang="en-US" b="true" sz="2000" spc="88">
                <a:solidFill>
                  <a:srgbClr val="0D76BF"/>
                </a:solidFill>
                <a:latin typeface="Open Sans Bold"/>
                <a:ea typeface="Open Sans Bold"/>
                <a:cs typeface="Open Sans Bold"/>
                <a:sym typeface="Open Sans Bold"/>
              </a:rPr>
              <a:t>STATEMENT</a:t>
            </a:r>
            <a:r>
              <a:rPr lang="en-US" sz="2000" spc="88">
                <a:solidFill>
                  <a:srgbClr val="000000"/>
                </a:solidFill>
                <a:latin typeface="Open Sans"/>
                <a:ea typeface="Open Sans"/>
                <a:cs typeface="Open Sans"/>
                <a:sym typeface="Open Sans"/>
              </a:rPr>
              <a:t> À PARTIR DE LA CONNEXION </a:t>
            </a:r>
            <a:r>
              <a:rPr lang="en-US" b="true" sz="2000" spc="88">
                <a:solidFill>
                  <a:srgbClr val="0D76BF"/>
                </a:solidFill>
                <a:latin typeface="Open Sans Bold"/>
                <a:ea typeface="Open Sans Bold"/>
                <a:cs typeface="Open Sans Bold"/>
                <a:sym typeface="Open Sans Bold"/>
              </a:rPr>
              <a:t>CONN</a:t>
            </a:r>
            <a:r>
              <a:rPr lang="en-US" sz="2000" spc="88">
                <a:solidFill>
                  <a:srgbClr val="000000"/>
                </a:solidFill>
                <a:latin typeface="Open Sans"/>
                <a:ea typeface="Open Sans"/>
                <a:cs typeface="Open Sans"/>
                <a:sym typeface="Open Sans"/>
              </a:rPr>
              <a:t>. UN </a:t>
            </a:r>
            <a:r>
              <a:rPr lang="en-US" b="true" sz="2000" spc="88">
                <a:solidFill>
                  <a:srgbClr val="0D76BF"/>
                </a:solidFill>
                <a:latin typeface="Open Sans Bold"/>
                <a:ea typeface="Open Sans Bold"/>
                <a:cs typeface="Open Sans Bold"/>
                <a:sym typeface="Open Sans Bold"/>
              </a:rPr>
              <a:t>STATEMENT</a:t>
            </a:r>
            <a:r>
              <a:rPr lang="en-US" sz="2000" spc="88">
                <a:solidFill>
                  <a:srgbClr val="000000"/>
                </a:solidFill>
                <a:latin typeface="Open Sans"/>
                <a:ea typeface="Open Sans"/>
                <a:cs typeface="Open Sans"/>
                <a:sym typeface="Open Sans"/>
              </a:rPr>
              <a:t> EST UTILISÉ POUR EXÉCUTER DES REQUÊTES SQL STATIQUES</a:t>
            </a:r>
          </a:p>
        </p:txBody>
      </p:sp>
      <p:sp>
        <p:nvSpPr>
          <p:cNvPr name="AutoShape 8" id="8"/>
          <p:cNvSpPr/>
          <p:nvPr/>
        </p:nvSpPr>
        <p:spPr>
          <a:xfrm flipH="true">
            <a:off x="5746821" y="5143500"/>
            <a:ext cx="0" cy="1597818"/>
          </a:xfrm>
          <a:prstGeom prst="line">
            <a:avLst/>
          </a:prstGeom>
          <a:ln cap="flat" w="38100">
            <a:solidFill>
              <a:srgbClr val="000000"/>
            </a:solidFill>
            <a:prstDash val="solid"/>
            <a:headEnd type="none" len="sm" w="sm"/>
            <a:tailEnd type="arrow" len="sm" w="med"/>
          </a:ln>
        </p:spPr>
      </p:sp>
      <p:sp>
        <p:nvSpPr>
          <p:cNvPr name="TextBox 9" id="9"/>
          <p:cNvSpPr txBox="true"/>
          <p:nvPr/>
        </p:nvSpPr>
        <p:spPr>
          <a:xfrm rot="0">
            <a:off x="10772288" y="6245831"/>
            <a:ext cx="6856773" cy="815340"/>
          </a:xfrm>
          <a:prstGeom prst="rect">
            <a:avLst/>
          </a:prstGeom>
        </p:spPr>
        <p:txBody>
          <a:bodyPr anchor="t" rtlCol="false" tIns="0" lIns="0" bIns="0" rIns="0">
            <a:spAutoFit/>
          </a:bodyPr>
          <a:lstStyle/>
          <a:p>
            <a:pPr algn="ctr">
              <a:lnSpc>
                <a:spcPts val="3359"/>
              </a:lnSpc>
              <a:spcBef>
                <a:spcPct val="0"/>
              </a:spcBef>
            </a:pPr>
            <a:r>
              <a:rPr lang="en-US" sz="2400" spc="105">
                <a:solidFill>
                  <a:srgbClr val="000000"/>
                </a:solidFill>
                <a:latin typeface="Open Sans"/>
                <a:ea typeface="Open Sans"/>
                <a:cs typeface="Open Sans"/>
                <a:sym typeface="Open Sans"/>
              </a:rPr>
              <a:t>EXÉCUTE LA REQUÊTE SQL DÉFINIE DANS </a:t>
            </a:r>
            <a:r>
              <a:rPr lang="en-US" b="true" sz="2400" spc="105">
                <a:solidFill>
                  <a:srgbClr val="0D76BF"/>
                </a:solidFill>
                <a:latin typeface="Open Sans Bold"/>
                <a:ea typeface="Open Sans Bold"/>
                <a:cs typeface="Open Sans Bold"/>
                <a:sym typeface="Open Sans Bold"/>
              </a:rPr>
              <a:t>SQL </a:t>
            </a:r>
            <a:r>
              <a:rPr lang="en-US" sz="2400" spc="105">
                <a:solidFill>
                  <a:srgbClr val="000000"/>
                </a:solidFill>
                <a:latin typeface="Open Sans"/>
                <a:ea typeface="Open Sans"/>
                <a:cs typeface="Open Sans"/>
                <a:sym typeface="Open Sans"/>
              </a:rPr>
              <a:t>POUR CRÉER LA TABLE </a:t>
            </a:r>
            <a:r>
              <a:rPr lang="en-US" b="true" sz="2400" spc="105">
                <a:solidFill>
                  <a:srgbClr val="0D76BF"/>
                </a:solidFill>
                <a:latin typeface="Open Sans Bold"/>
                <a:ea typeface="Open Sans Bold"/>
                <a:cs typeface="Open Sans Bold"/>
                <a:sym typeface="Open Sans Bold"/>
              </a:rPr>
              <a:t>CONTACTS</a:t>
            </a:r>
            <a:r>
              <a:rPr lang="en-US" sz="2400" spc="105">
                <a:solidFill>
                  <a:srgbClr val="000000"/>
                </a:solidFill>
                <a:latin typeface="Open Sans"/>
                <a:ea typeface="Open Sans"/>
                <a:cs typeface="Open Sans"/>
                <a:sym typeface="Open Sans"/>
              </a:rPr>
              <a:t>.</a:t>
            </a:r>
          </a:p>
        </p:txBody>
      </p:sp>
      <p:sp>
        <p:nvSpPr>
          <p:cNvPr name="TextBox 10" id="10"/>
          <p:cNvSpPr txBox="true"/>
          <p:nvPr/>
        </p:nvSpPr>
        <p:spPr>
          <a:xfrm rot="0">
            <a:off x="1415456" y="533400"/>
            <a:ext cx="4872484"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MÉTHODE CREATETABLE</a:t>
            </a:r>
          </a:p>
        </p:txBody>
      </p:sp>
      <p:sp>
        <p:nvSpPr>
          <p:cNvPr name="AutoShape 11" id="11"/>
          <p:cNvSpPr/>
          <p:nvPr/>
        </p:nvSpPr>
        <p:spPr>
          <a:xfrm>
            <a:off x="5043160" y="5162550"/>
            <a:ext cx="5548399" cy="1271053"/>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9283" y="1756364"/>
            <a:ext cx="10984581" cy="3614415"/>
          </a:xfrm>
          <a:custGeom>
            <a:avLst/>
            <a:gdLst/>
            <a:ahLst/>
            <a:cxnLst/>
            <a:rect r="r" b="b" t="t" l="l"/>
            <a:pathLst>
              <a:path h="3614415" w="10984581">
                <a:moveTo>
                  <a:pt x="0" y="0"/>
                </a:moveTo>
                <a:lnTo>
                  <a:pt x="10984581" y="0"/>
                </a:lnTo>
                <a:lnTo>
                  <a:pt x="10984581" y="3614415"/>
                </a:lnTo>
                <a:lnTo>
                  <a:pt x="0" y="3614415"/>
                </a:lnTo>
                <a:lnTo>
                  <a:pt x="0" y="0"/>
                </a:lnTo>
                <a:close/>
              </a:path>
            </a:pathLst>
          </a:custGeom>
          <a:blipFill>
            <a:blip r:embed="rId2"/>
            <a:stretch>
              <a:fillRect l="0" t="-211" r="0" b="-211"/>
            </a:stretch>
          </a:blipFill>
        </p:spPr>
      </p:sp>
      <p:sp>
        <p:nvSpPr>
          <p:cNvPr name="TextBox 3" id="3"/>
          <p:cNvSpPr txBox="true"/>
          <p:nvPr/>
        </p:nvSpPr>
        <p:spPr>
          <a:xfrm rot="0">
            <a:off x="1028700" y="757237"/>
            <a:ext cx="4912668"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MÉTHODE ADDCONTACT</a:t>
            </a:r>
          </a:p>
        </p:txBody>
      </p:sp>
      <p:sp>
        <p:nvSpPr>
          <p:cNvPr name="TextBox 4" id="4"/>
          <p:cNvSpPr txBox="true"/>
          <p:nvPr/>
        </p:nvSpPr>
        <p:spPr>
          <a:xfrm rot="0">
            <a:off x="12335733" y="1727789"/>
            <a:ext cx="5243439" cy="1921509"/>
          </a:xfrm>
          <a:prstGeom prst="rect">
            <a:avLst/>
          </a:prstGeom>
        </p:spPr>
        <p:txBody>
          <a:bodyPr anchor="t" rtlCol="false" tIns="0" lIns="0" bIns="0" rIns="0">
            <a:spAutoFit/>
          </a:bodyPr>
          <a:lstStyle/>
          <a:p>
            <a:pPr algn="ctr" marL="345444" indent="-172722" lvl="1">
              <a:lnSpc>
                <a:spcPts val="2240"/>
              </a:lnSpc>
              <a:buFont typeface="Arial"/>
              <a:buChar char="•"/>
            </a:pPr>
            <a:r>
              <a:rPr lang="en-US" sz="1600" spc="70">
                <a:solidFill>
                  <a:srgbClr val="000000"/>
                </a:solidFill>
                <a:latin typeface="Open Sans"/>
                <a:ea typeface="Open Sans"/>
                <a:cs typeface="Open Sans"/>
                <a:sym typeface="Open Sans"/>
              </a:rPr>
              <a:t>DÉFINIT UNE REQUÊTE SQL </a:t>
            </a:r>
            <a:r>
              <a:rPr lang="en-US" b="true" sz="1600" spc="70">
                <a:solidFill>
                  <a:srgbClr val="0D76BF"/>
                </a:solidFill>
                <a:latin typeface="Open Sans Bold"/>
                <a:ea typeface="Open Sans Bold"/>
                <a:cs typeface="Open Sans Bold"/>
                <a:sym typeface="Open Sans Bold"/>
              </a:rPr>
              <a:t>INSERT</a:t>
            </a:r>
            <a:r>
              <a:rPr lang="en-US" sz="1600" spc="70">
                <a:solidFill>
                  <a:srgbClr val="000000"/>
                </a:solidFill>
                <a:latin typeface="Open Sans"/>
                <a:ea typeface="Open Sans"/>
                <a:cs typeface="Open Sans"/>
                <a:sym typeface="Open Sans"/>
              </a:rPr>
              <a:t> POUR AJOUTER UN CONTACT DANS LA TABLE CONTACTS.</a:t>
            </a:r>
          </a:p>
          <a:p>
            <a:pPr algn="ctr" marL="345444" indent="-172722" lvl="1">
              <a:lnSpc>
                <a:spcPts val="2240"/>
              </a:lnSpc>
              <a:spcBef>
                <a:spcPct val="0"/>
              </a:spcBef>
              <a:buFont typeface="Arial"/>
              <a:buChar char="•"/>
            </a:pPr>
            <a:r>
              <a:rPr lang="en-US" sz="1600" spc="70">
                <a:solidFill>
                  <a:srgbClr val="000000"/>
                </a:solidFill>
                <a:latin typeface="Open Sans"/>
                <a:ea typeface="Open Sans"/>
                <a:cs typeface="Open Sans"/>
                <a:sym typeface="Open Sans"/>
              </a:rPr>
              <a:t>LES </a:t>
            </a:r>
            <a:r>
              <a:rPr lang="en-US" b="true" sz="1600" spc="70">
                <a:solidFill>
                  <a:srgbClr val="0D76BF"/>
                </a:solidFill>
                <a:latin typeface="Open Sans Bold"/>
                <a:ea typeface="Open Sans Bold"/>
                <a:cs typeface="Open Sans Bold"/>
                <a:sym typeface="Open Sans Bold"/>
              </a:rPr>
              <a:t>? </a:t>
            </a:r>
            <a:r>
              <a:rPr lang="en-US" sz="1600" spc="70">
                <a:solidFill>
                  <a:srgbClr val="000000"/>
                </a:solidFill>
                <a:latin typeface="Open Sans"/>
                <a:ea typeface="Open Sans"/>
                <a:cs typeface="Open Sans"/>
                <a:sym typeface="Open Sans"/>
              </a:rPr>
              <a:t>SONT DES PLACEHOLDERS POUR LES VALEURS QUI SERONT FOURNIES VIA UN PREPAREDSTATEMENT, ÉVITANT AINSI LES INJECTIONS SQL.</a:t>
            </a:r>
          </a:p>
        </p:txBody>
      </p:sp>
      <p:sp>
        <p:nvSpPr>
          <p:cNvPr name="AutoShape 5" id="5"/>
          <p:cNvSpPr/>
          <p:nvPr/>
        </p:nvSpPr>
        <p:spPr>
          <a:xfrm>
            <a:off x="11487825" y="2411264"/>
            <a:ext cx="833947" cy="0"/>
          </a:xfrm>
          <a:prstGeom prst="line">
            <a:avLst/>
          </a:prstGeom>
          <a:ln cap="flat" w="38100">
            <a:solidFill>
              <a:srgbClr val="000000"/>
            </a:solidFill>
            <a:prstDash val="solid"/>
            <a:headEnd type="none" len="sm" w="sm"/>
            <a:tailEnd type="arrow" len="sm" w="med"/>
          </a:ln>
        </p:spPr>
      </p:sp>
      <p:sp>
        <p:nvSpPr>
          <p:cNvPr name="TextBox 6" id="6"/>
          <p:cNvSpPr txBox="true"/>
          <p:nvPr/>
        </p:nvSpPr>
        <p:spPr>
          <a:xfrm rot="0">
            <a:off x="11219450" y="4629468"/>
            <a:ext cx="5370443" cy="989965"/>
          </a:xfrm>
          <a:prstGeom prst="rect">
            <a:avLst/>
          </a:prstGeom>
        </p:spPr>
        <p:txBody>
          <a:bodyPr anchor="t" rtlCol="false" tIns="0" lIns="0" bIns="0" rIns="0">
            <a:spAutoFit/>
          </a:bodyPr>
          <a:lstStyle/>
          <a:p>
            <a:pPr algn="ctr">
              <a:lnSpc>
                <a:spcPts val="2660"/>
              </a:lnSpc>
              <a:spcBef>
                <a:spcPct val="0"/>
              </a:spcBef>
            </a:pPr>
            <a:r>
              <a:rPr lang="en-US" sz="1900" spc="83">
                <a:solidFill>
                  <a:srgbClr val="000000"/>
                </a:solidFill>
                <a:latin typeface="Open Sans"/>
                <a:ea typeface="Open Sans"/>
                <a:cs typeface="Open Sans"/>
                <a:sym typeface="Open Sans"/>
              </a:rPr>
              <a:t>DÉFINIT LA PREMIÈRE VALEUR </a:t>
            </a:r>
            <a:r>
              <a:rPr lang="en-US" b="true" sz="1900" spc="83">
                <a:solidFill>
                  <a:srgbClr val="0D76BF"/>
                </a:solidFill>
                <a:latin typeface="Open Sans Bold"/>
                <a:ea typeface="Open Sans Bold"/>
                <a:cs typeface="Open Sans Bold"/>
                <a:sym typeface="Open Sans Bold"/>
              </a:rPr>
              <a:t>(?) </a:t>
            </a:r>
            <a:r>
              <a:rPr lang="en-US" sz="1900" spc="83">
                <a:solidFill>
                  <a:srgbClr val="000000"/>
                </a:solidFill>
                <a:latin typeface="Open Sans"/>
                <a:ea typeface="Open Sans"/>
                <a:cs typeface="Open Sans"/>
                <a:sym typeface="Open Sans"/>
              </a:rPr>
              <a:t>COMME LE NOM DU CONTACT, </a:t>
            </a:r>
          </a:p>
          <a:p>
            <a:pPr algn="ctr">
              <a:lnSpc>
                <a:spcPts val="2660"/>
              </a:lnSpc>
            </a:pPr>
            <a:r>
              <a:rPr lang="en-US" sz="1900" spc="83">
                <a:solidFill>
                  <a:srgbClr val="000000"/>
                </a:solidFill>
                <a:latin typeface="Open Sans"/>
                <a:ea typeface="Open Sans"/>
                <a:cs typeface="Open Sans"/>
                <a:sym typeface="Open Sans"/>
              </a:rPr>
              <a:t>OBTENU VIA </a:t>
            </a:r>
            <a:r>
              <a:rPr lang="en-US" b="true" sz="1900" spc="83">
                <a:solidFill>
                  <a:srgbClr val="0D76BF"/>
                </a:solidFill>
                <a:latin typeface="Open Sans Bold"/>
                <a:ea typeface="Open Sans Bold"/>
                <a:cs typeface="Open Sans Bold"/>
                <a:sym typeface="Open Sans Bold"/>
              </a:rPr>
              <a:t>CONTACT.GETNOM()</a:t>
            </a:r>
          </a:p>
        </p:txBody>
      </p:sp>
      <p:sp>
        <p:nvSpPr>
          <p:cNvPr name="AutoShape 7" id="7"/>
          <p:cNvSpPr/>
          <p:nvPr/>
        </p:nvSpPr>
        <p:spPr>
          <a:xfrm>
            <a:off x="6602232" y="3344808"/>
            <a:ext cx="4092465" cy="1322760"/>
          </a:xfrm>
          <a:prstGeom prst="line">
            <a:avLst/>
          </a:prstGeom>
          <a:ln cap="flat" w="38100">
            <a:solidFill>
              <a:srgbClr val="000000"/>
            </a:solidFill>
            <a:prstDash val="solid"/>
            <a:headEnd type="none" len="sm" w="sm"/>
            <a:tailEnd type="arrow" len="sm" w="med"/>
          </a:ln>
        </p:spPr>
      </p:sp>
      <p:sp>
        <p:nvSpPr>
          <p:cNvPr name="TextBox 8" id="8"/>
          <p:cNvSpPr txBox="true"/>
          <p:nvPr/>
        </p:nvSpPr>
        <p:spPr>
          <a:xfrm rot="0">
            <a:off x="6602232" y="6467157"/>
            <a:ext cx="6602232" cy="1758950"/>
          </a:xfrm>
          <a:prstGeom prst="rect">
            <a:avLst/>
          </a:prstGeom>
        </p:spPr>
        <p:txBody>
          <a:bodyPr anchor="t" rtlCol="false" tIns="0" lIns="0" bIns="0" rIns="0">
            <a:spAutoFit/>
          </a:bodyPr>
          <a:lstStyle/>
          <a:p>
            <a:pPr algn="ctr">
              <a:lnSpc>
                <a:spcPts val="2800"/>
              </a:lnSpc>
              <a:spcBef>
                <a:spcPct val="0"/>
              </a:spcBef>
            </a:pPr>
            <a:r>
              <a:rPr lang="en-US" sz="2000" spc="88">
                <a:solidFill>
                  <a:srgbClr val="000000"/>
                </a:solidFill>
                <a:latin typeface="Open Sans"/>
                <a:ea typeface="Open Sans"/>
                <a:cs typeface="Open Sans"/>
                <a:sym typeface="Open Sans"/>
              </a:rPr>
              <a:t>EXÉCUTE LA REQUÊTE </a:t>
            </a:r>
            <a:r>
              <a:rPr lang="en-US" b="true" sz="2000" spc="88">
                <a:solidFill>
                  <a:srgbClr val="0D76BF"/>
                </a:solidFill>
                <a:latin typeface="Open Sans Bold"/>
                <a:ea typeface="Open Sans Bold"/>
                <a:cs typeface="Open Sans Bold"/>
                <a:sym typeface="Open Sans Bold"/>
              </a:rPr>
              <a:t>INSERT </a:t>
            </a:r>
            <a:r>
              <a:rPr lang="en-US" sz="2000" spc="88">
                <a:solidFill>
                  <a:srgbClr val="000000"/>
                </a:solidFill>
                <a:latin typeface="Open Sans"/>
                <a:ea typeface="Open Sans"/>
                <a:cs typeface="Open Sans"/>
                <a:sym typeface="Open Sans"/>
              </a:rPr>
              <a:t>POUR AJOUTER LE CONTACT À LA TABLE. </a:t>
            </a:r>
          </a:p>
          <a:p>
            <a:pPr algn="ctr" marL="431802" indent="-215901" lvl="1">
              <a:lnSpc>
                <a:spcPts val="2800"/>
              </a:lnSpc>
              <a:buFont typeface="Arial"/>
              <a:buChar char="•"/>
            </a:pPr>
            <a:r>
              <a:rPr lang="en-US" b="true" sz="2000" spc="88">
                <a:solidFill>
                  <a:srgbClr val="0D76BF"/>
                </a:solidFill>
                <a:latin typeface="Open Sans Bold"/>
                <a:ea typeface="Open Sans Bold"/>
                <a:cs typeface="Open Sans Bold"/>
                <a:sym typeface="Open Sans Bold"/>
              </a:rPr>
              <a:t>EXECUTEUPDATE()</a:t>
            </a:r>
            <a:r>
              <a:rPr lang="en-US" sz="2000" spc="88">
                <a:solidFill>
                  <a:srgbClr val="000000"/>
                </a:solidFill>
                <a:latin typeface="Open Sans"/>
                <a:ea typeface="Open Sans"/>
                <a:cs typeface="Open Sans"/>
                <a:sym typeface="Open Sans"/>
              </a:rPr>
              <a:t> EST UTILISÉ POUR LES REQUÊTES QUI MODIFIENT LA BASE DE DONNÉES (COMME </a:t>
            </a:r>
            <a:r>
              <a:rPr lang="en-US" b="true" sz="2000" spc="88">
                <a:solidFill>
                  <a:srgbClr val="0D76BF"/>
                </a:solidFill>
                <a:latin typeface="Open Sans Bold"/>
                <a:ea typeface="Open Sans Bold"/>
                <a:cs typeface="Open Sans Bold"/>
                <a:sym typeface="Open Sans Bold"/>
              </a:rPr>
              <a:t>INSERT, UPDATE, DELETE</a:t>
            </a:r>
            <a:r>
              <a:rPr lang="en-US" sz="2000" spc="88">
                <a:solidFill>
                  <a:srgbClr val="000000"/>
                </a:solidFill>
                <a:latin typeface="Open Sans"/>
                <a:ea typeface="Open Sans"/>
                <a:cs typeface="Open Sans"/>
                <a:sym typeface="Open Sans"/>
              </a:rPr>
              <a:t>).</a:t>
            </a:r>
          </a:p>
        </p:txBody>
      </p:sp>
      <p:sp>
        <p:nvSpPr>
          <p:cNvPr name="AutoShape 9" id="9"/>
          <p:cNvSpPr/>
          <p:nvPr/>
        </p:nvSpPr>
        <p:spPr>
          <a:xfrm>
            <a:off x="4258746" y="4482120"/>
            <a:ext cx="4023135" cy="164630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6173" y="1409714"/>
            <a:ext cx="10622003" cy="4358197"/>
          </a:xfrm>
          <a:custGeom>
            <a:avLst/>
            <a:gdLst/>
            <a:ahLst/>
            <a:cxnLst/>
            <a:rect r="r" b="b" t="t" l="l"/>
            <a:pathLst>
              <a:path h="4358197" w="10622003">
                <a:moveTo>
                  <a:pt x="0" y="0"/>
                </a:moveTo>
                <a:lnTo>
                  <a:pt x="10622003" y="0"/>
                </a:lnTo>
                <a:lnTo>
                  <a:pt x="10622003" y="4358197"/>
                </a:lnTo>
                <a:lnTo>
                  <a:pt x="0" y="4358197"/>
                </a:lnTo>
                <a:lnTo>
                  <a:pt x="0" y="0"/>
                </a:lnTo>
                <a:close/>
              </a:path>
            </a:pathLst>
          </a:custGeom>
          <a:blipFill>
            <a:blip r:embed="rId2"/>
            <a:stretch>
              <a:fillRect l="0" t="0" r="0" b="0"/>
            </a:stretch>
          </a:blipFill>
        </p:spPr>
      </p:sp>
      <p:sp>
        <p:nvSpPr>
          <p:cNvPr name="TextBox 3" id="3"/>
          <p:cNvSpPr txBox="true"/>
          <p:nvPr/>
        </p:nvSpPr>
        <p:spPr>
          <a:xfrm rot="0">
            <a:off x="758582" y="533400"/>
            <a:ext cx="5724227"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MÉTHODE REMOVECONTACT</a:t>
            </a:r>
          </a:p>
        </p:txBody>
      </p:sp>
      <p:sp>
        <p:nvSpPr>
          <p:cNvPr name="TextBox 4" id="4"/>
          <p:cNvSpPr txBox="true"/>
          <p:nvPr/>
        </p:nvSpPr>
        <p:spPr>
          <a:xfrm rot="0">
            <a:off x="11088176" y="1371614"/>
            <a:ext cx="6488425" cy="1099185"/>
          </a:xfrm>
          <a:prstGeom prst="rect">
            <a:avLst/>
          </a:prstGeom>
        </p:spPr>
        <p:txBody>
          <a:bodyPr anchor="t" rtlCol="false" tIns="0" lIns="0" bIns="0" rIns="0">
            <a:spAutoFit/>
          </a:bodyPr>
          <a:lstStyle/>
          <a:p>
            <a:pPr algn="ctr">
              <a:lnSpc>
                <a:spcPts val="2940"/>
              </a:lnSpc>
              <a:spcBef>
                <a:spcPct val="0"/>
              </a:spcBef>
            </a:pPr>
            <a:r>
              <a:rPr lang="en-US" sz="2100" spc="92">
                <a:solidFill>
                  <a:srgbClr val="000000"/>
                </a:solidFill>
                <a:latin typeface="Open Sans"/>
                <a:ea typeface="Open Sans"/>
                <a:cs typeface="Open Sans"/>
                <a:sym typeface="Open Sans"/>
              </a:rPr>
              <a:t>DÉFINIT UNE REQUÊTE SQL</a:t>
            </a:r>
            <a:r>
              <a:rPr lang="en-US" b="true" sz="2100" spc="92">
                <a:solidFill>
                  <a:srgbClr val="0D76BF"/>
                </a:solidFill>
                <a:latin typeface="Open Sans Bold"/>
                <a:ea typeface="Open Sans Bold"/>
                <a:cs typeface="Open Sans Bold"/>
                <a:sym typeface="Open Sans Bold"/>
              </a:rPr>
              <a:t> DELETE</a:t>
            </a:r>
            <a:r>
              <a:rPr lang="en-US" sz="2100" spc="92">
                <a:solidFill>
                  <a:srgbClr val="000000"/>
                </a:solidFill>
                <a:latin typeface="Open Sans"/>
                <a:ea typeface="Open Sans"/>
                <a:cs typeface="Open Sans"/>
                <a:sym typeface="Open Sans"/>
              </a:rPr>
              <a:t> POUR SUPPRIMER UN CONTACT DONT L'EMAIL CORRESPOND À LA VALEUR FOURNIE.</a:t>
            </a:r>
          </a:p>
        </p:txBody>
      </p:sp>
      <p:sp>
        <p:nvSpPr>
          <p:cNvPr name="AutoShape 5" id="5"/>
          <p:cNvSpPr/>
          <p:nvPr/>
        </p:nvSpPr>
        <p:spPr>
          <a:xfrm>
            <a:off x="8806917" y="2148246"/>
            <a:ext cx="1897150" cy="19050"/>
          </a:xfrm>
          <a:prstGeom prst="line">
            <a:avLst/>
          </a:prstGeom>
          <a:ln cap="flat" w="38100">
            <a:solidFill>
              <a:srgbClr val="000000"/>
            </a:solidFill>
            <a:prstDash val="solid"/>
            <a:headEnd type="none" len="sm" w="sm"/>
            <a:tailEnd type="arrow" len="sm" w="med"/>
          </a:ln>
        </p:spPr>
      </p:sp>
      <p:sp>
        <p:nvSpPr>
          <p:cNvPr name="TextBox 6" id="6"/>
          <p:cNvSpPr txBox="true"/>
          <p:nvPr/>
        </p:nvSpPr>
        <p:spPr>
          <a:xfrm rot="0">
            <a:off x="11088176" y="4592638"/>
            <a:ext cx="5767449" cy="1054100"/>
          </a:xfrm>
          <a:prstGeom prst="rect">
            <a:avLst/>
          </a:prstGeom>
        </p:spPr>
        <p:txBody>
          <a:bodyPr anchor="t" rtlCol="false" tIns="0" lIns="0" bIns="0" rIns="0">
            <a:spAutoFit/>
          </a:bodyPr>
          <a:lstStyle/>
          <a:p>
            <a:pPr algn="ctr">
              <a:lnSpc>
                <a:spcPts val="2800"/>
              </a:lnSpc>
              <a:spcBef>
                <a:spcPct val="0"/>
              </a:spcBef>
            </a:pPr>
            <a:r>
              <a:rPr lang="en-US" sz="2000" spc="88">
                <a:solidFill>
                  <a:srgbClr val="000000"/>
                </a:solidFill>
                <a:latin typeface="Open Sans"/>
                <a:ea typeface="Open Sans"/>
                <a:cs typeface="Open Sans"/>
                <a:sym typeface="Open Sans"/>
              </a:rPr>
              <a:t>EXÉCUTE LA REQUÊTE </a:t>
            </a:r>
            <a:r>
              <a:rPr lang="en-US" b="true" sz="2000" spc="88">
                <a:solidFill>
                  <a:srgbClr val="0D76BF"/>
                </a:solidFill>
                <a:latin typeface="Open Sans Bold"/>
                <a:ea typeface="Open Sans Bold"/>
                <a:cs typeface="Open Sans Bold"/>
                <a:sym typeface="Open Sans Bold"/>
              </a:rPr>
              <a:t>DELETE </a:t>
            </a:r>
            <a:r>
              <a:rPr lang="en-US" sz="2000" spc="88">
                <a:solidFill>
                  <a:srgbClr val="000000"/>
                </a:solidFill>
                <a:latin typeface="Open Sans"/>
                <a:ea typeface="Open Sans"/>
                <a:cs typeface="Open Sans"/>
                <a:sym typeface="Open Sans"/>
              </a:rPr>
              <a:t>ET STOCKE LE NOMBRE DE LIGNES AFFECTÉES (SUPPRIMÉES) DANS </a:t>
            </a:r>
            <a:r>
              <a:rPr lang="en-US" b="true" sz="2000" spc="88">
                <a:solidFill>
                  <a:srgbClr val="0D76BF"/>
                </a:solidFill>
                <a:latin typeface="Open Sans Bold"/>
                <a:ea typeface="Open Sans Bold"/>
                <a:cs typeface="Open Sans Bold"/>
                <a:sym typeface="Open Sans Bold"/>
              </a:rPr>
              <a:t>AFFECTEDROWS</a:t>
            </a:r>
            <a:r>
              <a:rPr lang="en-US" sz="2000" spc="88">
                <a:solidFill>
                  <a:srgbClr val="000000"/>
                </a:solidFill>
                <a:latin typeface="Open Sans"/>
                <a:ea typeface="Open Sans"/>
                <a:cs typeface="Open Sans"/>
                <a:sym typeface="Open Sans"/>
              </a:rPr>
              <a:t>.</a:t>
            </a:r>
          </a:p>
        </p:txBody>
      </p:sp>
      <p:sp>
        <p:nvSpPr>
          <p:cNvPr name="TextBox 7" id="7"/>
          <p:cNvSpPr txBox="true"/>
          <p:nvPr/>
        </p:nvSpPr>
        <p:spPr>
          <a:xfrm rot="0">
            <a:off x="4687517" y="7069291"/>
            <a:ext cx="5307797" cy="1099185"/>
          </a:xfrm>
          <a:prstGeom prst="rect">
            <a:avLst/>
          </a:prstGeom>
        </p:spPr>
        <p:txBody>
          <a:bodyPr anchor="t" rtlCol="false" tIns="0" lIns="0" bIns="0" rIns="0">
            <a:spAutoFit/>
          </a:bodyPr>
          <a:lstStyle/>
          <a:p>
            <a:pPr algn="ctr">
              <a:lnSpc>
                <a:spcPts val="2940"/>
              </a:lnSpc>
              <a:spcBef>
                <a:spcPct val="0"/>
              </a:spcBef>
            </a:pPr>
            <a:r>
              <a:rPr lang="en-US" sz="2100" spc="92">
                <a:solidFill>
                  <a:srgbClr val="000000"/>
                </a:solidFill>
                <a:latin typeface="Open Sans"/>
                <a:ea typeface="Open Sans"/>
                <a:cs typeface="Open Sans"/>
                <a:sym typeface="Open Sans"/>
              </a:rPr>
              <a:t>RETOURNE </a:t>
            </a:r>
            <a:r>
              <a:rPr lang="en-US" b="true" sz="2100" spc="92">
                <a:solidFill>
                  <a:srgbClr val="0D76BF"/>
                </a:solidFill>
                <a:latin typeface="Open Sans Bold"/>
                <a:ea typeface="Open Sans Bold"/>
                <a:cs typeface="Open Sans Bold"/>
                <a:sym typeface="Open Sans Bold"/>
              </a:rPr>
              <a:t>TRUE</a:t>
            </a:r>
            <a:r>
              <a:rPr lang="en-US" sz="2100" spc="92">
                <a:solidFill>
                  <a:srgbClr val="000000"/>
                </a:solidFill>
                <a:latin typeface="Open Sans"/>
                <a:ea typeface="Open Sans"/>
                <a:cs typeface="Open Sans"/>
                <a:sym typeface="Open Sans"/>
              </a:rPr>
              <a:t> SI AU MOINS UNE LIGNE A ÉTÉ SUPPRIMÉE (SUPPRESSION RÉUSSIE), SINON </a:t>
            </a:r>
            <a:r>
              <a:rPr lang="en-US" b="true" sz="2100" spc="92">
                <a:solidFill>
                  <a:srgbClr val="0D76BF"/>
                </a:solidFill>
                <a:latin typeface="Open Sans Bold"/>
                <a:ea typeface="Open Sans Bold"/>
                <a:cs typeface="Open Sans Bold"/>
                <a:sym typeface="Open Sans Bold"/>
              </a:rPr>
              <a:t>FALSE</a:t>
            </a:r>
            <a:r>
              <a:rPr lang="en-US" sz="2100" spc="92">
                <a:solidFill>
                  <a:srgbClr val="000000"/>
                </a:solidFill>
                <a:latin typeface="Open Sans"/>
                <a:ea typeface="Open Sans"/>
                <a:cs typeface="Open Sans"/>
                <a:sym typeface="Open Sans"/>
              </a:rPr>
              <a:t>.</a:t>
            </a:r>
          </a:p>
        </p:txBody>
      </p:sp>
      <p:sp>
        <p:nvSpPr>
          <p:cNvPr name="AutoShape 8" id="8"/>
          <p:cNvSpPr/>
          <p:nvPr/>
        </p:nvSpPr>
        <p:spPr>
          <a:xfrm>
            <a:off x="7246658" y="4010791"/>
            <a:ext cx="3841518" cy="1030567"/>
          </a:xfrm>
          <a:prstGeom prst="line">
            <a:avLst/>
          </a:prstGeom>
          <a:ln cap="flat" w="38100">
            <a:solidFill>
              <a:srgbClr val="000000"/>
            </a:solidFill>
            <a:prstDash val="solid"/>
            <a:headEnd type="none" len="sm" w="sm"/>
            <a:tailEnd type="arrow" len="sm" w="med"/>
          </a:ln>
        </p:spPr>
      </p:sp>
      <p:sp>
        <p:nvSpPr>
          <p:cNvPr name="AutoShape 9" id="9"/>
          <p:cNvSpPr/>
          <p:nvPr/>
        </p:nvSpPr>
        <p:spPr>
          <a:xfrm>
            <a:off x="4872589" y="4640263"/>
            <a:ext cx="904586" cy="2037746"/>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4164" y="1247943"/>
            <a:ext cx="11130723" cy="4812883"/>
          </a:xfrm>
          <a:custGeom>
            <a:avLst/>
            <a:gdLst/>
            <a:ahLst/>
            <a:cxnLst/>
            <a:rect r="r" b="b" t="t" l="l"/>
            <a:pathLst>
              <a:path h="4812883" w="11130723">
                <a:moveTo>
                  <a:pt x="0" y="0"/>
                </a:moveTo>
                <a:lnTo>
                  <a:pt x="11130722" y="0"/>
                </a:lnTo>
                <a:lnTo>
                  <a:pt x="11130722" y="4812883"/>
                </a:lnTo>
                <a:lnTo>
                  <a:pt x="0" y="4812883"/>
                </a:lnTo>
                <a:lnTo>
                  <a:pt x="0" y="0"/>
                </a:lnTo>
                <a:close/>
              </a:path>
            </a:pathLst>
          </a:custGeom>
          <a:blipFill>
            <a:blip r:embed="rId2"/>
            <a:stretch>
              <a:fillRect l="0" t="0" r="0" b="0"/>
            </a:stretch>
          </a:blipFill>
        </p:spPr>
      </p:sp>
      <p:sp>
        <p:nvSpPr>
          <p:cNvPr name="TextBox 3" id="3"/>
          <p:cNvSpPr txBox="true"/>
          <p:nvPr/>
        </p:nvSpPr>
        <p:spPr>
          <a:xfrm rot="0">
            <a:off x="13191837" y="1200318"/>
            <a:ext cx="5096163" cy="1712705"/>
          </a:xfrm>
          <a:prstGeom prst="rect">
            <a:avLst/>
          </a:prstGeom>
        </p:spPr>
        <p:txBody>
          <a:bodyPr anchor="t" rtlCol="false" tIns="0" lIns="0" bIns="0" rIns="0">
            <a:spAutoFit/>
          </a:bodyPr>
          <a:lstStyle/>
          <a:p>
            <a:pPr algn="ctr">
              <a:lnSpc>
                <a:spcPts val="2723"/>
              </a:lnSpc>
              <a:spcBef>
                <a:spcPct val="0"/>
              </a:spcBef>
            </a:pPr>
            <a:r>
              <a:rPr lang="en-US" sz="1945" spc="85">
                <a:solidFill>
                  <a:srgbClr val="000000"/>
                </a:solidFill>
                <a:latin typeface="Open Sans"/>
                <a:ea typeface="Open Sans"/>
                <a:cs typeface="Open Sans"/>
                <a:sym typeface="Open Sans"/>
              </a:rPr>
              <a:t>DÉFINIT UNE REQUÊTE SQL </a:t>
            </a:r>
            <a:r>
              <a:rPr lang="en-US" b="true" sz="1945" spc="85">
                <a:solidFill>
                  <a:srgbClr val="0D76BF"/>
                </a:solidFill>
                <a:latin typeface="Open Sans Bold"/>
                <a:ea typeface="Open Sans Bold"/>
                <a:cs typeface="Open Sans Bold"/>
                <a:sym typeface="Open Sans Bold"/>
              </a:rPr>
              <a:t>UPDATE</a:t>
            </a:r>
            <a:r>
              <a:rPr lang="en-US" sz="1945" spc="85">
                <a:solidFill>
                  <a:srgbClr val="000000"/>
                </a:solidFill>
                <a:latin typeface="Open Sans"/>
                <a:ea typeface="Open Sans"/>
                <a:cs typeface="Open Sans"/>
                <a:sym typeface="Open Sans"/>
              </a:rPr>
              <a:t> POUR MODIFIER LES CHAMPS </a:t>
            </a:r>
            <a:r>
              <a:rPr lang="en-US" b="true" sz="1945" spc="85">
                <a:solidFill>
                  <a:srgbClr val="0D76BF"/>
                </a:solidFill>
                <a:latin typeface="Open Sans Bold"/>
                <a:ea typeface="Open Sans Bold"/>
                <a:cs typeface="Open Sans Bold"/>
                <a:sym typeface="Open Sans Bold"/>
              </a:rPr>
              <a:t>FIRSTNAME, LASTNAME, PHONE, ET EMAIL</a:t>
            </a:r>
            <a:r>
              <a:rPr lang="en-US" sz="1945" spc="85">
                <a:solidFill>
                  <a:srgbClr val="000000"/>
                </a:solidFill>
                <a:latin typeface="Open Sans"/>
                <a:ea typeface="Open Sans"/>
                <a:cs typeface="Open Sans"/>
                <a:sym typeface="Open Sans"/>
              </a:rPr>
              <a:t> D'UN CONTACT DONT L'EMAIL CORRESPOND À </a:t>
            </a:r>
            <a:r>
              <a:rPr lang="en-US" b="true" sz="1945" spc="85">
                <a:solidFill>
                  <a:srgbClr val="0D76BF"/>
                </a:solidFill>
                <a:latin typeface="Open Sans Bold"/>
                <a:ea typeface="Open Sans Bold"/>
                <a:cs typeface="Open Sans Bold"/>
                <a:sym typeface="Open Sans Bold"/>
              </a:rPr>
              <a:t>OLDEMAIL</a:t>
            </a:r>
          </a:p>
        </p:txBody>
      </p:sp>
      <p:sp>
        <p:nvSpPr>
          <p:cNvPr name="AutoShape 4" id="4"/>
          <p:cNvSpPr/>
          <p:nvPr/>
        </p:nvSpPr>
        <p:spPr>
          <a:xfrm>
            <a:off x="11805078" y="1778486"/>
            <a:ext cx="1897150" cy="19050"/>
          </a:xfrm>
          <a:prstGeom prst="line">
            <a:avLst/>
          </a:prstGeom>
          <a:ln cap="flat" w="38100">
            <a:solidFill>
              <a:srgbClr val="000000"/>
            </a:solidFill>
            <a:prstDash val="solid"/>
            <a:headEnd type="none" len="sm" w="sm"/>
            <a:tailEnd type="arrow" len="sm" w="med"/>
          </a:ln>
        </p:spPr>
      </p:sp>
      <p:sp>
        <p:nvSpPr>
          <p:cNvPr name="TextBox 5" id="5"/>
          <p:cNvSpPr txBox="true"/>
          <p:nvPr/>
        </p:nvSpPr>
        <p:spPr>
          <a:xfrm rot="0">
            <a:off x="10913066" y="5095875"/>
            <a:ext cx="6095341" cy="1189355"/>
          </a:xfrm>
          <a:prstGeom prst="rect">
            <a:avLst/>
          </a:prstGeom>
        </p:spPr>
        <p:txBody>
          <a:bodyPr anchor="t" rtlCol="false" tIns="0" lIns="0" bIns="0" rIns="0">
            <a:spAutoFit/>
          </a:bodyPr>
          <a:lstStyle/>
          <a:p>
            <a:pPr algn="ctr">
              <a:lnSpc>
                <a:spcPts val="3220"/>
              </a:lnSpc>
              <a:spcBef>
                <a:spcPct val="0"/>
              </a:spcBef>
            </a:pPr>
            <a:r>
              <a:rPr lang="en-US" sz="2300" spc="101">
                <a:solidFill>
                  <a:srgbClr val="000000"/>
                </a:solidFill>
                <a:latin typeface="Open Sans"/>
                <a:ea typeface="Open Sans"/>
                <a:cs typeface="Open Sans"/>
                <a:sym typeface="Open Sans"/>
              </a:rPr>
              <a:t>DÉFINIT LA PREMIÈRE VALEUR </a:t>
            </a:r>
            <a:r>
              <a:rPr lang="en-US" b="true" sz="2300" spc="101">
                <a:solidFill>
                  <a:srgbClr val="0D76BF"/>
                </a:solidFill>
                <a:latin typeface="Open Sans Bold"/>
                <a:ea typeface="Open Sans Bold"/>
                <a:cs typeface="Open Sans Bold"/>
                <a:sym typeface="Open Sans Bold"/>
              </a:rPr>
              <a:t>(FIRSTNAME)</a:t>
            </a:r>
            <a:r>
              <a:rPr lang="en-US" sz="2300" spc="101">
                <a:solidFill>
                  <a:srgbClr val="000000"/>
                </a:solidFill>
                <a:latin typeface="Open Sans"/>
                <a:ea typeface="Open Sans"/>
                <a:cs typeface="Open Sans"/>
                <a:sym typeface="Open Sans"/>
              </a:rPr>
              <a:t> COMME LE PRÉNOM DU CONTACT MIS À JOUR</a:t>
            </a:r>
          </a:p>
        </p:txBody>
      </p:sp>
      <p:sp>
        <p:nvSpPr>
          <p:cNvPr name="AutoShape 6" id="6"/>
          <p:cNvSpPr/>
          <p:nvPr/>
        </p:nvSpPr>
        <p:spPr>
          <a:xfrm>
            <a:off x="7246658" y="2932072"/>
            <a:ext cx="3666407" cy="1953033"/>
          </a:xfrm>
          <a:prstGeom prst="line">
            <a:avLst/>
          </a:prstGeom>
          <a:ln cap="flat" w="38100">
            <a:solidFill>
              <a:srgbClr val="000000"/>
            </a:solidFill>
            <a:prstDash val="solid"/>
            <a:headEnd type="none" len="sm" w="sm"/>
            <a:tailEnd type="arrow" len="sm" w="med"/>
          </a:ln>
        </p:spPr>
      </p:sp>
      <p:sp>
        <p:nvSpPr>
          <p:cNvPr name="TextBox 7" id="7"/>
          <p:cNvSpPr txBox="true"/>
          <p:nvPr/>
        </p:nvSpPr>
        <p:spPr>
          <a:xfrm rot="0">
            <a:off x="1028700" y="388686"/>
            <a:ext cx="3526036" cy="495300"/>
          </a:xfrm>
          <a:prstGeom prst="rect">
            <a:avLst/>
          </a:prstGeom>
        </p:spPr>
        <p:txBody>
          <a:bodyPr anchor="t" rtlCol="false" tIns="0" lIns="0" bIns="0" rIns="0">
            <a:spAutoFit/>
          </a:bodyPr>
          <a:lstStyle/>
          <a:p>
            <a:pPr algn="ctr">
              <a:lnSpc>
                <a:spcPts val="4199"/>
              </a:lnSpc>
              <a:spcBef>
                <a:spcPct val="0"/>
              </a:spcBef>
            </a:pPr>
            <a:r>
              <a:rPr lang="en-US" b="true" sz="2999" spc="131">
                <a:solidFill>
                  <a:srgbClr val="FF3131"/>
                </a:solidFill>
                <a:latin typeface="Open Sans Bold"/>
                <a:ea typeface="Open Sans Bold"/>
                <a:cs typeface="Open Sans Bold"/>
                <a:sym typeface="Open Sans Bold"/>
              </a:rPr>
              <a:t>UPDATECONTACT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DAGmag96xMA</dc:identifier>
  <dcterms:modified xsi:type="dcterms:W3CDTF">2011-08-01T06:04:30Z</dcterms:modified>
  <cp:revision>1</cp:revision>
  <dc:title>Projet java avancé</dc:title>
</cp:coreProperties>
</file>