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96" r:id="rId3"/>
    <p:sldId id="275" r:id="rId4"/>
    <p:sldId id="290" r:id="rId5"/>
    <p:sldId id="256" r:id="rId6"/>
    <p:sldId id="293" r:id="rId7"/>
    <p:sldId id="298" r:id="rId8"/>
    <p:sldId id="299" r:id="rId9"/>
    <p:sldId id="265" r:id="rId10"/>
    <p:sldId id="297" r:id="rId11"/>
    <p:sldId id="278" r:id="rId12"/>
    <p:sldId id="27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Dai" initials="yD" lastIdx="1" clrIdx="0">
    <p:extLst>
      <p:ext uri="{19B8F6BF-5375-455C-9EA6-DF929625EA0E}">
        <p15:presenceInfo xmlns:p15="http://schemas.microsoft.com/office/powerpoint/2012/main" userId="b58b7377846420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888886"/>
    <a:srgbClr val="E7C5AE"/>
    <a:srgbClr val="2A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5262" autoAdjust="0"/>
  </p:normalViewPr>
  <p:slideViewPr>
    <p:cSldViewPr snapToGrid="0">
      <p:cViewPr varScale="1">
        <p:scale>
          <a:sx n="84" d="100"/>
          <a:sy n="84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0B36-9D4A-468C-8410-95B1900814A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8910-327C-4EAC-AB95-1250C2EE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9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5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6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4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1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5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3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介绍下结构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8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5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0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0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9E42-F9D7-4C60-A57F-7B43DAB9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37574-F13C-45F3-9852-D6D7BA0D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B5407-D8F4-4821-A185-0AA59BE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10358-DB10-434D-97A5-F61C95D7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14CE9-C3EE-4D56-84C2-6EF49A54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DF850-13DD-4C22-9F7E-68D77C73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8F41C-E583-49A7-96F9-090045C36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DFDA6-74FA-48D9-9B07-F62B9255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C984-3066-4EA1-B0C7-BEE57301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6CFB-6DE0-451E-9CB1-512A7AE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9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95FE0-9EB5-404E-8EDC-678051CC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693F2-F5F0-41A3-91DE-699E22380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AEF03-EEDA-4B0A-ACFD-716EA2C2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B8F8D-DFAC-4182-8167-590F37F4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59DB9-FCF5-4E7D-AD2D-81B8FAB7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7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4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203FF-6B8D-4D88-A5FE-2C4C8A14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E0CDA-0B8B-4D29-A282-6E39664A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D78AA-1C3D-40A0-A9F8-25FAB6C6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96139-374D-4D22-AF1C-3B136D1D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DD1D6-7DF0-497A-963E-9F4D7EB7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1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14FA1-A850-4200-BFB8-E57801EA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1A292-A949-42F0-9BAF-F8BF941F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8F77C-FFAC-4BF1-84FB-F6BA8B49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EECD9-8BCD-4E86-9D45-05D685F2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49A7C-2F33-4AC8-86D6-17EE028C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0C2C5-7446-4188-B8B2-24F08ED8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E4E7-F091-4B6E-9762-062EF23E5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59D5B-F34C-4E6A-9069-5205D85D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AECE3-5B6E-43E8-91F4-E09059E1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9DD0F-FC30-4484-ACCC-F37FCBE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4CD93-9F63-4BF7-ADC1-D8B6683C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8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5375-792C-4634-A289-5FAEA84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DF4EF-F992-4483-82FA-13709AA6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10978-59F2-472A-8412-C9F983CD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A449E-BF48-471C-81BE-7C769B730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1AD99D-CE3E-4FF3-8DAA-06DE6D354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7E751-DCA1-4EA7-B1BE-BD971D13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BA1F3B-6DBD-4800-8125-931B7969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C9BC08-EB6C-4F6D-91D5-83336937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6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D87E-BC58-42BE-AD81-3BBA67D9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5C3A0-6B7F-4C15-995E-689FF929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E1EFD-3D3C-41A8-AA29-C0188C9C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7AF1C2-A64D-497E-88FD-8291E47E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1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C028E2-DBE9-4B66-A719-D75A9AF3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A90BB4-00EC-4298-9AFC-78599431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2E427-D671-4019-B801-499C7F58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DDBB-2059-4844-B59C-8AC509D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E58FE-2A80-43E9-916E-59900112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1CA6E-F12A-4682-95E6-A756C200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4F04C-0323-4477-B74C-5BD4634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6BA59-DD98-45C2-A486-63D19EFF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EECF6-F2EA-4546-9E4D-B49EDC93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7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B7697-9D7C-4867-B5AD-95908B3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CF749-8C47-420E-8A3E-439711EB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B6E65-478B-41DE-9F9C-E9ED1CE0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693AB-EA7A-42E1-9126-8D11E3E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81EF9-9079-4FDD-B003-27E25B33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EB10-9F92-4D36-A8CE-12536AFB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8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04207-36D3-4051-AB07-176E3EBC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39DFF-BE2D-45F8-91EA-22D9B3A5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EFC4B-D78B-4EAA-886B-13E5F2AE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32043-75CC-4E33-BF77-E883A1E2B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0B5E-A5DB-4554-AC2C-1943E9EC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>
            <a:extLst>
              <a:ext uri="{FF2B5EF4-FFF2-40B4-BE49-F238E27FC236}">
                <a16:creationId xmlns:a16="http://schemas.microsoft.com/office/drawing/2014/main" id="{E103A22C-9FB4-4E6A-A98A-B94881471114}"/>
              </a:ext>
            </a:extLst>
          </p:cNvPr>
          <p:cNvSpPr txBox="1"/>
          <p:nvPr/>
        </p:nvSpPr>
        <p:spPr>
          <a:xfrm>
            <a:off x="3371757" y="1513941"/>
            <a:ext cx="1058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计算图作业报告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KSO_Shape">
            <a:extLst>
              <a:ext uri="{FF2B5EF4-FFF2-40B4-BE49-F238E27FC236}">
                <a16:creationId xmlns:a16="http://schemas.microsoft.com/office/drawing/2014/main" id="{4E49163D-DFAB-41F1-AACE-58EEE9068C80}"/>
              </a:ext>
            </a:extLst>
          </p:cNvPr>
          <p:cNvSpPr/>
          <p:nvPr/>
        </p:nvSpPr>
        <p:spPr>
          <a:xfrm>
            <a:off x="5892975" y="266334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B1C3E434-2A4B-4365-B940-77631D63F6B9}"/>
              </a:ext>
            </a:extLst>
          </p:cNvPr>
          <p:cNvSpPr/>
          <p:nvPr/>
        </p:nvSpPr>
        <p:spPr>
          <a:xfrm rot="10800000">
            <a:off x="9652533" y="3788795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>
            <a:extLst>
              <a:ext uri="{FF2B5EF4-FFF2-40B4-BE49-F238E27FC236}">
                <a16:creationId xmlns:a16="http://schemas.microsoft.com/office/drawing/2014/main" id="{2D4135F2-ABE8-425F-B506-579321AA1BCC}"/>
              </a:ext>
            </a:extLst>
          </p:cNvPr>
          <p:cNvSpPr>
            <a:spLocks/>
          </p:cNvSpPr>
          <p:nvPr/>
        </p:nvSpPr>
        <p:spPr bwMode="auto">
          <a:xfrm>
            <a:off x="3035284" y="1287871"/>
            <a:ext cx="672946" cy="56372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42C50CA-7B4B-4964-A25A-A52DB9E68A17}"/>
              </a:ext>
            </a:extLst>
          </p:cNvPr>
          <p:cNvSpPr txBox="1"/>
          <p:nvPr/>
        </p:nvSpPr>
        <p:spPr>
          <a:xfrm>
            <a:off x="6900030" y="3250186"/>
            <a:ext cx="5291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胡翰文 戴翼</a:t>
            </a:r>
            <a:endParaRPr lang="en-US" altLang="zh-CN" sz="3200" dirty="0">
              <a:solidFill>
                <a:schemeClr val="accent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660304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490">
            <a:extLst>
              <a:ext uri="{FF2B5EF4-FFF2-40B4-BE49-F238E27FC236}">
                <a16:creationId xmlns:a16="http://schemas.microsoft.com/office/drawing/2014/main" id="{5F908885-2619-41DD-A2CF-320097BF68A9}"/>
              </a:ext>
            </a:extLst>
          </p:cNvPr>
          <p:cNvSpPr>
            <a:spLocks noEditPoints="1"/>
          </p:cNvSpPr>
          <p:nvPr/>
        </p:nvSpPr>
        <p:spPr bwMode="auto">
          <a:xfrm>
            <a:off x="9547127" y="4104591"/>
            <a:ext cx="1399628" cy="1452386"/>
          </a:xfrm>
          <a:custGeom>
            <a:avLst/>
            <a:gdLst>
              <a:gd name="T0" fmla="*/ 1225 w 1229"/>
              <a:gd name="T1" fmla="*/ 665 h 1229"/>
              <a:gd name="T2" fmla="*/ 1201 w 1229"/>
              <a:gd name="T3" fmla="*/ 629 h 1229"/>
              <a:gd name="T4" fmla="*/ 1101 w 1229"/>
              <a:gd name="T5" fmla="*/ 598 h 1229"/>
              <a:gd name="T6" fmla="*/ 1039 w 1229"/>
              <a:gd name="T7" fmla="*/ 535 h 1229"/>
              <a:gd name="T8" fmla="*/ 1046 w 1229"/>
              <a:gd name="T9" fmla="*/ 447 h 1229"/>
              <a:gd name="T10" fmla="*/ 1146 w 1229"/>
              <a:gd name="T11" fmla="*/ 354 h 1229"/>
              <a:gd name="T12" fmla="*/ 1152 w 1229"/>
              <a:gd name="T13" fmla="*/ 314 h 1229"/>
              <a:gd name="T14" fmla="*/ 1082 w 1229"/>
              <a:gd name="T15" fmla="*/ 216 h 1229"/>
              <a:gd name="T16" fmla="*/ 1031 w 1229"/>
              <a:gd name="T17" fmla="*/ 209 h 1229"/>
              <a:gd name="T18" fmla="*/ 920 w 1229"/>
              <a:gd name="T19" fmla="*/ 266 h 1229"/>
              <a:gd name="T20" fmla="*/ 848 w 1229"/>
              <a:gd name="T21" fmla="*/ 253 h 1229"/>
              <a:gd name="T22" fmla="*/ 802 w 1229"/>
              <a:gd name="T23" fmla="*/ 206 h 1229"/>
              <a:gd name="T24" fmla="*/ 806 w 1229"/>
              <a:gd name="T25" fmla="*/ 53 h 1229"/>
              <a:gd name="T26" fmla="*/ 782 w 1229"/>
              <a:gd name="T27" fmla="*/ 24 h 1229"/>
              <a:gd name="T28" fmla="*/ 663 w 1229"/>
              <a:gd name="T29" fmla="*/ 4 h 1229"/>
              <a:gd name="T30" fmla="*/ 628 w 1229"/>
              <a:gd name="T31" fmla="*/ 29 h 1229"/>
              <a:gd name="T32" fmla="*/ 586 w 1229"/>
              <a:gd name="T33" fmla="*/ 164 h 1229"/>
              <a:gd name="T34" fmla="*/ 535 w 1229"/>
              <a:gd name="T35" fmla="*/ 192 h 1229"/>
              <a:gd name="T36" fmla="*/ 457 w 1229"/>
              <a:gd name="T37" fmla="*/ 192 h 1229"/>
              <a:gd name="T38" fmla="*/ 363 w 1229"/>
              <a:gd name="T39" fmla="*/ 90 h 1229"/>
              <a:gd name="T40" fmla="*/ 325 w 1229"/>
              <a:gd name="T41" fmla="*/ 79 h 1229"/>
              <a:gd name="T42" fmla="*/ 218 w 1229"/>
              <a:gd name="T43" fmla="*/ 152 h 1229"/>
              <a:gd name="T44" fmla="*/ 210 w 1229"/>
              <a:gd name="T45" fmla="*/ 202 h 1229"/>
              <a:gd name="T46" fmla="*/ 264 w 1229"/>
              <a:gd name="T47" fmla="*/ 309 h 1229"/>
              <a:gd name="T48" fmla="*/ 253 w 1229"/>
              <a:gd name="T49" fmla="*/ 389 h 1229"/>
              <a:gd name="T50" fmla="*/ 195 w 1229"/>
              <a:gd name="T51" fmla="*/ 431 h 1229"/>
              <a:gd name="T52" fmla="*/ 73 w 1229"/>
              <a:gd name="T53" fmla="*/ 421 h 1229"/>
              <a:gd name="T54" fmla="*/ 25 w 1229"/>
              <a:gd name="T55" fmla="*/ 459 h 1229"/>
              <a:gd name="T56" fmla="*/ 6 w 1229"/>
              <a:gd name="T57" fmla="*/ 563 h 1229"/>
              <a:gd name="T58" fmla="*/ 36 w 1229"/>
              <a:gd name="T59" fmla="*/ 607 h 1229"/>
              <a:gd name="T60" fmla="*/ 148 w 1229"/>
              <a:gd name="T61" fmla="*/ 644 h 1229"/>
              <a:gd name="T62" fmla="*/ 195 w 1229"/>
              <a:gd name="T63" fmla="*/ 714 h 1229"/>
              <a:gd name="T64" fmla="*/ 183 w 1229"/>
              <a:gd name="T65" fmla="*/ 783 h 1229"/>
              <a:gd name="T66" fmla="*/ 97 w 1229"/>
              <a:gd name="T67" fmla="*/ 865 h 1229"/>
              <a:gd name="T68" fmla="*/ 87 w 1229"/>
              <a:gd name="T69" fmla="*/ 920 h 1229"/>
              <a:gd name="T70" fmla="*/ 149 w 1229"/>
              <a:gd name="T71" fmla="*/ 1008 h 1229"/>
              <a:gd name="T72" fmla="*/ 201 w 1229"/>
              <a:gd name="T73" fmla="*/ 1021 h 1229"/>
              <a:gd name="T74" fmla="*/ 315 w 1229"/>
              <a:gd name="T75" fmla="*/ 963 h 1229"/>
              <a:gd name="T76" fmla="*/ 400 w 1229"/>
              <a:gd name="T77" fmla="*/ 987 h 1229"/>
              <a:gd name="T78" fmla="*/ 430 w 1229"/>
              <a:gd name="T79" fmla="*/ 1046 h 1229"/>
              <a:gd name="T80" fmla="*/ 425 w 1229"/>
              <a:gd name="T81" fmla="*/ 1163 h 1229"/>
              <a:gd name="T82" fmla="*/ 455 w 1229"/>
              <a:gd name="T83" fmla="*/ 1202 h 1229"/>
              <a:gd name="T84" fmla="*/ 566 w 1229"/>
              <a:gd name="T85" fmla="*/ 1221 h 1229"/>
              <a:gd name="T86" fmla="*/ 610 w 1229"/>
              <a:gd name="T87" fmla="*/ 1199 h 1229"/>
              <a:gd name="T88" fmla="*/ 649 w 1229"/>
              <a:gd name="T89" fmla="*/ 1075 h 1229"/>
              <a:gd name="T90" fmla="*/ 716 w 1229"/>
              <a:gd name="T91" fmla="*/ 1034 h 1229"/>
              <a:gd name="T92" fmla="*/ 794 w 1229"/>
              <a:gd name="T93" fmla="*/ 1054 h 1229"/>
              <a:gd name="T94" fmla="*/ 866 w 1229"/>
              <a:gd name="T95" fmla="*/ 1133 h 1229"/>
              <a:gd name="T96" fmla="*/ 911 w 1229"/>
              <a:gd name="T97" fmla="*/ 1147 h 1229"/>
              <a:gd name="T98" fmla="*/ 1015 w 1229"/>
              <a:gd name="T99" fmla="*/ 1076 h 1229"/>
              <a:gd name="T100" fmla="*/ 1024 w 1229"/>
              <a:gd name="T101" fmla="*/ 1032 h 1229"/>
              <a:gd name="T102" fmla="*/ 961 w 1229"/>
              <a:gd name="T103" fmla="*/ 895 h 1229"/>
              <a:gd name="T104" fmla="*/ 989 w 1229"/>
              <a:gd name="T105" fmla="*/ 831 h 1229"/>
              <a:gd name="T106" fmla="*/ 1045 w 1229"/>
              <a:gd name="T107" fmla="*/ 798 h 1229"/>
              <a:gd name="T108" fmla="*/ 1154 w 1229"/>
              <a:gd name="T109" fmla="*/ 801 h 1229"/>
              <a:gd name="T110" fmla="*/ 1197 w 1229"/>
              <a:gd name="T111" fmla="*/ 785 h 1229"/>
              <a:gd name="T112" fmla="*/ 1225 w 1229"/>
              <a:gd name="T113" fmla="*/ 665 h 1229"/>
              <a:gd name="T114" fmla="*/ 596 w 1229"/>
              <a:gd name="T115" fmla="*/ 729 h 1229"/>
              <a:gd name="T116" fmla="*/ 499 w 1229"/>
              <a:gd name="T117" fmla="*/ 592 h 1229"/>
              <a:gd name="T118" fmla="*/ 636 w 1229"/>
              <a:gd name="T119" fmla="*/ 495 h 1229"/>
              <a:gd name="T120" fmla="*/ 733 w 1229"/>
              <a:gd name="T121" fmla="*/ 632 h 1229"/>
              <a:gd name="T122" fmla="*/ 596 w 1229"/>
              <a:gd name="T123" fmla="*/ 72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9" h="1229">
                <a:moveTo>
                  <a:pt x="1225" y="665"/>
                </a:moveTo>
                <a:cubicBezTo>
                  <a:pt x="1229" y="635"/>
                  <a:pt x="1201" y="629"/>
                  <a:pt x="1201" y="629"/>
                </a:cubicBezTo>
                <a:cubicBezTo>
                  <a:pt x="1201" y="629"/>
                  <a:pt x="1154" y="612"/>
                  <a:pt x="1101" y="598"/>
                </a:cubicBezTo>
                <a:cubicBezTo>
                  <a:pt x="1048" y="583"/>
                  <a:pt x="1039" y="535"/>
                  <a:pt x="1039" y="535"/>
                </a:cubicBezTo>
                <a:cubicBezTo>
                  <a:pt x="1013" y="473"/>
                  <a:pt x="1046" y="447"/>
                  <a:pt x="1046" y="447"/>
                </a:cubicBezTo>
                <a:cubicBezTo>
                  <a:pt x="1146" y="354"/>
                  <a:pt x="1146" y="354"/>
                  <a:pt x="1146" y="354"/>
                </a:cubicBezTo>
                <a:cubicBezTo>
                  <a:pt x="1166" y="334"/>
                  <a:pt x="1152" y="314"/>
                  <a:pt x="1152" y="314"/>
                </a:cubicBezTo>
                <a:cubicBezTo>
                  <a:pt x="1082" y="216"/>
                  <a:pt x="1082" y="216"/>
                  <a:pt x="1082" y="216"/>
                </a:cubicBezTo>
                <a:cubicBezTo>
                  <a:pt x="1062" y="189"/>
                  <a:pt x="1031" y="209"/>
                  <a:pt x="1031" y="209"/>
                </a:cubicBezTo>
                <a:cubicBezTo>
                  <a:pt x="920" y="266"/>
                  <a:pt x="920" y="266"/>
                  <a:pt x="920" y="266"/>
                </a:cubicBezTo>
                <a:cubicBezTo>
                  <a:pt x="899" y="275"/>
                  <a:pt x="848" y="253"/>
                  <a:pt x="848" y="253"/>
                </a:cubicBezTo>
                <a:cubicBezTo>
                  <a:pt x="818" y="239"/>
                  <a:pt x="802" y="206"/>
                  <a:pt x="802" y="206"/>
                </a:cubicBezTo>
                <a:cubicBezTo>
                  <a:pt x="806" y="53"/>
                  <a:pt x="806" y="53"/>
                  <a:pt x="806" y="53"/>
                </a:cubicBezTo>
                <a:cubicBezTo>
                  <a:pt x="807" y="32"/>
                  <a:pt x="782" y="24"/>
                  <a:pt x="782" y="24"/>
                </a:cubicBezTo>
                <a:cubicBezTo>
                  <a:pt x="663" y="4"/>
                  <a:pt x="663" y="4"/>
                  <a:pt x="663" y="4"/>
                </a:cubicBezTo>
                <a:cubicBezTo>
                  <a:pt x="635" y="0"/>
                  <a:pt x="628" y="29"/>
                  <a:pt x="628" y="29"/>
                </a:cubicBezTo>
                <a:cubicBezTo>
                  <a:pt x="626" y="35"/>
                  <a:pt x="586" y="164"/>
                  <a:pt x="586" y="164"/>
                </a:cubicBezTo>
                <a:cubicBezTo>
                  <a:pt x="578" y="177"/>
                  <a:pt x="535" y="192"/>
                  <a:pt x="535" y="192"/>
                </a:cubicBezTo>
                <a:cubicBezTo>
                  <a:pt x="494" y="211"/>
                  <a:pt x="457" y="192"/>
                  <a:pt x="457" y="192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50" y="72"/>
                  <a:pt x="325" y="79"/>
                  <a:pt x="325" y="79"/>
                </a:cubicBezTo>
                <a:cubicBezTo>
                  <a:pt x="218" y="152"/>
                  <a:pt x="218" y="152"/>
                  <a:pt x="218" y="152"/>
                </a:cubicBezTo>
                <a:cubicBezTo>
                  <a:pt x="196" y="170"/>
                  <a:pt x="210" y="202"/>
                  <a:pt x="210" y="202"/>
                </a:cubicBezTo>
                <a:cubicBezTo>
                  <a:pt x="264" y="309"/>
                  <a:pt x="264" y="309"/>
                  <a:pt x="264" y="309"/>
                </a:cubicBezTo>
                <a:cubicBezTo>
                  <a:pt x="284" y="340"/>
                  <a:pt x="253" y="389"/>
                  <a:pt x="253" y="389"/>
                </a:cubicBezTo>
                <a:cubicBezTo>
                  <a:pt x="235" y="421"/>
                  <a:pt x="195" y="431"/>
                  <a:pt x="195" y="431"/>
                </a:cubicBezTo>
                <a:cubicBezTo>
                  <a:pt x="73" y="421"/>
                  <a:pt x="73" y="421"/>
                  <a:pt x="73" y="421"/>
                </a:cubicBezTo>
                <a:cubicBezTo>
                  <a:pt x="30" y="419"/>
                  <a:pt x="25" y="459"/>
                  <a:pt x="25" y="459"/>
                </a:cubicBezTo>
                <a:cubicBezTo>
                  <a:pt x="6" y="563"/>
                  <a:pt x="6" y="563"/>
                  <a:pt x="6" y="563"/>
                </a:cubicBezTo>
                <a:cubicBezTo>
                  <a:pt x="0" y="600"/>
                  <a:pt x="36" y="607"/>
                  <a:pt x="36" y="607"/>
                </a:cubicBezTo>
                <a:cubicBezTo>
                  <a:pt x="148" y="644"/>
                  <a:pt x="148" y="644"/>
                  <a:pt x="148" y="644"/>
                </a:cubicBezTo>
                <a:cubicBezTo>
                  <a:pt x="189" y="655"/>
                  <a:pt x="195" y="714"/>
                  <a:pt x="195" y="714"/>
                </a:cubicBezTo>
                <a:cubicBezTo>
                  <a:pt x="208" y="764"/>
                  <a:pt x="183" y="783"/>
                  <a:pt x="183" y="783"/>
                </a:cubicBezTo>
                <a:cubicBezTo>
                  <a:pt x="97" y="865"/>
                  <a:pt x="97" y="865"/>
                  <a:pt x="97" y="865"/>
                </a:cubicBezTo>
                <a:cubicBezTo>
                  <a:pt x="67" y="888"/>
                  <a:pt x="87" y="920"/>
                  <a:pt x="87" y="920"/>
                </a:cubicBezTo>
                <a:cubicBezTo>
                  <a:pt x="149" y="1008"/>
                  <a:pt x="149" y="1008"/>
                  <a:pt x="149" y="1008"/>
                </a:cubicBezTo>
                <a:cubicBezTo>
                  <a:pt x="179" y="1038"/>
                  <a:pt x="201" y="1021"/>
                  <a:pt x="201" y="1021"/>
                </a:cubicBezTo>
                <a:cubicBezTo>
                  <a:pt x="315" y="963"/>
                  <a:pt x="315" y="963"/>
                  <a:pt x="315" y="963"/>
                </a:cubicBezTo>
                <a:cubicBezTo>
                  <a:pt x="356" y="943"/>
                  <a:pt x="400" y="987"/>
                  <a:pt x="400" y="987"/>
                </a:cubicBezTo>
                <a:cubicBezTo>
                  <a:pt x="437" y="1013"/>
                  <a:pt x="430" y="1046"/>
                  <a:pt x="430" y="1046"/>
                </a:cubicBezTo>
                <a:cubicBezTo>
                  <a:pt x="425" y="1163"/>
                  <a:pt x="425" y="1163"/>
                  <a:pt x="425" y="1163"/>
                </a:cubicBezTo>
                <a:cubicBezTo>
                  <a:pt x="422" y="1190"/>
                  <a:pt x="455" y="1202"/>
                  <a:pt x="455" y="1202"/>
                </a:cubicBezTo>
                <a:cubicBezTo>
                  <a:pt x="566" y="1221"/>
                  <a:pt x="566" y="1221"/>
                  <a:pt x="566" y="1221"/>
                </a:cubicBezTo>
                <a:cubicBezTo>
                  <a:pt x="605" y="1229"/>
                  <a:pt x="610" y="1199"/>
                  <a:pt x="610" y="1199"/>
                </a:cubicBezTo>
                <a:cubicBezTo>
                  <a:pt x="649" y="1075"/>
                  <a:pt x="649" y="1075"/>
                  <a:pt x="649" y="1075"/>
                </a:cubicBezTo>
                <a:cubicBezTo>
                  <a:pt x="661" y="1042"/>
                  <a:pt x="716" y="1034"/>
                  <a:pt x="716" y="1034"/>
                </a:cubicBezTo>
                <a:cubicBezTo>
                  <a:pt x="769" y="1019"/>
                  <a:pt x="794" y="1054"/>
                  <a:pt x="794" y="1054"/>
                </a:cubicBezTo>
                <a:cubicBezTo>
                  <a:pt x="866" y="1133"/>
                  <a:pt x="866" y="1133"/>
                  <a:pt x="866" y="1133"/>
                </a:cubicBezTo>
                <a:cubicBezTo>
                  <a:pt x="880" y="1157"/>
                  <a:pt x="911" y="1147"/>
                  <a:pt x="911" y="1147"/>
                </a:cubicBezTo>
                <a:cubicBezTo>
                  <a:pt x="1015" y="1076"/>
                  <a:pt x="1015" y="1076"/>
                  <a:pt x="1015" y="1076"/>
                </a:cubicBezTo>
                <a:cubicBezTo>
                  <a:pt x="1039" y="1054"/>
                  <a:pt x="1024" y="1032"/>
                  <a:pt x="1024" y="1032"/>
                </a:cubicBezTo>
                <a:cubicBezTo>
                  <a:pt x="961" y="895"/>
                  <a:pt x="961" y="895"/>
                  <a:pt x="961" y="895"/>
                </a:cubicBezTo>
                <a:cubicBezTo>
                  <a:pt x="952" y="871"/>
                  <a:pt x="989" y="831"/>
                  <a:pt x="989" y="831"/>
                </a:cubicBezTo>
                <a:cubicBezTo>
                  <a:pt x="1014" y="796"/>
                  <a:pt x="1045" y="798"/>
                  <a:pt x="1045" y="798"/>
                </a:cubicBezTo>
                <a:cubicBezTo>
                  <a:pt x="1154" y="801"/>
                  <a:pt x="1154" y="801"/>
                  <a:pt x="1154" y="801"/>
                </a:cubicBezTo>
                <a:cubicBezTo>
                  <a:pt x="1194" y="807"/>
                  <a:pt x="1197" y="785"/>
                  <a:pt x="1197" y="785"/>
                </a:cubicBezTo>
                <a:cubicBezTo>
                  <a:pt x="1197" y="785"/>
                  <a:pt x="1220" y="696"/>
                  <a:pt x="1225" y="665"/>
                </a:cubicBezTo>
                <a:close/>
                <a:moveTo>
                  <a:pt x="596" y="729"/>
                </a:moveTo>
                <a:cubicBezTo>
                  <a:pt x="531" y="718"/>
                  <a:pt x="488" y="657"/>
                  <a:pt x="499" y="592"/>
                </a:cubicBezTo>
                <a:cubicBezTo>
                  <a:pt x="510" y="528"/>
                  <a:pt x="571" y="484"/>
                  <a:pt x="636" y="495"/>
                </a:cubicBezTo>
                <a:cubicBezTo>
                  <a:pt x="701" y="507"/>
                  <a:pt x="744" y="568"/>
                  <a:pt x="733" y="632"/>
                </a:cubicBezTo>
                <a:cubicBezTo>
                  <a:pt x="722" y="697"/>
                  <a:pt x="660" y="740"/>
                  <a:pt x="596" y="729"/>
                </a:cubicBez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0175D87B-BBDC-45F7-8738-C66CBAA04E2E}"/>
              </a:ext>
            </a:extLst>
          </p:cNvPr>
          <p:cNvSpPr txBox="1"/>
          <p:nvPr/>
        </p:nvSpPr>
        <p:spPr>
          <a:xfrm>
            <a:off x="911670" y="462548"/>
            <a:ext cx="627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第二阶段：交叉评价和选择、修改</a:t>
            </a:r>
            <a:endParaRPr lang="en-US" altLang="zh-CN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Freeform 490">
            <a:extLst>
              <a:ext uri="{FF2B5EF4-FFF2-40B4-BE49-F238E27FC236}">
                <a16:creationId xmlns:a16="http://schemas.microsoft.com/office/drawing/2014/main" id="{6C587E76-62DC-472A-88E3-86B2D7F372A8}"/>
              </a:ext>
            </a:extLst>
          </p:cNvPr>
          <p:cNvSpPr>
            <a:spLocks noEditPoints="1"/>
          </p:cNvSpPr>
          <p:nvPr/>
        </p:nvSpPr>
        <p:spPr bwMode="auto">
          <a:xfrm rot="952228">
            <a:off x="10291176" y="5103415"/>
            <a:ext cx="1679462" cy="1707554"/>
          </a:xfrm>
          <a:custGeom>
            <a:avLst/>
            <a:gdLst>
              <a:gd name="T0" fmla="*/ 1225 w 1229"/>
              <a:gd name="T1" fmla="*/ 665 h 1229"/>
              <a:gd name="T2" fmla="*/ 1201 w 1229"/>
              <a:gd name="T3" fmla="*/ 629 h 1229"/>
              <a:gd name="T4" fmla="*/ 1101 w 1229"/>
              <a:gd name="T5" fmla="*/ 598 h 1229"/>
              <a:gd name="T6" fmla="*/ 1039 w 1229"/>
              <a:gd name="T7" fmla="*/ 535 h 1229"/>
              <a:gd name="T8" fmla="*/ 1046 w 1229"/>
              <a:gd name="T9" fmla="*/ 447 h 1229"/>
              <a:gd name="T10" fmla="*/ 1146 w 1229"/>
              <a:gd name="T11" fmla="*/ 354 h 1229"/>
              <a:gd name="T12" fmla="*/ 1152 w 1229"/>
              <a:gd name="T13" fmla="*/ 314 h 1229"/>
              <a:gd name="T14" fmla="*/ 1082 w 1229"/>
              <a:gd name="T15" fmla="*/ 216 h 1229"/>
              <a:gd name="T16" fmla="*/ 1031 w 1229"/>
              <a:gd name="T17" fmla="*/ 209 h 1229"/>
              <a:gd name="T18" fmla="*/ 920 w 1229"/>
              <a:gd name="T19" fmla="*/ 266 h 1229"/>
              <a:gd name="T20" fmla="*/ 848 w 1229"/>
              <a:gd name="T21" fmla="*/ 253 h 1229"/>
              <a:gd name="T22" fmla="*/ 802 w 1229"/>
              <a:gd name="T23" fmla="*/ 206 h 1229"/>
              <a:gd name="T24" fmla="*/ 806 w 1229"/>
              <a:gd name="T25" fmla="*/ 53 h 1229"/>
              <a:gd name="T26" fmla="*/ 782 w 1229"/>
              <a:gd name="T27" fmla="*/ 24 h 1229"/>
              <a:gd name="T28" fmla="*/ 663 w 1229"/>
              <a:gd name="T29" fmla="*/ 4 h 1229"/>
              <a:gd name="T30" fmla="*/ 628 w 1229"/>
              <a:gd name="T31" fmla="*/ 29 h 1229"/>
              <a:gd name="T32" fmla="*/ 586 w 1229"/>
              <a:gd name="T33" fmla="*/ 164 h 1229"/>
              <a:gd name="T34" fmla="*/ 535 w 1229"/>
              <a:gd name="T35" fmla="*/ 192 h 1229"/>
              <a:gd name="T36" fmla="*/ 457 w 1229"/>
              <a:gd name="T37" fmla="*/ 192 h 1229"/>
              <a:gd name="T38" fmla="*/ 363 w 1229"/>
              <a:gd name="T39" fmla="*/ 90 h 1229"/>
              <a:gd name="T40" fmla="*/ 325 w 1229"/>
              <a:gd name="T41" fmla="*/ 79 h 1229"/>
              <a:gd name="T42" fmla="*/ 218 w 1229"/>
              <a:gd name="T43" fmla="*/ 152 h 1229"/>
              <a:gd name="T44" fmla="*/ 210 w 1229"/>
              <a:gd name="T45" fmla="*/ 202 h 1229"/>
              <a:gd name="T46" fmla="*/ 264 w 1229"/>
              <a:gd name="T47" fmla="*/ 309 h 1229"/>
              <a:gd name="T48" fmla="*/ 253 w 1229"/>
              <a:gd name="T49" fmla="*/ 389 h 1229"/>
              <a:gd name="T50" fmla="*/ 195 w 1229"/>
              <a:gd name="T51" fmla="*/ 431 h 1229"/>
              <a:gd name="T52" fmla="*/ 73 w 1229"/>
              <a:gd name="T53" fmla="*/ 421 h 1229"/>
              <a:gd name="T54" fmla="*/ 25 w 1229"/>
              <a:gd name="T55" fmla="*/ 459 h 1229"/>
              <a:gd name="T56" fmla="*/ 6 w 1229"/>
              <a:gd name="T57" fmla="*/ 563 h 1229"/>
              <a:gd name="T58" fmla="*/ 36 w 1229"/>
              <a:gd name="T59" fmla="*/ 607 h 1229"/>
              <a:gd name="T60" fmla="*/ 148 w 1229"/>
              <a:gd name="T61" fmla="*/ 644 h 1229"/>
              <a:gd name="T62" fmla="*/ 195 w 1229"/>
              <a:gd name="T63" fmla="*/ 714 h 1229"/>
              <a:gd name="T64" fmla="*/ 183 w 1229"/>
              <a:gd name="T65" fmla="*/ 783 h 1229"/>
              <a:gd name="T66" fmla="*/ 97 w 1229"/>
              <a:gd name="T67" fmla="*/ 865 h 1229"/>
              <a:gd name="T68" fmla="*/ 87 w 1229"/>
              <a:gd name="T69" fmla="*/ 920 h 1229"/>
              <a:gd name="T70" fmla="*/ 149 w 1229"/>
              <a:gd name="T71" fmla="*/ 1008 h 1229"/>
              <a:gd name="T72" fmla="*/ 201 w 1229"/>
              <a:gd name="T73" fmla="*/ 1021 h 1229"/>
              <a:gd name="T74" fmla="*/ 315 w 1229"/>
              <a:gd name="T75" fmla="*/ 963 h 1229"/>
              <a:gd name="T76" fmla="*/ 400 w 1229"/>
              <a:gd name="T77" fmla="*/ 987 h 1229"/>
              <a:gd name="T78" fmla="*/ 430 w 1229"/>
              <a:gd name="T79" fmla="*/ 1046 h 1229"/>
              <a:gd name="T80" fmla="*/ 425 w 1229"/>
              <a:gd name="T81" fmla="*/ 1163 h 1229"/>
              <a:gd name="T82" fmla="*/ 455 w 1229"/>
              <a:gd name="T83" fmla="*/ 1202 h 1229"/>
              <a:gd name="T84" fmla="*/ 566 w 1229"/>
              <a:gd name="T85" fmla="*/ 1221 h 1229"/>
              <a:gd name="T86" fmla="*/ 610 w 1229"/>
              <a:gd name="T87" fmla="*/ 1199 h 1229"/>
              <a:gd name="T88" fmla="*/ 649 w 1229"/>
              <a:gd name="T89" fmla="*/ 1075 h 1229"/>
              <a:gd name="T90" fmla="*/ 716 w 1229"/>
              <a:gd name="T91" fmla="*/ 1034 h 1229"/>
              <a:gd name="T92" fmla="*/ 794 w 1229"/>
              <a:gd name="T93" fmla="*/ 1054 h 1229"/>
              <a:gd name="T94" fmla="*/ 866 w 1229"/>
              <a:gd name="T95" fmla="*/ 1133 h 1229"/>
              <a:gd name="T96" fmla="*/ 911 w 1229"/>
              <a:gd name="T97" fmla="*/ 1147 h 1229"/>
              <a:gd name="T98" fmla="*/ 1015 w 1229"/>
              <a:gd name="T99" fmla="*/ 1076 h 1229"/>
              <a:gd name="T100" fmla="*/ 1024 w 1229"/>
              <a:gd name="T101" fmla="*/ 1032 h 1229"/>
              <a:gd name="T102" fmla="*/ 961 w 1229"/>
              <a:gd name="T103" fmla="*/ 895 h 1229"/>
              <a:gd name="T104" fmla="*/ 989 w 1229"/>
              <a:gd name="T105" fmla="*/ 831 h 1229"/>
              <a:gd name="T106" fmla="*/ 1045 w 1229"/>
              <a:gd name="T107" fmla="*/ 798 h 1229"/>
              <a:gd name="T108" fmla="*/ 1154 w 1229"/>
              <a:gd name="T109" fmla="*/ 801 h 1229"/>
              <a:gd name="T110" fmla="*/ 1197 w 1229"/>
              <a:gd name="T111" fmla="*/ 785 h 1229"/>
              <a:gd name="T112" fmla="*/ 1225 w 1229"/>
              <a:gd name="T113" fmla="*/ 665 h 1229"/>
              <a:gd name="T114" fmla="*/ 596 w 1229"/>
              <a:gd name="T115" fmla="*/ 729 h 1229"/>
              <a:gd name="T116" fmla="*/ 499 w 1229"/>
              <a:gd name="T117" fmla="*/ 592 h 1229"/>
              <a:gd name="T118" fmla="*/ 636 w 1229"/>
              <a:gd name="T119" fmla="*/ 495 h 1229"/>
              <a:gd name="T120" fmla="*/ 733 w 1229"/>
              <a:gd name="T121" fmla="*/ 632 h 1229"/>
              <a:gd name="T122" fmla="*/ 596 w 1229"/>
              <a:gd name="T123" fmla="*/ 72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9" h="1229">
                <a:moveTo>
                  <a:pt x="1225" y="665"/>
                </a:moveTo>
                <a:cubicBezTo>
                  <a:pt x="1229" y="635"/>
                  <a:pt x="1201" y="629"/>
                  <a:pt x="1201" y="629"/>
                </a:cubicBezTo>
                <a:cubicBezTo>
                  <a:pt x="1201" y="629"/>
                  <a:pt x="1154" y="612"/>
                  <a:pt x="1101" y="598"/>
                </a:cubicBezTo>
                <a:cubicBezTo>
                  <a:pt x="1048" y="583"/>
                  <a:pt x="1039" y="535"/>
                  <a:pt x="1039" y="535"/>
                </a:cubicBezTo>
                <a:cubicBezTo>
                  <a:pt x="1013" y="473"/>
                  <a:pt x="1046" y="447"/>
                  <a:pt x="1046" y="447"/>
                </a:cubicBezTo>
                <a:cubicBezTo>
                  <a:pt x="1146" y="354"/>
                  <a:pt x="1146" y="354"/>
                  <a:pt x="1146" y="354"/>
                </a:cubicBezTo>
                <a:cubicBezTo>
                  <a:pt x="1166" y="334"/>
                  <a:pt x="1152" y="314"/>
                  <a:pt x="1152" y="314"/>
                </a:cubicBezTo>
                <a:cubicBezTo>
                  <a:pt x="1082" y="216"/>
                  <a:pt x="1082" y="216"/>
                  <a:pt x="1082" y="216"/>
                </a:cubicBezTo>
                <a:cubicBezTo>
                  <a:pt x="1062" y="189"/>
                  <a:pt x="1031" y="209"/>
                  <a:pt x="1031" y="209"/>
                </a:cubicBezTo>
                <a:cubicBezTo>
                  <a:pt x="920" y="266"/>
                  <a:pt x="920" y="266"/>
                  <a:pt x="920" y="266"/>
                </a:cubicBezTo>
                <a:cubicBezTo>
                  <a:pt x="899" y="275"/>
                  <a:pt x="848" y="253"/>
                  <a:pt x="848" y="253"/>
                </a:cubicBezTo>
                <a:cubicBezTo>
                  <a:pt x="818" y="239"/>
                  <a:pt x="802" y="206"/>
                  <a:pt x="802" y="206"/>
                </a:cubicBezTo>
                <a:cubicBezTo>
                  <a:pt x="806" y="53"/>
                  <a:pt x="806" y="53"/>
                  <a:pt x="806" y="53"/>
                </a:cubicBezTo>
                <a:cubicBezTo>
                  <a:pt x="807" y="32"/>
                  <a:pt x="782" y="24"/>
                  <a:pt x="782" y="24"/>
                </a:cubicBezTo>
                <a:cubicBezTo>
                  <a:pt x="663" y="4"/>
                  <a:pt x="663" y="4"/>
                  <a:pt x="663" y="4"/>
                </a:cubicBezTo>
                <a:cubicBezTo>
                  <a:pt x="635" y="0"/>
                  <a:pt x="628" y="29"/>
                  <a:pt x="628" y="29"/>
                </a:cubicBezTo>
                <a:cubicBezTo>
                  <a:pt x="626" y="35"/>
                  <a:pt x="586" y="164"/>
                  <a:pt x="586" y="164"/>
                </a:cubicBezTo>
                <a:cubicBezTo>
                  <a:pt x="578" y="177"/>
                  <a:pt x="535" y="192"/>
                  <a:pt x="535" y="192"/>
                </a:cubicBezTo>
                <a:cubicBezTo>
                  <a:pt x="494" y="211"/>
                  <a:pt x="457" y="192"/>
                  <a:pt x="457" y="192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50" y="72"/>
                  <a:pt x="325" y="79"/>
                  <a:pt x="325" y="79"/>
                </a:cubicBezTo>
                <a:cubicBezTo>
                  <a:pt x="218" y="152"/>
                  <a:pt x="218" y="152"/>
                  <a:pt x="218" y="152"/>
                </a:cubicBezTo>
                <a:cubicBezTo>
                  <a:pt x="196" y="170"/>
                  <a:pt x="210" y="202"/>
                  <a:pt x="210" y="202"/>
                </a:cubicBezTo>
                <a:cubicBezTo>
                  <a:pt x="264" y="309"/>
                  <a:pt x="264" y="309"/>
                  <a:pt x="264" y="309"/>
                </a:cubicBezTo>
                <a:cubicBezTo>
                  <a:pt x="284" y="340"/>
                  <a:pt x="253" y="389"/>
                  <a:pt x="253" y="389"/>
                </a:cubicBezTo>
                <a:cubicBezTo>
                  <a:pt x="235" y="421"/>
                  <a:pt x="195" y="431"/>
                  <a:pt x="195" y="431"/>
                </a:cubicBezTo>
                <a:cubicBezTo>
                  <a:pt x="73" y="421"/>
                  <a:pt x="73" y="421"/>
                  <a:pt x="73" y="421"/>
                </a:cubicBezTo>
                <a:cubicBezTo>
                  <a:pt x="30" y="419"/>
                  <a:pt x="25" y="459"/>
                  <a:pt x="25" y="459"/>
                </a:cubicBezTo>
                <a:cubicBezTo>
                  <a:pt x="6" y="563"/>
                  <a:pt x="6" y="563"/>
                  <a:pt x="6" y="563"/>
                </a:cubicBezTo>
                <a:cubicBezTo>
                  <a:pt x="0" y="600"/>
                  <a:pt x="36" y="607"/>
                  <a:pt x="36" y="607"/>
                </a:cubicBezTo>
                <a:cubicBezTo>
                  <a:pt x="148" y="644"/>
                  <a:pt x="148" y="644"/>
                  <a:pt x="148" y="644"/>
                </a:cubicBezTo>
                <a:cubicBezTo>
                  <a:pt x="189" y="655"/>
                  <a:pt x="195" y="714"/>
                  <a:pt x="195" y="714"/>
                </a:cubicBezTo>
                <a:cubicBezTo>
                  <a:pt x="208" y="764"/>
                  <a:pt x="183" y="783"/>
                  <a:pt x="183" y="783"/>
                </a:cubicBezTo>
                <a:cubicBezTo>
                  <a:pt x="97" y="865"/>
                  <a:pt x="97" y="865"/>
                  <a:pt x="97" y="865"/>
                </a:cubicBezTo>
                <a:cubicBezTo>
                  <a:pt x="67" y="888"/>
                  <a:pt x="87" y="920"/>
                  <a:pt x="87" y="920"/>
                </a:cubicBezTo>
                <a:cubicBezTo>
                  <a:pt x="149" y="1008"/>
                  <a:pt x="149" y="1008"/>
                  <a:pt x="149" y="1008"/>
                </a:cubicBezTo>
                <a:cubicBezTo>
                  <a:pt x="179" y="1038"/>
                  <a:pt x="201" y="1021"/>
                  <a:pt x="201" y="1021"/>
                </a:cubicBezTo>
                <a:cubicBezTo>
                  <a:pt x="315" y="963"/>
                  <a:pt x="315" y="963"/>
                  <a:pt x="315" y="963"/>
                </a:cubicBezTo>
                <a:cubicBezTo>
                  <a:pt x="356" y="943"/>
                  <a:pt x="400" y="987"/>
                  <a:pt x="400" y="987"/>
                </a:cubicBezTo>
                <a:cubicBezTo>
                  <a:pt x="437" y="1013"/>
                  <a:pt x="430" y="1046"/>
                  <a:pt x="430" y="1046"/>
                </a:cubicBezTo>
                <a:cubicBezTo>
                  <a:pt x="425" y="1163"/>
                  <a:pt x="425" y="1163"/>
                  <a:pt x="425" y="1163"/>
                </a:cubicBezTo>
                <a:cubicBezTo>
                  <a:pt x="422" y="1190"/>
                  <a:pt x="455" y="1202"/>
                  <a:pt x="455" y="1202"/>
                </a:cubicBezTo>
                <a:cubicBezTo>
                  <a:pt x="566" y="1221"/>
                  <a:pt x="566" y="1221"/>
                  <a:pt x="566" y="1221"/>
                </a:cubicBezTo>
                <a:cubicBezTo>
                  <a:pt x="605" y="1229"/>
                  <a:pt x="610" y="1199"/>
                  <a:pt x="610" y="1199"/>
                </a:cubicBezTo>
                <a:cubicBezTo>
                  <a:pt x="649" y="1075"/>
                  <a:pt x="649" y="1075"/>
                  <a:pt x="649" y="1075"/>
                </a:cubicBezTo>
                <a:cubicBezTo>
                  <a:pt x="661" y="1042"/>
                  <a:pt x="716" y="1034"/>
                  <a:pt x="716" y="1034"/>
                </a:cubicBezTo>
                <a:cubicBezTo>
                  <a:pt x="769" y="1019"/>
                  <a:pt x="794" y="1054"/>
                  <a:pt x="794" y="1054"/>
                </a:cubicBezTo>
                <a:cubicBezTo>
                  <a:pt x="866" y="1133"/>
                  <a:pt x="866" y="1133"/>
                  <a:pt x="866" y="1133"/>
                </a:cubicBezTo>
                <a:cubicBezTo>
                  <a:pt x="880" y="1157"/>
                  <a:pt x="911" y="1147"/>
                  <a:pt x="911" y="1147"/>
                </a:cubicBezTo>
                <a:cubicBezTo>
                  <a:pt x="1015" y="1076"/>
                  <a:pt x="1015" y="1076"/>
                  <a:pt x="1015" y="1076"/>
                </a:cubicBezTo>
                <a:cubicBezTo>
                  <a:pt x="1039" y="1054"/>
                  <a:pt x="1024" y="1032"/>
                  <a:pt x="1024" y="1032"/>
                </a:cubicBezTo>
                <a:cubicBezTo>
                  <a:pt x="961" y="895"/>
                  <a:pt x="961" y="895"/>
                  <a:pt x="961" y="895"/>
                </a:cubicBezTo>
                <a:cubicBezTo>
                  <a:pt x="952" y="871"/>
                  <a:pt x="989" y="831"/>
                  <a:pt x="989" y="831"/>
                </a:cubicBezTo>
                <a:cubicBezTo>
                  <a:pt x="1014" y="796"/>
                  <a:pt x="1045" y="798"/>
                  <a:pt x="1045" y="798"/>
                </a:cubicBezTo>
                <a:cubicBezTo>
                  <a:pt x="1154" y="801"/>
                  <a:pt x="1154" y="801"/>
                  <a:pt x="1154" y="801"/>
                </a:cubicBezTo>
                <a:cubicBezTo>
                  <a:pt x="1194" y="807"/>
                  <a:pt x="1197" y="785"/>
                  <a:pt x="1197" y="785"/>
                </a:cubicBezTo>
                <a:cubicBezTo>
                  <a:pt x="1197" y="785"/>
                  <a:pt x="1220" y="696"/>
                  <a:pt x="1225" y="665"/>
                </a:cubicBezTo>
                <a:close/>
                <a:moveTo>
                  <a:pt x="596" y="729"/>
                </a:moveTo>
                <a:cubicBezTo>
                  <a:pt x="531" y="718"/>
                  <a:pt x="488" y="657"/>
                  <a:pt x="499" y="592"/>
                </a:cubicBezTo>
                <a:cubicBezTo>
                  <a:pt x="510" y="528"/>
                  <a:pt x="571" y="484"/>
                  <a:pt x="636" y="495"/>
                </a:cubicBezTo>
                <a:cubicBezTo>
                  <a:pt x="701" y="507"/>
                  <a:pt x="744" y="568"/>
                  <a:pt x="733" y="632"/>
                </a:cubicBezTo>
                <a:cubicBezTo>
                  <a:pt x="722" y="697"/>
                  <a:pt x="660" y="740"/>
                  <a:pt x="596" y="729"/>
                </a:cubicBez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387B6-CDB2-4679-BD2C-238D40F9CBC7}"/>
              </a:ext>
            </a:extLst>
          </p:cNvPr>
          <p:cNvSpPr txBox="1"/>
          <p:nvPr/>
        </p:nvSpPr>
        <p:spPr>
          <a:xfrm>
            <a:off x="1245245" y="1940038"/>
            <a:ext cx="9532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对代码的修改扩充：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实现求导功能</a:t>
            </a:r>
            <a:endParaRPr lang="en-US" altLang="zh-CN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基本思路：利用多元函数求导法则进行递归处理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实现张量</a:t>
            </a:r>
            <a:r>
              <a:rPr lang="en-US" altLang="zh-CN" dirty="0">
                <a:solidFill>
                  <a:schemeClr val="bg1"/>
                </a:solidFill>
              </a:rPr>
              <a:t>(tensor)</a:t>
            </a:r>
            <a:r>
              <a:rPr lang="zh-CN" altLang="en-US" dirty="0">
                <a:solidFill>
                  <a:schemeClr val="bg1"/>
                </a:solidFill>
              </a:rPr>
              <a:t>，即多维矩阵的运算</a:t>
            </a:r>
            <a:endParaRPr lang="en-US" altLang="zh-CN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基本思路：用线性结构保存每一个元素，另外用一个数组保存维数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细节上的修改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2DA44656-42FA-4339-A4AC-A6B5F2226AEC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>
            <a:extLst>
              <a:ext uri="{FF2B5EF4-FFF2-40B4-BE49-F238E27FC236}">
                <a16:creationId xmlns:a16="http://schemas.microsoft.com/office/drawing/2014/main" id="{4F9B15B9-50B4-4AD5-9C14-832BE8F40A3C}"/>
              </a:ext>
            </a:extLst>
          </p:cNvPr>
          <p:cNvSpPr>
            <a:spLocks/>
          </p:cNvSpPr>
          <p:nvPr/>
        </p:nvSpPr>
        <p:spPr bwMode="auto">
          <a:xfrm>
            <a:off x="586139" y="42509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C85951-69E3-4268-BA3F-0B3E11AC0E51}"/>
              </a:ext>
            </a:extLst>
          </p:cNvPr>
          <p:cNvSpPr/>
          <p:nvPr/>
        </p:nvSpPr>
        <p:spPr>
          <a:xfrm>
            <a:off x="1275649" y="54452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endParaRPr lang="en-US" altLang="zh-CN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D10463-3B3E-4B5A-BCAD-7825689F98BE}"/>
              </a:ext>
            </a:extLst>
          </p:cNvPr>
          <p:cNvSpPr txBox="1"/>
          <p:nvPr/>
        </p:nvSpPr>
        <p:spPr>
          <a:xfrm>
            <a:off x="1275649" y="1841383"/>
            <a:ext cx="3656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第一阶段：负责结构，设计基类、</a:t>
            </a:r>
            <a:r>
              <a:rPr lang="en-US" altLang="zh-CN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zh-CN" alt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和包装</a:t>
            </a:r>
            <a:endParaRPr lang="en-US" altLang="zh-CN" b="1" dirty="0">
              <a:solidFill>
                <a:srgbClr val="F4B18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评价均分完成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第二阶段</a:t>
            </a:r>
            <a:r>
              <a:rPr lang="zh-CN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：求导功能，相关操作；</a:t>
            </a:r>
            <a:endParaRPr lang="en-US" altLang="zh-CN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Wingdings" panose="05000000000000000000" pitchFamily="2" charset="2"/>
              </a:rPr>
              <a:t>                  </a:t>
            </a:r>
            <a:r>
              <a:rPr lang="zh-CN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其他琐碎功能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8F5D9ECF-DB23-40E5-A981-2A0E5EAEBF82}"/>
              </a:ext>
            </a:extLst>
          </p:cNvPr>
          <p:cNvSpPr/>
          <p:nvPr/>
        </p:nvSpPr>
        <p:spPr>
          <a:xfrm>
            <a:off x="4932503" y="1893796"/>
            <a:ext cx="200704" cy="1379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D9609E-89B7-41F7-8D8D-F441E3E8BD48}"/>
              </a:ext>
            </a:extLst>
          </p:cNvPr>
          <p:cNvSpPr txBox="1"/>
          <p:nvPr/>
        </p:nvSpPr>
        <p:spPr>
          <a:xfrm>
            <a:off x="5255164" y="2427451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胡翰文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0361F-0749-4C94-A8FC-7A8212A7AFB8}"/>
              </a:ext>
            </a:extLst>
          </p:cNvPr>
          <p:cNvSpPr txBox="1"/>
          <p:nvPr/>
        </p:nvSpPr>
        <p:spPr>
          <a:xfrm>
            <a:off x="7371851" y="3699503"/>
            <a:ext cx="355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01463E-45C5-44B8-995D-5F23A06596E4}"/>
              </a:ext>
            </a:extLst>
          </p:cNvPr>
          <p:cNvSpPr txBox="1"/>
          <p:nvPr/>
        </p:nvSpPr>
        <p:spPr>
          <a:xfrm>
            <a:off x="5465566" y="4135701"/>
            <a:ext cx="5457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第一阶段：调试、修改；设计文档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评价均分完成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第二阶段：将标量拓展至张量，相关操作；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    </a:t>
            </a:r>
            <a:r>
              <a:rPr lang="zh-CN" altLang="en-US" b="1" dirty="0">
                <a:solidFill>
                  <a:schemeClr val="bg1"/>
                </a:solidFill>
              </a:rPr>
              <a:t>其他琐碎功能</a:t>
            </a:r>
            <a:r>
              <a:rPr lang="en-US" altLang="zh-CN" b="1" dirty="0">
                <a:solidFill>
                  <a:schemeClr val="bg1"/>
                </a:solidFill>
              </a:rPr>
              <a:t>						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00E29674-8F2C-4B63-B18D-F11DF172EB65}"/>
              </a:ext>
            </a:extLst>
          </p:cNvPr>
          <p:cNvSpPr/>
          <p:nvPr/>
        </p:nvSpPr>
        <p:spPr>
          <a:xfrm rot="10800000">
            <a:off x="4932503" y="4141451"/>
            <a:ext cx="200704" cy="1379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8A4798-810E-4450-836C-B73586778FF0}"/>
              </a:ext>
            </a:extLst>
          </p:cNvPr>
          <p:cNvSpPr txBox="1"/>
          <p:nvPr/>
        </p:nvSpPr>
        <p:spPr>
          <a:xfrm>
            <a:off x="4167484" y="4646343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戴翼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73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68D56DBF-52F8-4AA4-B877-9C93B61E2C36}"/>
              </a:ext>
            </a:extLst>
          </p:cNvPr>
          <p:cNvSpPr txBox="1"/>
          <p:nvPr/>
        </p:nvSpPr>
        <p:spPr>
          <a:xfrm>
            <a:off x="4094465" y="3445641"/>
            <a:ext cx="379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listening</a:t>
            </a:r>
          </a:p>
          <a:p>
            <a:pPr algn="ctr"/>
            <a:endParaRPr lang="en-US" altLang="zh-CN" sz="2000" b="1" dirty="0">
              <a:solidFill>
                <a:srgbClr val="F4B18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E103A22C-9FB4-4E6A-A98A-B94881471114}"/>
              </a:ext>
            </a:extLst>
          </p:cNvPr>
          <p:cNvSpPr txBox="1"/>
          <p:nvPr/>
        </p:nvSpPr>
        <p:spPr>
          <a:xfrm>
            <a:off x="4063890" y="2579541"/>
            <a:ext cx="4064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4B183"/>
                </a:solidFill>
                <a:latin typeface="Roboto" panose="02000000000000000000" pitchFamily="2" charset="0"/>
              </a:rPr>
              <a:t>Thank you</a:t>
            </a:r>
          </a:p>
        </p:txBody>
      </p:sp>
      <p:sp>
        <p:nvSpPr>
          <p:cNvPr id="29" name="KSO_Shape">
            <a:extLst>
              <a:ext uri="{FF2B5EF4-FFF2-40B4-BE49-F238E27FC236}">
                <a16:creationId xmlns:a16="http://schemas.microsoft.com/office/drawing/2014/main" id="{4E49163D-DFAB-41F1-AACE-58EEE9068C80}"/>
              </a:ext>
            </a:extLst>
          </p:cNvPr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B1C3E434-2A4B-4365-B940-77631D63F6B9}"/>
              </a:ext>
            </a:extLst>
          </p:cNvPr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>
            <a:extLst>
              <a:ext uri="{FF2B5EF4-FFF2-40B4-BE49-F238E27FC236}">
                <a16:creationId xmlns:a16="http://schemas.microsoft.com/office/drawing/2014/main" id="{2D4135F2-ABE8-425F-B506-579321AA1BCC}"/>
              </a:ext>
            </a:extLst>
          </p:cNvPr>
          <p:cNvSpPr>
            <a:spLocks/>
          </p:cNvSpPr>
          <p:nvPr/>
        </p:nvSpPr>
        <p:spPr bwMode="auto">
          <a:xfrm>
            <a:off x="4094465" y="2579541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7DA15435-24AF-4ACE-BEA0-654D8EF57A71}"/>
              </a:ext>
            </a:extLst>
          </p:cNvPr>
          <p:cNvSpPr txBox="1"/>
          <p:nvPr/>
        </p:nvSpPr>
        <p:spPr>
          <a:xfrm>
            <a:off x="1664638" y="1821279"/>
            <a:ext cx="8411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实现一个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C++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库，支持计算图的构建、计算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第一阶段：需求设计，快速开发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indent="457200"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第一阶段给出基础需求，每组根据需求设计一个合理、符合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OOP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思想、具有拓展性的框架。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第二阶段：代码互评，再次开发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indent="457200"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阅读其他组的代码，对这些代码进行排序，并简要分析每份代码的优劣性，基于你排序第一名的代码进行进一步开发，完成第二阶段的基础需求和扩展需求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4704D1-57AD-4CF0-A1D7-8C3DE8E4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34124"/>
              </p:ext>
            </p:extLst>
          </p:nvPr>
        </p:nvGraphicFramePr>
        <p:xfrm>
          <a:off x="1210566" y="535673"/>
          <a:ext cx="4226713" cy="684306"/>
        </p:xfrm>
        <a:graphic>
          <a:graphicData uri="http://schemas.openxmlformats.org/drawingml/2006/table">
            <a:tbl>
              <a:tblPr/>
              <a:tblGrid>
                <a:gridCol w="4226713">
                  <a:extLst>
                    <a:ext uri="{9D8B030D-6E8A-4147-A177-3AD203B41FA5}">
                      <a16:colId xmlns:a16="http://schemas.microsoft.com/office/drawing/2014/main" val="1867070449"/>
                    </a:ext>
                  </a:extLst>
                </a:gridCol>
              </a:tblGrid>
              <a:tr h="68430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lang="zh-CN" altLang="en-US" sz="2800" b="1" kern="1200" dirty="0">
                          <a:solidFill>
                            <a:srgbClr val="F4B183"/>
                          </a:solidFill>
                          <a:latin typeface="+mn-lt"/>
                          <a:ea typeface="+mn-ea"/>
                          <a:cs typeface="+mn-cs"/>
                        </a:rPr>
                        <a:t>总的需求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24739"/>
                  </a:ext>
                </a:extLst>
              </a:tr>
            </a:tbl>
          </a:graphicData>
        </a:graphic>
      </p:graphicFrame>
      <p:grpSp>
        <p:nvGrpSpPr>
          <p:cNvPr id="15" name="Group 39">
            <a:extLst>
              <a:ext uri="{FF2B5EF4-FFF2-40B4-BE49-F238E27FC236}">
                <a16:creationId xmlns:a16="http://schemas.microsoft.com/office/drawing/2014/main" id="{FC86968E-9043-4FBA-B02C-E8AA3B871FFF}"/>
              </a:ext>
            </a:extLst>
          </p:cNvPr>
          <p:cNvGrpSpPr/>
          <p:nvPr/>
        </p:nvGrpSpPr>
        <p:grpSpPr>
          <a:xfrm>
            <a:off x="1111272" y="1802196"/>
            <a:ext cx="309982" cy="354179"/>
            <a:chOff x="9162373" y="3045147"/>
            <a:chExt cx="406400" cy="464344"/>
          </a:xfrm>
          <a:solidFill>
            <a:srgbClr val="F4B183"/>
          </a:solidFill>
        </p:grpSpPr>
        <p:sp>
          <p:nvSpPr>
            <p:cNvPr id="16" name="AutoShape 48">
              <a:extLst>
                <a:ext uri="{FF2B5EF4-FFF2-40B4-BE49-F238E27FC236}">
                  <a16:creationId xmlns:a16="http://schemas.microsoft.com/office/drawing/2014/main" id="{0BA87D25-F6D5-427E-9F82-A13B84E47A04}"/>
                </a:ext>
              </a:extLst>
            </p:cNvPr>
            <p:cNvSpPr/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49">
              <a:extLst>
                <a:ext uri="{FF2B5EF4-FFF2-40B4-BE49-F238E27FC236}">
                  <a16:creationId xmlns:a16="http://schemas.microsoft.com/office/drawing/2014/main" id="{A81BBCEE-8E08-4341-8A66-61CCDFCCA795}"/>
                </a:ext>
              </a:extLst>
            </p:cNvPr>
            <p:cNvSpPr/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50">
              <a:extLst>
                <a:ext uri="{FF2B5EF4-FFF2-40B4-BE49-F238E27FC236}">
                  <a16:creationId xmlns:a16="http://schemas.microsoft.com/office/drawing/2014/main" id="{EEA2093D-8B3D-4ED2-9E99-A30DEEA4350E}"/>
                </a:ext>
              </a:extLst>
            </p:cNvPr>
            <p:cNvSpPr/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51">
              <a:extLst>
                <a:ext uri="{FF2B5EF4-FFF2-40B4-BE49-F238E27FC236}">
                  <a16:creationId xmlns:a16="http://schemas.microsoft.com/office/drawing/2014/main" id="{E18403A5-28CC-4FA5-99CB-576FBA80A9DC}"/>
                </a:ext>
              </a:extLst>
            </p:cNvPr>
            <p:cNvSpPr/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9" name="KSO_Shape">
            <a:extLst>
              <a:ext uri="{FF2B5EF4-FFF2-40B4-BE49-F238E27FC236}">
                <a16:creationId xmlns:a16="http://schemas.microsoft.com/office/drawing/2014/main" id="{D6AC02C8-7686-4434-BAEA-833AD1D0A9D3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7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>
            <a:extLst>
              <a:ext uri="{FF2B5EF4-FFF2-40B4-BE49-F238E27FC236}">
                <a16:creationId xmlns:a16="http://schemas.microsoft.com/office/drawing/2014/main" id="{4F9B15B9-50B4-4AD5-9C14-832BE8F40A3C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A15435-24AF-4ACE-BEA0-654D8EF57A71}"/>
              </a:ext>
            </a:extLst>
          </p:cNvPr>
          <p:cNvSpPr txBox="1"/>
          <p:nvPr/>
        </p:nvSpPr>
        <p:spPr>
          <a:xfrm>
            <a:off x="1664642" y="1821278"/>
            <a:ext cx="8411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基础功能：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实现基于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float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标量的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Placeholder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（实时灌入数据）、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Constant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节点，任意一个结点，均可以使用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eval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来求值。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实现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Print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运算，使得变量数值得到呈现，从而反馈计算过程，以便调试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实现参数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parameter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，能够固定一部分输入变量（类似计算器的“</a:t>
            </a:r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M+</a:t>
            </a:r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”）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避免对一个节点的重复计算</a:t>
            </a:r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en-US" altLang="zh-CN" b="1" dirty="0">
                <a:solidFill>
                  <a:schemeClr val="bg1"/>
                </a:solidFill>
                <a:latin typeface="Calibri Light" panose="020F0302020204030204" pitchFamily="34" charset="0"/>
              </a:rPr>
              <a:t>	</a:t>
            </a:r>
            <a:endParaRPr lang="zh-CN" altLang="en-US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4704D1-57AD-4CF0-A1D7-8C3DE8E4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12651"/>
              </p:ext>
            </p:extLst>
          </p:nvPr>
        </p:nvGraphicFramePr>
        <p:xfrm>
          <a:off x="1210566" y="573158"/>
          <a:ext cx="10612960" cy="684306"/>
        </p:xfrm>
        <a:graphic>
          <a:graphicData uri="http://schemas.openxmlformats.org/drawingml/2006/table">
            <a:tbl>
              <a:tblPr/>
              <a:tblGrid>
                <a:gridCol w="10612960">
                  <a:extLst>
                    <a:ext uri="{9D8B030D-6E8A-4147-A177-3AD203B41FA5}">
                      <a16:colId xmlns:a16="http://schemas.microsoft.com/office/drawing/2014/main" val="1867070449"/>
                    </a:ext>
                  </a:extLst>
                </a:gridCol>
              </a:tblGrid>
              <a:tr h="68430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>
                          <a:solidFill>
                            <a:srgbClr val="F4B183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lang="zh-CN" altLang="en-US" sz="2800" b="1" kern="1200" dirty="0">
                          <a:solidFill>
                            <a:srgbClr val="F4B183"/>
                          </a:solidFill>
                          <a:latin typeface="+mn-lt"/>
                          <a:ea typeface="+mn-ea"/>
                          <a:cs typeface="+mn-cs"/>
                        </a:rPr>
                        <a:t>第一阶段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24739"/>
                  </a:ext>
                </a:extLst>
              </a:tr>
            </a:tbl>
          </a:graphicData>
        </a:graphic>
      </p:graphicFrame>
      <p:grpSp>
        <p:nvGrpSpPr>
          <p:cNvPr id="15" name="Group 39">
            <a:extLst>
              <a:ext uri="{FF2B5EF4-FFF2-40B4-BE49-F238E27FC236}">
                <a16:creationId xmlns:a16="http://schemas.microsoft.com/office/drawing/2014/main" id="{FC86968E-9043-4FBA-B02C-E8AA3B871FFF}"/>
              </a:ext>
            </a:extLst>
          </p:cNvPr>
          <p:cNvGrpSpPr/>
          <p:nvPr/>
        </p:nvGrpSpPr>
        <p:grpSpPr>
          <a:xfrm>
            <a:off x="1111276" y="1802195"/>
            <a:ext cx="309982" cy="354179"/>
            <a:chOff x="9162373" y="3045147"/>
            <a:chExt cx="406400" cy="464344"/>
          </a:xfrm>
          <a:solidFill>
            <a:srgbClr val="F4B183"/>
          </a:solidFill>
        </p:grpSpPr>
        <p:sp>
          <p:nvSpPr>
            <p:cNvPr id="16" name="AutoShape 48">
              <a:extLst>
                <a:ext uri="{FF2B5EF4-FFF2-40B4-BE49-F238E27FC236}">
                  <a16:creationId xmlns:a16="http://schemas.microsoft.com/office/drawing/2014/main" id="{0BA87D25-F6D5-427E-9F82-A13B84E47A04}"/>
                </a:ext>
              </a:extLst>
            </p:cNvPr>
            <p:cNvSpPr/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49">
              <a:extLst>
                <a:ext uri="{FF2B5EF4-FFF2-40B4-BE49-F238E27FC236}">
                  <a16:creationId xmlns:a16="http://schemas.microsoft.com/office/drawing/2014/main" id="{A81BBCEE-8E08-4341-8A66-61CCDFCCA795}"/>
                </a:ext>
              </a:extLst>
            </p:cNvPr>
            <p:cNvSpPr/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50">
              <a:extLst>
                <a:ext uri="{FF2B5EF4-FFF2-40B4-BE49-F238E27FC236}">
                  <a16:creationId xmlns:a16="http://schemas.microsoft.com/office/drawing/2014/main" id="{EEA2093D-8B3D-4ED2-9E99-A30DEEA4350E}"/>
                </a:ext>
              </a:extLst>
            </p:cNvPr>
            <p:cNvSpPr/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51">
              <a:extLst>
                <a:ext uri="{FF2B5EF4-FFF2-40B4-BE49-F238E27FC236}">
                  <a16:creationId xmlns:a16="http://schemas.microsoft.com/office/drawing/2014/main" id="{E18403A5-28CC-4FA5-99CB-576FBA80A9DC}"/>
                </a:ext>
              </a:extLst>
            </p:cNvPr>
            <p:cNvSpPr/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74AB956-ACA4-487E-A8A7-08D28975532B}"/>
              </a:ext>
            </a:extLst>
          </p:cNvPr>
          <p:cNvGrpSpPr/>
          <p:nvPr/>
        </p:nvGrpSpPr>
        <p:grpSpPr>
          <a:xfrm>
            <a:off x="1664642" y="3760053"/>
            <a:ext cx="1562471" cy="1597386"/>
            <a:chOff x="4492176" y="1637299"/>
            <a:chExt cx="5337628" cy="3906918"/>
          </a:xfrm>
        </p:grpSpPr>
        <p:grpSp>
          <p:nvGrpSpPr>
            <p:cNvPr id="28" name="流程图: 接点 3">
              <a:extLst>
                <a:ext uri="{FF2B5EF4-FFF2-40B4-BE49-F238E27FC236}">
                  <a16:creationId xmlns:a16="http://schemas.microsoft.com/office/drawing/2014/main" id="{7B5FE984-7666-4035-BF5D-6AE8472D0ACA}"/>
                </a:ext>
              </a:extLst>
            </p:cNvPr>
            <p:cNvGrpSpPr/>
            <p:nvPr/>
          </p:nvGrpSpPr>
          <p:grpSpPr>
            <a:xfrm>
              <a:off x="4492176" y="1637299"/>
              <a:ext cx="819153" cy="1149603"/>
              <a:chOff x="0" y="-325111"/>
              <a:chExt cx="819152" cy="1149600"/>
            </a:xfrm>
          </p:grpSpPr>
          <p:sp>
            <p:nvSpPr>
              <p:cNvPr id="47" name="椭圆形">
                <a:extLst>
                  <a:ext uri="{FF2B5EF4-FFF2-40B4-BE49-F238E27FC236}">
                    <a16:creationId xmlns:a16="http://schemas.microsoft.com/office/drawing/2014/main" id="{D0550221-DBD0-41F0-80A1-4C7774A97F0F}"/>
                  </a:ext>
                </a:extLst>
              </p:cNvPr>
              <p:cNvSpPr/>
              <p:nvPr/>
            </p:nvSpPr>
            <p:spPr>
              <a:xfrm>
                <a:off x="0" y="0"/>
                <a:ext cx="819152" cy="7888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48" name="X">
                <a:extLst>
                  <a:ext uri="{FF2B5EF4-FFF2-40B4-BE49-F238E27FC236}">
                    <a16:creationId xmlns:a16="http://schemas.microsoft.com/office/drawing/2014/main" id="{97ACF8AE-158B-42AB-86BD-57CCD77E4083}"/>
                  </a:ext>
                </a:extLst>
              </p:cNvPr>
              <p:cNvSpPr/>
              <p:nvPr/>
            </p:nvSpPr>
            <p:spPr>
              <a:xfrm>
                <a:off x="124466" y="-325111"/>
                <a:ext cx="579227" cy="1149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a</a:t>
                </a:r>
                <a:endParaRPr dirty="0"/>
              </a:p>
            </p:txBody>
          </p:sp>
        </p:grpSp>
        <p:grpSp>
          <p:nvGrpSpPr>
            <p:cNvPr id="29" name="流程图: 接点 4">
              <a:extLst>
                <a:ext uri="{FF2B5EF4-FFF2-40B4-BE49-F238E27FC236}">
                  <a16:creationId xmlns:a16="http://schemas.microsoft.com/office/drawing/2014/main" id="{88B17DF3-6C9C-4927-B689-41BCF59308A2}"/>
                </a:ext>
              </a:extLst>
            </p:cNvPr>
            <p:cNvGrpSpPr/>
            <p:nvPr/>
          </p:nvGrpSpPr>
          <p:grpSpPr>
            <a:xfrm>
              <a:off x="6829045" y="1784608"/>
              <a:ext cx="783639" cy="1149604"/>
              <a:chOff x="-1" y="-182983"/>
              <a:chExt cx="783638" cy="1149603"/>
            </a:xfrm>
          </p:grpSpPr>
          <p:sp>
            <p:nvSpPr>
              <p:cNvPr id="45" name="圆形">
                <a:extLst>
                  <a:ext uri="{FF2B5EF4-FFF2-40B4-BE49-F238E27FC236}">
                    <a16:creationId xmlns:a16="http://schemas.microsoft.com/office/drawing/2014/main" id="{E5E1F334-1E32-4960-8331-EEF31A45A824}"/>
                  </a:ext>
                </a:extLst>
              </p:cNvPr>
              <p:cNvSpPr/>
              <p:nvPr/>
            </p:nvSpPr>
            <p:spPr>
              <a:xfrm>
                <a:off x="-1" y="-1"/>
                <a:ext cx="783638" cy="7836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46" name="y">
                <a:extLst>
                  <a:ext uri="{FF2B5EF4-FFF2-40B4-BE49-F238E27FC236}">
                    <a16:creationId xmlns:a16="http://schemas.microsoft.com/office/drawing/2014/main" id="{57358B7D-F440-45CF-8CE4-0E88DA901529}"/>
                  </a:ext>
                </a:extLst>
              </p:cNvPr>
              <p:cNvSpPr/>
              <p:nvPr/>
            </p:nvSpPr>
            <p:spPr>
              <a:xfrm>
                <a:off x="114760" y="-182983"/>
                <a:ext cx="554115" cy="11496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b</a:t>
                </a:r>
                <a:endParaRPr dirty="0"/>
              </a:p>
            </p:txBody>
          </p:sp>
        </p:grpSp>
        <p:grpSp>
          <p:nvGrpSpPr>
            <p:cNvPr id="30" name="流程图: 接点 5">
              <a:extLst>
                <a:ext uri="{FF2B5EF4-FFF2-40B4-BE49-F238E27FC236}">
                  <a16:creationId xmlns:a16="http://schemas.microsoft.com/office/drawing/2014/main" id="{571526D6-BAE4-4493-87B7-AA65624AD549}"/>
                </a:ext>
              </a:extLst>
            </p:cNvPr>
            <p:cNvGrpSpPr/>
            <p:nvPr/>
          </p:nvGrpSpPr>
          <p:grpSpPr>
            <a:xfrm>
              <a:off x="9069299" y="1970481"/>
              <a:ext cx="760505" cy="800989"/>
              <a:chOff x="-1" y="-20243"/>
              <a:chExt cx="760504" cy="800987"/>
            </a:xfrm>
          </p:grpSpPr>
          <p:sp>
            <p:nvSpPr>
              <p:cNvPr id="43" name="圆形">
                <a:extLst>
                  <a:ext uri="{FF2B5EF4-FFF2-40B4-BE49-F238E27FC236}">
                    <a16:creationId xmlns:a16="http://schemas.microsoft.com/office/drawing/2014/main" id="{DFE2F776-D9CE-4426-A7E3-6DE20F619A58}"/>
                  </a:ext>
                </a:extLst>
              </p:cNvPr>
              <p:cNvSpPr/>
              <p:nvPr/>
            </p:nvSpPr>
            <p:spPr>
              <a:xfrm>
                <a:off x="-1" y="-1"/>
                <a:ext cx="760504" cy="76050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44" name="z">
                <a:extLst>
                  <a:ext uri="{FF2B5EF4-FFF2-40B4-BE49-F238E27FC236}">
                    <a16:creationId xmlns:a16="http://schemas.microsoft.com/office/drawing/2014/main" id="{3A92D961-E80F-4218-9E35-FF482ABBDA40}"/>
                  </a:ext>
                </a:extLst>
              </p:cNvPr>
              <p:cNvSpPr/>
              <p:nvPr/>
            </p:nvSpPr>
            <p:spPr>
              <a:xfrm>
                <a:off x="111371" y="-20243"/>
                <a:ext cx="537758" cy="800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2</a:t>
                </a:r>
                <a:endParaRPr dirty="0"/>
              </a:p>
            </p:txBody>
          </p:sp>
        </p:grpSp>
        <p:grpSp>
          <p:nvGrpSpPr>
            <p:cNvPr id="33" name="流程图: 接点 6">
              <a:extLst>
                <a:ext uri="{FF2B5EF4-FFF2-40B4-BE49-F238E27FC236}">
                  <a16:creationId xmlns:a16="http://schemas.microsoft.com/office/drawing/2014/main" id="{A2FE90CC-1362-4B43-A211-8E1C292A9FBB}"/>
                </a:ext>
              </a:extLst>
            </p:cNvPr>
            <p:cNvGrpSpPr/>
            <p:nvPr/>
          </p:nvGrpSpPr>
          <p:grpSpPr>
            <a:xfrm>
              <a:off x="5710530" y="3193389"/>
              <a:ext cx="913399" cy="913399"/>
              <a:chOff x="0" y="0"/>
              <a:chExt cx="913398" cy="913398"/>
            </a:xfrm>
          </p:grpSpPr>
          <p:sp>
            <p:nvSpPr>
              <p:cNvPr id="41" name="圆形">
                <a:extLst>
                  <a:ext uri="{FF2B5EF4-FFF2-40B4-BE49-F238E27FC236}">
                    <a16:creationId xmlns:a16="http://schemas.microsoft.com/office/drawing/2014/main" id="{477A4F1C-97D0-4F82-A008-68F57813FC5A}"/>
                  </a:ext>
                </a:extLst>
              </p:cNvPr>
              <p:cNvSpPr/>
              <p:nvPr/>
            </p:nvSpPr>
            <p:spPr>
              <a:xfrm>
                <a:off x="-1" y="-1"/>
                <a:ext cx="913400" cy="9134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</a:defRPr>
                </a:pPr>
                <a:endParaRPr sz="4000"/>
              </a:p>
            </p:txBody>
          </p:sp>
          <p:sp>
            <p:nvSpPr>
              <p:cNvPr id="42" name="+">
                <a:extLst>
                  <a:ext uri="{FF2B5EF4-FFF2-40B4-BE49-F238E27FC236}">
                    <a16:creationId xmlns:a16="http://schemas.microsoft.com/office/drawing/2014/main" id="{9F721B90-09C1-449D-8DCB-3D0E0BEE4C6A}"/>
                  </a:ext>
                </a:extLst>
              </p:cNvPr>
              <p:cNvSpPr/>
              <p:nvPr/>
            </p:nvSpPr>
            <p:spPr>
              <a:xfrm>
                <a:off x="133763" y="106178"/>
                <a:ext cx="64587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+</a:t>
                </a:r>
              </a:p>
            </p:txBody>
          </p:sp>
        </p:grpSp>
        <p:grpSp>
          <p:nvGrpSpPr>
            <p:cNvPr id="34" name="流程图: 接点 7">
              <a:extLst>
                <a:ext uri="{FF2B5EF4-FFF2-40B4-BE49-F238E27FC236}">
                  <a16:creationId xmlns:a16="http://schemas.microsoft.com/office/drawing/2014/main" id="{55631F0E-6B4A-4E87-83AB-4BCDB494F2C3}"/>
                </a:ext>
              </a:extLst>
            </p:cNvPr>
            <p:cNvGrpSpPr/>
            <p:nvPr/>
          </p:nvGrpSpPr>
          <p:grpSpPr>
            <a:xfrm>
              <a:off x="7027443" y="4681783"/>
              <a:ext cx="862433" cy="862434"/>
              <a:chOff x="0" y="0"/>
              <a:chExt cx="862432" cy="862432"/>
            </a:xfrm>
          </p:grpSpPr>
          <p:sp>
            <p:nvSpPr>
              <p:cNvPr id="39" name="圆形">
                <a:extLst>
                  <a:ext uri="{FF2B5EF4-FFF2-40B4-BE49-F238E27FC236}">
                    <a16:creationId xmlns:a16="http://schemas.microsoft.com/office/drawing/2014/main" id="{388AB1E1-46CA-4208-9059-7721A5D919E2}"/>
                  </a:ext>
                </a:extLst>
              </p:cNvPr>
              <p:cNvSpPr/>
              <p:nvPr/>
            </p:nvSpPr>
            <p:spPr>
              <a:xfrm>
                <a:off x="-1" y="-1"/>
                <a:ext cx="862434" cy="86243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</a:defRPr>
                </a:pPr>
                <a:endParaRPr sz="4000"/>
              </a:p>
            </p:txBody>
          </p:sp>
          <p:sp>
            <p:nvSpPr>
              <p:cNvPr id="40" name="*">
                <a:extLst>
                  <a:ext uri="{FF2B5EF4-FFF2-40B4-BE49-F238E27FC236}">
                    <a16:creationId xmlns:a16="http://schemas.microsoft.com/office/drawing/2014/main" id="{8FDC3695-ED46-4AD4-B7B9-6FEF2CE018C6}"/>
                  </a:ext>
                </a:extLst>
              </p:cNvPr>
              <p:cNvSpPr/>
              <p:nvPr/>
            </p:nvSpPr>
            <p:spPr>
              <a:xfrm>
                <a:off x="126300" y="80695"/>
                <a:ext cx="60983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*</a:t>
                </a:r>
              </a:p>
            </p:txBody>
          </p:sp>
        </p:grpSp>
        <p:sp>
          <p:nvSpPr>
            <p:cNvPr id="35" name="直接箭头连接符 9">
              <a:extLst>
                <a:ext uri="{FF2B5EF4-FFF2-40B4-BE49-F238E27FC236}">
                  <a16:creationId xmlns:a16="http://schemas.microsoft.com/office/drawing/2014/main" id="{15159C3C-8D6D-4BCC-A6BA-36D612957A56}"/>
                </a:ext>
              </a:extLst>
            </p:cNvPr>
            <p:cNvSpPr/>
            <p:nvPr/>
          </p:nvSpPr>
          <p:spPr>
            <a:xfrm>
              <a:off x="5186813" y="2648141"/>
              <a:ext cx="657030" cy="67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直接箭头连接符 11">
              <a:extLst>
                <a:ext uri="{FF2B5EF4-FFF2-40B4-BE49-F238E27FC236}">
                  <a16:creationId xmlns:a16="http://schemas.microsoft.com/office/drawing/2014/main" id="{A61C7ECC-3A9C-456A-995F-A9F47AFC5625}"/>
                </a:ext>
              </a:extLst>
            </p:cNvPr>
            <p:cNvSpPr/>
            <p:nvPr/>
          </p:nvSpPr>
          <p:spPr>
            <a:xfrm>
              <a:off x="6458659" y="2667391"/>
              <a:ext cx="510787" cy="62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直接箭头连接符 13">
              <a:extLst>
                <a:ext uri="{FF2B5EF4-FFF2-40B4-BE49-F238E27FC236}">
                  <a16:creationId xmlns:a16="http://schemas.microsoft.com/office/drawing/2014/main" id="{D26DB186-3290-45D2-B0CE-B4292CEB4528}"/>
                </a:ext>
              </a:extLst>
            </p:cNvPr>
            <p:cNvSpPr/>
            <p:nvPr/>
          </p:nvSpPr>
          <p:spPr>
            <a:xfrm>
              <a:off x="7714770" y="2683049"/>
              <a:ext cx="1508194" cy="207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直接箭头连接符 15">
              <a:extLst>
                <a:ext uri="{FF2B5EF4-FFF2-40B4-BE49-F238E27FC236}">
                  <a16:creationId xmlns:a16="http://schemas.microsoft.com/office/drawing/2014/main" id="{F43D8BED-5060-4216-9F89-21DE6447CF84}"/>
                </a:ext>
              </a:extLst>
            </p:cNvPr>
            <p:cNvSpPr/>
            <p:nvPr/>
          </p:nvSpPr>
          <p:spPr>
            <a:xfrm>
              <a:off x="6476683" y="4000632"/>
              <a:ext cx="676967" cy="76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0AEAB377-DC44-44CC-B15F-1AF33F1AC7F9}"/>
              </a:ext>
            </a:extLst>
          </p:cNvPr>
          <p:cNvSpPr/>
          <p:nvPr/>
        </p:nvSpPr>
        <p:spPr>
          <a:xfrm>
            <a:off x="4469083" y="3728934"/>
            <a:ext cx="6118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z = Constant(2) 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= Placeholder()</a:t>
            </a:r>
            <a:endParaRPr lang="zh-CN" altLang="zh-CN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 = Placeholder()</a:t>
            </a:r>
            <a:endParaRPr lang="zh-CN" altLang="zh-CN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 = a + b</a:t>
            </a:r>
            <a:endParaRPr lang="zh-CN" altLang="zh-CN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 = p*z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q.eval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({{a,1},{b,2}})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Output:6</a:t>
            </a:r>
            <a:endParaRPr lang="zh-CN" altLang="zh-CN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1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>
            <a:extLst>
              <a:ext uri="{FF2B5EF4-FFF2-40B4-BE49-F238E27FC236}">
                <a16:creationId xmlns:a16="http://schemas.microsoft.com/office/drawing/2014/main" id="{4F9B15B9-50B4-4AD5-9C14-832BE8F40A3C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4704D1-57AD-4CF0-A1D7-8C3DE8E4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4410"/>
              </p:ext>
            </p:extLst>
          </p:nvPr>
        </p:nvGraphicFramePr>
        <p:xfrm>
          <a:off x="2281565" y="508009"/>
          <a:ext cx="10612960" cy="684306"/>
        </p:xfrm>
        <a:graphic>
          <a:graphicData uri="http://schemas.openxmlformats.org/drawingml/2006/table">
            <a:tbl>
              <a:tblPr/>
              <a:tblGrid>
                <a:gridCol w="6897946">
                  <a:extLst>
                    <a:ext uri="{9D8B030D-6E8A-4147-A177-3AD203B41FA5}">
                      <a16:colId xmlns:a16="http://schemas.microsoft.com/office/drawing/2014/main" val="1867070449"/>
                    </a:ext>
                  </a:extLst>
                </a:gridCol>
                <a:gridCol w="3715014">
                  <a:extLst>
                    <a:ext uri="{9D8B030D-6E8A-4147-A177-3AD203B41FA5}">
                      <a16:colId xmlns:a16="http://schemas.microsoft.com/office/drawing/2014/main" val="4203166875"/>
                    </a:ext>
                  </a:extLst>
                </a:gridCol>
              </a:tblGrid>
              <a:tr h="68430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endParaRPr lang="zh-CN" altLang="en-US" sz="36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2473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1065B3A-0947-4D68-830C-2DED1CA64C78}"/>
              </a:ext>
            </a:extLst>
          </p:cNvPr>
          <p:cNvSpPr txBox="1"/>
          <p:nvPr/>
        </p:nvSpPr>
        <p:spPr>
          <a:xfrm>
            <a:off x="614819" y="1347129"/>
            <a:ext cx="98764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）节点类的设计（基类如何派生、依赖结构）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）构造层面，节点的处理和包装</a:t>
            </a:r>
            <a:endParaRPr lang="en-US" altLang="zh-CN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）外部接口，如数据灌入的依赖结构</a:t>
            </a:r>
            <a:endParaRPr lang="en-US" altLang="zh-CN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DB432F-37C1-4123-A14C-37FA4D20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15" y="2988293"/>
            <a:ext cx="7689246" cy="34978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07B957-EE0A-4B2B-A27D-16593430F245}"/>
              </a:ext>
            </a:extLst>
          </p:cNvPr>
          <p:cNvSpPr txBox="1"/>
          <p:nvPr/>
        </p:nvSpPr>
        <p:spPr>
          <a:xfrm>
            <a:off x="1491448" y="398458"/>
            <a:ext cx="406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需要解决的主要问题：</a:t>
            </a:r>
            <a:endParaRPr lang="en-US" altLang="zh-CN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0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6FC55A71-246E-47F2-8F14-500D79F16579}"/>
              </a:ext>
            </a:extLst>
          </p:cNvPr>
          <p:cNvSpPr txBox="1"/>
          <p:nvPr/>
        </p:nvSpPr>
        <p:spPr>
          <a:xfrm>
            <a:off x="1110849" y="1425146"/>
            <a:ext cx="32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防止重复求值</a:t>
            </a:r>
            <a:endParaRPr lang="en-US" b="1" dirty="0">
              <a:solidFill>
                <a:srgbClr val="F4B18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Freeform 27">
            <a:extLst>
              <a:ext uri="{FF2B5EF4-FFF2-40B4-BE49-F238E27FC236}">
                <a16:creationId xmlns:a16="http://schemas.microsoft.com/office/drawing/2014/main" id="{3B83011C-2451-4819-9902-8A7D5F9088BD}"/>
              </a:ext>
            </a:extLst>
          </p:cNvPr>
          <p:cNvSpPr/>
          <p:nvPr/>
        </p:nvSpPr>
        <p:spPr>
          <a:xfrm rot="20070184">
            <a:off x="5815229" y="3473193"/>
            <a:ext cx="708814" cy="823494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AF586BBE-8D91-4E65-95DB-19AE5C9FD0B1}"/>
              </a:ext>
            </a:extLst>
          </p:cNvPr>
          <p:cNvSpPr/>
          <p:nvPr/>
        </p:nvSpPr>
        <p:spPr>
          <a:xfrm rot="1053240">
            <a:off x="4324133" y="2214987"/>
            <a:ext cx="890284" cy="761204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DD2F4992-1DB8-44FE-BA39-AB8DC1B60D58}"/>
              </a:ext>
            </a:extLst>
          </p:cNvPr>
          <p:cNvSpPr txBox="1"/>
          <p:nvPr/>
        </p:nvSpPr>
        <p:spPr>
          <a:xfrm>
            <a:off x="500331" y="1434542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E82C7E1B-9E99-446C-80CA-507093B849EA}"/>
              </a:ext>
            </a:extLst>
          </p:cNvPr>
          <p:cNvSpPr txBox="1"/>
          <p:nvPr/>
        </p:nvSpPr>
        <p:spPr>
          <a:xfrm>
            <a:off x="500331" y="4104027"/>
            <a:ext cx="334089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D62E29FC-D47F-4A4A-9CE1-F005EA19CB6A}"/>
              </a:ext>
            </a:extLst>
          </p:cNvPr>
          <p:cNvSpPr txBox="1"/>
          <p:nvPr/>
        </p:nvSpPr>
        <p:spPr>
          <a:xfrm>
            <a:off x="7003401" y="3952241"/>
            <a:ext cx="334089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EE86D25-719F-4F97-B7CC-9715C74D0A90}"/>
              </a:ext>
            </a:extLst>
          </p:cNvPr>
          <p:cNvSpPr/>
          <p:nvPr/>
        </p:nvSpPr>
        <p:spPr>
          <a:xfrm>
            <a:off x="4253278" y="3493751"/>
            <a:ext cx="805739" cy="915395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6" name="TextBox 39">
            <a:extLst>
              <a:ext uri="{FF2B5EF4-FFF2-40B4-BE49-F238E27FC236}">
                <a16:creationId xmlns:a16="http://schemas.microsoft.com/office/drawing/2014/main" id="{01CCFE2A-9377-46E5-8014-F7FD6A7E435F}"/>
              </a:ext>
            </a:extLst>
          </p:cNvPr>
          <p:cNvSpPr txBox="1"/>
          <p:nvPr/>
        </p:nvSpPr>
        <p:spPr>
          <a:xfrm>
            <a:off x="979623" y="628957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chemeClr val="bg1">
                  <a:lumMod val="9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37E687-5AC5-453C-BFA8-57C6CB421144}"/>
              </a:ext>
            </a:extLst>
          </p:cNvPr>
          <p:cNvSpPr txBox="1"/>
          <p:nvPr/>
        </p:nvSpPr>
        <p:spPr>
          <a:xfrm>
            <a:off x="979623" y="4007078"/>
            <a:ext cx="28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内存管理</a:t>
            </a:r>
            <a:endParaRPr lang="en-US" altLang="zh-CN" b="1" dirty="0">
              <a:solidFill>
                <a:srgbClr val="F4B18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CDAD69-B56D-46BF-B3BF-017395455DA4}"/>
              </a:ext>
            </a:extLst>
          </p:cNvPr>
          <p:cNvSpPr txBox="1"/>
          <p:nvPr/>
        </p:nvSpPr>
        <p:spPr>
          <a:xfrm>
            <a:off x="7455405" y="3906956"/>
            <a:ext cx="268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如何灌入数据</a:t>
            </a:r>
            <a:endParaRPr lang="en-US" altLang="zh-CN" b="1" dirty="0">
              <a:solidFill>
                <a:srgbClr val="F4B18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F48254-0DE3-4AC0-ACFF-711859EF9EEC}"/>
              </a:ext>
            </a:extLst>
          </p:cNvPr>
          <p:cNvSpPr txBox="1"/>
          <p:nvPr/>
        </p:nvSpPr>
        <p:spPr>
          <a:xfrm>
            <a:off x="7140522" y="4488021"/>
            <a:ext cx="4209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用一个</a:t>
            </a:r>
            <a:r>
              <a:rPr lang="en-US" altLang="zh-CN" sz="1600" dirty="0">
                <a:solidFill>
                  <a:schemeClr val="bg1"/>
                </a:solidFill>
              </a:rPr>
              <a:t>const map&amp;</a:t>
            </a:r>
            <a:r>
              <a:rPr lang="zh-CN" altLang="en-US" sz="1600" dirty="0">
                <a:solidFill>
                  <a:schemeClr val="bg1"/>
                </a:solidFill>
              </a:rPr>
              <a:t>保存</a:t>
            </a:r>
            <a:r>
              <a:rPr lang="en-US" altLang="zh-CN" sz="1600" dirty="0">
                <a:solidFill>
                  <a:schemeClr val="bg1"/>
                </a:solidFill>
              </a:rPr>
              <a:t>Placeholder</a:t>
            </a:r>
            <a:r>
              <a:rPr lang="zh-CN" altLang="en-US" sz="1600" dirty="0">
                <a:solidFill>
                  <a:schemeClr val="bg1"/>
                </a:solidFill>
              </a:rPr>
              <a:t>和值的对应关系，这样可以利用</a:t>
            </a:r>
            <a:r>
              <a:rPr lang="en-US" altLang="zh-CN" sz="1600" dirty="0">
                <a:solidFill>
                  <a:schemeClr val="bg1"/>
                </a:solidFill>
              </a:rPr>
              <a:t>map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</a:rPr>
              <a:t>initializer_list</a:t>
            </a:r>
            <a:r>
              <a:rPr lang="zh-CN" altLang="en-US" sz="1600" dirty="0">
                <a:solidFill>
                  <a:schemeClr val="bg1"/>
                </a:solidFill>
              </a:rPr>
              <a:t>构造函数，直接写成</a:t>
            </a:r>
            <a:r>
              <a:rPr lang="en-US" altLang="zh-CN" sz="1600" dirty="0">
                <a:solidFill>
                  <a:schemeClr val="bg1"/>
                </a:solidFill>
              </a:rPr>
              <a:t>{{x,1},{y,2},{z,3}}</a:t>
            </a:r>
            <a:r>
              <a:rPr lang="zh-CN" altLang="en-US" sz="1600" dirty="0">
                <a:solidFill>
                  <a:schemeClr val="bg1"/>
                </a:solidFill>
              </a:rPr>
              <a:t>之类的形式，而无需显式构造</a:t>
            </a:r>
            <a:r>
              <a:rPr lang="en-US" altLang="zh-CN" sz="1600" dirty="0">
                <a:solidFill>
                  <a:schemeClr val="bg1"/>
                </a:solidFill>
              </a:rPr>
              <a:t>map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7DFCEB-AE70-403D-8DA9-8502222A80AE}"/>
              </a:ext>
            </a:extLst>
          </p:cNvPr>
          <p:cNvSpPr txBox="1"/>
          <p:nvPr/>
        </p:nvSpPr>
        <p:spPr>
          <a:xfrm>
            <a:off x="1296139" y="432949"/>
            <a:ext cx="9365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进一步分析：细节、具体的问题和困难</a:t>
            </a:r>
          </a:p>
          <a:p>
            <a:endParaRPr lang="zh-CN" altLang="en-US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337A68-B28C-4B07-A3EF-09FBF03A7822}"/>
              </a:ext>
            </a:extLst>
          </p:cNvPr>
          <p:cNvSpPr txBox="1"/>
          <p:nvPr/>
        </p:nvSpPr>
        <p:spPr>
          <a:xfrm>
            <a:off x="500331" y="4641574"/>
            <a:ext cx="3356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我们手动分配内存用来保存右值，因此需要有一个列表把地址保存下来，以便在适当的时候释放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CCE800CE-4137-42DF-8FB7-EDFDD10523D6}"/>
              </a:ext>
            </a:extLst>
          </p:cNvPr>
          <p:cNvSpPr txBox="1"/>
          <p:nvPr/>
        </p:nvSpPr>
        <p:spPr>
          <a:xfrm>
            <a:off x="6945773" y="1537080"/>
            <a:ext cx="334089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D96C58-A129-4572-BFF1-B17CD6476943}"/>
              </a:ext>
            </a:extLst>
          </p:cNvPr>
          <p:cNvSpPr txBox="1"/>
          <p:nvPr/>
        </p:nvSpPr>
        <p:spPr>
          <a:xfrm>
            <a:off x="7397777" y="1491795"/>
            <a:ext cx="368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 x=</a:t>
            </a:r>
            <a:r>
              <a:rPr lang="en-US" altLang="zh-CN" b="1" dirty="0" err="1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a+Print</a:t>
            </a:r>
            <a:r>
              <a:rPr lang="en-US" altLang="zh-CN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(b)</a:t>
            </a:r>
            <a:r>
              <a:rPr lang="zh-CN" altLang="en-US" b="1" dirty="0">
                <a:solidFill>
                  <a:srgbClr val="F4B1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这类右值相关</a:t>
            </a:r>
            <a:endParaRPr lang="en-US" altLang="zh-CN" b="1" dirty="0">
              <a:solidFill>
                <a:srgbClr val="F4B18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C097D7-824D-4B9B-8243-B8E6945A6114}"/>
              </a:ext>
            </a:extLst>
          </p:cNvPr>
          <p:cNvSpPr txBox="1"/>
          <p:nvPr/>
        </p:nvSpPr>
        <p:spPr>
          <a:xfrm>
            <a:off x="7082894" y="2072860"/>
            <a:ext cx="4209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直接构造出的</a:t>
            </a:r>
            <a:r>
              <a:rPr lang="en-US" altLang="zh-CN" sz="1600" dirty="0">
                <a:solidFill>
                  <a:schemeClr val="bg1"/>
                </a:solidFill>
              </a:rPr>
              <a:t>Print(b)</a:t>
            </a:r>
            <a:r>
              <a:rPr lang="zh-CN" altLang="en-US" sz="1600" dirty="0">
                <a:solidFill>
                  <a:schemeClr val="bg1"/>
                </a:solidFill>
              </a:rPr>
              <a:t>是个右值，过了这句话就被销毁了，因此需要一个中间类</a:t>
            </a:r>
            <a:r>
              <a:rPr lang="en-US" altLang="zh-CN" sz="1600" dirty="0" err="1">
                <a:solidFill>
                  <a:schemeClr val="bg1"/>
                </a:solidFill>
              </a:rPr>
              <a:t>Node_ptr</a:t>
            </a:r>
            <a:r>
              <a:rPr lang="zh-CN" altLang="en-US" sz="1600" dirty="0">
                <a:solidFill>
                  <a:schemeClr val="bg1"/>
                </a:solidFill>
              </a:rPr>
              <a:t>，可以把右值另存为左值，并且各个运算符的构造函数只支持传入</a:t>
            </a:r>
            <a:r>
              <a:rPr lang="en-US" altLang="zh-CN" sz="1600" dirty="0" err="1">
                <a:solidFill>
                  <a:schemeClr val="bg1"/>
                </a:solidFill>
              </a:rPr>
              <a:t>Node_ptr</a:t>
            </a:r>
            <a:r>
              <a:rPr lang="zh-CN" altLang="en-US" sz="1600" dirty="0">
                <a:solidFill>
                  <a:schemeClr val="bg1"/>
                </a:solidFill>
              </a:rPr>
              <a:t>，保证右值均被转成左值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EBF5FC-A573-49B6-8600-A68FCFBD5C2F}"/>
              </a:ext>
            </a:extLst>
          </p:cNvPr>
          <p:cNvSpPr txBox="1"/>
          <p:nvPr/>
        </p:nvSpPr>
        <p:spPr>
          <a:xfrm>
            <a:off x="500331" y="1855433"/>
            <a:ext cx="3539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每次计算都把算出的值保存下来。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利用时间戳，</a:t>
            </a:r>
            <a:r>
              <a:rPr lang="zh-CN" altLang="zh-CN" dirty="0">
                <a:solidFill>
                  <a:schemeClr val="bg1"/>
                </a:solidFill>
              </a:rPr>
              <a:t>每进行一次</a:t>
            </a:r>
            <a:r>
              <a:rPr lang="en-US" altLang="zh-CN" dirty="0">
                <a:solidFill>
                  <a:schemeClr val="bg1"/>
                </a:solidFill>
              </a:rPr>
              <a:t>eval</a:t>
            </a:r>
            <a:r>
              <a:rPr lang="zh-CN" altLang="zh-CN" dirty="0">
                <a:solidFill>
                  <a:schemeClr val="bg1"/>
                </a:solidFill>
              </a:rPr>
              <a:t>操作，时间戳加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，当节点的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evtime</a:t>
            </a:r>
            <a:r>
              <a:rPr lang="zh-CN" altLang="zh-CN" dirty="0">
                <a:solidFill>
                  <a:schemeClr val="bg1"/>
                </a:solidFill>
              </a:rPr>
              <a:t>（上一次更新的时间）落后于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time_Stamp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zh-CN" dirty="0">
                <a:solidFill>
                  <a:schemeClr val="bg1"/>
                </a:solidFill>
              </a:rPr>
              <a:t>时，</a:t>
            </a:r>
            <a:r>
              <a:rPr lang="zh-CN" altLang="en-US" dirty="0">
                <a:solidFill>
                  <a:schemeClr val="bg1"/>
                </a:solidFill>
              </a:rPr>
              <a:t>重新进行计算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KSO_Shape">
            <a:extLst>
              <a:ext uri="{FF2B5EF4-FFF2-40B4-BE49-F238E27FC236}">
                <a16:creationId xmlns:a16="http://schemas.microsoft.com/office/drawing/2014/main" id="{03F669DF-360D-42D8-9060-B58A62B9F62C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0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23" grpId="0"/>
      <p:bldP spid="13" grpId="0"/>
      <p:bldP spid="14" grpId="0"/>
      <p:bldP spid="6" grpId="0"/>
      <p:bldP spid="24" grpId="0" animBg="1"/>
      <p:bldP spid="26" grpId="0"/>
      <p:bldP spid="2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0458DA-2FFD-491A-9648-EC4DB2DAA14A}"/>
              </a:ext>
            </a:extLst>
          </p:cNvPr>
          <p:cNvSpPr txBox="1"/>
          <p:nvPr/>
        </p:nvSpPr>
        <p:spPr>
          <a:xfrm>
            <a:off x="817939" y="1431027"/>
            <a:ext cx="9233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简单的构造和数据灌入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auto x=Placeholder(“x”);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y=Placeholder(“y”);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z=Constant(3);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t=</a:t>
            </a:r>
            <a:r>
              <a:rPr lang="en-US" altLang="zh-CN" dirty="0" err="1">
                <a:solidFill>
                  <a:schemeClr val="bg1"/>
                </a:solidFill>
              </a:rPr>
              <a:t>y+z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res=t+(y*x);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&lt;&lt;eval(res,{{x,1},{y,2}})&lt;&lt;'\n';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&lt;&lt;eval(res,{{x,1},{y,0}})&lt;&lt;'\n';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&lt;&lt;eval(t,{{y,0}})&lt;&lt;'\n';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&lt;&lt;eval(res,{{y,0}})&lt;&lt;'\n';</a:t>
            </a:r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0077F339-CA73-4BA0-8DB4-6418D795CE39}"/>
              </a:ext>
            </a:extLst>
          </p:cNvPr>
          <p:cNvSpPr txBox="1"/>
          <p:nvPr/>
        </p:nvSpPr>
        <p:spPr>
          <a:xfrm>
            <a:off x="1027921" y="667255"/>
            <a:ext cx="147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chemeClr val="bg1">
                  <a:lumMod val="9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CBBA18-0A96-4FA9-8389-C810FB114F47}"/>
              </a:ext>
            </a:extLst>
          </p:cNvPr>
          <p:cNvSpPr txBox="1"/>
          <p:nvPr/>
        </p:nvSpPr>
        <p:spPr>
          <a:xfrm>
            <a:off x="1322773" y="462548"/>
            <a:ext cx="343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功能列举和</a:t>
            </a:r>
            <a:r>
              <a:rPr lang="en-US" altLang="zh-CN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C05F1206-1958-4EBD-B30E-3B64C893FFB4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031E8-1B7C-4334-BA28-CCD9EA5CE673}"/>
              </a:ext>
            </a:extLst>
          </p:cNvPr>
          <p:cNvSpPr txBox="1"/>
          <p:nvPr/>
        </p:nvSpPr>
        <p:spPr>
          <a:xfrm>
            <a:off x="701336" y="4438835"/>
            <a:ext cx="539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输出：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Error: Placeholder x was used unassigned.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0458DA-2FFD-491A-9648-EC4DB2DAA14A}"/>
              </a:ext>
            </a:extLst>
          </p:cNvPr>
          <p:cNvSpPr txBox="1"/>
          <p:nvPr/>
        </p:nvSpPr>
        <p:spPr>
          <a:xfrm>
            <a:off x="817939" y="1431027"/>
            <a:ext cx="923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Print</a:t>
            </a:r>
            <a:r>
              <a:rPr lang="zh-CN" altLang="en-US" dirty="0">
                <a:solidFill>
                  <a:schemeClr val="bg1"/>
                </a:solidFill>
              </a:rPr>
              <a:t>节点：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fr-FR" altLang="zh-CN" dirty="0">
                <a:solidFill>
                  <a:schemeClr val="bg1"/>
                </a:solidFill>
              </a:rPr>
              <a:t>	auto x = Placeholder();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	auto t = Print(x);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	auto y = Constant(1);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	auto a0 = t + y;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a1 = t + a0;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a2 = t + a1;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&lt;&lt;eval(a2,{{x,1}})&lt;&lt;'\n';</a:t>
            </a:r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0077F339-CA73-4BA0-8DB4-6418D795CE39}"/>
              </a:ext>
            </a:extLst>
          </p:cNvPr>
          <p:cNvSpPr txBox="1"/>
          <p:nvPr/>
        </p:nvSpPr>
        <p:spPr>
          <a:xfrm>
            <a:off x="1027921" y="667255"/>
            <a:ext cx="147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chemeClr val="bg1">
                  <a:lumMod val="9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CBBA18-0A96-4FA9-8389-C810FB114F47}"/>
              </a:ext>
            </a:extLst>
          </p:cNvPr>
          <p:cNvSpPr txBox="1"/>
          <p:nvPr/>
        </p:nvSpPr>
        <p:spPr>
          <a:xfrm>
            <a:off x="1322773" y="462548"/>
            <a:ext cx="343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功能列举和</a:t>
            </a:r>
            <a:r>
              <a:rPr lang="en-US" altLang="zh-CN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C05F1206-1958-4EBD-B30E-3B64C893FFB4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0081E3-423B-43E0-BC34-CC3F379CCAB6}"/>
              </a:ext>
            </a:extLst>
          </p:cNvPr>
          <p:cNvSpPr txBox="1"/>
          <p:nvPr/>
        </p:nvSpPr>
        <p:spPr>
          <a:xfrm>
            <a:off x="701336" y="4438835"/>
            <a:ext cx="539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输出：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Print:1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0458DA-2FFD-491A-9648-EC4DB2DAA14A}"/>
              </a:ext>
            </a:extLst>
          </p:cNvPr>
          <p:cNvSpPr txBox="1"/>
          <p:nvPr/>
        </p:nvSpPr>
        <p:spPr>
          <a:xfrm>
            <a:off x="817939" y="1431027"/>
            <a:ext cx="9233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Parameter</a:t>
            </a:r>
            <a:r>
              <a:rPr lang="zh-CN" altLang="en-US" dirty="0">
                <a:solidFill>
                  <a:schemeClr val="bg1"/>
                </a:solidFill>
              </a:rPr>
              <a:t>构造和计算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para=Parameter();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para.set</a:t>
            </a:r>
            <a:r>
              <a:rPr lang="en-US" altLang="zh-CN" dirty="0">
                <a:solidFill>
                  <a:schemeClr val="bg1"/>
                </a:solidFill>
              </a:rPr>
              <a:t>(1);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&lt;&lt;eval(para)&lt;&lt;'\n’;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para.add</a:t>
            </a:r>
            <a:r>
              <a:rPr lang="en-US" altLang="zh-CN" dirty="0">
                <a:solidFill>
                  <a:schemeClr val="bg1"/>
                </a:solidFill>
              </a:rPr>
              <a:t>(2);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&lt;&lt;eval(para)&lt;&lt;'\n’;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para.sub</a:t>
            </a:r>
            <a:r>
              <a:rPr lang="en-US" altLang="zh-CN" dirty="0">
                <a:solidFill>
                  <a:schemeClr val="bg1"/>
                </a:solidFill>
              </a:rPr>
              <a:t>(4);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&lt;&lt;eval(para)&lt;&lt;'\n’;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para.mul</a:t>
            </a:r>
            <a:r>
              <a:rPr lang="en-US" altLang="zh-CN" dirty="0">
                <a:solidFill>
                  <a:schemeClr val="bg1"/>
                </a:solidFill>
              </a:rPr>
              <a:t>(8);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&lt;&lt;eval(para)&lt;&lt;'\n’;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para.div</a:t>
            </a:r>
            <a:r>
              <a:rPr lang="en-US" altLang="zh-CN" dirty="0">
                <a:solidFill>
                  <a:schemeClr val="bg1"/>
                </a:solidFill>
              </a:rPr>
              <a:t>(16);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&lt;&lt;eval(para)&lt;&lt;'\n’;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auto </a:t>
            </a:r>
            <a:r>
              <a:rPr lang="en-US" altLang="zh-CN" dirty="0" err="1">
                <a:solidFill>
                  <a:schemeClr val="bg1"/>
                </a:solidFill>
              </a:rPr>
              <a:t>ans</a:t>
            </a:r>
            <a:r>
              <a:rPr lang="en-US" altLang="zh-CN" dirty="0">
                <a:solidFill>
                  <a:schemeClr val="bg1"/>
                </a:solidFill>
              </a:rPr>
              <a:t>=para*5.f;</a:t>
            </a:r>
            <a:r>
              <a:rPr lang="en-US" altLang="zh-CN" dirty="0">
                <a:solidFill>
                  <a:srgbClr val="FFC000"/>
                </a:solidFill>
              </a:rPr>
              <a:t> //</a:t>
            </a:r>
            <a:r>
              <a:rPr lang="zh-CN" altLang="en-US" dirty="0">
                <a:solidFill>
                  <a:srgbClr val="FFC000"/>
                </a:solidFill>
              </a:rPr>
              <a:t>实现了不显式定义</a:t>
            </a:r>
            <a:r>
              <a:rPr lang="en-US" altLang="zh-CN" dirty="0">
                <a:solidFill>
                  <a:srgbClr val="FFC000"/>
                </a:solidFill>
              </a:rPr>
              <a:t>Constant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&lt;&lt;eval(</a:t>
            </a:r>
            <a:r>
              <a:rPr lang="en-US" altLang="zh-CN" dirty="0" err="1">
                <a:solidFill>
                  <a:schemeClr val="bg1"/>
                </a:solidFill>
              </a:rPr>
              <a:t>ans</a:t>
            </a:r>
            <a:r>
              <a:rPr lang="en-US" altLang="zh-CN" dirty="0">
                <a:solidFill>
                  <a:schemeClr val="bg1"/>
                </a:solidFill>
              </a:rPr>
              <a:t>)&lt;&lt;'\n';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0077F339-CA73-4BA0-8DB4-6418D795CE39}"/>
              </a:ext>
            </a:extLst>
          </p:cNvPr>
          <p:cNvSpPr txBox="1"/>
          <p:nvPr/>
        </p:nvSpPr>
        <p:spPr>
          <a:xfrm>
            <a:off x="1027921" y="667255"/>
            <a:ext cx="147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chemeClr val="bg1">
                  <a:lumMod val="9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CBBA18-0A96-4FA9-8389-C810FB114F47}"/>
              </a:ext>
            </a:extLst>
          </p:cNvPr>
          <p:cNvSpPr txBox="1"/>
          <p:nvPr/>
        </p:nvSpPr>
        <p:spPr>
          <a:xfrm>
            <a:off x="1322773" y="462548"/>
            <a:ext cx="343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功能列举和</a:t>
            </a:r>
            <a:r>
              <a:rPr lang="en-US" altLang="zh-CN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C05F1206-1958-4EBD-B30E-3B64C893FFB4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C9D4F9-5AE8-470D-9605-CA86707306D7}"/>
              </a:ext>
            </a:extLst>
          </p:cNvPr>
          <p:cNvSpPr txBox="1"/>
          <p:nvPr/>
        </p:nvSpPr>
        <p:spPr>
          <a:xfrm>
            <a:off x="701336" y="4438835"/>
            <a:ext cx="5394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输出：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-8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-0.5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-2.5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490">
            <a:extLst>
              <a:ext uri="{FF2B5EF4-FFF2-40B4-BE49-F238E27FC236}">
                <a16:creationId xmlns:a16="http://schemas.microsoft.com/office/drawing/2014/main" id="{5F908885-2619-41DD-A2CF-320097BF68A9}"/>
              </a:ext>
            </a:extLst>
          </p:cNvPr>
          <p:cNvSpPr>
            <a:spLocks noEditPoints="1"/>
          </p:cNvSpPr>
          <p:nvPr/>
        </p:nvSpPr>
        <p:spPr bwMode="auto">
          <a:xfrm>
            <a:off x="9547127" y="4104591"/>
            <a:ext cx="1399628" cy="1452386"/>
          </a:xfrm>
          <a:custGeom>
            <a:avLst/>
            <a:gdLst>
              <a:gd name="T0" fmla="*/ 1225 w 1229"/>
              <a:gd name="T1" fmla="*/ 665 h 1229"/>
              <a:gd name="T2" fmla="*/ 1201 w 1229"/>
              <a:gd name="T3" fmla="*/ 629 h 1229"/>
              <a:gd name="T4" fmla="*/ 1101 w 1229"/>
              <a:gd name="T5" fmla="*/ 598 h 1229"/>
              <a:gd name="T6" fmla="*/ 1039 w 1229"/>
              <a:gd name="T7" fmla="*/ 535 h 1229"/>
              <a:gd name="T8" fmla="*/ 1046 w 1229"/>
              <a:gd name="T9" fmla="*/ 447 h 1229"/>
              <a:gd name="T10" fmla="*/ 1146 w 1229"/>
              <a:gd name="T11" fmla="*/ 354 h 1229"/>
              <a:gd name="T12" fmla="*/ 1152 w 1229"/>
              <a:gd name="T13" fmla="*/ 314 h 1229"/>
              <a:gd name="T14" fmla="*/ 1082 w 1229"/>
              <a:gd name="T15" fmla="*/ 216 h 1229"/>
              <a:gd name="T16" fmla="*/ 1031 w 1229"/>
              <a:gd name="T17" fmla="*/ 209 h 1229"/>
              <a:gd name="T18" fmla="*/ 920 w 1229"/>
              <a:gd name="T19" fmla="*/ 266 h 1229"/>
              <a:gd name="T20" fmla="*/ 848 w 1229"/>
              <a:gd name="T21" fmla="*/ 253 h 1229"/>
              <a:gd name="T22" fmla="*/ 802 w 1229"/>
              <a:gd name="T23" fmla="*/ 206 h 1229"/>
              <a:gd name="T24" fmla="*/ 806 w 1229"/>
              <a:gd name="T25" fmla="*/ 53 h 1229"/>
              <a:gd name="T26" fmla="*/ 782 w 1229"/>
              <a:gd name="T27" fmla="*/ 24 h 1229"/>
              <a:gd name="T28" fmla="*/ 663 w 1229"/>
              <a:gd name="T29" fmla="*/ 4 h 1229"/>
              <a:gd name="T30" fmla="*/ 628 w 1229"/>
              <a:gd name="T31" fmla="*/ 29 h 1229"/>
              <a:gd name="T32" fmla="*/ 586 w 1229"/>
              <a:gd name="T33" fmla="*/ 164 h 1229"/>
              <a:gd name="T34" fmla="*/ 535 w 1229"/>
              <a:gd name="T35" fmla="*/ 192 h 1229"/>
              <a:gd name="T36" fmla="*/ 457 w 1229"/>
              <a:gd name="T37" fmla="*/ 192 h 1229"/>
              <a:gd name="T38" fmla="*/ 363 w 1229"/>
              <a:gd name="T39" fmla="*/ 90 h 1229"/>
              <a:gd name="T40" fmla="*/ 325 w 1229"/>
              <a:gd name="T41" fmla="*/ 79 h 1229"/>
              <a:gd name="T42" fmla="*/ 218 w 1229"/>
              <a:gd name="T43" fmla="*/ 152 h 1229"/>
              <a:gd name="T44" fmla="*/ 210 w 1229"/>
              <a:gd name="T45" fmla="*/ 202 h 1229"/>
              <a:gd name="T46" fmla="*/ 264 w 1229"/>
              <a:gd name="T47" fmla="*/ 309 h 1229"/>
              <a:gd name="T48" fmla="*/ 253 w 1229"/>
              <a:gd name="T49" fmla="*/ 389 h 1229"/>
              <a:gd name="T50" fmla="*/ 195 w 1229"/>
              <a:gd name="T51" fmla="*/ 431 h 1229"/>
              <a:gd name="T52" fmla="*/ 73 w 1229"/>
              <a:gd name="T53" fmla="*/ 421 h 1229"/>
              <a:gd name="T54" fmla="*/ 25 w 1229"/>
              <a:gd name="T55" fmla="*/ 459 h 1229"/>
              <a:gd name="T56" fmla="*/ 6 w 1229"/>
              <a:gd name="T57" fmla="*/ 563 h 1229"/>
              <a:gd name="T58" fmla="*/ 36 w 1229"/>
              <a:gd name="T59" fmla="*/ 607 h 1229"/>
              <a:gd name="T60" fmla="*/ 148 w 1229"/>
              <a:gd name="T61" fmla="*/ 644 h 1229"/>
              <a:gd name="T62" fmla="*/ 195 w 1229"/>
              <a:gd name="T63" fmla="*/ 714 h 1229"/>
              <a:gd name="T64" fmla="*/ 183 w 1229"/>
              <a:gd name="T65" fmla="*/ 783 h 1229"/>
              <a:gd name="T66" fmla="*/ 97 w 1229"/>
              <a:gd name="T67" fmla="*/ 865 h 1229"/>
              <a:gd name="T68" fmla="*/ 87 w 1229"/>
              <a:gd name="T69" fmla="*/ 920 h 1229"/>
              <a:gd name="T70" fmla="*/ 149 w 1229"/>
              <a:gd name="T71" fmla="*/ 1008 h 1229"/>
              <a:gd name="T72" fmla="*/ 201 w 1229"/>
              <a:gd name="T73" fmla="*/ 1021 h 1229"/>
              <a:gd name="T74" fmla="*/ 315 w 1229"/>
              <a:gd name="T75" fmla="*/ 963 h 1229"/>
              <a:gd name="T76" fmla="*/ 400 w 1229"/>
              <a:gd name="T77" fmla="*/ 987 h 1229"/>
              <a:gd name="T78" fmla="*/ 430 w 1229"/>
              <a:gd name="T79" fmla="*/ 1046 h 1229"/>
              <a:gd name="T80" fmla="*/ 425 w 1229"/>
              <a:gd name="T81" fmla="*/ 1163 h 1229"/>
              <a:gd name="T82" fmla="*/ 455 w 1229"/>
              <a:gd name="T83" fmla="*/ 1202 h 1229"/>
              <a:gd name="T84" fmla="*/ 566 w 1229"/>
              <a:gd name="T85" fmla="*/ 1221 h 1229"/>
              <a:gd name="T86" fmla="*/ 610 w 1229"/>
              <a:gd name="T87" fmla="*/ 1199 h 1229"/>
              <a:gd name="T88" fmla="*/ 649 w 1229"/>
              <a:gd name="T89" fmla="*/ 1075 h 1229"/>
              <a:gd name="T90" fmla="*/ 716 w 1229"/>
              <a:gd name="T91" fmla="*/ 1034 h 1229"/>
              <a:gd name="T92" fmla="*/ 794 w 1229"/>
              <a:gd name="T93" fmla="*/ 1054 h 1229"/>
              <a:gd name="T94" fmla="*/ 866 w 1229"/>
              <a:gd name="T95" fmla="*/ 1133 h 1229"/>
              <a:gd name="T96" fmla="*/ 911 w 1229"/>
              <a:gd name="T97" fmla="*/ 1147 h 1229"/>
              <a:gd name="T98" fmla="*/ 1015 w 1229"/>
              <a:gd name="T99" fmla="*/ 1076 h 1229"/>
              <a:gd name="T100" fmla="*/ 1024 w 1229"/>
              <a:gd name="T101" fmla="*/ 1032 h 1229"/>
              <a:gd name="T102" fmla="*/ 961 w 1229"/>
              <a:gd name="T103" fmla="*/ 895 h 1229"/>
              <a:gd name="T104" fmla="*/ 989 w 1229"/>
              <a:gd name="T105" fmla="*/ 831 h 1229"/>
              <a:gd name="T106" fmla="*/ 1045 w 1229"/>
              <a:gd name="T107" fmla="*/ 798 h 1229"/>
              <a:gd name="T108" fmla="*/ 1154 w 1229"/>
              <a:gd name="T109" fmla="*/ 801 h 1229"/>
              <a:gd name="T110" fmla="*/ 1197 w 1229"/>
              <a:gd name="T111" fmla="*/ 785 h 1229"/>
              <a:gd name="T112" fmla="*/ 1225 w 1229"/>
              <a:gd name="T113" fmla="*/ 665 h 1229"/>
              <a:gd name="T114" fmla="*/ 596 w 1229"/>
              <a:gd name="T115" fmla="*/ 729 h 1229"/>
              <a:gd name="T116" fmla="*/ 499 w 1229"/>
              <a:gd name="T117" fmla="*/ 592 h 1229"/>
              <a:gd name="T118" fmla="*/ 636 w 1229"/>
              <a:gd name="T119" fmla="*/ 495 h 1229"/>
              <a:gd name="T120" fmla="*/ 733 w 1229"/>
              <a:gd name="T121" fmla="*/ 632 h 1229"/>
              <a:gd name="T122" fmla="*/ 596 w 1229"/>
              <a:gd name="T123" fmla="*/ 72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9" h="1229">
                <a:moveTo>
                  <a:pt x="1225" y="665"/>
                </a:moveTo>
                <a:cubicBezTo>
                  <a:pt x="1229" y="635"/>
                  <a:pt x="1201" y="629"/>
                  <a:pt x="1201" y="629"/>
                </a:cubicBezTo>
                <a:cubicBezTo>
                  <a:pt x="1201" y="629"/>
                  <a:pt x="1154" y="612"/>
                  <a:pt x="1101" y="598"/>
                </a:cubicBezTo>
                <a:cubicBezTo>
                  <a:pt x="1048" y="583"/>
                  <a:pt x="1039" y="535"/>
                  <a:pt x="1039" y="535"/>
                </a:cubicBezTo>
                <a:cubicBezTo>
                  <a:pt x="1013" y="473"/>
                  <a:pt x="1046" y="447"/>
                  <a:pt x="1046" y="447"/>
                </a:cubicBezTo>
                <a:cubicBezTo>
                  <a:pt x="1146" y="354"/>
                  <a:pt x="1146" y="354"/>
                  <a:pt x="1146" y="354"/>
                </a:cubicBezTo>
                <a:cubicBezTo>
                  <a:pt x="1166" y="334"/>
                  <a:pt x="1152" y="314"/>
                  <a:pt x="1152" y="314"/>
                </a:cubicBezTo>
                <a:cubicBezTo>
                  <a:pt x="1082" y="216"/>
                  <a:pt x="1082" y="216"/>
                  <a:pt x="1082" y="216"/>
                </a:cubicBezTo>
                <a:cubicBezTo>
                  <a:pt x="1062" y="189"/>
                  <a:pt x="1031" y="209"/>
                  <a:pt x="1031" y="209"/>
                </a:cubicBezTo>
                <a:cubicBezTo>
                  <a:pt x="920" y="266"/>
                  <a:pt x="920" y="266"/>
                  <a:pt x="920" y="266"/>
                </a:cubicBezTo>
                <a:cubicBezTo>
                  <a:pt x="899" y="275"/>
                  <a:pt x="848" y="253"/>
                  <a:pt x="848" y="253"/>
                </a:cubicBezTo>
                <a:cubicBezTo>
                  <a:pt x="818" y="239"/>
                  <a:pt x="802" y="206"/>
                  <a:pt x="802" y="206"/>
                </a:cubicBezTo>
                <a:cubicBezTo>
                  <a:pt x="806" y="53"/>
                  <a:pt x="806" y="53"/>
                  <a:pt x="806" y="53"/>
                </a:cubicBezTo>
                <a:cubicBezTo>
                  <a:pt x="807" y="32"/>
                  <a:pt x="782" y="24"/>
                  <a:pt x="782" y="24"/>
                </a:cubicBezTo>
                <a:cubicBezTo>
                  <a:pt x="663" y="4"/>
                  <a:pt x="663" y="4"/>
                  <a:pt x="663" y="4"/>
                </a:cubicBezTo>
                <a:cubicBezTo>
                  <a:pt x="635" y="0"/>
                  <a:pt x="628" y="29"/>
                  <a:pt x="628" y="29"/>
                </a:cubicBezTo>
                <a:cubicBezTo>
                  <a:pt x="626" y="35"/>
                  <a:pt x="586" y="164"/>
                  <a:pt x="586" y="164"/>
                </a:cubicBezTo>
                <a:cubicBezTo>
                  <a:pt x="578" y="177"/>
                  <a:pt x="535" y="192"/>
                  <a:pt x="535" y="192"/>
                </a:cubicBezTo>
                <a:cubicBezTo>
                  <a:pt x="494" y="211"/>
                  <a:pt x="457" y="192"/>
                  <a:pt x="457" y="192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50" y="72"/>
                  <a:pt x="325" y="79"/>
                  <a:pt x="325" y="79"/>
                </a:cubicBezTo>
                <a:cubicBezTo>
                  <a:pt x="218" y="152"/>
                  <a:pt x="218" y="152"/>
                  <a:pt x="218" y="152"/>
                </a:cubicBezTo>
                <a:cubicBezTo>
                  <a:pt x="196" y="170"/>
                  <a:pt x="210" y="202"/>
                  <a:pt x="210" y="202"/>
                </a:cubicBezTo>
                <a:cubicBezTo>
                  <a:pt x="264" y="309"/>
                  <a:pt x="264" y="309"/>
                  <a:pt x="264" y="309"/>
                </a:cubicBezTo>
                <a:cubicBezTo>
                  <a:pt x="284" y="340"/>
                  <a:pt x="253" y="389"/>
                  <a:pt x="253" y="389"/>
                </a:cubicBezTo>
                <a:cubicBezTo>
                  <a:pt x="235" y="421"/>
                  <a:pt x="195" y="431"/>
                  <a:pt x="195" y="431"/>
                </a:cubicBezTo>
                <a:cubicBezTo>
                  <a:pt x="73" y="421"/>
                  <a:pt x="73" y="421"/>
                  <a:pt x="73" y="421"/>
                </a:cubicBezTo>
                <a:cubicBezTo>
                  <a:pt x="30" y="419"/>
                  <a:pt x="25" y="459"/>
                  <a:pt x="25" y="459"/>
                </a:cubicBezTo>
                <a:cubicBezTo>
                  <a:pt x="6" y="563"/>
                  <a:pt x="6" y="563"/>
                  <a:pt x="6" y="563"/>
                </a:cubicBezTo>
                <a:cubicBezTo>
                  <a:pt x="0" y="600"/>
                  <a:pt x="36" y="607"/>
                  <a:pt x="36" y="607"/>
                </a:cubicBezTo>
                <a:cubicBezTo>
                  <a:pt x="148" y="644"/>
                  <a:pt x="148" y="644"/>
                  <a:pt x="148" y="644"/>
                </a:cubicBezTo>
                <a:cubicBezTo>
                  <a:pt x="189" y="655"/>
                  <a:pt x="195" y="714"/>
                  <a:pt x="195" y="714"/>
                </a:cubicBezTo>
                <a:cubicBezTo>
                  <a:pt x="208" y="764"/>
                  <a:pt x="183" y="783"/>
                  <a:pt x="183" y="783"/>
                </a:cubicBezTo>
                <a:cubicBezTo>
                  <a:pt x="97" y="865"/>
                  <a:pt x="97" y="865"/>
                  <a:pt x="97" y="865"/>
                </a:cubicBezTo>
                <a:cubicBezTo>
                  <a:pt x="67" y="888"/>
                  <a:pt x="87" y="920"/>
                  <a:pt x="87" y="920"/>
                </a:cubicBezTo>
                <a:cubicBezTo>
                  <a:pt x="149" y="1008"/>
                  <a:pt x="149" y="1008"/>
                  <a:pt x="149" y="1008"/>
                </a:cubicBezTo>
                <a:cubicBezTo>
                  <a:pt x="179" y="1038"/>
                  <a:pt x="201" y="1021"/>
                  <a:pt x="201" y="1021"/>
                </a:cubicBezTo>
                <a:cubicBezTo>
                  <a:pt x="315" y="963"/>
                  <a:pt x="315" y="963"/>
                  <a:pt x="315" y="963"/>
                </a:cubicBezTo>
                <a:cubicBezTo>
                  <a:pt x="356" y="943"/>
                  <a:pt x="400" y="987"/>
                  <a:pt x="400" y="987"/>
                </a:cubicBezTo>
                <a:cubicBezTo>
                  <a:pt x="437" y="1013"/>
                  <a:pt x="430" y="1046"/>
                  <a:pt x="430" y="1046"/>
                </a:cubicBezTo>
                <a:cubicBezTo>
                  <a:pt x="425" y="1163"/>
                  <a:pt x="425" y="1163"/>
                  <a:pt x="425" y="1163"/>
                </a:cubicBezTo>
                <a:cubicBezTo>
                  <a:pt x="422" y="1190"/>
                  <a:pt x="455" y="1202"/>
                  <a:pt x="455" y="1202"/>
                </a:cubicBezTo>
                <a:cubicBezTo>
                  <a:pt x="566" y="1221"/>
                  <a:pt x="566" y="1221"/>
                  <a:pt x="566" y="1221"/>
                </a:cubicBezTo>
                <a:cubicBezTo>
                  <a:pt x="605" y="1229"/>
                  <a:pt x="610" y="1199"/>
                  <a:pt x="610" y="1199"/>
                </a:cubicBezTo>
                <a:cubicBezTo>
                  <a:pt x="649" y="1075"/>
                  <a:pt x="649" y="1075"/>
                  <a:pt x="649" y="1075"/>
                </a:cubicBezTo>
                <a:cubicBezTo>
                  <a:pt x="661" y="1042"/>
                  <a:pt x="716" y="1034"/>
                  <a:pt x="716" y="1034"/>
                </a:cubicBezTo>
                <a:cubicBezTo>
                  <a:pt x="769" y="1019"/>
                  <a:pt x="794" y="1054"/>
                  <a:pt x="794" y="1054"/>
                </a:cubicBezTo>
                <a:cubicBezTo>
                  <a:pt x="866" y="1133"/>
                  <a:pt x="866" y="1133"/>
                  <a:pt x="866" y="1133"/>
                </a:cubicBezTo>
                <a:cubicBezTo>
                  <a:pt x="880" y="1157"/>
                  <a:pt x="911" y="1147"/>
                  <a:pt x="911" y="1147"/>
                </a:cubicBezTo>
                <a:cubicBezTo>
                  <a:pt x="1015" y="1076"/>
                  <a:pt x="1015" y="1076"/>
                  <a:pt x="1015" y="1076"/>
                </a:cubicBezTo>
                <a:cubicBezTo>
                  <a:pt x="1039" y="1054"/>
                  <a:pt x="1024" y="1032"/>
                  <a:pt x="1024" y="1032"/>
                </a:cubicBezTo>
                <a:cubicBezTo>
                  <a:pt x="961" y="895"/>
                  <a:pt x="961" y="895"/>
                  <a:pt x="961" y="895"/>
                </a:cubicBezTo>
                <a:cubicBezTo>
                  <a:pt x="952" y="871"/>
                  <a:pt x="989" y="831"/>
                  <a:pt x="989" y="831"/>
                </a:cubicBezTo>
                <a:cubicBezTo>
                  <a:pt x="1014" y="796"/>
                  <a:pt x="1045" y="798"/>
                  <a:pt x="1045" y="798"/>
                </a:cubicBezTo>
                <a:cubicBezTo>
                  <a:pt x="1154" y="801"/>
                  <a:pt x="1154" y="801"/>
                  <a:pt x="1154" y="801"/>
                </a:cubicBezTo>
                <a:cubicBezTo>
                  <a:pt x="1194" y="807"/>
                  <a:pt x="1197" y="785"/>
                  <a:pt x="1197" y="785"/>
                </a:cubicBezTo>
                <a:cubicBezTo>
                  <a:pt x="1197" y="785"/>
                  <a:pt x="1220" y="696"/>
                  <a:pt x="1225" y="665"/>
                </a:cubicBezTo>
                <a:close/>
                <a:moveTo>
                  <a:pt x="596" y="729"/>
                </a:moveTo>
                <a:cubicBezTo>
                  <a:pt x="531" y="718"/>
                  <a:pt x="488" y="657"/>
                  <a:pt x="499" y="592"/>
                </a:cubicBezTo>
                <a:cubicBezTo>
                  <a:pt x="510" y="528"/>
                  <a:pt x="571" y="484"/>
                  <a:pt x="636" y="495"/>
                </a:cubicBezTo>
                <a:cubicBezTo>
                  <a:pt x="701" y="507"/>
                  <a:pt x="744" y="568"/>
                  <a:pt x="733" y="632"/>
                </a:cubicBezTo>
                <a:cubicBezTo>
                  <a:pt x="722" y="697"/>
                  <a:pt x="660" y="740"/>
                  <a:pt x="596" y="729"/>
                </a:cubicBez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0175D87B-BBDC-45F7-8738-C66CBAA04E2E}"/>
              </a:ext>
            </a:extLst>
          </p:cNvPr>
          <p:cNvSpPr txBox="1"/>
          <p:nvPr/>
        </p:nvSpPr>
        <p:spPr>
          <a:xfrm>
            <a:off x="840727" y="462548"/>
            <a:ext cx="627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4B1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第二阶段：交叉评价和选择、修改</a:t>
            </a:r>
            <a:endParaRPr lang="en-US" altLang="zh-CN" sz="2800" b="1" dirty="0">
              <a:solidFill>
                <a:srgbClr val="F4B1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Freeform 490">
            <a:extLst>
              <a:ext uri="{FF2B5EF4-FFF2-40B4-BE49-F238E27FC236}">
                <a16:creationId xmlns:a16="http://schemas.microsoft.com/office/drawing/2014/main" id="{6C587E76-62DC-472A-88E3-86B2D7F372A8}"/>
              </a:ext>
            </a:extLst>
          </p:cNvPr>
          <p:cNvSpPr>
            <a:spLocks noEditPoints="1"/>
          </p:cNvSpPr>
          <p:nvPr/>
        </p:nvSpPr>
        <p:spPr bwMode="auto">
          <a:xfrm rot="952228">
            <a:off x="10291176" y="5103415"/>
            <a:ext cx="1679462" cy="1707554"/>
          </a:xfrm>
          <a:custGeom>
            <a:avLst/>
            <a:gdLst>
              <a:gd name="T0" fmla="*/ 1225 w 1229"/>
              <a:gd name="T1" fmla="*/ 665 h 1229"/>
              <a:gd name="T2" fmla="*/ 1201 w 1229"/>
              <a:gd name="T3" fmla="*/ 629 h 1229"/>
              <a:gd name="T4" fmla="*/ 1101 w 1229"/>
              <a:gd name="T5" fmla="*/ 598 h 1229"/>
              <a:gd name="T6" fmla="*/ 1039 w 1229"/>
              <a:gd name="T7" fmla="*/ 535 h 1229"/>
              <a:gd name="T8" fmla="*/ 1046 w 1229"/>
              <a:gd name="T9" fmla="*/ 447 h 1229"/>
              <a:gd name="T10" fmla="*/ 1146 w 1229"/>
              <a:gd name="T11" fmla="*/ 354 h 1229"/>
              <a:gd name="T12" fmla="*/ 1152 w 1229"/>
              <a:gd name="T13" fmla="*/ 314 h 1229"/>
              <a:gd name="T14" fmla="*/ 1082 w 1229"/>
              <a:gd name="T15" fmla="*/ 216 h 1229"/>
              <a:gd name="T16" fmla="*/ 1031 w 1229"/>
              <a:gd name="T17" fmla="*/ 209 h 1229"/>
              <a:gd name="T18" fmla="*/ 920 w 1229"/>
              <a:gd name="T19" fmla="*/ 266 h 1229"/>
              <a:gd name="T20" fmla="*/ 848 w 1229"/>
              <a:gd name="T21" fmla="*/ 253 h 1229"/>
              <a:gd name="T22" fmla="*/ 802 w 1229"/>
              <a:gd name="T23" fmla="*/ 206 h 1229"/>
              <a:gd name="T24" fmla="*/ 806 w 1229"/>
              <a:gd name="T25" fmla="*/ 53 h 1229"/>
              <a:gd name="T26" fmla="*/ 782 w 1229"/>
              <a:gd name="T27" fmla="*/ 24 h 1229"/>
              <a:gd name="T28" fmla="*/ 663 w 1229"/>
              <a:gd name="T29" fmla="*/ 4 h 1229"/>
              <a:gd name="T30" fmla="*/ 628 w 1229"/>
              <a:gd name="T31" fmla="*/ 29 h 1229"/>
              <a:gd name="T32" fmla="*/ 586 w 1229"/>
              <a:gd name="T33" fmla="*/ 164 h 1229"/>
              <a:gd name="T34" fmla="*/ 535 w 1229"/>
              <a:gd name="T35" fmla="*/ 192 h 1229"/>
              <a:gd name="T36" fmla="*/ 457 w 1229"/>
              <a:gd name="T37" fmla="*/ 192 h 1229"/>
              <a:gd name="T38" fmla="*/ 363 w 1229"/>
              <a:gd name="T39" fmla="*/ 90 h 1229"/>
              <a:gd name="T40" fmla="*/ 325 w 1229"/>
              <a:gd name="T41" fmla="*/ 79 h 1229"/>
              <a:gd name="T42" fmla="*/ 218 w 1229"/>
              <a:gd name="T43" fmla="*/ 152 h 1229"/>
              <a:gd name="T44" fmla="*/ 210 w 1229"/>
              <a:gd name="T45" fmla="*/ 202 h 1229"/>
              <a:gd name="T46" fmla="*/ 264 w 1229"/>
              <a:gd name="T47" fmla="*/ 309 h 1229"/>
              <a:gd name="T48" fmla="*/ 253 w 1229"/>
              <a:gd name="T49" fmla="*/ 389 h 1229"/>
              <a:gd name="T50" fmla="*/ 195 w 1229"/>
              <a:gd name="T51" fmla="*/ 431 h 1229"/>
              <a:gd name="T52" fmla="*/ 73 w 1229"/>
              <a:gd name="T53" fmla="*/ 421 h 1229"/>
              <a:gd name="T54" fmla="*/ 25 w 1229"/>
              <a:gd name="T55" fmla="*/ 459 h 1229"/>
              <a:gd name="T56" fmla="*/ 6 w 1229"/>
              <a:gd name="T57" fmla="*/ 563 h 1229"/>
              <a:gd name="T58" fmla="*/ 36 w 1229"/>
              <a:gd name="T59" fmla="*/ 607 h 1229"/>
              <a:gd name="T60" fmla="*/ 148 w 1229"/>
              <a:gd name="T61" fmla="*/ 644 h 1229"/>
              <a:gd name="T62" fmla="*/ 195 w 1229"/>
              <a:gd name="T63" fmla="*/ 714 h 1229"/>
              <a:gd name="T64" fmla="*/ 183 w 1229"/>
              <a:gd name="T65" fmla="*/ 783 h 1229"/>
              <a:gd name="T66" fmla="*/ 97 w 1229"/>
              <a:gd name="T67" fmla="*/ 865 h 1229"/>
              <a:gd name="T68" fmla="*/ 87 w 1229"/>
              <a:gd name="T69" fmla="*/ 920 h 1229"/>
              <a:gd name="T70" fmla="*/ 149 w 1229"/>
              <a:gd name="T71" fmla="*/ 1008 h 1229"/>
              <a:gd name="T72" fmla="*/ 201 w 1229"/>
              <a:gd name="T73" fmla="*/ 1021 h 1229"/>
              <a:gd name="T74" fmla="*/ 315 w 1229"/>
              <a:gd name="T75" fmla="*/ 963 h 1229"/>
              <a:gd name="T76" fmla="*/ 400 w 1229"/>
              <a:gd name="T77" fmla="*/ 987 h 1229"/>
              <a:gd name="T78" fmla="*/ 430 w 1229"/>
              <a:gd name="T79" fmla="*/ 1046 h 1229"/>
              <a:gd name="T80" fmla="*/ 425 w 1229"/>
              <a:gd name="T81" fmla="*/ 1163 h 1229"/>
              <a:gd name="T82" fmla="*/ 455 w 1229"/>
              <a:gd name="T83" fmla="*/ 1202 h 1229"/>
              <a:gd name="T84" fmla="*/ 566 w 1229"/>
              <a:gd name="T85" fmla="*/ 1221 h 1229"/>
              <a:gd name="T86" fmla="*/ 610 w 1229"/>
              <a:gd name="T87" fmla="*/ 1199 h 1229"/>
              <a:gd name="T88" fmla="*/ 649 w 1229"/>
              <a:gd name="T89" fmla="*/ 1075 h 1229"/>
              <a:gd name="T90" fmla="*/ 716 w 1229"/>
              <a:gd name="T91" fmla="*/ 1034 h 1229"/>
              <a:gd name="T92" fmla="*/ 794 w 1229"/>
              <a:gd name="T93" fmla="*/ 1054 h 1229"/>
              <a:gd name="T94" fmla="*/ 866 w 1229"/>
              <a:gd name="T95" fmla="*/ 1133 h 1229"/>
              <a:gd name="T96" fmla="*/ 911 w 1229"/>
              <a:gd name="T97" fmla="*/ 1147 h 1229"/>
              <a:gd name="T98" fmla="*/ 1015 w 1229"/>
              <a:gd name="T99" fmla="*/ 1076 h 1229"/>
              <a:gd name="T100" fmla="*/ 1024 w 1229"/>
              <a:gd name="T101" fmla="*/ 1032 h 1229"/>
              <a:gd name="T102" fmla="*/ 961 w 1229"/>
              <a:gd name="T103" fmla="*/ 895 h 1229"/>
              <a:gd name="T104" fmla="*/ 989 w 1229"/>
              <a:gd name="T105" fmla="*/ 831 h 1229"/>
              <a:gd name="T106" fmla="*/ 1045 w 1229"/>
              <a:gd name="T107" fmla="*/ 798 h 1229"/>
              <a:gd name="T108" fmla="*/ 1154 w 1229"/>
              <a:gd name="T109" fmla="*/ 801 h 1229"/>
              <a:gd name="T110" fmla="*/ 1197 w 1229"/>
              <a:gd name="T111" fmla="*/ 785 h 1229"/>
              <a:gd name="T112" fmla="*/ 1225 w 1229"/>
              <a:gd name="T113" fmla="*/ 665 h 1229"/>
              <a:gd name="T114" fmla="*/ 596 w 1229"/>
              <a:gd name="T115" fmla="*/ 729 h 1229"/>
              <a:gd name="T116" fmla="*/ 499 w 1229"/>
              <a:gd name="T117" fmla="*/ 592 h 1229"/>
              <a:gd name="T118" fmla="*/ 636 w 1229"/>
              <a:gd name="T119" fmla="*/ 495 h 1229"/>
              <a:gd name="T120" fmla="*/ 733 w 1229"/>
              <a:gd name="T121" fmla="*/ 632 h 1229"/>
              <a:gd name="T122" fmla="*/ 596 w 1229"/>
              <a:gd name="T123" fmla="*/ 72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9" h="1229">
                <a:moveTo>
                  <a:pt x="1225" y="665"/>
                </a:moveTo>
                <a:cubicBezTo>
                  <a:pt x="1229" y="635"/>
                  <a:pt x="1201" y="629"/>
                  <a:pt x="1201" y="629"/>
                </a:cubicBezTo>
                <a:cubicBezTo>
                  <a:pt x="1201" y="629"/>
                  <a:pt x="1154" y="612"/>
                  <a:pt x="1101" y="598"/>
                </a:cubicBezTo>
                <a:cubicBezTo>
                  <a:pt x="1048" y="583"/>
                  <a:pt x="1039" y="535"/>
                  <a:pt x="1039" y="535"/>
                </a:cubicBezTo>
                <a:cubicBezTo>
                  <a:pt x="1013" y="473"/>
                  <a:pt x="1046" y="447"/>
                  <a:pt x="1046" y="447"/>
                </a:cubicBezTo>
                <a:cubicBezTo>
                  <a:pt x="1146" y="354"/>
                  <a:pt x="1146" y="354"/>
                  <a:pt x="1146" y="354"/>
                </a:cubicBezTo>
                <a:cubicBezTo>
                  <a:pt x="1166" y="334"/>
                  <a:pt x="1152" y="314"/>
                  <a:pt x="1152" y="314"/>
                </a:cubicBezTo>
                <a:cubicBezTo>
                  <a:pt x="1082" y="216"/>
                  <a:pt x="1082" y="216"/>
                  <a:pt x="1082" y="216"/>
                </a:cubicBezTo>
                <a:cubicBezTo>
                  <a:pt x="1062" y="189"/>
                  <a:pt x="1031" y="209"/>
                  <a:pt x="1031" y="209"/>
                </a:cubicBezTo>
                <a:cubicBezTo>
                  <a:pt x="920" y="266"/>
                  <a:pt x="920" y="266"/>
                  <a:pt x="920" y="266"/>
                </a:cubicBezTo>
                <a:cubicBezTo>
                  <a:pt x="899" y="275"/>
                  <a:pt x="848" y="253"/>
                  <a:pt x="848" y="253"/>
                </a:cubicBezTo>
                <a:cubicBezTo>
                  <a:pt x="818" y="239"/>
                  <a:pt x="802" y="206"/>
                  <a:pt x="802" y="206"/>
                </a:cubicBezTo>
                <a:cubicBezTo>
                  <a:pt x="806" y="53"/>
                  <a:pt x="806" y="53"/>
                  <a:pt x="806" y="53"/>
                </a:cubicBezTo>
                <a:cubicBezTo>
                  <a:pt x="807" y="32"/>
                  <a:pt x="782" y="24"/>
                  <a:pt x="782" y="24"/>
                </a:cubicBezTo>
                <a:cubicBezTo>
                  <a:pt x="663" y="4"/>
                  <a:pt x="663" y="4"/>
                  <a:pt x="663" y="4"/>
                </a:cubicBezTo>
                <a:cubicBezTo>
                  <a:pt x="635" y="0"/>
                  <a:pt x="628" y="29"/>
                  <a:pt x="628" y="29"/>
                </a:cubicBezTo>
                <a:cubicBezTo>
                  <a:pt x="626" y="35"/>
                  <a:pt x="586" y="164"/>
                  <a:pt x="586" y="164"/>
                </a:cubicBezTo>
                <a:cubicBezTo>
                  <a:pt x="578" y="177"/>
                  <a:pt x="535" y="192"/>
                  <a:pt x="535" y="192"/>
                </a:cubicBezTo>
                <a:cubicBezTo>
                  <a:pt x="494" y="211"/>
                  <a:pt x="457" y="192"/>
                  <a:pt x="457" y="192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50" y="72"/>
                  <a:pt x="325" y="79"/>
                  <a:pt x="325" y="79"/>
                </a:cubicBezTo>
                <a:cubicBezTo>
                  <a:pt x="218" y="152"/>
                  <a:pt x="218" y="152"/>
                  <a:pt x="218" y="152"/>
                </a:cubicBezTo>
                <a:cubicBezTo>
                  <a:pt x="196" y="170"/>
                  <a:pt x="210" y="202"/>
                  <a:pt x="210" y="202"/>
                </a:cubicBezTo>
                <a:cubicBezTo>
                  <a:pt x="264" y="309"/>
                  <a:pt x="264" y="309"/>
                  <a:pt x="264" y="309"/>
                </a:cubicBezTo>
                <a:cubicBezTo>
                  <a:pt x="284" y="340"/>
                  <a:pt x="253" y="389"/>
                  <a:pt x="253" y="389"/>
                </a:cubicBezTo>
                <a:cubicBezTo>
                  <a:pt x="235" y="421"/>
                  <a:pt x="195" y="431"/>
                  <a:pt x="195" y="431"/>
                </a:cubicBezTo>
                <a:cubicBezTo>
                  <a:pt x="73" y="421"/>
                  <a:pt x="73" y="421"/>
                  <a:pt x="73" y="421"/>
                </a:cubicBezTo>
                <a:cubicBezTo>
                  <a:pt x="30" y="419"/>
                  <a:pt x="25" y="459"/>
                  <a:pt x="25" y="459"/>
                </a:cubicBezTo>
                <a:cubicBezTo>
                  <a:pt x="6" y="563"/>
                  <a:pt x="6" y="563"/>
                  <a:pt x="6" y="563"/>
                </a:cubicBezTo>
                <a:cubicBezTo>
                  <a:pt x="0" y="600"/>
                  <a:pt x="36" y="607"/>
                  <a:pt x="36" y="607"/>
                </a:cubicBezTo>
                <a:cubicBezTo>
                  <a:pt x="148" y="644"/>
                  <a:pt x="148" y="644"/>
                  <a:pt x="148" y="644"/>
                </a:cubicBezTo>
                <a:cubicBezTo>
                  <a:pt x="189" y="655"/>
                  <a:pt x="195" y="714"/>
                  <a:pt x="195" y="714"/>
                </a:cubicBezTo>
                <a:cubicBezTo>
                  <a:pt x="208" y="764"/>
                  <a:pt x="183" y="783"/>
                  <a:pt x="183" y="783"/>
                </a:cubicBezTo>
                <a:cubicBezTo>
                  <a:pt x="97" y="865"/>
                  <a:pt x="97" y="865"/>
                  <a:pt x="97" y="865"/>
                </a:cubicBezTo>
                <a:cubicBezTo>
                  <a:pt x="67" y="888"/>
                  <a:pt x="87" y="920"/>
                  <a:pt x="87" y="920"/>
                </a:cubicBezTo>
                <a:cubicBezTo>
                  <a:pt x="149" y="1008"/>
                  <a:pt x="149" y="1008"/>
                  <a:pt x="149" y="1008"/>
                </a:cubicBezTo>
                <a:cubicBezTo>
                  <a:pt x="179" y="1038"/>
                  <a:pt x="201" y="1021"/>
                  <a:pt x="201" y="1021"/>
                </a:cubicBezTo>
                <a:cubicBezTo>
                  <a:pt x="315" y="963"/>
                  <a:pt x="315" y="963"/>
                  <a:pt x="315" y="963"/>
                </a:cubicBezTo>
                <a:cubicBezTo>
                  <a:pt x="356" y="943"/>
                  <a:pt x="400" y="987"/>
                  <a:pt x="400" y="987"/>
                </a:cubicBezTo>
                <a:cubicBezTo>
                  <a:pt x="437" y="1013"/>
                  <a:pt x="430" y="1046"/>
                  <a:pt x="430" y="1046"/>
                </a:cubicBezTo>
                <a:cubicBezTo>
                  <a:pt x="425" y="1163"/>
                  <a:pt x="425" y="1163"/>
                  <a:pt x="425" y="1163"/>
                </a:cubicBezTo>
                <a:cubicBezTo>
                  <a:pt x="422" y="1190"/>
                  <a:pt x="455" y="1202"/>
                  <a:pt x="455" y="1202"/>
                </a:cubicBezTo>
                <a:cubicBezTo>
                  <a:pt x="566" y="1221"/>
                  <a:pt x="566" y="1221"/>
                  <a:pt x="566" y="1221"/>
                </a:cubicBezTo>
                <a:cubicBezTo>
                  <a:pt x="605" y="1229"/>
                  <a:pt x="610" y="1199"/>
                  <a:pt x="610" y="1199"/>
                </a:cubicBezTo>
                <a:cubicBezTo>
                  <a:pt x="649" y="1075"/>
                  <a:pt x="649" y="1075"/>
                  <a:pt x="649" y="1075"/>
                </a:cubicBezTo>
                <a:cubicBezTo>
                  <a:pt x="661" y="1042"/>
                  <a:pt x="716" y="1034"/>
                  <a:pt x="716" y="1034"/>
                </a:cubicBezTo>
                <a:cubicBezTo>
                  <a:pt x="769" y="1019"/>
                  <a:pt x="794" y="1054"/>
                  <a:pt x="794" y="1054"/>
                </a:cubicBezTo>
                <a:cubicBezTo>
                  <a:pt x="866" y="1133"/>
                  <a:pt x="866" y="1133"/>
                  <a:pt x="866" y="1133"/>
                </a:cubicBezTo>
                <a:cubicBezTo>
                  <a:pt x="880" y="1157"/>
                  <a:pt x="911" y="1147"/>
                  <a:pt x="911" y="1147"/>
                </a:cubicBezTo>
                <a:cubicBezTo>
                  <a:pt x="1015" y="1076"/>
                  <a:pt x="1015" y="1076"/>
                  <a:pt x="1015" y="1076"/>
                </a:cubicBezTo>
                <a:cubicBezTo>
                  <a:pt x="1039" y="1054"/>
                  <a:pt x="1024" y="1032"/>
                  <a:pt x="1024" y="1032"/>
                </a:cubicBezTo>
                <a:cubicBezTo>
                  <a:pt x="961" y="895"/>
                  <a:pt x="961" y="895"/>
                  <a:pt x="961" y="895"/>
                </a:cubicBezTo>
                <a:cubicBezTo>
                  <a:pt x="952" y="871"/>
                  <a:pt x="989" y="831"/>
                  <a:pt x="989" y="831"/>
                </a:cubicBezTo>
                <a:cubicBezTo>
                  <a:pt x="1014" y="796"/>
                  <a:pt x="1045" y="798"/>
                  <a:pt x="1045" y="798"/>
                </a:cubicBezTo>
                <a:cubicBezTo>
                  <a:pt x="1154" y="801"/>
                  <a:pt x="1154" y="801"/>
                  <a:pt x="1154" y="801"/>
                </a:cubicBezTo>
                <a:cubicBezTo>
                  <a:pt x="1194" y="807"/>
                  <a:pt x="1197" y="785"/>
                  <a:pt x="1197" y="785"/>
                </a:cubicBezTo>
                <a:cubicBezTo>
                  <a:pt x="1197" y="785"/>
                  <a:pt x="1220" y="696"/>
                  <a:pt x="1225" y="665"/>
                </a:cubicBezTo>
                <a:close/>
                <a:moveTo>
                  <a:pt x="596" y="729"/>
                </a:moveTo>
                <a:cubicBezTo>
                  <a:pt x="531" y="718"/>
                  <a:pt x="488" y="657"/>
                  <a:pt x="499" y="592"/>
                </a:cubicBezTo>
                <a:cubicBezTo>
                  <a:pt x="510" y="528"/>
                  <a:pt x="571" y="484"/>
                  <a:pt x="636" y="495"/>
                </a:cubicBezTo>
                <a:cubicBezTo>
                  <a:pt x="701" y="507"/>
                  <a:pt x="744" y="568"/>
                  <a:pt x="733" y="632"/>
                </a:cubicBezTo>
                <a:cubicBezTo>
                  <a:pt x="722" y="697"/>
                  <a:pt x="660" y="740"/>
                  <a:pt x="596" y="729"/>
                </a:cubicBez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387B6-CDB2-4679-BD2C-238D40F9CBC7}"/>
              </a:ext>
            </a:extLst>
          </p:cNvPr>
          <p:cNvSpPr txBox="1"/>
          <p:nvPr/>
        </p:nvSpPr>
        <p:spPr>
          <a:xfrm>
            <a:off x="1245245" y="1940038"/>
            <a:ext cx="4824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评价代码考虑：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olidFill>
                  <a:schemeClr val="bg1"/>
                </a:solidFill>
              </a:rPr>
              <a:t>代码的可拓展性（有可能实现了额外的     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功能但并未真正实现可拓展性）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   </a:t>
            </a:r>
            <a:r>
              <a:rPr lang="zh-CN" altLang="en-US" dirty="0">
                <a:solidFill>
                  <a:schemeClr val="bg1"/>
                </a:solidFill>
              </a:rPr>
              <a:t>接口的设置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构造的形式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需不需要我们从底层找接口；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（能不能信任设计好的基类）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构造方式是不是受限制，比如必须显式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   </a:t>
            </a:r>
            <a:r>
              <a:rPr lang="zh-CN" altLang="en-US" dirty="0">
                <a:solidFill>
                  <a:schemeClr val="bg1"/>
                </a:solidFill>
              </a:rPr>
              <a:t>相似逻辑的功能是不是太过琐碎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41F44662-4CB6-4C19-997E-338BA9BA5102}"/>
              </a:ext>
            </a:extLst>
          </p:cNvPr>
          <p:cNvSpPr>
            <a:spLocks/>
          </p:cNvSpPr>
          <p:nvPr/>
        </p:nvSpPr>
        <p:spPr bwMode="auto">
          <a:xfrm>
            <a:off x="612774" y="371824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723</Words>
  <Application>Microsoft Office PowerPoint</Application>
  <PresentationFormat>宽屏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Dense</vt:lpstr>
      <vt:lpstr>FontAwesome</vt:lpstr>
      <vt:lpstr>Gill Sans</vt:lpstr>
      <vt:lpstr>Roboto</vt:lpstr>
      <vt:lpstr>等线</vt:lpstr>
      <vt:lpstr>等线 Light</vt:lpstr>
      <vt:lpstr>黑体</vt:lpstr>
      <vt:lpstr>华文行楷</vt:lpstr>
      <vt:lpstr>华文楷体</vt:lpstr>
      <vt:lpstr>宋体</vt:lpstr>
      <vt:lpstr>Agency FB</vt:lpstr>
      <vt:lpstr>Arial</vt:lpstr>
      <vt:lpstr>Arial</vt:lpstr>
      <vt:lpstr>Calibri</vt:lpstr>
      <vt:lpstr>Calibri Light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hanwen hu</cp:lastModifiedBy>
  <cp:revision>202</cp:revision>
  <dcterms:created xsi:type="dcterms:W3CDTF">2017-06-21T08:21:13Z</dcterms:created>
  <dcterms:modified xsi:type="dcterms:W3CDTF">2018-06-07T08:03:16Z</dcterms:modified>
</cp:coreProperties>
</file>