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4" r:id="rId6"/>
    <p:sldId id="261" r:id="rId7"/>
    <p:sldId id="266"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02DB3C10-B90A-4235-A2B6-A0055C41CFD4}" type="datetimeFigureOut">
              <a:rPr lang="en-US" smtClean="0"/>
              <a:t>1/25/2021</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24E8040-54A5-4AC8-8D1E-9712B447BF29}" type="slidenum">
              <a:rPr lang="en-US" smtClean="0"/>
              <a:t>‹#›</a:t>
            </a:fld>
            <a:endParaRPr lang="en-US"/>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30192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DB3C10-B90A-4235-A2B6-A0055C41CFD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E8040-54A5-4AC8-8D1E-9712B447BF29}" type="slidenum">
              <a:rPr lang="en-US" smtClean="0"/>
              <a:t>‹#›</a:t>
            </a:fld>
            <a:endParaRPr lang="en-US"/>
          </a:p>
        </p:txBody>
      </p:sp>
    </p:spTree>
    <p:extLst>
      <p:ext uri="{BB962C8B-B14F-4D97-AF65-F5344CB8AC3E}">
        <p14:creationId xmlns:p14="http://schemas.microsoft.com/office/powerpoint/2010/main" val="691793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02DB3C10-B90A-4235-A2B6-A0055C41CFD4}" type="datetimeFigureOut">
              <a:rPr lang="en-US" smtClean="0"/>
              <a:t>1/25/2021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24E8040-54A5-4AC8-8D1E-9712B447BF29}"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51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DB3C10-B90A-4235-A2B6-A0055C41CFD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E8040-54A5-4AC8-8D1E-9712B447BF29}" type="slidenum">
              <a:rPr lang="en-US" smtClean="0"/>
              <a:t>‹#›</a:t>
            </a:fld>
            <a:endParaRPr lang="en-US"/>
          </a:p>
        </p:txBody>
      </p:sp>
    </p:spTree>
    <p:extLst>
      <p:ext uri="{BB962C8B-B14F-4D97-AF65-F5344CB8AC3E}">
        <p14:creationId xmlns:p14="http://schemas.microsoft.com/office/powerpoint/2010/main" val="93241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2DB3C10-B90A-4235-A2B6-A0055C41CFD4}" type="datetimeFigureOut">
              <a:rPr lang="en-US" smtClean="0"/>
              <a:t>1/25/2021</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24E8040-54A5-4AC8-8D1E-9712B447BF29}"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3998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DB3C10-B90A-4235-A2B6-A0055C41CFD4}"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E8040-54A5-4AC8-8D1E-9712B447BF29}" type="slidenum">
              <a:rPr lang="en-US" smtClean="0"/>
              <a:t>‹#›</a:t>
            </a:fld>
            <a:endParaRPr lang="en-US"/>
          </a:p>
        </p:txBody>
      </p:sp>
    </p:spTree>
    <p:extLst>
      <p:ext uri="{BB962C8B-B14F-4D97-AF65-F5344CB8AC3E}">
        <p14:creationId xmlns:p14="http://schemas.microsoft.com/office/powerpoint/2010/main" val="195683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DB3C10-B90A-4235-A2B6-A0055C41CFD4}"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E8040-54A5-4AC8-8D1E-9712B447BF29}" type="slidenum">
              <a:rPr lang="en-US" smtClean="0"/>
              <a:t>‹#›</a:t>
            </a:fld>
            <a:endParaRPr lang="en-US"/>
          </a:p>
        </p:txBody>
      </p:sp>
    </p:spTree>
    <p:extLst>
      <p:ext uri="{BB962C8B-B14F-4D97-AF65-F5344CB8AC3E}">
        <p14:creationId xmlns:p14="http://schemas.microsoft.com/office/powerpoint/2010/main" val="404485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DB3C10-B90A-4235-A2B6-A0055C41CFD4}"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E8040-54A5-4AC8-8D1E-9712B447BF29}" type="slidenum">
              <a:rPr lang="en-US" smtClean="0"/>
              <a:t>‹#›</a:t>
            </a:fld>
            <a:endParaRPr lang="en-US"/>
          </a:p>
        </p:txBody>
      </p:sp>
    </p:spTree>
    <p:extLst>
      <p:ext uri="{BB962C8B-B14F-4D97-AF65-F5344CB8AC3E}">
        <p14:creationId xmlns:p14="http://schemas.microsoft.com/office/powerpoint/2010/main" val="347309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02DB3C10-B90A-4235-A2B6-A0055C41CFD4}"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E8040-54A5-4AC8-8D1E-9712B447BF29}" type="slidenum">
              <a:rPr lang="en-US" smtClean="0"/>
              <a:t>‹#›</a:t>
            </a:fld>
            <a:endParaRPr lang="en-US"/>
          </a:p>
        </p:txBody>
      </p:sp>
    </p:spTree>
    <p:extLst>
      <p:ext uri="{BB962C8B-B14F-4D97-AF65-F5344CB8AC3E}">
        <p14:creationId xmlns:p14="http://schemas.microsoft.com/office/powerpoint/2010/main" val="371401614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02DB3C10-B90A-4235-A2B6-A0055C41CFD4}" type="datetimeFigureOut">
              <a:rPr lang="en-US" smtClean="0"/>
              <a:t>1/25/2021</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24E8040-54A5-4AC8-8D1E-9712B447BF29}" type="slidenum">
              <a:rPr lang="en-US" smtClean="0"/>
              <a:t>‹#›</a:t>
            </a:fld>
            <a:endParaRPr lang="en-US"/>
          </a:p>
        </p:txBody>
      </p:sp>
    </p:spTree>
    <p:extLst>
      <p:ext uri="{BB962C8B-B14F-4D97-AF65-F5344CB8AC3E}">
        <p14:creationId xmlns:p14="http://schemas.microsoft.com/office/powerpoint/2010/main" val="418922986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02DB3C10-B90A-4235-A2B6-A0055C41CFD4}" type="datetimeFigureOut">
              <a:rPr lang="en-US" smtClean="0"/>
              <a:t>1/25/2021</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24E8040-54A5-4AC8-8D1E-9712B447BF29}" type="slidenum">
              <a:rPr lang="en-US" smtClean="0"/>
              <a:t>‹#›</a:t>
            </a:fld>
            <a:endParaRPr lang="en-US"/>
          </a:p>
        </p:txBody>
      </p:sp>
    </p:spTree>
    <p:extLst>
      <p:ext uri="{BB962C8B-B14F-4D97-AF65-F5344CB8AC3E}">
        <p14:creationId xmlns:p14="http://schemas.microsoft.com/office/powerpoint/2010/main" val="232429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02DB3C10-B90A-4235-A2B6-A0055C41CFD4}" type="datetimeFigureOut">
              <a:rPr lang="en-US" smtClean="0"/>
              <a:t>1/25/2021</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24E8040-54A5-4AC8-8D1E-9712B447BF29}"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5583137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42D3-D754-41E8-AD19-B59860D0D8F5}"/>
              </a:ext>
            </a:extLst>
          </p:cNvPr>
          <p:cNvSpPr>
            <a:spLocks noGrp="1"/>
          </p:cNvSpPr>
          <p:nvPr>
            <p:ph type="ctrTitle"/>
          </p:nvPr>
        </p:nvSpPr>
        <p:spPr/>
        <p:txBody>
          <a:bodyPr>
            <a:normAutofit/>
          </a:bodyPr>
          <a:lstStyle/>
          <a:p>
            <a:r>
              <a:rPr lang="en-US" sz="6000" dirty="0"/>
              <a:t>Text Similarity</a:t>
            </a:r>
          </a:p>
        </p:txBody>
      </p:sp>
    </p:spTree>
    <p:extLst>
      <p:ext uri="{BB962C8B-B14F-4D97-AF65-F5344CB8AC3E}">
        <p14:creationId xmlns:p14="http://schemas.microsoft.com/office/powerpoint/2010/main" val="40437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7CDFF6A-E83D-4C7E-9D31-25E636EEEDEB}"/>
              </a:ext>
            </a:extLst>
          </p:cNvPr>
          <p:cNvSpPr>
            <a:spLocks noGrp="1"/>
          </p:cNvSpPr>
          <p:nvPr>
            <p:ph type="title"/>
          </p:nvPr>
        </p:nvSpPr>
        <p:spPr>
          <a:xfrm>
            <a:off x="838200" y="1484243"/>
            <a:ext cx="10515600" cy="3688245"/>
          </a:xfrm>
        </p:spPr>
        <p:txBody>
          <a:bodyPr>
            <a:normAutofit fontScale="90000"/>
          </a:bodyPr>
          <a:lstStyle/>
          <a:p>
            <a:br>
              <a:rPr lang="en-US" dirty="0"/>
            </a:br>
            <a:r>
              <a:rPr lang="en-US" dirty="0"/>
              <a:t>By:</a:t>
            </a:r>
          </a:p>
          <a:p>
            <a:pPr algn="ctr"/>
            <a:r>
              <a:rPr lang="en-US" dirty="0"/>
              <a:t>Elle </a:t>
            </a:r>
            <a:r>
              <a:rPr lang="en-US" dirty="0" err="1"/>
              <a:t>Aliz</a:t>
            </a:r>
            <a:r>
              <a:rPr lang="en-US" dirty="0"/>
              <a:t> </a:t>
            </a:r>
            <a:r>
              <a:rPr lang="en-US" dirty="0" err="1"/>
              <a:t>binti</a:t>
            </a:r>
            <a:r>
              <a:rPr lang="en-US" dirty="0"/>
              <a:t> </a:t>
            </a:r>
            <a:r>
              <a:rPr lang="en-US" dirty="0" err="1"/>
              <a:t>Aminudin</a:t>
            </a:r>
            <a:br>
              <a:rPr lang="en-US" dirty="0"/>
            </a:br>
            <a:r>
              <a:rPr lang="en-US" dirty="0" err="1"/>
              <a:t>Gion</a:t>
            </a:r>
            <a:r>
              <a:rPr lang="en-US" dirty="0"/>
              <a:t> Min Ming</a:t>
            </a:r>
            <a:br>
              <a:rPr lang="en-US" dirty="0"/>
            </a:br>
            <a:r>
              <a:rPr lang="en-US" dirty="0" err="1"/>
              <a:t>Thittima</a:t>
            </a:r>
            <a:r>
              <a:rPr lang="en-US" dirty="0"/>
              <a:t> A/P Wat</a:t>
            </a:r>
            <a:br>
              <a:rPr lang="en-US" dirty="0"/>
            </a:br>
            <a:r>
              <a:rPr lang="en-US" dirty="0"/>
              <a:t>Zaiti Akta </a:t>
            </a:r>
            <a:r>
              <a:rPr lang="en-US" dirty="0" err="1"/>
              <a:t>binti</a:t>
            </a:r>
            <a:r>
              <a:rPr lang="en-US" dirty="0"/>
              <a:t> </a:t>
            </a:r>
            <a:r>
              <a:rPr lang="en-US" dirty="0" err="1"/>
              <a:t>Zaharuddin</a:t>
            </a:r>
            <a:endParaRPr lang="en-US" dirty="0"/>
          </a:p>
        </p:txBody>
      </p:sp>
    </p:spTree>
    <p:extLst>
      <p:ext uri="{BB962C8B-B14F-4D97-AF65-F5344CB8AC3E}">
        <p14:creationId xmlns:p14="http://schemas.microsoft.com/office/powerpoint/2010/main" val="115192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8D09-0B80-491E-8361-A143CDBAE4D7}"/>
              </a:ext>
            </a:extLst>
          </p:cNvPr>
          <p:cNvSpPr>
            <a:spLocks noGrp="1"/>
          </p:cNvSpPr>
          <p:nvPr>
            <p:ph type="title"/>
          </p:nvPr>
        </p:nvSpPr>
        <p:spPr/>
        <p:txBody>
          <a:bodyPr>
            <a:noAutofit/>
          </a:bodyPr>
          <a:lstStyle/>
          <a:p>
            <a:r>
              <a:rPr lang="en-US" sz="2800" b="0" i="0" dirty="0">
                <a:solidFill>
                  <a:srgbClr val="000000"/>
                </a:solidFill>
                <a:effectLst/>
                <a:latin typeface="WordVisi_MSFontService"/>
              </a:rPr>
              <a:t>Text Similarity is one of NLP's basic methods used by its context or surface to find the closeness between two chunks of text. </a:t>
            </a:r>
            <a:endParaRPr lang="en-US" sz="2800" dirty="0"/>
          </a:p>
        </p:txBody>
      </p:sp>
      <p:sp>
        <p:nvSpPr>
          <p:cNvPr id="3" name="Text Placeholder 2">
            <a:extLst>
              <a:ext uri="{FF2B5EF4-FFF2-40B4-BE49-F238E27FC236}">
                <a16:creationId xmlns:a16="http://schemas.microsoft.com/office/drawing/2014/main" id="{0810A97E-4009-45F6-BDAD-837DFB81BA4B}"/>
              </a:ext>
            </a:extLst>
          </p:cNvPr>
          <p:cNvSpPr>
            <a:spLocks noGrp="1"/>
          </p:cNvSpPr>
          <p:nvPr>
            <p:ph type="body" idx="1"/>
          </p:nvPr>
        </p:nvSpPr>
        <p:spPr>
          <a:xfrm>
            <a:off x="3808926" y="3890381"/>
            <a:ext cx="4566474" cy="1038807"/>
          </a:xfrm>
        </p:spPr>
        <p:txBody>
          <a:bodyPr>
            <a:normAutofit/>
          </a:bodyPr>
          <a:lstStyle/>
          <a:p>
            <a:r>
              <a:rPr lang="en-US" sz="4800" b="1" dirty="0"/>
              <a:t>INTRODUCTION</a:t>
            </a:r>
          </a:p>
        </p:txBody>
      </p:sp>
    </p:spTree>
    <p:extLst>
      <p:ext uri="{BB962C8B-B14F-4D97-AF65-F5344CB8AC3E}">
        <p14:creationId xmlns:p14="http://schemas.microsoft.com/office/powerpoint/2010/main" val="44145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4AB291A-8F19-4D2F-A322-5B3A7933D88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94719"/>
          <a:stretch/>
        </p:blipFill>
        <p:spPr>
          <a:xfrm>
            <a:off x="684388" y="1"/>
            <a:ext cx="5928447" cy="6857999"/>
          </a:xfrm>
        </p:spPr>
      </p:pic>
      <p:sp>
        <p:nvSpPr>
          <p:cNvPr id="2" name="Title 1">
            <a:extLst>
              <a:ext uri="{FF2B5EF4-FFF2-40B4-BE49-F238E27FC236}">
                <a16:creationId xmlns:a16="http://schemas.microsoft.com/office/drawing/2014/main" id="{1E8E8DC6-9E72-4156-8C0D-A04C9D63CEAD}"/>
              </a:ext>
            </a:extLst>
          </p:cNvPr>
          <p:cNvSpPr>
            <a:spLocks noGrp="1"/>
          </p:cNvSpPr>
          <p:nvPr>
            <p:ph type="title"/>
          </p:nvPr>
        </p:nvSpPr>
        <p:spPr>
          <a:xfrm>
            <a:off x="4517484" y="2453640"/>
            <a:ext cx="3871990" cy="975360"/>
          </a:xfrm>
        </p:spPr>
        <p:txBody>
          <a:bodyPr/>
          <a:lstStyle/>
          <a:p>
            <a:r>
              <a:rPr lang="en-US" dirty="0"/>
              <a:t>Flowchart</a:t>
            </a:r>
          </a:p>
        </p:txBody>
      </p:sp>
    </p:spTree>
    <p:extLst>
      <p:ext uri="{BB962C8B-B14F-4D97-AF65-F5344CB8AC3E}">
        <p14:creationId xmlns:p14="http://schemas.microsoft.com/office/powerpoint/2010/main" val="238186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E095-94FE-4D67-9A1D-293FA9A7106A}"/>
              </a:ext>
            </a:extLst>
          </p:cNvPr>
          <p:cNvSpPr>
            <a:spLocks noGrp="1"/>
          </p:cNvSpPr>
          <p:nvPr>
            <p:ph type="title"/>
          </p:nvPr>
        </p:nvSpPr>
        <p:spPr>
          <a:xfrm>
            <a:off x="2806706" y="1044595"/>
            <a:ext cx="8897565" cy="1069955"/>
          </a:xfrm>
        </p:spPr>
        <p:txBody>
          <a:bodyPr>
            <a:normAutofit/>
          </a:bodyPr>
          <a:lstStyle/>
          <a:p>
            <a:r>
              <a:rPr lang="en-US" sz="6000" dirty="0"/>
              <a:t>Pseudocode</a:t>
            </a:r>
          </a:p>
        </p:txBody>
      </p:sp>
      <p:sp>
        <p:nvSpPr>
          <p:cNvPr id="3" name="Content Placeholder 2">
            <a:extLst>
              <a:ext uri="{FF2B5EF4-FFF2-40B4-BE49-F238E27FC236}">
                <a16:creationId xmlns:a16="http://schemas.microsoft.com/office/drawing/2014/main" id="{BECFA570-99E5-4D13-B262-9D5AEC88DBA5}"/>
              </a:ext>
            </a:extLst>
          </p:cNvPr>
          <p:cNvSpPr>
            <a:spLocks noGrp="1"/>
          </p:cNvSpPr>
          <p:nvPr>
            <p:ph idx="1"/>
          </p:nvPr>
        </p:nvSpPr>
        <p:spPr>
          <a:xfrm>
            <a:off x="487729" y="2114550"/>
            <a:ext cx="6477000" cy="4095750"/>
          </a:xfrm>
        </p:spPr>
        <p:txBody>
          <a:bodyPr>
            <a:noAutofit/>
          </a:bodyPr>
          <a:lstStyle/>
          <a:p>
            <a:pPr marL="0" indent="0">
              <a:lnSpc>
                <a:spcPct val="100000"/>
              </a:lnSpc>
              <a:buNone/>
            </a:pPr>
            <a:r>
              <a:rPr lang="en-US" dirty="0"/>
              <a:t>Start</a:t>
            </a:r>
          </a:p>
          <a:p>
            <a:pPr marL="0" indent="0">
              <a:lnSpc>
                <a:spcPct val="100000"/>
              </a:lnSpc>
              <a:buNone/>
            </a:pPr>
            <a:r>
              <a:rPr lang="en-US" dirty="0"/>
              <a:t> 	Input 1st Text File;</a:t>
            </a:r>
          </a:p>
          <a:p>
            <a:pPr marL="0" indent="0">
              <a:lnSpc>
                <a:spcPct val="100000"/>
              </a:lnSpc>
              <a:buNone/>
            </a:pPr>
            <a:r>
              <a:rPr lang="en-US" dirty="0"/>
              <a:t> 		then File Open and Path Display;</a:t>
            </a:r>
          </a:p>
          <a:p>
            <a:pPr marL="0" indent="0">
              <a:lnSpc>
                <a:spcPct val="100000"/>
              </a:lnSpc>
              <a:buNone/>
            </a:pPr>
            <a:r>
              <a:rPr lang="en-US" dirty="0"/>
              <a:t> 	Input 2nd Text File;</a:t>
            </a:r>
          </a:p>
          <a:p>
            <a:pPr marL="0" indent="0">
              <a:lnSpc>
                <a:spcPct val="100000"/>
              </a:lnSpc>
              <a:buNone/>
            </a:pPr>
            <a:r>
              <a:rPr lang="en-US" dirty="0"/>
              <a:t> 		then File Open and Path Display;</a:t>
            </a:r>
          </a:p>
          <a:p>
            <a:pPr marL="0" indent="0">
              <a:lnSpc>
                <a:spcPct val="100000"/>
              </a:lnSpc>
              <a:buNone/>
            </a:pPr>
            <a:r>
              <a:rPr lang="en-US" dirty="0"/>
              <a:t> 	If (Submit==yes);</a:t>
            </a:r>
          </a:p>
          <a:p>
            <a:pPr marL="0" indent="0">
              <a:lnSpc>
                <a:spcPct val="100000"/>
              </a:lnSpc>
              <a:buNone/>
            </a:pPr>
            <a:r>
              <a:rPr lang="en-US" dirty="0"/>
              <a:t> 		Calculate Percentage of Similarity;</a:t>
            </a:r>
          </a:p>
          <a:p>
            <a:pPr marL="0" indent="0">
              <a:lnSpc>
                <a:spcPct val="100000"/>
              </a:lnSpc>
              <a:buNone/>
            </a:pPr>
            <a:r>
              <a:rPr lang="en-US" dirty="0"/>
              <a:t> 		then Display Percentage of Similarity;</a:t>
            </a:r>
          </a:p>
          <a:p>
            <a:pPr marL="0" indent="0">
              <a:lnSpc>
                <a:spcPct val="100000"/>
              </a:lnSpc>
              <a:buNone/>
            </a:pPr>
            <a:r>
              <a:rPr lang="en-US" dirty="0"/>
              <a:t> 	else </a:t>
            </a:r>
          </a:p>
          <a:p>
            <a:pPr marL="0" indent="0">
              <a:lnSpc>
                <a:spcPct val="100000"/>
              </a:lnSpc>
              <a:buNone/>
            </a:pPr>
            <a:r>
              <a:rPr lang="en-US" dirty="0"/>
              <a:t> 		exit;</a:t>
            </a:r>
          </a:p>
          <a:p>
            <a:pPr marL="0" indent="0">
              <a:lnSpc>
                <a:spcPct val="100000"/>
              </a:lnSpc>
              <a:buNone/>
            </a:pPr>
            <a:r>
              <a:rPr lang="en-US" dirty="0"/>
              <a:t>End</a:t>
            </a:r>
          </a:p>
        </p:txBody>
      </p:sp>
    </p:spTree>
    <p:extLst>
      <p:ext uri="{BB962C8B-B14F-4D97-AF65-F5344CB8AC3E}">
        <p14:creationId xmlns:p14="http://schemas.microsoft.com/office/powerpoint/2010/main" val="377468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6E0F-F1F8-4BC8-BBA9-6AFB15903749}"/>
              </a:ext>
            </a:extLst>
          </p:cNvPr>
          <p:cNvSpPr>
            <a:spLocks noGrp="1"/>
          </p:cNvSpPr>
          <p:nvPr>
            <p:ph type="title"/>
          </p:nvPr>
        </p:nvSpPr>
        <p:spPr/>
        <p:txBody>
          <a:bodyPr>
            <a:normAutofit/>
          </a:bodyPr>
          <a:lstStyle/>
          <a:p>
            <a:r>
              <a:rPr lang="en-US" sz="6000" dirty="0"/>
              <a:t>Interfaces</a:t>
            </a:r>
          </a:p>
        </p:txBody>
      </p:sp>
      <p:sp>
        <p:nvSpPr>
          <p:cNvPr id="3" name="TextBox 2">
            <a:extLst>
              <a:ext uri="{FF2B5EF4-FFF2-40B4-BE49-F238E27FC236}">
                <a16:creationId xmlns:a16="http://schemas.microsoft.com/office/drawing/2014/main" id="{04C9DEFA-2816-4EBA-844F-96EA6DA57422}"/>
              </a:ext>
            </a:extLst>
          </p:cNvPr>
          <p:cNvSpPr txBox="1"/>
          <p:nvPr/>
        </p:nvSpPr>
        <p:spPr>
          <a:xfrm>
            <a:off x="9227771" y="2400300"/>
            <a:ext cx="2476500" cy="4154984"/>
          </a:xfrm>
          <a:prstGeom prst="rect">
            <a:avLst/>
          </a:prstGeom>
          <a:noFill/>
        </p:spPr>
        <p:txBody>
          <a:bodyPr wrap="square" rtlCol="0">
            <a:spAutoFit/>
          </a:bodyPr>
          <a:lstStyle/>
          <a:p>
            <a:pPr algn="thaiDist"/>
            <a:r>
              <a:rPr lang="en-US" sz="2400" dirty="0">
                <a:solidFill>
                  <a:srgbClr val="000000"/>
                </a:solidFill>
                <a:latin typeface="Calibri" panose="020F0502020204030204" pitchFamily="34" charset="0"/>
              </a:rPr>
              <a:t>T</a:t>
            </a:r>
            <a:r>
              <a:rPr lang="en-US" sz="2400" b="0" i="0" dirty="0">
                <a:solidFill>
                  <a:srgbClr val="000000"/>
                </a:solidFill>
                <a:effectLst/>
                <a:latin typeface="Calibri" panose="020F0502020204030204" pitchFamily="34" charset="0"/>
              </a:rPr>
              <a:t>he interface was made by using </a:t>
            </a:r>
            <a:r>
              <a:rPr lang="en-US" sz="2400" b="0" i="0" dirty="0" err="1">
                <a:solidFill>
                  <a:srgbClr val="000000"/>
                </a:solidFill>
                <a:effectLst/>
                <a:latin typeface="Calibri" panose="020F0502020204030204" pitchFamily="34" charset="0"/>
              </a:rPr>
              <a:t>Tkinter</a:t>
            </a:r>
            <a:r>
              <a:rPr lang="en-US" sz="2400" b="0" i="0" dirty="0">
                <a:solidFill>
                  <a:srgbClr val="000000"/>
                </a:solidFill>
                <a:effectLst/>
                <a:latin typeface="Calibri" panose="020F0502020204030204" pitchFamily="34" charset="0"/>
              </a:rPr>
              <a:t>. </a:t>
            </a:r>
            <a:r>
              <a:rPr lang="en-US" sz="2400" b="0" i="0" dirty="0" err="1">
                <a:solidFill>
                  <a:srgbClr val="000000"/>
                </a:solidFill>
                <a:effectLst/>
                <a:latin typeface="Calibri" panose="020F0502020204030204" pitchFamily="34" charset="0"/>
              </a:rPr>
              <a:t>Tkinter</a:t>
            </a:r>
            <a:r>
              <a:rPr lang="en-US" sz="2400" b="0" i="0" dirty="0">
                <a:solidFill>
                  <a:srgbClr val="000000"/>
                </a:solidFill>
                <a:effectLst/>
                <a:latin typeface="Calibri" panose="020F0502020204030204" pitchFamily="34" charset="0"/>
              </a:rPr>
              <a:t> is a framework provides Python users with a simple way to create GUI elements using the widgets found in the Tk toolkit.</a:t>
            </a:r>
            <a:endParaRPr lang="en-US" sz="2400" dirty="0"/>
          </a:p>
        </p:txBody>
      </p:sp>
      <p:pic>
        <p:nvPicPr>
          <p:cNvPr id="1030" name="Picture 6">
            <a:extLst>
              <a:ext uri="{FF2B5EF4-FFF2-40B4-BE49-F238E27FC236}">
                <a16:creationId xmlns:a16="http://schemas.microsoft.com/office/drawing/2014/main" id="{682F6A21-D989-4776-9FC1-65E01FA371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826"/>
          <a:stretch/>
        </p:blipFill>
        <p:spPr bwMode="auto">
          <a:xfrm>
            <a:off x="3105150" y="2455894"/>
            <a:ext cx="5981700" cy="409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2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35FCE23-39E3-4FD3-8D2C-CE53D8A4EE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478"/>
          <a:stretch/>
        </p:blipFill>
        <p:spPr bwMode="auto">
          <a:xfrm>
            <a:off x="509396" y="730589"/>
            <a:ext cx="6638925" cy="35697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04D017-BEF0-4730-B0D2-13C1DA1E3BA2}"/>
              </a:ext>
            </a:extLst>
          </p:cNvPr>
          <p:cNvSpPr txBox="1"/>
          <p:nvPr/>
        </p:nvSpPr>
        <p:spPr>
          <a:xfrm>
            <a:off x="8309113" y="1136311"/>
            <a:ext cx="2756452" cy="369332"/>
          </a:xfrm>
          <a:prstGeom prst="rect">
            <a:avLst/>
          </a:prstGeom>
          <a:noFill/>
        </p:spPr>
        <p:txBody>
          <a:bodyPr wrap="square" rtlCol="0">
            <a:spAutoFit/>
          </a:bodyPr>
          <a:lstStyle/>
          <a:p>
            <a:r>
              <a:rPr lang="en-US" dirty="0"/>
              <a:t>Path of the Browse File</a:t>
            </a:r>
          </a:p>
        </p:txBody>
      </p:sp>
      <p:cxnSp>
        <p:nvCxnSpPr>
          <p:cNvPr id="6" name="Straight Arrow Connector 5">
            <a:extLst>
              <a:ext uri="{FF2B5EF4-FFF2-40B4-BE49-F238E27FC236}">
                <a16:creationId xmlns:a16="http://schemas.microsoft.com/office/drawing/2014/main" id="{7B852B3F-9F28-4F8A-B7D5-B5385BA7F5C2}"/>
              </a:ext>
            </a:extLst>
          </p:cNvPr>
          <p:cNvCxnSpPr/>
          <p:nvPr/>
        </p:nvCxnSpPr>
        <p:spPr>
          <a:xfrm flipV="1">
            <a:off x="6096000" y="1505643"/>
            <a:ext cx="2213113" cy="1052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F107A32-F8FB-4856-9CE7-F35C342E0588}"/>
              </a:ext>
            </a:extLst>
          </p:cNvPr>
          <p:cNvCxnSpPr>
            <a:endCxn id="4" idx="1"/>
          </p:cNvCxnSpPr>
          <p:nvPr/>
        </p:nvCxnSpPr>
        <p:spPr>
          <a:xfrm flipV="1">
            <a:off x="6096000" y="1320977"/>
            <a:ext cx="2213113" cy="32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A1886E-69F7-442F-AD48-B3B98A63759B}"/>
              </a:ext>
            </a:extLst>
          </p:cNvPr>
          <p:cNvCxnSpPr>
            <a:cxnSpLocks/>
          </p:cNvCxnSpPr>
          <p:nvPr/>
        </p:nvCxnSpPr>
        <p:spPr>
          <a:xfrm>
            <a:off x="4015409" y="3723861"/>
            <a:ext cx="384313" cy="967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A557FA8-18A2-4DDA-B55D-C3338F20BDE1}"/>
              </a:ext>
            </a:extLst>
          </p:cNvPr>
          <p:cNvSpPr txBox="1"/>
          <p:nvPr/>
        </p:nvSpPr>
        <p:spPr>
          <a:xfrm>
            <a:off x="2173358" y="4691270"/>
            <a:ext cx="4974964" cy="369332"/>
          </a:xfrm>
          <a:prstGeom prst="rect">
            <a:avLst/>
          </a:prstGeom>
          <a:noFill/>
        </p:spPr>
        <p:txBody>
          <a:bodyPr wrap="square" rtlCol="0">
            <a:spAutoFit/>
          </a:bodyPr>
          <a:lstStyle/>
          <a:p>
            <a:r>
              <a:rPr lang="en-US" dirty="0"/>
              <a:t>The Similarities Percentage from Both Browse File</a:t>
            </a:r>
          </a:p>
        </p:txBody>
      </p:sp>
    </p:spTree>
    <p:extLst>
      <p:ext uri="{BB962C8B-B14F-4D97-AF65-F5344CB8AC3E}">
        <p14:creationId xmlns:p14="http://schemas.microsoft.com/office/powerpoint/2010/main" val="143908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AECE-3528-4C1F-B0F6-B5984943FDF5}"/>
              </a:ext>
            </a:extLst>
          </p:cNvPr>
          <p:cNvSpPr>
            <a:spLocks noGrp="1"/>
          </p:cNvSpPr>
          <p:nvPr>
            <p:ph type="title"/>
          </p:nvPr>
        </p:nvSpPr>
        <p:spPr>
          <a:xfrm>
            <a:off x="640129" y="1304740"/>
            <a:ext cx="11551871" cy="1563624"/>
          </a:xfrm>
        </p:spPr>
        <p:txBody>
          <a:bodyPr>
            <a:noAutofit/>
          </a:bodyPr>
          <a:lstStyle/>
          <a:p>
            <a:r>
              <a:rPr lang="en-US" sz="5400" dirty="0"/>
              <a:t>Strength and Weakness of System</a:t>
            </a:r>
          </a:p>
        </p:txBody>
      </p:sp>
      <p:sp>
        <p:nvSpPr>
          <p:cNvPr id="3" name="Text Placeholder 2">
            <a:extLst>
              <a:ext uri="{FF2B5EF4-FFF2-40B4-BE49-F238E27FC236}">
                <a16:creationId xmlns:a16="http://schemas.microsoft.com/office/drawing/2014/main" id="{2A2F0179-C30B-4E45-9729-243A4660369A}"/>
              </a:ext>
            </a:extLst>
          </p:cNvPr>
          <p:cNvSpPr>
            <a:spLocks noGrp="1"/>
          </p:cNvSpPr>
          <p:nvPr>
            <p:ph type="body" idx="1"/>
          </p:nvPr>
        </p:nvSpPr>
        <p:spPr/>
        <p:txBody>
          <a:bodyPr/>
          <a:lstStyle/>
          <a:p>
            <a:pPr algn="ctr"/>
            <a:r>
              <a:rPr lang="en-US" sz="4400" dirty="0"/>
              <a:t>Strength</a:t>
            </a:r>
            <a:endParaRPr lang="en-US" dirty="0"/>
          </a:p>
        </p:txBody>
      </p:sp>
      <p:sp>
        <p:nvSpPr>
          <p:cNvPr id="4" name="Content Placeholder 3">
            <a:extLst>
              <a:ext uri="{FF2B5EF4-FFF2-40B4-BE49-F238E27FC236}">
                <a16:creationId xmlns:a16="http://schemas.microsoft.com/office/drawing/2014/main" id="{0B13D7EF-2129-4CF5-B46F-AEC3D55D14C1}"/>
              </a:ext>
            </a:extLst>
          </p:cNvPr>
          <p:cNvSpPr>
            <a:spLocks noGrp="1"/>
          </p:cNvSpPr>
          <p:nvPr>
            <p:ph sz="half" idx="2"/>
          </p:nvPr>
        </p:nvSpPr>
        <p:spPr/>
        <p:txBody>
          <a:bodyPr>
            <a:normAutofit/>
          </a:bodyPr>
          <a:lstStyle/>
          <a:p>
            <a:pPr marL="457200" indent="-457200">
              <a:buFont typeface="+mj-lt"/>
              <a:buAutoNum type="arabicPeriod"/>
            </a:pPr>
            <a:r>
              <a:rPr lang="en-US" sz="2400" b="0" i="0" u="none" strike="noStrike" dirty="0">
                <a:solidFill>
                  <a:srgbClr val="000000"/>
                </a:solidFill>
                <a:effectLst/>
                <a:latin typeface="Calibri" panose="020F0502020204030204" pitchFamily="34" charset="0"/>
              </a:rPr>
              <a:t>Can check the percentage of similarities of document in a fleeting period.</a:t>
            </a:r>
            <a:r>
              <a:rPr lang="en-US" sz="2400" b="0" i="0" dirty="0">
                <a:solidFill>
                  <a:srgbClr val="000000"/>
                </a:solidFill>
                <a:effectLst/>
                <a:latin typeface="Calibri" panose="020F0502020204030204" pitchFamily="34" charset="0"/>
              </a:rPr>
              <a:t> </a:t>
            </a:r>
          </a:p>
          <a:p>
            <a:pPr marL="457200" indent="-457200">
              <a:buFont typeface="+mj-lt"/>
              <a:buAutoNum type="arabicPeriod"/>
            </a:pPr>
            <a:r>
              <a:rPr lang="en-US" sz="2400" b="0" i="0" u="none" strike="noStrike" dirty="0">
                <a:solidFill>
                  <a:srgbClr val="000000"/>
                </a:solidFill>
                <a:effectLst/>
                <a:latin typeface="Calibri" panose="020F0502020204030204" pitchFamily="34" charset="0"/>
              </a:rPr>
              <a:t>Friendly User Interfaces</a:t>
            </a:r>
            <a:r>
              <a:rPr lang="en-US" sz="2400" b="0" i="0" dirty="0">
                <a:solidFill>
                  <a:srgbClr val="000000"/>
                </a:solidFill>
                <a:effectLst/>
                <a:latin typeface="Calibri" panose="020F0502020204030204" pitchFamily="34" charset="0"/>
              </a:rPr>
              <a:t> </a:t>
            </a:r>
            <a:endParaRPr lang="en-US" sz="2400" dirty="0">
              <a:solidFill>
                <a:srgbClr val="000000"/>
              </a:solidFill>
              <a:latin typeface="Calibri" panose="020F0502020204030204" pitchFamily="34" charset="0"/>
            </a:endParaRPr>
          </a:p>
          <a:p>
            <a:pPr marL="457200" indent="-457200">
              <a:buFont typeface="+mj-lt"/>
              <a:buAutoNum type="arabicPeriod"/>
            </a:pPr>
            <a:r>
              <a:rPr lang="en-US" sz="2400" b="0" i="0" u="none" strike="noStrike" dirty="0">
                <a:solidFill>
                  <a:srgbClr val="000000"/>
                </a:solidFill>
                <a:effectLst/>
                <a:latin typeface="Calibri" panose="020F0502020204030204" pitchFamily="34" charset="0"/>
              </a:rPr>
              <a:t>Available and free for all users</a:t>
            </a:r>
            <a:r>
              <a:rPr lang="en-US" sz="2400" b="0" i="0" dirty="0">
                <a:solidFill>
                  <a:srgbClr val="000000"/>
                </a:solidFill>
                <a:effectLst/>
                <a:latin typeface="Calibri" panose="020F0502020204030204" pitchFamily="34" charset="0"/>
              </a:rPr>
              <a:t> </a:t>
            </a:r>
            <a:endParaRPr lang="en-US" sz="2400" dirty="0"/>
          </a:p>
        </p:txBody>
      </p:sp>
      <p:sp>
        <p:nvSpPr>
          <p:cNvPr id="5" name="Text Placeholder 4">
            <a:extLst>
              <a:ext uri="{FF2B5EF4-FFF2-40B4-BE49-F238E27FC236}">
                <a16:creationId xmlns:a16="http://schemas.microsoft.com/office/drawing/2014/main" id="{3E58381E-1958-4CEF-9C62-49A116574720}"/>
              </a:ext>
            </a:extLst>
          </p:cNvPr>
          <p:cNvSpPr>
            <a:spLocks noGrp="1"/>
          </p:cNvSpPr>
          <p:nvPr>
            <p:ph type="body" sz="quarter" idx="3"/>
          </p:nvPr>
        </p:nvSpPr>
        <p:spPr/>
        <p:txBody>
          <a:bodyPr/>
          <a:lstStyle/>
          <a:p>
            <a:pPr algn="ctr"/>
            <a:r>
              <a:rPr lang="en-US" sz="4400" dirty="0"/>
              <a:t>Weakness</a:t>
            </a:r>
            <a:endParaRPr lang="en-US" dirty="0"/>
          </a:p>
        </p:txBody>
      </p:sp>
      <p:sp>
        <p:nvSpPr>
          <p:cNvPr id="6" name="Content Placeholder 5">
            <a:extLst>
              <a:ext uri="{FF2B5EF4-FFF2-40B4-BE49-F238E27FC236}">
                <a16:creationId xmlns:a16="http://schemas.microsoft.com/office/drawing/2014/main" id="{1D069BC9-4882-41CB-B087-4ED035408812}"/>
              </a:ext>
            </a:extLst>
          </p:cNvPr>
          <p:cNvSpPr>
            <a:spLocks noGrp="1"/>
          </p:cNvSpPr>
          <p:nvPr>
            <p:ph sz="quarter" idx="4"/>
          </p:nvPr>
        </p:nvSpPr>
        <p:spPr/>
        <p:txBody>
          <a:bodyPr>
            <a:normAutofit/>
          </a:bodyPr>
          <a:lstStyle/>
          <a:p>
            <a:pPr marL="457200" indent="-457200">
              <a:buFont typeface="+mj-lt"/>
              <a:buAutoNum type="arabicPeriod"/>
            </a:pPr>
            <a:r>
              <a:rPr lang="en-US" sz="2400" b="0" i="0" u="none" strike="noStrike" dirty="0">
                <a:solidFill>
                  <a:srgbClr val="000000"/>
                </a:solidFill>
                <a:effectLst/>
                <a:latin typeface="Calibri" panose="020F0502020204030204" pitchFamily="34" charset="0"/>
              </a:rPr>
              <a:t>Cannot compare with many text files</a:t>
            </a:r>
            <a:r>
              <a:rPr lang="en-US" sz="2400" b="0" i="0" dirty="0">
                <a:solidFill>
                  <a:srgbClr val="000000"/>
                </a:solidFill>
                <a:effectLst/>
                <a:latin typeface="Calibri" panose="020F0502020204030204" pitchFamily="34" charset="0"/>
              </a:rPr>
              <a:t> in one time</a:t>
            </a:r>
          </a:p>
          <a:p>
            <a:pPr marL="457200" indent="-457200">
              <a:buFont typeface="+mj-lt"/>
              <a:buAutoNum type="arabicPeriod"/>
            </a:pPr>
            <a:r>
              <a:rPr lang="en-US" sz="2400" b="0" i="0" u="none" strike="noStrike" dirty="0">
                <a:solidFill>
                  <a:srgbClr val="000000"/>
                </a:solidFill>
                <a:effectLst/>
                <a:latin typeface="Calibri" panose="020F0502020204030204" pitchFamily="34" charset="0"/>
              </a:rPr>
              <a:t>Only allow text file</a:t>
            </a:r>
            <a:r>
              <a:rPr lang="en-US" sz="2400" b="0" i="0" dirty="0">
                <a:solidFill>
                  <a:srgbClr val="000000"/>
                </a:solidFill>
                <a:effectLst/>
                <a:latin typeface="Calibri" panose="020F0502020204030204" pitchFamily="34" charset="0"/>
              </a:rPr>
              <a:t> </a:t>
            </a:r>
            <a:endParaRPr lang="en-US" sz="2400" dirty="0">
              <a:solidFill>
                <a:srgbClr val="000000"/>
              </a:solidFill>
              <a:latin typeface="Calibri" panose="020F0502020204030204" pitchFamily="34" charset="0"/>
            </a:endParaRPr>
          </a:p>
          <a:p>
            <a:pPr marL="457200" indent="-457200">
              <a:buFont typeface="+mj-lt"/>
              <a:buAutoNum type="arabicPeriod"/>
            </a:pPr>
            <a:r>
              <a:rPr lang="en-US" sz="2400" dirty="0">
                <a:solidFill>
                  <a:srgbClr val="000000"/>
                </a:solidFill>
                <a:latin typeface="Calibri" panose="020F0502020204030204" pitchFamily="34" charset="0"/>
              </a:rPr>
              <a:t>C</a:t>
            </a:r>
            <a:r>
              <a:rPr lang="en-US" sz="2400" i="0" dirty="0">
                <a:solidFill>
                  <a:srgbClr val="000000"/>
                </a:solidFill>
                <a:effectLst/>
                <a:latin typeface="Calibri" panose="020F0502020204030204" pitchFamily="34" charset="0"/>
              </a:rPr>
              <a:t>annot compare with doc in the google like Turnitin. </a:t>
            </a:r>
            <a:endParaRPr lang="en-US" sz="2400" dirty="0"/>
          </a:p>
        </p:txBody>
      </p:sp>
    </p:spTree>
    <p:extLst>
      <p:ext uri="{BB962C8B-B14F-4D97-AF65-F5344CB8AC3E}">
        <p14:creationId xmlns:p14="http://schemas.microsoft.com/office/powerpoint/2010/main" val="31254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2164-B751-43E4-953E-432573B08068}"/>
              </a:ext>
            </a:extLst>
          </p:cNvPr>
          <p:cNvSpPr>
            <a:spLocks noGrp="1"/>
          </p:cNvSpPr>
          <p:nvPr>
            <p:ph type="title"/>
          </p:nvPr>
        </p:nvSpPr>
        <p:spPr>
          <a:xfrm>
            <a:off x="2692471" y="1617785"/>
            <a:ext cx="6799384" cy="2391507"/>
          </a:xfrm>
        </p:spPr>
        <p:txBody>
          <a:bodyPr>
            <a:noAutofit/>
          </a:bodyPr>
          <a:lstStyle/>
          <a:p>
            <a:pPr algn="thaiDist"/>
            <a:r>
              <a:rPr lang="en-US" sz="1800" b="0" i="0" dirty="0">
                <a:solidFill>
                  <a:srgbClr val="000000"/>
                </a:solidFill>
                <a:effectLst/>
                <a:latin typeface="Times New Roman" panose="02020603050405020304" pitchFamily="18" charset="0"/>
              </a:rPr>
              <a:t>In conclusion, this Text Similarity can be used in real life but there are some weaknesses. Based on our opinion, this system’s development is straightforward and does not require a lengthy time to execute. Our system can contribute to the education sector especially for lecturers and students alike. Students can check the similarity of their work directly with the references that are involved before turning in their assignments.</a:t>
            </a:r>
            <a:endParaRPr lang="en-US" sz="1800" dirty="0"/>
          </a:p>
        </p:txBody>
      </p:sp>
      <p:sp>
        <p:nvSpPr>
          <p:cNvPr id="3" name="Text Placeholder 2">
            <a:extLst>
              <a:ext uri="{FF2B5EF4-FFF2-40B4-BE49-F238E27FC236}">
                <a16:creationId xmlns:a16="http://schemas.microsoft.com/office/drawing/2014/main" id="{805B30DB-300C-4AC8-8AF1-2303D9556D9F}"/>
              </a:ext>
            </a:extLst>
          </p:cNvPr>
          <p:cNvSpPr>
            <a:spLocks noGrp="1"/>
          </p:cNvSpPr>
          <p:nvPr>
            <p:ph type="body" idx="1"/>
          </p:nvPr>
        </p:nvSpPr>
        <p:spPr>
          <a:xfrm>
            <a:off x="3808926" y="3672294"/>
            <a:ext cx="4566474" cy="1038807"/>
          </a:xfrm>
        </p:spPr>
        <p:txBody>
          <a:bodyPr>
            <a:noAutofit/>
          </a:bodyPr>
          <a:lstStyle/>
          <a:p>
            <a:r>
              <a:rPr lang="en-US" sz="6000" b="1" dirty="0"/>
              <a:t>Conclusion</a:t>
            </a:r>
          </a:p>
        </p:txBody>
      </p:sp>
    </p:spTree>
    <p:extLst>
      <p:ext uri="{BB962C8B-B14F-4D97-AF65-F5344CB8AC3E}">
        <p14:creationId xmlns:p14="http://schemas.microsoft.com/office/powerpoint/2010/main" val="3572775310"/>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docProps/app.xml><?xml version="1.0" encoding="utf-8"?>
<Properties xmlns="http://schemas.openxmlformats.org/officeDocument/2006/extended-properties" xmlns:vt="http://schemas.openxmlformats.org/officeDocument/2006/docPropsVTypes">
  <Template>Feathered</Template>
  <TotalTime>211</TotalTime>
  <Words>292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Schoolbook</vt:lpstr>
      <vt:lpstr>Corbel</vt:lpstr>
      <vt:lpstr>Times New Roman</vt:lpstr>
      <vt:lpstr>WordVisi_MSFontService</vt:lpstr>
      <vt:lpstr>Feathered</vt:lpstr>
      <vt:lpstr>Text Similarity</vt:lpstr>
      <vt:lpstr> By: Elle Aliz binti Aminudin Gion Min Ming Thittima A/P Wat Zaiti Akta binti Zaharuddin</vt:lpstr>
      <vt:lpstr>Text Similarity is one of NLP's basic methods used by its context or surface to find the closeness between two chunks of text. </vt:lpstr>
      <vt:lpstr>Flowchart</vt:lpstr>
      <vt:lpstr>Pseudocode</vt:lpstr>
      <vt:lpstr>Interfaces</vt:lpstr>
      <vt:lpstr>PowerPoint Presentation</vt:lpstr>
      <vt:lpstr>Strength and Weakness of System</vt:lpstr>
      <vt:lpstr>In conclusion, this Text Similarity can be used in real life but there are some weaknesses. Based on our opinion, this system’s development is straightforward and does not require a lengthy time to execute. Our system can contribute to the education sector especially for lecturers and students alike. Students can check the similarity of their work directly with the references that are involved before turning in their assignments.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Similarity</dc:title>
  <dc:creator>Zaiti Akta</dc:creator>
  <cp:lastModifiedBy>Zaiti Akta</cp:lastModifiedBy>
  <cp:revision>14</cp:revision>
  <dcterms:created xsi:type="dcterms:W3CDTF">2021-01-25T07:34:54Z</dcterms:created>
  <dcterms:modified xsi:type="dcterms:W3CDTF">2021-01-25T13:33:34Z</dcterms:modified>
</cp:coreProperties>
</file>