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12"/>
  </p:notesMasterIdLst>
  <p:sldIdLst>
    <p:sldId id="256" r:id="rId4"/>
    <p:sldId id="312" r:id="rId5"/>
    <p:sldId id="735" r:id="rId6"/>
    <p:sldId id="305" r:id="rId7"/>
    <p:sldId id="9437" r:id="rId8"/>
    <p:sldId id="2145707022" r:id="rId9"/>
    <p:sldId id="2145707023" r:id="rId10"/>
    <p:sldId id="259" r:id="rId11"/>
  </p:sldIdLst>
  <p:sldSz cx="10969625" cy="6170613"/>
  <p:notesSz cx="6858000" cy="9144000"/>
  <p:custDataLst>
    <p:tags r:id="rId13"/>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15" autoAdjust="0"/>
    <p:restoredTop sz="96517" autoAdjust="0"/>
  </p:normalViewPr>
  <p:slideViewPr>
    <p:cSldViewPr snapToGrid="0">
      <p:cViewPr varScale="1">
        <p:scale>
          <a:sx n="123" d="100"/>
          <a:sy n="123" d="100"/>
        </p:scale>
        <p:origin x="414"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gs" Target="tags/tag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25.02.2023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eriod"/>
            </a:pPr>
            <a:r>
              <a:rPr lang="en-US" dirty="0"/>
              <a:t>As the future #1 provider of industrial digitalization solutions, we bring our customers in manufacturing industry to the leading edge of production excellence by providing smart software and professional services to continuously improve production and logistics processes.</a:t>
            </a:r>
          </a:p>
          <a:p>
            <a:pPr marL="228600" indent="-228600">
              <a:buAutoNum type="arabicPeriod"/>
            </a:pPr>
            <a:r>
              <a:rPr lang="en-US" dirty="0"/>
              <a:t>We and our partners relentlessly support our customers and users worldwide by providing solutions meeting the needs of shopfloor employees and management alike.</a:t>
            </a:r>
          </a:p>
          <a:p>
            <a:pPr marL="228600" indent="-228600">
              <a:buAutoNum type="arabicPeriod"/>
            </a:pPr>
            <a:r>
              <a:rPr lang="en-US" dirty="0"/>
              <a:t>We combine our proven manufacturing process and IT expertise to provide reliable and highly beneficial solutions.</a:t>
            </a:r>
          </a:p>
          <a:p>
            <a:pPr marL="0" indent="0">
              <a:buNone/>
            </a:pPr>
            <a:r>
              <a:rPr lang="zh-CN" altLang="en-US" b="0" i="0" dirty="0">
                <a:solidFill>
                  <a:srgbClr val="000000"/>
                </a:solidFill>
                <a:effectLst/>
                <a:latin typeface="Roboto" panose="02000000000000000000" pitchFamily="2" charset="0"/>
              </a:rPr>
              <a:t>作为未来第一大工业数字化解决方案提供商，我们通过提供智能软件和专业服务不断改进生产和物流流程，将制造业客户带到卓越生产的前沿。 我们和我们的合作伙伴通过提供满足车间员工和管理层等需求的解决方案，不懈地支持我们的全球客户和用户。 我们结合成熟的制造工艺和 </a:t>
            </a:r>
            <a:r>
              <a:rPr lang="en-US" altLang="zh-CN" b="0" i="0" dirty="0">
                <a:solidFill>
                  <a:srgbClr val="000000"/>
                </a:solidFill>
                <a:effectLst/>
                <a:latin typeface="Roboto" panose="02000000000000000000" pitchFamily="2" charset="0"/>
              </a:rPr>
              <a:t>IT </a:t>
            </a:r>
            <a:r>
              <a:rPr lang="zh-CN" altLang="en-US" b="0" i="0" dirty="0">
                <a:solidFill>
                  <a:srgbClr val="000000"/>
                </a:solidFill>
                <a:effectLst/>
                <a:latin typeface="Roboto" panose="02000000000000000000" pitchFamily="2" charset="0"/>
              </a:rPr>
              <a:t>专业知识，提供可靠且非常有益的解决方案。</a:t>
            </a:r>
            <a:endParaRPr lang="de-DE" dirty="0"/>
          </a:p>
        </p:txBody>
      </p:sp>
      <p:sp>
        <p:nvSpPr>
          <p:cNvPr id="4" name="Foliennummernplatzhalter 3"/>
          <p:cNvSpPr>
            <a:spLocks noGrp="1"/>
          </p:cNvSpPr>
          <p:nvPr>
            <p:ph type="sldNum" sz="quarter" idx="10"/>
          </p:nvPr>
        </p:nvSpPr>
        <p:spPr/>
        <p:txBody>
          <a:bodyPr/>
          <a:lstStyle/>
          <a:p>
            <a:fld id="{492D48B2-9EB0-4B37-9B35-FC11E2EA535A}" type="slidenum">
              <a:rPr lang="de-DE" smtClean="0"/>
              <a:t>2</a:t>
            </a:fld>
            <a:endParaRPr lang="de-DE"/>
          </a:p>
        </p:txBody>
      </p:sp>
    </p:spTree>
    <p:extLst>
      <p:ext uri="{BB962C8B-B14F-4D97-AF65-F5344CB8AC3E}">
        <p14:creationId xmlns:p14="http://schemas.microsoft.com/office/powerpoint/2010/main" val="430086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Ralf</a:t>
            </a:r>
          </a:p>
        </p:txBody>
      </p:sp>
      <p:sp>
        <p:nvSpPr>
          <p:cNvPr id="4" name="Foliennummernplatzhalter 3"/>
          <p:cNvSpPr>
            <a:spLocks noGrp="1"/>
          </p:cNvSpPr>
          <p:nvPr>
            <p:ph type="sldNum" sz="quarter" idx="5"/>
          </p:nvPr>
        </p:nvSpPr>
        <p:spPr/>
        <p:txBody>
          <a:bodyPr/>
          <a:lstStyle/>
          <a:p>
            <a:fld id="{492D48B2-9EB0-4B37-9B35-FC11E2EA535A}" type="slidenum">
              <a:rPr lang="de-DE" smtClean="0"/>
              <a:t>3</a:t>
            </a:fld>
            <a:endParaRPr lang="de-DE"/>
          </a:p>
        </p:txBody>
      </p:sp>
    </p:spTree>
    <p:extLst>
      <p:ext uri="{BB962C8B-B14F-4D97-AF65-F5344CB8AC3E}">
        <p14:creationId xmlns:p14="http://schemas.microsoft.com/office/powerpoint/2010/main" val="3474386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Bosch Office Sans"/>
                <a:ea typeface="+mn-ea"/>
                <a:cs typeface="+mn-cs"/>
              </a:rPr>
              <a:t>Thomas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latin typeface="Bosch Office Sans"/>
                <a:ea typeface="+mn-ea"/>
                <a:cs typeface="+mn-cs"/>
              </a:rPr>
              <a:t>80% of module scope should be ready 03/23 with step 1-3</a:t>
            </a:r>
          </a:p>
          <a:p>
            <a:endParaRPr lang="en-US"/>
          </a:p>
        </p:txBody>
      </p:sp>
      <p:sp>
        <p:nvSpPr>
          <p:cNvPr id="4" name="Foliennummernplatzhalter 3"/>
          <p:cNvSpPr>
            <a:spLocks noGrp="1"/>
          </p:cNvSpPr>
          <p:nvPr>
            <p:ph type="sldNum" sz="quarter" idx="5"/>
          </p:nvPr>
        </p:nvSpPr>
        <p:spPr/>
        <p:txBody>
          <a:bodyPr/>
          <a:lstStyle/>
          <a:p>
            <a:fld id="{5339A8A4-08B3-984D-9EF1-3B6B85F19DC7}" type="slidenum">
              <a:rPr lang="en-GB" smtClean="0"/>
              <a:t>4</a:t>
            </a:fld>
            <a:endParaRPr lang="en-GB"/>
          </a:p>
        </p:txBody>
      </p:sp>
    </p:spTree>
    <p:extLst>
      <p:ext uri="{BB962C8B-B14F-4D97-AF65-F5344CB8AC3E}">
        <p14:creationId xmlns:p14="http://schemas.microsoft.com/office/powerpoint/2010/main" val="3340556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objective is to achieve "Business Agility".</a:t>
            </a:r>
          </a:p>
          <a:p>
            <a:r>
              <a:rPr lang="en-US" dirty="0"/>
              <a:t>"Achieving a state of Business Agility means that the entire organization—not just development—is engaged in continually and proactively delivering innovative business solutions faster than the competition."</a:t>
            </a:r>
          </a:p>
          <a:p>
            <a:r>
              <a:rPr lang="en-US" dirty="0"/>
              <a:t>This can be achieved by identifying the main value streams and organizing around them. Of course there is much more.</a:t>
            </a:r>
          </a:p>
          <a:p>
            <a:r>
              <a:rPr lang="zh-CN" altLang="en-US" b="0" i="0" dirty="0">
                <a:solidFill>
                  <a:srgbClr val="000000"/>
                </a:solidFill>
                <a:effectLst/>
                <a:latin typeface="Roboto" panose="02000000000000000000" pitchFamily="2" charset="0"/>
              </a:rPr>
              <a:t>主要目标是实现“业务敏捷性”。 “实现业务敏捷性状态意味着整个组织</a:t>
            </a:r>
            <a:r>
              <a:rPr lang="en-US" altLang="zh-CN" b="0" i="0" dirty="0">
                <a:solidFill>
                  <a:srgbClr val="000000"/>
                </a:solidFill>
                <a:effectLst/>
                <a:latin typeface="Roboto" panose="02000000000000000000" pitchFamily="2" charset="0"/>
              </a:rPr>
              <a:t>——</a:t>
            </a:r>
            <a:r>
              <a:rPr lang="zh-CN" altLang="en-US" b="0" i="0" dirty="0">
                <a:solidFill>
                  <a:srgbClr val="000000"/>
                </a:solidFill>
                <a:effectLst/>
                <a:latin typeface="Roboto" panose="02000000000000000000" pitchFamily="2" charset="0"/>
              </a:rPr>
              <a:t>而不仅仅是开发</a:t>
            </a:r>
            <a:r>
              <a:rPr lang="en-US" altLang="zh-CN" b="0" i="0" dirty="0">
                <a:solidFill>
                  <a:srgbClr val="000000"/>
                </a:solidFill>
                <a:effectLst/>
                <a:latin typeface="Roboto" panose="02000000000000000000" pitchFamily="2" charset="0"/>
              </a:rPr>
              <a:t>——</a:t>
            </a:r>
            <a:r>
              <a:rPr lang="zh-CN" altLang="en-US" b="0" i="0" dirty="0">
                <a:solidFill>
                  <a:srgbClr val="000000"/>
                </a:solidFill>
                <a:effectLst/>
                <a:latin typeface="Roboto" panose="02000000000000000000" pitchFamily="2" charset="0"/>
              </a:rPr>
              <a:t>以比竞争对手更快的速度持续和主动地提供创新的业务解决方案。” 这可以通过确定主要价值流并围绕它们进行组织来实现。 当然还有更多。</a:t>
            </a:r>
            <a:endParaRPr lang="en-US" dirty="0"/>
          </a:p>
        </p:txBody>
      </p:sp>
      <p:sp>
        <p:nvSpPr>
          <p:cNvPr id="4" name="Slide Number Placeholder 3"/>
          <p:cNvSpPr>
            <a:spLocks noGrp="1"/>
          </p:cNvSpPr>
          <p:nvPr>
            <p:ph type="sldNum" sz="quarter" idx="5"/>
          </p:nvPr>
        </p:nvSpPr>
        <p:spPr/>
        <p:txBody>
          <a:bodyPr/>
          <a:lstStyle/>
          <a:p>
            <a:fld id="{492D48B2-9EB0-4B37-9B35-FC11E2EA535A}" type="slidenum">
              <a:rPr lang="de-DE" smtClean="0"/>
              <a:t>5</a:t>
            </a:fld>
            <a:endParaRPr lang="de-DE"/>
          </a:p>
        </p:txBody>
      </p:sp>
    </p:spTree>
    <p:extLst>
      <p:ext uri="{BB962C8B-B14F-4D97-AF65-F5344CB8AC3E}">
        <p14:creationId xmlns:p14="http://schemas.microsoft.com/office/powerpoint/2010/main" val="627828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2D48B2-9EB0-4B37-9B35-FC11E2EA535A}" type="slidenum">
              <a:rPr lang="de-DE" smtClean="0"/>
              <a:t>6</a:t>
            </a:fld>
            <a:endParaRPr lang="de-DE"/>
          </a:p>
        </p:txBody>
      </p:sp>
    </p:spTree>
    <p:extLst>
      <p:ext uri="{BB962C8B-B14F-4D97-AF65-F5344CB8AC3E}">
        <p14:creationId xmlns:p14="http://schemas.microsoft.com/office/powerpoint/2010/main" val="665070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2D48B2-9EB0-4B37-9B35-FC11E2EA535A}" type="slidenum">
              <a:rPr lang="de-DE" smtClean="0"/>
              <a:t>7</a:t>
            </a:fld>
            <a:endParaRPr lang="de-DE"/>
          </a:p>
        </p:txBody>
      </p:sp>
    </p:spTree>
    <p:extLst>
      <p:ext uri="{BB962C8B-B14F-4D97-AF65-F5344CB8AC3E}">
        <p14:creationId xmlns:p14="http://schemas.microsoft.com/office/powerpoint/2010/main" val="34354971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horizont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BF558F48-F6D6-4568-8DA6-55FAE81CC26F}"/>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547200" y="2602898"/>
            <a:ext cx="9268637" cy="1507549"/>
          </a:xfrm>
          <a:ln w="0">
            <a:noFill/>
          </a:ln>
          <a:effectLst/>
        </p:spPr>
        <p:txBody>
          <a:bodyPr anchor="b" anchorCtr="0">
            <a:normAutofit/>
          </a:bodyPr>
          <a:lstStyle>
            <a:lvl1pPr algn="l">
              <a:lnSpc>
                <a:spcPct val="100000"/>
              </a:lnSpc>
              <a:defRPr sz="4000" b="1" kern="0" cap="none" baseline="0">
                <a:solidFill>
                  <a:schemeClr val="tx1"/>
                </a:solidFill>
              </a:defRPr>
            </a:lvl1pPr>
          </a:lstStyle>
          <a:p>
            <a:r>
              <a:rPr lang="en-US" noProof="1"/>
              <a:t>Presentation title</a:t>
            </a:r>
          </a:p>
        </p:txBody>
      </p:sp>
      <p:sp>
        <p:nvSpPr>
          <p:cNvPr id="7" name="Text Placeholder 2">
            <a:extLst>
              <a:ext uri="{FF2B5EF4-FFF2-40B4-BE49-F238E27FC236}">
                <a16:creationId xmlns:a16="http://schemas.microsoft.com/office/drawing/2014/main" id="{77B0DFCC-F037-4745-849A-E2902A32AC76}"/>
              </a:ext>
            </a:extLst>
          </p:cNvPr>
          <p:cNvSpPr>
            <a:spLocks noGrp="1"/>
          </p:cNvSpPr>
          <p:nvPr>
            <p:ph type="body" sz="quarter" idx="1" hasCustomPrompt="1"/>
          </p:nvPr>
        </p:nvSpPr>
        <p:spPr>
          <a:xfrm>
            <a:off x="547200" y="4241130"/>
            <a:ext cx="9268637" cy="1254369"/>
          </a:xfrm>
        </p:spPr>
        <p:txBody>
          <a:bodyPr>
            <a:normAutofit/>
          </a:bodyPr>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371600" indent="0">
              <a:buFontTx/>
              <a:buNone/>
              <a:defRPr/>
            </a:lvl5pPr>
          </a:lstStyle>
          <a:p>
            <a:pPr lvl="0"/>
            <a:r>
              <a:rPr lang="en-US" noProof="1"/>
              <a:t>Name, Department, Date</a:t>
            </a:r>
          </a:p>
        </p:txBody>
      </p:sp>
      <p:pic>
        <p:nvPicPr>
          <p:cNvPr id="4" name="SuperGraphic">
            <a:extLst>
              <a:ext uri="{FF2B5EF4-FFF2-40B4-BE49-F238E27FC236}">
                <a16:creationId xmlns:a16="http://schemas.microsoft.com/office/drawing/2014/main" id="{862C2846-F73C-4F37-B810-57D2567D11EB}"/>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0969200" cy="2056725"/>
          </a:xfrm>
          <a:prstGeom prst="rect">
            <a:avLst/>
          </a:prstGeom>
        </p:spPr>
      </p:pic>
    </p:spTree>
    <p:extLst>
      <p:ext uri="{BB962C8B-B14F-4D97-AF65-F5344CB8AC3E}">
        <p14:creationId xmlns:p14="http://schemas.microsoft.com/office/powerpoint/2010/main" val="2149848536"/>
      </p:ext>
    </p:extLst>
  </p:cSld>
  <p:clrMapOvr>
    <a:masterClrMapping/>
  </p:clrMapOvr>
  <p:hf sldNum="0" hdr="0" ftr="0" dt="0"/>
  <p:extLst>
    <p:ext uri="{DCECCB84-F9BA-43D5-87BE-67443E8EF086}">
      <p15:sldGuideLst xmlns:p15="http://schemas.microsoft.com/office/powerpoint/2012/main">
        <p15:guide id="1" pos="428" userDrawn="1">
          <p15:clr>
            <a:srgbClr val="FBAE40"/>
          </p15:clr>
        </p15:guide>
        <p15:guide id="2" pos="6185" userDrawn="1">
          <p15:clr>
            <a:srgbClr val="FBAE40"/>
          </p15:clr>
        </p15:guide>
        <p15:guide id="3" orient="horz" pos="1290" userDrawn="1">
          <p15:clr>
            <a:srgbClr val="FBAE40"/>
          </p15:clr>
        </p15:guide>
        <p15:guide id="4" orient="horz" pos="2590" userDrawn="1">
          <p15:clr>
            <a:srgbClr val="FBAE40"/>
          </p15:clr>
        </p15:guide>
        <p15:guide id="5" orient="horz" pos="2664" userDrawn="1">
          <p15:clr>
            <a:srgbClr val="FBAE40"/>
          </p15:clr>
        </p15:guide>
        <p15:guide id="6" orient="horz" pos="347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3" name="Content Placeholder 1"/>
          <p:cNvSpPr>
            <a:spLocks noGrp="1"/>
          </p:cNvSpPr>
          <p:nvPr>
            <p:ph sz="half" idx="1" hasCustomPrompt="1"/>
          </p:nvPr>
        </p:nvSpPr>
        <p:spPr>
          <a:xfrm>
            <a:off x="205200" y="1296000"/>
            <a:ext cx="4914000" cy="4240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2"/>
          <p:cNvSpPr>
            <a:spLocks noGrp="1"/>
          </p:cNvSpPr>
          <p:nvPr>
            <p:ph sz="half" idx="2" hasCustomPrompt="1"/>
          </p:nvPr>
        </p:nvSpPr>
        <p:spPr>
          <a:xfrm>
            <a:off x="5853600" y="1295999"/>
            <a:ext cx="49140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2" name="AttachmentRemark">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4A6EE88F-E97F-46A3-8AB7-354C833CFFAB}"/>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Vertical contents ">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3" name="Content Placeholder 1"/>
          <p:cNvSpPr>
            <a:spLocks noGrp="1"/>
          </p:cNvSpPr>
          <p:nvPr>
            <p:ph sz="half" idx="1" hasCustomPrompt="1"/>
          </p:nvPr>
        </p:nvSpPr>
        <p:spPr>
          <a:xfrm>
            <a:off x="205200" y="1296000"/>
            <a:ext cx="31680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0600" y="1296000"/>
            <a:ext cx="31680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96000" y="1295999"/>
            <a:ext cx="31680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AttachmentRemark">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21F85651-AA1F-4EE5-A69C-0361B9A97953}"/>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2126" userDrawn="1">
          <p15:clr>
            <a:srgbClr val="FBAE40"/>
          </p15:clr>
        </p15:guide>
        <p15:guide id="9" pos="2455" userDrawn="1">
          <p15:clr>
            <a:srgbClr val="FBAE40"/>
          </p15:clr>
        </p15:guide>
        <p15:guide id="10" pos="4453" userDrawn="1">
          <p15:clr>
            <a:srgbClr val="FBAE40"/>
          </p15:clr>
        </p15:guide>
        <p15:guide id="11" pos="478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Vertical contents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05200" y="1295399"/>
            <a:ext cx="25416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2877600" y="1295400"/>
            <a:ext cx="25416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3" hasCustomPrompt="1"/>
          </p:nvPr>
        </p:nvSpPr>
        <p:spPr>
          <a:xfrm>
            <a:off x="5550000" y="1295399"/>
            <a:ext cx="25416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8222400" y="1295400"/>
            <a:ext cx="2541600" cy="4240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4" name="AttachmentRemark">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4E68EDC3-D46C-4E18-BC78-B9478A7BDC83}"/>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1731" userDrawn="1">
          <p15:clr>
            <a:srgbClr val="FBAE40"/>
          </p15:clr>
        </p15:guide>
        <p15:guide id="9" pos="1810" userDrawn="1">
          <p15:clr>
            <a:srgbClr val="FBAE40"/>
          </p15:clr>
        </p15:guide>
        <p15:guide id="10" pos="3417" userDrawn="1">
          <p15:clr>
            <a:srgbClr val="FBAE40"/>
          </p15:clr>
        </p15:guide>
        <p15:guide id="11" pos="3495" userDrawn="1">
          <p15:clr>
            <a:srgbClr val="FBAE40"/>
          </p15:clr>
        </p15:guide>
        <p15:guide id="12" pos="5098" userDrawn="1">
          <p15:clr>
            <a:srgbClr val="FBAE40"/>
          </p15:clr>
        </p15:guide>
        <p15:guide id="13" pos="517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05200" y="1296000"/>
            <a:ext cx="105588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205200" y="3481200"/>
            <a:ext cx="105588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2" name="AttachmentRemark">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D337342F-2EB7-4EB1-963F-314A664F0F2C}"/>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05200" y="1296000"/>
            <a:ext cx="4914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5850000" y="1295999"/>
            <a:ext cx="4914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2" hasCustomPrompt="1"/>
          </p:nvPr>
        </p:nvSpPr>
        <p:spPr>
          <a:xfrm>
            <a:off x="205200" y="3481200"/>
            <a:ext cx="4914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5850000" y="3481200"/>
            <a:ext cx="4914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4" name="AttachmentRemark">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685D5130-F453-4F60-9091-CC67A95125AD}"/>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guide id="10" pos="3225" userDrawn="1">
          <p15:clr>
            <a:srgbClr val="FBAE40"/>
          </p15:clr>
        </p15:guide>
        <p15:guide id="11" pos="368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05200" y="1296000"/>
            <a:ext cx="3168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3900600" y="1295999"/>
            <a:ext cx="3168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96000" y="1295999"/>
            <a:ext cx="3168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2" hasCustomPrompt="1"/>
          </p:nvPr>
        </p:nvSpPr>
        <p:spPr>
          <a:xfrm>
            <a:off x="205200" y="3481200"/>
            <a:ext cx="3168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5"/>
          <p:cNvSpPr>
            <a:spLocks noGrp="1"/>
          </p:cNvSpPr>
          <p:nvPr>
            <p:ph sz="half" idx="4" hasCustomPrompt="1"/>
          </p:nvPr>
        </p:nvSpPr>
        <p:spPr>
          <a:xfrm>
            <a:off x="3900600" y="3481200"/>
            <a:ext cx="3168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6"/>
          <p:cNvSpPr>
            <a:spLocks noGrp="1"/>
          </p:cNvSpPr>
          <p:nvPr>
            <p:ph sz="half" idx="6" hasCustomPrompt="1"/>
          </p:nvPr>
        </p:nvSpPr>
        <p:spPr>
          <a:xfrm>
            <a:off x="7596000" y="3481200"/>
            <a:ext cx="3168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6" name="AttachmentRemark">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8CC4D98D-B6D0-4EAC-B595-B1B3F34F74E1}"/>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2126" userDrawn="1">
          <p15:clr>
            <a:srgbClr val="FBAE40"/>
          </p15:clr>
        </p15:guide>
        <p15:guide id="9" pos="2457" userDrawn="1">
          <p15:clr>
            <a:srgbClr val="FBAE40"/>
          </p15:clr>
        </p15:guide>
        <p15:guide id="10" pos="4453" userDrawn="1">
          <p15:clr>
            <a:srgbClr val="FBAE40"/>
          </p15:clr>
        </p15:guide>
        <p15:guide id="11" pos="4782" userDrawn="1">
          <p15:clr>
            <a:srgbClr val="FBAE40"/>
          </p15:clr>
        </p15:guide>
        <p15:guide id="12" orient="horz" pos="2113" userDrawn="1">
          <p15:clr>
            <a:srgbClr val="FBAE40"/>
          </p15:clr>
        </p15:guide>
        <p15:guide id="13" orient="horz" pos="219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05200" y="1296000"/>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2877600" y="1295999"/>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0000" y="1296000"/>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4"/>
          <p:cNvSpPr>
            <a:spLocks noGrp="1"/>
          </p:cNvSpPr>
          <p:nvPr>
            <p:ph sz="half" idx="7" hasCustomPrompt="1"/>
          </p:nvPr>
        </p:nvSpPr>
        <p:spPr>
          <a:xfrm>
            <a:off x="8222400" y="1295999"/>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5"/>
          <p:cNvSpPr>
            <a:spLocks noGrp="1"/>
          </p:cNvSpPr>
          <p:nvPr>
            <p:ph sz="half" idx="2" hasCustomPrompt="1"/>
          </p:nvPr>
        </p:nvSpPr>
        <p:spPr>
          <a:xfrm>
            <a:off x="205200" y="3481200"/>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6"/>
          <p:cNvSpPr>
            <a:spLocks noGrp="1"/>
          </p:cNvSpPr>
          <p:nvPr>
            <p:ph sz="half" idx="4" hasCustomPrompt="1"/>
          </p:nvPr>
        </p:nvSpPr>
        <p:spPr>
          <a:xfrm>
            <a:off x="2877600" y="3481200"/>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7">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0000" y="3481200"/>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8"/>
          <p:cNvSpPr>
            <a:spLocks noGrp="1"/>
          </p:cNvSpPr>
          <p:nvPr>
            <p:ph sz="half" idx="8" hasCustomPrompt="1"/>
          </p:nvPr>
        </p:nvSpPr>
        <p:spPr>
          <a:xfrm>
            <a:off x="8222400" y="3481200"/>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AttachmentRemark">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C3FE2449-86F7-413D-AD74-17B8BDC576AB}"/>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guide id="10" pos="1731" userDrawn="1">
          <p15:clr>
            <a:srgbClr val="FBAE40"/>
          </p15:clr>
        </p15:guide>
        <p15:guide id="11" pos="1810" userDrawn="1">
          <p15:clr>
            <a:srgbClr val="FBAE40"/>
          </p15:clr>
        </p15:guide>
        <p15:guide id="12" pos="3416" userDrawn="1">
          <p15:clr>
            <a:srgbClr val="FBAE40"/>
          </p15:clr>
        </p15:guide>
        <p15:guide id="13" pos="3497" userDrawn="1">
          <p15:clr>
            <a:srgbClr val="FBAE40"/>
          </p15:clr>
        </p15:guide>
        <p15:guide id="14" pos="5098" userDrawn="1">
          <p15:clr>
            <a:srgbClr val="FBAE40"/>
          </p15:clr>
        </p15:guide>
        <p15:guide id="15" pos="517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line only ">
    <p:spTree>
      <p:nvGrpSpPr>
        <p:cNvPr id="1" name=""/>
        <p:cNvGrpSpPr/>
        <p:nvPr/>
      </p:nvGrpSpPr>
      <p:grpSpPr>
        <a:xfrm>
          <a:off x="0" y="0"/>
          <a:ext cx="0" cy="0"/>
          <a:chOff x="0" y="0"/>
          <a:chExt cx="0" cy="0"/>
        </a:xfrm>
      </p:grpSpPr>
      <p:sp>
        <p:nvSpPr>
          <p:cNvPr id="4" name="Chapter_titleonly"/>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5" name="Title 4">
            <a:extLst>
              <a:ext uri="{FF2B5EF4-FFF2-40B4-BE49-F238E27FC236}">
                <a16:creationId xmlns:a16="http://schemas.microsoft.com/office/drawing/2014/main" id="{5CC74776-286D-45CF-B42A-A491ED08BED4}"/>
              </a:ext>
            </a:extLst>
          </p:cNvPr>
          <p:cNvSpPr>
            <a:spLocks noGrp="1"/>
          </p:cNvSpPr>
          <p:nvPr>
            <p:ph type="title" hasCustomPrompt="1"/>
          </p:nvPr>
        </p:nvSpPr>
        <p:spPr/>
        <p:txBody>
          <a:bodyPr/>
          <a:lstStyle/>
          <a:p>
            <a:r>
              <a:rPr lang="en-US"/>
              <a:t>Add Slide Title</a:t>
            </a:r>
          </a:p>
        </p:txBody>
      </p:sp>
      <p:sp>
        <p:nvSpPr>
          <p:cNvPr id="2" name="Slide Number Placeholder 1">
            <a:extLst>
              <a:ext uri="{FF2B5EF4-FFF2-40B4-BE49-F238E27FC236}">
                <a16:creationId xmlns:a16="http://schemas.microsoft.com/office/drawing/2014/main" id="{9D4A29A7-9E35-4523-8421-38341F67C3EE}"/>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slide ">
    <p:spTree>
      <p:nvGrpSpPr>
        <p:cNvPr id="1" name=""/>
        <p:cNvGrpSpPr/>
        <p:nvPr/>
      </p:nvGrpSpPr>
      <p:grpSpPr>
        <a:xfrm>
          <a:off x="0" y="0"/>
          <a:ext cx="0" cy="0"/>
          <a:chOff x="0" y="0"/>
          <a:chExt cx="0" cy="0"/>
        </a:xfrm>
      </p:grpSpPr>
      <p:sp>
        <p:nvSpPr>
          <p:cNvPr id="8" name="AttachmentRemark">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570A8589-A8D2-4132-B89B-2FADFC125660}"/>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7" orient="horz" pos="3489"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604547140"/>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vertic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43858496-C239-47F8-BDF4-1C95D89182D0}"/>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3289593" y="1152144"/>
            <a:ext cx="7132831" cy="2044365"/>
          </a:xfrm>
          <a:ln w="0">
            <a:noFill/>
          </a:ln>
          <a:effectLst/>
        </p:spPr>
        <p:txBody>
          <a:bodyPr anchor="b" anchorCtr="0">
            <a:normAutofit/>
          </a:bodyPr>
          <a:lstStyle>
            <a:lvl1pPr algn="l">
              <a:lnSpc>
                <a:spcPct val="100000"/>
              </a:lnSpc>
              <a:defRPr sz="4000" b="1" kern="0" cap="none" baseline="0">
                <a:solidFill>
                  <a:schemeClr val="tx1"/>
                </a:solidFill>
              </a:defRPr>
            </a:lvl1pPr>
          </a:lstStyle>
          <a:p>
            <a:r>
              <a:rPr lang="en-US" noProof="1"/>
              <a:t>Presentation title</a:t>
            </a:r>
          </a:p>
        </p:txBody>
      </p:sp>
      <p:sp>
        <p:nvSpPr>
          <p:cNvPr id="4" name="Text Placeholder 2">
            <a:extLst>
              <a:ext uri="{FF2B5EF4-FFF2-40B4-BE49-F238E27FC236}">
                <a16:creationId xmlns:a16="http://schemas.microsoft.com/office/drawing/2014/main" id="{55C2B86F-C1CA-4E64-9221-A99B4E89D289}"/>
              </a:ext>
            </a:extLst>
          </p:cNvPr>
          <p:cNvSpPr>
            <a:spLocks noGrp="1"/>
          </p:cNvSpPr>
          <p:nvPr>
            <p:ph type="body" sz="quarter" idx="1" hasCustomPrompt="1"/>
          </p:nvPr>
        </p:nvSpPr>
        <p:spPr>
          <a:xfrm>
            <a:off x="3289593" y="3327191"/>
            <a:ext cx="7132831" cy="1254369"/>
          </a:xfrm>
        </p:spPr>
        <p:txBody>
          <a:bodyPr>
            <a:normAutofit/>
          </a:bodyPr>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371600" indent="0">
              <a:buFontTx/>
              <a:buNone/>
              <a:defRPr/>
            </a:lvl5pPr>
          </a:lstStyle>
          <a:p>
            <a:pPr lvl="0"/>
            <a:r>
              <a:rPr lang="en-US" noProof="1"/>
              <a:t>Name, Department, Date</a:t>
            </a:r>
          </a:p>
        </p:txBody>
      </p:sp>
      <p:pic>
        <p:nvPicPr>
          <p:cNvPr id="3" name="SuperGraphic">
            <a:extLst>
              <a:ext uri="{FF2B5EF4-FFF2-40B4-BE49-F238E27FC236}">
                <a16:creationId xmlns:a16="http://schemas.microsoft.com/office/drawing/2014/main" id="{8E3B306C-041F-4487-8C98-1BF9B6BE172F}"/>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2742494" cy="6170613"/>
          </a:xfrm>
          <a:prstGeom prst="rect">
            <a:avLst/>
          </a:prstGeom>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2153" userDrawn="1">
          <p15:clr>
            <a:srgbClr val="FBAE40"/>
          </p15:clr>
        </p15:guide>
        <p15:guide id="2" pos="6491" userDrawn="1">
          <p15:clr>
            <a:srgbClr val="FBAE40"/>
          </p15:clr>
        </p15:guide>
        <p15:guide id="3" orient="horz" pos="2088" userDrawn="1">
          <p15:clr>
            <a:srgbClr val="FBAE40"/>
          </p15:clr>
        </p15:guide>
        <p15:guide id="4" orient="horz" pos="2014" userDrawn="1">
          <p15:clr>
            <a:srgbClr val="FBAE40"/>
          </p15:clr>
        </p15:guide>
        <p15:guide id="5" orient="horz" pos="347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horizont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E881C9CD-D10B-4CDB-B44D-3FBD5D07A516}"/>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6" name="Chapter_title">
            <a:extLst>
              <a:ext uri="{FF2B5EF4-FFF2-40B4-BE49-F238E27FC236}">
                <a16:creationId xmlns:a16="http://schemas.microsoft.com/office/drawing/2014/main" id="{EE80FFE3-B9B2-433E-9111-10990FD419AB}"/>
              </a:ext>
            </a:extLst>
          </p:cNvPr>
          <p:cNvSpPr>
            <a:spLocks noGrp="1"/>
          </p:cNvSpPr>
          <p:nvPr>
            <p:ph type="body" sz="quarter" idx="15" hasCustomPrompt="1"/>
          </p:nvPr>
        </p:nvSpPr>
        <p:spPr>
          <a:xfrm>
            <a:off x="547200" y="2602896"/>
            <a:ext cx="9268637" cy="2892602"/>
          </a:xfrm>
          <a:ln w="0">
            <a:noFill/>
          </a:ln>
          <a:effectLst/>
        </p:spPr>
        <p:txBody>
          <a:bodyPr anchor="t" anchorCtr="0">
            <a:normAutofit/>
          </a:bodyPr>
          <a:lstStyle>
            <a:lvl1pPr marL="0" indent="0" algn="l">
              <a:lnSpc>
                <a:spcPct val="100000"/>
              </a:lnSpc>
              <a:spcBef>
                <a:spcPts val="0"/>
              </a:spcBef>
              <a:buFontTx/>
              <a:buNone/>
              <a:defRPr sz="4000" b="1" kern="0" cap="none" baseline="0">
                <a:solidFill>
                  <a:schemeClr val="tx1"/>
                </a:solidFill>
              </a:defRPr>
            </a:lvl1pPr>
          </a:lstStyle>
          <a:p>
            <a:r>
              <a:rPr lang="en-US" noProof="1"/>
              <a:t>Chapter title</a:t>
            </a:r>
          </a:p>
        </p:txBody>
      </p:sp>
      <p:sp>
        <p:nvSpPr>
          <p:cNvPr id="3" name="RectangleCol">
            <a:extLst>
              <a:ext uri="{FF2B5EF4-FFF2-40B4-BE49-F238E27FC236}">
                <a16:creationId xmlns:a16="http://schemas.microsoft.com/office/drawing/2014/main" id="{5DD958C9-7251-4FEC-9785-C1A6CE9F6847}"/>
              </a:ext>
            </a:extLst>
          </p:cNvPr>
          <p:cNvSpPr>
            <a:spLocks noSelect="1" noChangeAspect="1"/>
          </p:cNvSpPr>
          <p:nvPr userDrawn="1"/>
        </p:nvSpPr>
        <p:spPr>
          <a:xfrm>
            <a:off x="0" y="99"/>
            <a:ext cx="10969625" cy="2055600"/>
          </a:xfrm>
          <a:prstGeom prst="rect">
            <a:avLst/>
          </a:pr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 name="Text Placeholder 3">
            <a:extLst>
              <a:ext uri="{FF2B5EF4-FFF2-40B4-BE49-F238E27FC236}">
                <a16:creationId xmlns:a16="http://schemas.microsoft.com/office/drawing/2014/main" id="{D9EAE105-4DC3-4775-A78C-B758C32ACFF6}"/>
              </a:ext>
            </a:extLst>
          </p:cNvPr>
          <p:cNvSpPr>
            <a:spLocks noGrp="1"/>
          </p:cNvSpPr>
          <p:nvPr>
            <p:ph type="ctrTitle" hasCustomPrompt="1"/>
          </p:nvPr>
        </p:nvSpPr>
        <p:spPr>
          <a:xfrm>
            <a:off x="465781" y="98"/>
            <a:ext cx="2207942" cy="2055600"/>
          </a:xfrm>
        </p:spPr>
        <p:txBody>
          <a:bodyPr bIns="72000" anchor="ctr"/>
          <a:lstStyle>
            <a:lvl1pPr marL="0" indent="0">
              <a:lnSpc>
                <a:spcPct val="100000"/>
              </a:lnSpc>
              <a:spcBef>
                <a:spcPts val="500"/>
              </a:spcBef>
              <a:buFontTx/>
              <a:buNone/>
              <a:defRPr sz="15000" b="1" kern="0" baseline="0">
                <a:solidFill>
                  <a:schemeClr val="bg1"/>
                </a:solidFill>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a:t>00</a:t>
            </a:r>
          </a:p>
        </p:txBody>
      </p:sp>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342" userDrawn="1">
          <p15:clr>
            <a:srgbClr val="FBAE40"/>
          </p15:clr>
        </p15:guide>
        <p15:guide id="2" pos="6165" userDrawn="1">
          <p15:clr>
            <a:srgbClr val="FBAE40"/>
          </p15:clr>
        </p15:guide>
        <p15:guide id="3" orient="horz" pos="1557" userDrawn="1">
          <p15:clr>
            <a:srgbClr val="FBAE40"/>
          </p15:clr>
        </p15:guide>
        <p15:guide id="4" orient="horz" pos="28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vertical ">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E5083679-3829-4F0B-9E1A-B4E6F314AFD2}"/>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6" name="Chapter_title">
            <a:extLst>
              <a:ext uri="{FF2B5EF4-FFF2-40B4-BE49-F238E27FC236}">
                <a16:creationId xmlns:a16="http://schemas.microsoft.com/office/drawing/2014/main" id="{EE80FFE3-B9B2-433E-9111-10990FD419AB}"/>
              </a:ext>
            </a:extLst>
          </p:cNvPr>
          <p:cNvSpPr>
            <a:spLocks noGrp="1"/>
          </p:cNvSpPr>
          <p:nvPr>
            <p:ph type="body" sz="quarter" idx="15" hasCustomPrompt="1"/>
          </p:nvPr>
        </p:nvSpPr>
        <p:spPr>
          <a:xfrm>
            <a:off x="3279831" y="1200075"/>
            <a:ext cx="7072741" cy="3142785"/>
          </a:xfrm>
          <a:ln w="0">
            <a:noFill/>
          </a:ln>
          <a:effectLst/>
        </p:spPr>
        <p:txBody>
          <a:bodyPr anchor="t" anchorCtr="0">
            <a:normAutofit/>
          </a:bodyPr>
          <a:lstStyle>
            <a:lvl1pPr marL="0" indent="0" algn="l">
              <a:lnSpc>
                <a:spcPct val="100000"/>
              </a:lnSpc>
              <a:spcBef>
                <a:spcPts val="0"/>
              </a:spcBef>
              <a:buFontTx/>
              <a:buNone/>
              <a:defRPr sz="4000" b="1" kern="0" cap="none" baseline="0">
                <a:solidFill>
                  <a:schemeClr val="tx1"/>
                </a:solidFill>
              </a:defRPr>
            </a:lvl1pPr>
          </a:lstStyle>
          <a:p>
            <a:r>
              <a:rPr lang="en-US" noProof="1"/>
              <a:t>Chapter title</a:t>
            </a:r>
          </a:p>
        </p:txBody>
      </p:sp>
      <p:sp>
        <p:nvSpPr>
          <p:cNvPr id="3" name="RectangleCol">
            <a:extLst>
              <a:ext uri="{FF2B5EF4-FFF2-40B4-BE49-F238E27FC236}">
                <a16:creationId xmlns:a16="http://schemas.microsoft.com/office/drawing/2014/main" id="{5DD958C9-7251-4FEC-9785-C1A6CE9F6847}"/>
              </a:ext>
            </a:extLst>
          </p:cNvPr>
          <p:cNvSpPr>
            <a:spLocks noSelect="1" noChangeAspect="1"/>
          </p:cNvSpPr>
          <p:nvPr userDrawn="1"/>
        </p:nvSpPr>
        <p:spPr>
          <a:xfrm>
            <a:off x="-1" y="99"/>
            <a:ext cx="2739600" cy="6170514"/>
          </a:xfrm>
          <a:prstGeom prst="rect">
            <a:avLst/>
          </a:pr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 name="Text Placeholder 3">
            <a:extLst>
              <a:ext uri="{FF2B5EF4-FFF2-40B4-BE49-F238E27FC236}">
                <a16:creationId xmlns:a16="http://schemas.microsoft.com/office/drawing/2014/main" id="{D9EAE105-4DC3-4775-A78C-B758C32ACFF6}"/>
              </a:ext>
            </a:extLst>
          </p:cNvPr>
          <p:cNvSpPr>
            <a:spLocks noGrp="1"/>
          </p:cNvSpPr>
          <p:nvPr>
            <p:ph type="ctrTitle" hasCustomPrompt="1"/>
          </p:nvPr>
        </p:nvSpPr>
        <p:spPr>
          <a:xfrm>
            <a:off x="464400" y="99"/>
            <a:ext cx="2207942" cy="2055600"/>
          </a:xfrm>
        </p:spPr>
        <p:txBody>
          <a:bodyPr bIns="72000" anchor="ctr"/>
          <a:lstStyle>
            <a:lvl1pPr marL="0" indent="0">
              <a:lnSpc>
                <a:spcPct val="100000"/>
              </a:lnSpc>
              <a:spcBef>
                <a:spcPts val="500"/>
              </a:spcBef>
              <a:buFontTx/>
              <a:buNone/>
              <a:defRPr sz="15000" b="1" kern="0" baseline="0">
                <a:solidFill>
                  <a:schemeClr val="bg1"/>
                </a:solidFill>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a:t>00</a:t>
            </a:r>
          </a:p>
        </p:txBody>
      </p:sp>
      <p:pic>
        <p:nvPicPr>
          <p:cNvPr id="5" name="SuperGraphic">
            <a:extLst>
              <a:ext uri="{FF2B5EF4-FFF2-40B4-BE49-F238E27FC236}">
                <a16:creationId xmlns:a16="http://schemas.microsoft.com/office/drawing/2014/main" id="{B93399BE-B0B2-44B3-8FAE-18A968B3CDA4}"/>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00799" y="0"/>
            <a:ext cx="68562" cy="6170613"/>
          </a:xfrm>
          <a:prstGeom prst="rect">
            <a:avLst/>
          </a:prstGeom>
        </p:spPr>
      </p:pic>
    </p:spTree>
    <p:extLst>
      <p:ext uri="{BB962C8B-B14F-4D97-AF65-F5344CB8AC3E}">
        <p14:creationId xmlns:p14="http://schemas.microsoft.com/office/powerpoint/2010/main" val="833081435"/>
      </p:ext>
    </p:extLst>
  </p:cSld>
  <p:clrMapOvr>
    <a:masterClrMapping/>
  </p:clrMapOvr>
  <p:hf sldNum="0" hdr="0" ftr="0" dt="0"/>
  <p:extLst>
    <p:ext uri="{DCECCB84-F9BA-43D5-87BE-67443E8EF086}">
      <p15:sldGuideLst xmlns:p15="http://schemas.microsoft.com/office/powerpoint/2012/main">
        <p15:guide id="1" pos="2064" userDrawn="1">
          <p15:clr>
            <a:srgbClr val="FBAE40"/>
          </p15:clr>
        </p15:guide>
        <p15:guide id="2" pos="6165" userDrawn="1">
          <p15:clr>
            <a:srgbClr val="FBAE40"/>
          </p15:clr>
        </p15:guide>
        <p15:guide id="3" orient="horz" pos="754" userDrawn="1">
          <p15:clr>
            <a:srgbClr val="FBAE40"/>
          </p15:clr>
        </p15:guide>
        <p15:guide id="4" orient="horz" pos="2738" userDrawn="1">
          <p15:clr>
            <a:srgbClr val="FBAE40"/>
          </p15:clr>
        </p15:guide>
        <p15:guide id="5" pos="29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 picture without text ">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926F8EF2-FFD9-4D48-A076-77C0B811BAB0}"/>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10969625" cy="55368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Insert photo</a:t>
            </a:r>
          </a:p>
        </p:txBody>
      </p:sp>
    </p:spTree>
    <p:extLst>
      <p:ext uri="{BB962C8B-B14F-4D97-AF65-F5344CB8AC3E}">
        <p14:creationId xmlns:p14="http://schemas.microsoft.com/office/powerpoint/2010/main" val="765800943"/>
      </p:ext>
    </p:extLst>
  </p:cSld>
  <p:clrMapOvr>
    <a:masterClrMapping/>
  </p:clrMapOvr>
  <p:hf sldNum="0" hdr="0" ftr="0" dt="0"/>
  <p:extLst>
    <p:ext uri="{DCECCB84-F9BA-43D5-87BE-67443E8EF086}">
      <p15:sldGuideLst xmlns:p15="http://schemas.microsoft.com/office/powerpoint/2012/main">
        <p15:guide id="4" orient="horz" pos="348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ull picture with text ">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B77066FA-8AE8-47E2-8A79-1355389EE471}"/>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9" name="Picture Placeholder 4">
            <a:extLst>
              <a:ext uri="{FF2B5EF4-FFF2-40B4-BE49-F238E27FC236}">
                <a16:creationId xmlns:a16="http://schemas.microsoft.com/office/drawing/2014/main" id="{E3AE72B7-66D7-4755-9A92-9BAA3A80886F}"/>
              </a:ext>
            </a:extLst>
          </p:cNvPr>
          <p:cNvSpPr>
            <a:spLocks noGrp="1"/>
          </p:cNvSpPr>
          <p:nvPr>
            <p:ph type="pic" sz="quarter" idx="1" hasCustomPrompt="1"/>
          </p:nvPr>
        </p:nvSpPr>
        <p:spPr>
          <a:xfrm>
            <a:off x="0" y="0"/>
            <a:ext cx="10969625" cy="55368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Insert photo</a:t>
            </a:r>
          </a:p>
        </p:txBody>
      </p:sp>
      <p:sp>
        <p:nvSpPr>
          <p:cNvPr id="3" name="Text Placeholder 2">
            <a:extLst>
              <a:ext uri="{FF2B5EF4-FFF2-40B4-BE49-F238E27FC236}">
                <a16:creationId xmlns:a16="http://schemas.microsoft.com/office/drawing/2014/main" id="{D346B548-69AA-497B-BD64-E14E4F9EA5F6}"/>
              </a:ext>
            </a:extLst>
          </p:cNvPr>
          <p:cNvSpPr>
            <a:spLocks noGrp="1"/>
          </p:cNvSpPr>
          <p:nvPr>
            <p:ph type="body" sz="quarter" idx="2" hasCustomPrompt="1"/>
          </p:nvPr>
        </p:nvSpPr>
        <p:spPr>
          <a:xfrm>
            <a:off x="406800" y="1036800"/>
            <a:ext cx="3780000" cy="2484000"/>
          </a:xfrm>
          <a:solidFill>
            <a:schemeClr val="bg1"/>
          </a:solidFill>
        </p:spPr>
        <p:txBody>
          <a:bodyPr lIns="252000" tIns="216000" rIns="252000" bIns="21600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Add Text</a:t>
            </a:r>
          </a:p>
        </p:txBody>
      </p:sp>
    </p:spTree>
    <p:extLst>
      <p:ext uri="{BB962C8B-B14F-4D97-AF65-F5344CB8AC3E}">
        <p14:creationId xmlns:p14="http://schemas.microsoft.com/office/powerpoint/2010/main" val="764896579"/>
      </p:ext>
    </p:extLst>
  </p:cSld>
  <p:clrMapOvr>
    <a:masterClrMapping/>
  </p:clrMapOvr>
  <p:hf sldNum="0" hdr="0" ftr="0" dt="0"/>
  <p:extLst>
    <p:ext uri="{DCECCB84-F9BA-43D5-87BE-67443E8EF086}">
      <p15:sldGuideLst xmlns:p15="http://schemas.microsoft.com/office/powerpoint/2012/main">
        <p15:guide id="4" orient="horz" pos="348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plit horizontal ">
    <p:spTree>
      <p:nvGrpSpPr>
        <p:cNvPr id="1" name=""/>
        <p:cNvGrpSpPr/>
        <p:nvPr/>
      </p:nvGrpSpPr>
      <p:grpSpPr>
        <a:xfrm>
          <a:off x="0" y="0"/>
          <a:ext cx="0" cy="0"/>
          <a:chOff x="0" y="0"/>
          <a:chExt cx="0" cy="0"/>
        </a:xfrm>
      </p:grpSpPr>
      <p:pic>
        <p:nvPicPr>
          <p:cNvPr id="8" name="Logo">
            <a:extLst>
              <a:ext uri="{FF2B5EF4-FFF2-40B4-BE49-F238E27FC236}">
                <a16:creationId xmlns:a16="http://schemas.microsoft.com/office/drawing/2014/main" id="{1630DC1C-C3C8-477E-AC19-4DC706EB4992}"/>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10969625" cy="30852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Insert photo</a:t>
            </a:r>
          </a:p>
        </p:txBody>
      </p:sp>
      <p:sp>
        <p:nvSpPr>
          <p:cNvPr id="4" name="Text Placeholder 2">
            <a:extLst>
              <a:ext uri="{FF2B5EF4-FFF2-40B4-BE49-F238E27FC236}">
                <a16:creationId xmlns:a16="http://schemas.microsoft.com/office/drawing/2014/main" id="{990CB4FC-C276-4DB5-A6E3-49DD9BC66B63}"/>
              </a:ext>
            </a:extLst>
          </p:cNvPr>
          <p:cNvSpPr>
            <a:spLocks noGrp="1"/>
          </p:cNvSpPr>
          <p:nvPr>
            <p:ph type="body" sz="quarter" idx="2" hasCustomPrompt="1"/>
          </p:nvPr>
        </p:nvSpPr>
        <p:spPr>
          <a:xfrm>
            <a:off x="205199" y="3495705"/>
            <a:ext cx="10558800" cy="2041094"/>
          </a:xfrm>
        </p:spPr>
        <p:txBody>
          <a:bodyPr lIns="0" tIns="0" rIns="0" bIns="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Add Text</a:t>
            </a:r>
          </a:p>
        </p:txBody>
      </p:sp>
    </p:spTree>
    <p:extLst>
      <p:ext uri="{BB962C8B-B14F-4D97-AF65-F5344CB8AC3E}">
        <p14:creationId xmlns:p14="http://schemas.microsoft.com/office/powerpoint/2010/main" val="832061445"/>
      </p:ext>
    </p:extLst>
  </p:cSld>
  <p:clrMapOvr>
    <a:masterClrMapping/>
  </p:clrMapOvr>
  <p:hf sldNum="0" hdr="0" ftr="0" dt="0"/>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949" userDrawn="1">
          <p15:clr>
            <a:srgbClr val="FBAE40"/>
          </p15:clr>
        </p15:guide>
        <p15:guide id="4" orient="horz" pos="3489" userDrawn="1">
          <p15:clr>
            <a:srgbClr val="FBAE40"/>
          </p15:clr>
        </p15:guide>
        <p15:guide id="5" orient="horz" pos="220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plit vertical ">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FD4E5E48-387B-4CE0-80BE-1097F697DAD5}"/>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5486400" cy="6170400"/>
          </a:xfrm>
          <a:blipFill dpi="0" rotWithShape="1">
            <a:blip r:embed="rId3">
              <a:alphaModFix amt="70000"/>
            </a:blip>
            <a:srcRect/>
            <a:stretch>
              <a:fillRect/>
            </a:stretch>
          </a:blipFill>
        </p:spPr>
        <p:txBody>
          <a:bodyPr anchor="ctr"/>
          <a:lstStyle>
            <a:lvl1pPr marL="0" indent="0" algn="ctr">
              <a:lnSpc>
                <a:spcPct val="600000"/>
              </a:lnSpc>
              <a:buFontTx/>
              <a:buNone/>
              <a:defRPr sz="900"/>
            </a:lvl1pPr>
          </a:lstStyle>
          <a:p>
            <a:r>
              <a:rPr lang="en-US" noProof="1"/>
              <a:t>Insert photo</a:t>
            </a:r>
          </a:p>
        </p:txBody>
      </p:sp>
      <p:sp>
        <p:nvSpPr>
          <p:cNvPr id="4" name="Text Placeholder 2">
            <a:extLst>
              <a:ext uri="{FF2B5EF4-FFF2-40B4-BE49-F238E27FC236}">
                <a16:creationId xmlns:a16="http://schemas.microsoft.com/office/drawing/2014/main" id="{D6647D1E-89E9-4244-B52F-555902731C7A}"/>
              </a:ext>
            </a:extLst>
          </p:cNvPr>
          <p:cNvSpPr>
            <a:spLocks noGrp="1"/>
          </p:cNvSpPr>
          <p:nvPr>
            <p:ph type="body" sz="quarter" idx="2" hasCustomPrompt="1"/>
          </p:nvPr>
        </p:nvSpPr>
        <p:spPr>
          <a:xfrm>
            <a:off x="5895302" y="410492"/>
            <a:ext cx="4596486" cy="5126308"/>
          </a:xfrm>
        </p:spPr>
        <p:txBody>
          <a:bodyPr lIns="0" tIns="0" rIns="0" bIns="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Add Text</a:t>
            </a:r>
          </a:p>
        </p:txBody>
      </p:sp>
      <p:pic>
        <p:nvPicPr>
          <p:cNvPr id="6" name="SuperGraphic">
            <a:extLst>
              <a:ext uri="{FF2B5EF4-FFF2-40B4-BE49-F238E27FC236}">
                <a16:creationId xmlns:a16="http://schemas.microsoft.com/office/drawing/2014/main" id="{2D38AACD-EB97-4B81-ACAA-2074E22BBC01}"/>
              </a:ext>
            </a:extLst>
          </p:cNvPr>
          <p:cNvPicPr>
            <a:picLocks noSelect="1" noChangeAspect="1"/>
          </p:cNvPicPr>
          <p:nvPr userDrawn="1"/>
        </p:nvPicPr>
        <p:blipFill>
          <a:blip r:embed="rId4">
            <a:extLst>
              <a:ext uri="{28A0092B-C50C-407E-A947-70E740481C1C}">
                <a14:useLocalDpi xmlns:a14="http://schemas.microsoft.com/office/drawing/2010/main" val="0"/>
              </a:ext>
            </a:extLst>
          </a:blip>
          <a:stretch>
            <a:fillRect/>
          </a:stretch>
        </p:blipFill>
        <p:spPr>
          <a:xfrm>
            <a:off x="10900799" y="0"/>
            <a:ext cx="68562" cy="6170613"/>
          </a:xfrm>
          <a:prstGeom prst="rect">
            <a:avLst/>
          </a:prstGeom>
        </p:spPr>
      </p:pic>
    </p:spTree>
    <p:extLst>
      <p:ext uri="{BB962C8B-B14F-4D97-AF65-F5344CB8AC3E}">
        <p14:creationId xmlns:p14="http://schemas.microsoft.com/office/powerpoint/2010/main" val="1976700591"/>
      </p:ext>
    </p:extLst>
  </p:cSld>
  <p:clrMapOvr>
    <a:masterClrMapping/>
  </p:clrMapOvr>
  <p:hf sldNum="0" hdr="0" ftr="0" dt="0"/>
  <p:extLst>
    <p:ext uri="{DCECCB84-F9BA-43D5-87BE-67443E8EF086}">
      <p15:sldGuideLst xmlns:p15="http://schemas.microsoft.com/office/powerpoint/2012/main">
        <p15:guide id="1" pos="3456" userDrawn="1">
          <p15:clr>
            <a:srgbClr val="FBAE40"/>
          </p15:clr>
        </p15:guide>
        <p15:guide id="2" pos="6784" userDrawn="1">
          <p15:clr>
            <a:srgbClr val="FBAE40"/>
          </p15:clr>
        </p15:guide>
        <p15:guide id="3" orient="horz" pos="250" userDrawn="1">
          <p15:clr>
            <a:srgbClr val="FBAE40"/>
          </p15:clr>
        </p15:guide>
        <p15:guide id="4" orient="horz" pos="3489" userDrawn="1">
          <p15:clr>
            <a:srgbClr val="FBAE40"/>
          </p15:clr>
        </p15:guide>
        <p15:guide id="5" pos="371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05200" y="1296000"/>
            <a:ext cx="10558800" cy="4240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 name="Slide Number Placeholder 1">
            <a:extLst>
              <a:ext uri="{FF2B5EF4-FFF2-40B4-BE49-F238E27FC236}">
                <a16:creationId xmlns:a16="http://schemas.microsoft.com/office/drawing/2014/main" id="{183261F3-E57F-4170-BD7E-F44931BED289}"/>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w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Logo">
            <a:extLst>
              <a:ext uri="{FF2B5EF4-FFF2-40B4-BE49-F238E27FC236}">
                <a16:creationId xmlns:a16="http://schemas.microsoft.com/office/drawing/2014/main" id="{F38A617B-35DF-43CE-B5F7-67FA9A7F2474}"/>
              </a:ext>
            </a:extLst>
          </p:cNvPr>
          <p:cNvPicPr>
            <a:picLocks noSelect="1" noChangeAspect="1"/>
          </p:cNvPicPr>
          <p:nvPr userDrawn="1"/>
        </p:nvPicPr>
        <p:blipFill>
          <a:blip r:embed="rId21"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2" name="Title Placeholder 1"/>
          <p:cNvSpPr>
            <a:spLocks noGrp="1"/>
          </p:cNvSpPr>
          <p:nvPr>
            <p:ph type="title"/>
          </p:nvPr>
        </p:nvSpPr>
        <p:spPr>
          <a:xfrm>
            <a:off x="205200" y="648000"/>
            <a:ext cx="10558800" cy="388800"/>
          </a:xfrm>
          <a:prstGeom prst="rect">
            <a:avLst/>
          </a:prstGeom>
        </p:spPr>
        <p:txBody>
          <a:bodyPr vert="horz" lIns="0" tIns="0" rIns="0" bIns="0" rtlCol="0" anchor="t" anchorCtr="0">
            <a:noAutofit/>
          </a:bodyPr>
          <a:lstStyle/>
          <a:p>
            <a:r>
              <a:rPr lang="en-US" noProof="1"/>
              <a:t>Add Slide Title</a:t>
            </a:r>
          </a:p>
        </p:txBody>
      </p:sp>
      <p:sp>
        <p:nvSpPr>
          <p:cNvPr id="3" name="Text Placeholder 2"/>
          <p:cNvSpPr>
            <a:spLocks noGrp="1"/>
          </p:cNvSpPr>
          <p:nvPr>
            <p:ph type="body" idx="1"/>
          </p:nvPr>
        </p:nvSpPr>
        <p:spPr>
          <a:xfrm>
            <a:off x="205200" y="1296000"/>
            <a:ext cx="10558800" cy="4240800"/>
          </a:xfrm>
          <a:prstGeom prst="rect">
            <a:avLst/>
          </a:prstGeom>
        </p:spPr>
        <p:txBody>
          <a:bodyPr vert="horz" lIns="0" tIns="0" rIns="0" bIns="0" rtlCol="0">
            <a:noAutofit/>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7" name="Slide Number Placeholder 6"/>
          <p:cNvSpPr>
            <a:spLocks noGrp="1"/>
          </p:cNvSpPr>
          <p:nvPr>
            <p:ph type="sldNum" sz="quarter" idx="12"/>
          </p:nvPr>
        </p:nvSpPr>
        <p:spPr>
          <a:xfrm>
            <a:off x="205200" y="566640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dirty="0" smtClean="0"/>
              <a:pPr/>
              <a:t>‹#›</a:t>
            </a:fld>
            <a:endParaRPr lang="en-US" noProof="1"/>
          </a:p>
        </p:txBody>
      </p:sp>
      <p:sp>
        <p:nvSpPr>
          <p:cNvPr id="14" name="Bosch_footer_1">
            <a:extLst>
              <a:ext uri="{FF2B5EF4-FFF2-40B4-BE49-F238E27FC236}">
                <a16:creationId xmlns:a16="http://schemas.microsoft.com/office/drawing/2014/main" id="{179AD5EC-CEF2-4193-998B-D730BC74E01B}"/>
              </a:ext>
            </a:extLst>
          </p:cNvPr>
          <p:cNvSpPr txBox="1"/>
          <p:nvPr userDrawn="1"/>
        </p:nvSpPr>
        <p:spPr>
          <a:xfrm>
            <a:off x="547200" y="5688000"/>
            <a:ext cx="912600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Internal</a:t>
            </a:r>
            <a:r>
              <a:rPr lang="en-US" sz="600" kern="0" baseline="0" noProof="1">
                <a:solidFill>
                  <a:schemeClr val="tx1"/>
                </a:solidFill>
                <a:latin typeface="+mn-lt"/>
              </a:rPr>
              <a:t> | BCI/ESW12-CN | 2023-02-22</a:t>
            </a: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47200" y="5793901"/>
            <a:ext cx="912600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 Bosch Automotive Products (Suzhou) Co., Ltd.  2023. All rights reserved, also regarding any disposal, exploitation, reproduction, editing, distribution, as well as in the event of applications for industrial property rights.</a:t>
            </a:r>
          </a:p>
        </p:txBody>
      </p:sp>
      <p:sp>
        <p:nvSpPr>
          <p:cNvPr id="15" name="Bosch_footer_1" hidden="1">
            <a:extLst>
              <a:ext uri="{FF2B5EF4-FFF2-40B4-BE49-F238E27FC236}">
                <a16:creationId xmlns:a16="http://schemas.microsoft.com/office/drawing/2014/main" id="{DB0BF576-A4BE-4521-98AB-F28795DF7BD0}"/>
              </a:ext>
            </a:extLst>
          </p:cNvPr>
          <p:cNvSpPr txBox="1"/>
          <p:nvPr userDrawn="1"/>
        </p:nvSpPr>
        <p:spPr>
          <a:xfrm>
            <a:off x="816069" y="5383543"/>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3" name="AttachmentRemark" hidden="1">
            <a:extLst>
              <a:ext uri="{FF2B5EF4-FFF2-40B4-BE49-F238E27FC236}">
                <a16:creationId xmlns:a16="http://schemas.microsoft.com/office/drawing/2014/main" id="{F41551A9-D6BA-431A-8DBF-55BA472D9657}"/>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12" name="SuperGraphic">
            <a:extLst>
              <a:ext uri="{FF2B5EF4-FFF2-40B4-BE49-F238E27FC236}">
                <a16:creationId xmlns:a16="http://schemas.microsoft.com/office/drawing/2014/main" id="{1E0562BC-DD12-4C96-A115-D2D70EC1366D}"/>
              </a:ext>
            </a:extLst>
          </p:cNvPr>
          <p:cNvPicPr>
            <a:picLocks noSelect="1" noChangeAspect="1"/>
          </p:cNvPicPr>
          <p:nvPr userDrawn="1"/>
        </p:nvPicPr>
        <p:blipFill>
          <a:blip r:embed="rId22">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48" r:id="rId1"/>
    <p:sldLayoutId id="2147483710" r:id="rId2"/>
    <p:sldLayoutId id="2147483713" r:id="rId3"/>
    <p:sldLayoutId id="2147483749" r:id="rId4"/>
    <p:sldLayoutId id="2147483750" r:id="rId5"/>
    <p:sldLayoutId id="2147483751" r:id="rId6"/>
    <p:sldLayoutId id="2147483752" r:id="rId7"/>
    <p:sldLayoutId id="214748375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23" r:id="rId17"/>
    <p:sldLayoutId id="2147483734" r:id="rId18"/>
    <p:sldLayoutId id="2147483754"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30400" indent="-230400" algn="l" defTabSz="914333" rtl="0" eaLnBrk="1" latinLnBrk="0" hangingPunct="1">
        <a:lnSpc>
          <a:spcPct val="107000"/>
        </a:lnSpc>
        <a:spcBef>
          <a:spcPts val="500"/>
        </a:spcBef>
        <a:buFont typeface="Wingdings" panose="05000000000000000000" pitchFamily="2" charset="2"/>
        <a:buChar char="§"/>
        <a:defRPr sz="1800" kern="1200">
          <a:solidFill>
            <a:schemeClr val="tx1"/>
          </a:solidFill>
          <a:latin typeface="+mn-lt"/>
          <a:ea typeface="+mn-ea"/>
          <a:cs typeface="+mn-cs"/>
        </a:defRPr>
      </a:lvl1pPr>
      <a:lvl2pPr marL="687600" indent="-230400" algn="l" defTabSz="914333" rtl="0" eaLnBrk="1" latinLnBrk="0" hangingPunct="1">
        <a:lnSpc>
          <a:spcPct val="103000"/>
        </a:lnSpc>
        <a:spcBef>
          <a:spcPts val="500"/>
        </a:spcBef>
        <a:buFont typeface="Symbol" panose="05050102010706020507" pitchFamily="18" charset="2"/>
        <a:buChar char="-"/>
        <a:defRPr sz="1600" kern="1200">
          <a:solidFill>
            <a:schemeClr val="tx1"/>
          </a:solidFill>
          <a:latin typeface="+mn-lt"/>
          <a:ea typeface="+mn-ea"/>
          <a:cs typeface="+mn-cs"/>
        </a:defRPr>
      </a:lvl2pPr>
      <a:lvl3pPr marL="1144800" indent="-230400" algn="l" defTabSz="914333" rtl="0" eaLnBrk="1" latinLnBrk="0" hangingPunct="1">
        <a:lnSpc>
          <a:spcPct val="102000"/>
        </a:lnSpc>
        <a:spcBef>
          <a:spcPts val="500"/>
        </a:spcBef>
        <a:buFont typeface="Symbol" panose="05050102010706020507" pitchFamily="18" charset="2"/>
        <a:buChar char="-"/>
        <a:defRPr sz="1400" kern="1200">
          <a:solidFill>
            <a:schemeClr val="tx1"/>
          </a:solidFill>
          <a:latin typeface="+mn-lt"/>
          <a:ea typeface="+mn-ea"/>
          <a:cs typeface="+mn-cs"/>
        </a:defRPr>
      </a:lvl3pPr>
      <a:lvl4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1602000" indent="-230400"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7.png"/><Relationship Id="rId18" Type="http://schemas.microsoft.com/office/2007/relationships/hdphoto" Target="../media/hdphoto7.wdp"/><Relationship Id="rId26" Type="http://schemas.microsoft.com/office/2007/relationships/hdphoto" Target="../media/hdphoto11.wdp"/><Relationship Id="rId3" Type="http://schemas.openxmlformats.org/officeDocument/2006/relationships/slideLayout" Target="../slideLayouts/slideLayout9.xml"/><Relationship Id="rId21" Type="http://schemas.openxmlformats.org/officeDocument/2006/relationships/image" Target="../media/image21.png"/><Relationship Id="rId7" Type="http://schemas.openxmlformats.org/officeDocument/2006/relationships/image" Target="../media/image14.png"/><Relationship Id="rId12" Type="http://schemas.microsoft.com/office/2007/relationships/hdphoto" Target="../media/hdphoto4.wdp"/><Relationship Id="rId17" Type="http://schemas.openxmlformats.org/officeDocument/2006/relationships/image" Target="../media/image19.png"/><Relationship Id="rId25" Type="http://schemas.openxmlformats.org/officeDocument/2006/relationships/image" Target="../media/image23.png"/><Relationship Id="rId2" Type="http://schemas.openxmlformats.org/officeDocument/2006/relationships/tags" Target="../tags/tag3.xml"/><Relationship Id="rId16" Type="http://schemas.microsoft.com/office/2007/relationships/hdphoto" Target="../media/hdphoto6.wdp"/><Relationship Id="rId20" Type="http://schemas.microsoft.com/office/2007/relationships/hdphoto" Target="../media/hdphoto8.wdp"/><Relationship Id="rId29" Type="http://schemas.openxmlformats.org/officeDocument/2006/relationships/image" Target="../media/image25.png"/><Relationship Id="rId1" Type="http://schemas.openxmlformats.org/officeDocument/2006/relationships/tags" Target="../tags/tag2.xml"/><Relationship Id="rId6" Type="http://schemas.microsoft.com/office/2007/relationships/hdphoto" Target="../media/hdphoto1.wdp"/><Relationship Id="rId11" Type="http://schemas.openxmlformats.org/officeDocument/2006/relationships/image" Target="../media/image16.png"/><Relationship Id="rId24" Type="http://schemas.microsoft.com/office/2007/relationships/hdphoto" Target="../media/hdphoto10.wdp"/><Relationship Id="rId5" Type="http://schemas.openxmlformats.org/officeDocument/2006/relationships/image" Target="../media/image13.png"/><Relationship Id="rId15" Type="http://schemas.openxmlformats.org/officeDocument/2006/relationships/image" Target="../media/image18.png"/><Relationship Id="rId23" Type="http://schemas.openxmlformats.org/officeDocument/2006/relationships/image" Target="../media/image22.png"/><Relationship Id="rId28" Type="http://schemas.microsoft.com/office/2007/relationships/hdphoto" Target="../media/hdphoto12.wdp"/><Relationship Id="rId10" Type="http://schemas.microsoft.com/office/2007/relationships/hdphoto" Target="../media/hdphoto3.wdp"/><Relationship Id="rId19" Type="http://schemas.openxmlformats.org/officeDocument/2006/relationships/image" Target="../media/image20.png"/><Relationship Id="rId4" Type="http://schemas.openxmlformats.org/officeDocument/2006/relationships/notesSlide" Target="../notesSlides/notesSlide1.xml"/><Relationship Id="rId9" Type="http://schemas.openxmlformats.org/officeDocument/2006/relationships/image" Target="../media/image15.png"/><Relationship Id="rId14" Type="http://schemas.microsoft.com/office/2007/relationships/hdphoto" Target="../media/hdphoto5.wdp"/><Relationship Id="rId22" Type="http://schemas.microsoft.com/office/2007/relationships/hdphoto" Target="../media/hdphoto9.wdp"/><Relationship Id="rId27" Type="http://schemas.openxmlformats.org/officeDocument/2006/relationships/image" Target="../media/image24.png"/></Relationships>
</file>

<file path=ppt/slides/_rels/slide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5.xml"/><Relationship Id="rId7" Type="http://schemas.openxmlformats.org/officeDocument/2006/relationships/image" Target="../media/image26.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2.xml"/><Relationship Id="rId4"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89E0-89D9-4425-AE04-BF03119740B1}"/>
              </a:ext>
            </a:extLst>
          </p:cNvPr>
          <p:cNvSpPr>
            <a:spLocks noGrp="1"/>
          </p:cNvSpPr>
          <p:nvPr>
            <p:ph type="ctrTitle"/>
          </p:nvPr>
        </p:nvSpPr>
        <p:spPr/>
        <p:txBody>
          <a:bodyPr/>
          <a:lstStyle/>
          <a:p>
            <a:r>
              <a:rPr lang="en-US" altLang="zh-CN" dirty="0"/>
              <a:t>Block Management System</a:t>
            </a:r>
            <a:endParaRPr lang="en-US" dirty="0"/>
          </a:p>
        </p:txBody>
      </p:sp>
      <p:sp>
        <p:nvSpPr>
          <p:cNvPr id="3" name="Text Placeholder 2">
            <a:extLst>
              <a:ext uri="{FF2B5EF4-FFF2-40B4-BE49-F238E27FC236}">
                <a16:creationId xmlns:a16="http://schemas.microsoft.com/office/drawing/2014/main" id="{B9139839-FCEA-4EC2-AD64-E9A6C386964E}"/>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28530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259200" y="648000"/>
            <a:ext cx="1045080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chemeClr val="accent1"/>
                </a:solidFill>
                <a:latin typeface="+mj-lt"/>
                <a:ea typeface="+mj-ea"/>
                <a:cs typeface="+mj-cs"/>
              </a:defRPr>
            </a:lvl1pPr>
          </a:lstStyle>
          <a:p>
            <a:pPr lvl="0" fontAlgn="auto">
              <a:spcAft>
                <a:spcPts val="0"/>
              </a:spcAft>
              <a:defRPr/>
            </a:pPr>
            <a:r>
              <a:rPr lang="en-US" dirty="0">
                <a:solidFill>
                  <a:srgbClr val="0070C0"/>
                </a:solidFill>
              </a:rPr>
              <a:t>Nexeed Industrial Application System – Vision </a:t>
            </a:r>
            <a:endParaRPr lang="en-US" sz="4000" dirty="0">
              <a:solidFill>
                <a:srgbClr val="0070C0"/>
              </a:solidFill>
            </a:endParaRPr>
          </a:p>
        </p:txBody>
      </p:sp>
      <p:sp>
        <p:nvSpPr>
          <p:cNvPr id="4" name="Textplatzhalter 2"/>
          <p:cNvSpPr txBox="1">
            <a:spLocks/>
          </p:cNvSpPr>
          <p:nvPr/>
        </p:nvSpPr>
        <p:spPr>
          <a:xfrm>
            <a:off x="259200" y="259200"/>
            <a:ext cx="10450800" cy="388800"/>
          </a:xfrm>
          <a:prstGeom prst="rect">
            <a:avLst/>
          </a:prstGeom>
        </p:spPr>
        <p:txBody>
          <a:bodyPr vert="horz" lIns="0" tIns="0" rIns="0" bIns="0" rtlCol="0">
            <a:noAutofit/>
          </a:bodyPr>
          <a:lstStyle>
            <a:lvl1pPr marL="0" indent="0" algn="l" defTabSz="914333" rtl="0" eaLnBrk="1" latinLnBrk="0" hangingPunct="1">
              <a:lnSpc>
                <a:spcPct val="89000"/>
              </a:lnSpc>
              <a:spcBef>
                <a:spcPts val="0"/>
              </a:spcBef>
              <a:buFont typeface="Wingdings 3" panose="05040102010807070707" pitchFamily="18" charset="2"/>
              <a:buNone/>
              <a:defRPr sz="2800" kern="0" baseline="0">
                <a:solidFill>
                  <a:schemeClr val="tx1"/>
                </a:solidFill>
                <a:latin typeface="+mn-lt"/>
                <a:ea typeface="+mn-ea"/>
                <a:cs typeface="+mn-cs"/>
              </a:defRPr>
            </a:lvl1pPr>
            <a:lvl2pPr marL="233983" indent="0" algn="l" defTabSz="914333" rtl="0" eaLnBrk="1" latinLnBrk="0" hangingPunct="1">
              <a:lnSpc>
                <a:spcPct val="103000"/>
              </a:lnSpc>
              <a:spcBef>
                <a:spcPts val="500"/>
              </a:spcBef>
              <a:buFont typeface="Wingdings 3" panose="05040102010807070707" pitchFamily="18" charset="2"/>
              <a:buNone/>
              <a:defRPr sz="2800" kern="1200">
                <a:solidFill>
                  <a:schemeClr val="tx1"/>
                </a:solidFill>
                <a:latin typeface="+mn-lt"/>
                <a:ea typeface="+mn-ea"/>
                <a:cs typeface="+mn-cs"/>
              </a:defRPr>
            </a:lvl2pPr>
            <a:lvl3pPr marL="525562" indent="0" algn="l" defTabSz="914333" rtl="0" eaLnBrk="1" latinLnBrk="0" hangingPunct="1">
              <a:lnSpc>
                <a:spcPct val="102000"/>
              </a:lnSpc>
              <a:spcBef>
                <a:spcPts val="500"/>
              </a:spcBef>
              <a:buFont typeface="Bosch Office Sans" pitchFamily="2" charset="0"/>
              <a:buNone/>
              <a:defRPr sz="2800" kern="1200">
                <a:solidFill>
                  <a:schemeClr val="tx1"/>
                </a:solidFill>
                <a:latin typeface="+mn-lt"/>
                <a:ea typeface="+mn-ea"/>
                <a:cs typeface="+mn-cs"/>
              </a:defRPr>
            </a:lvl3pPr>
            <a:lvl4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4pPr>
            <a:lvl5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r>
              <a:rPr lang="en-US" dirty="0"/>
              <a:t>Block Management System Brief</a:t>
            </a:r>
          </a:p>
        </p:txBody>
      </p:sp>
      <p:sp>
        <p:nvSpPr>
          <p:cNvPr id="22" name="Foliennummernplatzhalter 3"/>
          <p:cNvSpPr>
            <a:spLocks noGrp="1"/>
          </p:cNvSpPr>
          <p:nvPr>
            <p:ph type="sldNum" sz="quarter" idx="12"/>
          </p:nvPr>
        </p:nvSpPr>
        <p:spPr>
          <a:xfrm>
            <a:off x="266700" y="5628640"/>
            <a:ext cx="288290" cy="410210"/>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898AEC0-503E-4FA4-859C-D0F72D6E3F79}" type="slidenum">
              <a:rPr kumimoji="0" lang="en-US" sz="1200" b="0" i="0" u="none" strike="noStrike" kern="0" cap="none" spc="0" normalizeH="0" baseline="0" noProof="0" smtClean="0">
                <a:ln>
                  <a:noFill/>
                </a:ln>
                <a:solidFill>
                  <a:srgbClr val="999FA6"/>
                </a:solidFill>
                <a:effectLst/>
                <a:uLnTx/>
                <a:uFillTx/>
                <a:latin typeface="Bosch Office Sans"/>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0" cap="none" spc="0" normalizeH="0" baseline="0" noProof="0" dirty="0">
              <a:ln>
                <a:noFill/>
              </a:ln>
              <a:solidFill>
                <a:srgbClr val="999FA6"/>
              </a:solidFill>
              <a:effectLst/>
              <a:uLnTx/>
              <a:uFillTx/>
              <a:latin typeface="Bosch Office Sans"/>
              <a:ea typeface="+mn-ea"/>
              <a:cs typeface="+mn-cs"/>
            </a:endParaRPr>
          </a:p>
        </p:txBody>
      </p:sp>
      <p:sp>
        <p:nvSpPr>
          <p:cNvPr id="70" name="Textfeld 90000000">
            <a:extLst>
              <a:ext uri="{FF2B5EF4-FFF2-40B4-BE49-F238E27FC236}">
                <a16:creationId xmlns:a16="http://schemas.microsoft.com/office/drawing/2014/main" id="{93FD9595-86F8-5840-ADF4-7BA7F9A625C1}"/>
              </a:ext>
            </a:extLst>
          </p:cNvPr>
          <p:cNvSpPr txBox="1"/>
          <p:nvPr>
            <p:custDataLst>
              <p:tags r:id="rId1"/>
            </p:custDataLst>
          </p:nvPr>
        </p:nvSpPr>
        <p:spPr>
          <a:xfrm>
            <a:off x="404205" y="1301195"/>
            <a:ext cx="7200000" cy="3664305"/>
          </a:xfrm>
          <a:prstGeom prst="rect">
            <a:avLst/>
          </a:prstGeom>
          <a:noFill/>
          <a:ln w="19050">
            <a:gradFill>
              <a:gsLst>
                <a:gs pos="0">
                  <a:srgbClr val="00A8B0"/>
                </a:gs>
                <a:gs pos="99000">
                  <a:srgbClr val="78BE20"/>
                </a:gs>
              </a:gsLst>
              <a:lin ang="2700000" scaled="0"/>
            </a:gradFill>
            <a:prstDash val="dash"/>
          </a:ln>
        </p:spPr>
        <p:txBody>
          <a:bodyPr wrap="square" lIns="108000" tIns="180000" rIns="108000" bIns="108000" rtlCol="0">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 sz="1400" b="0" i="0" u="none" strike="noStrike" kern="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 sz="1400" b="0" i="0" u="none" strike="noStrike" kern="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 sz="1400" b="0" i="0" u="none" strike="noStrike" kern="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 sz="1400" b="0" i="0" u="none" strike="noStrike" kern="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71" name="Grafik 70"/>
          <p:cNvPicPr>
            <a:picLocks noChangeAspect="1"/>
          </p:cNvPicPr>
          <p:nvPr/>
        </p:nvPicPr>
        <p:blipFill rotWithShape="1">
          <a:blip r:embed="rId5">
            <a:duotone>
              <a:schemeClr val="accent3">
                <a:shade val="45000"/>
                <a:satMod val="135000"/>
              </a:schemeClr>
              <a:prstClr val="white"/>
            </a:duotone>
            <a:extLst>
              <a:ext uri="{BEBA8EAE-BF5A-486C-A8C5-ECC9F3942E4B}">
                <a14:imgProps xmlns:a14="http://schemas.microsoft.com/office/drawing/2010/main">
                  <a14:imgLayer r:embed="rId6">
                    <a14:imgEffect>
                      <a14:backgroundRemoval t="7007" b="96350" l="6305" r="96628">
                        <a14:foregroundMark x1="65836" y1="38832" x2="65836" y2="38832"/>
                        <a14:foregroundMark x1="51320" y1="43942" x2="51320" y2="43942"/>
                      </a14:backgroundRemoval>
                    </a14:imgEffect>
                  </a14:imgLayer>
                </a14:imgProps>
              </a:ext>
            </a:extLst>
          </a:blip>
          <a:srcRect l="5466"/>
          <a:stretch/>
        </p:blipFill>
        <p:spPr>
          <a:xfrm>
            <a:off x="758333" y="5026853"/>
            <a:ext cx="403171" cy="428358"/>
          </a:xfrm>
          <a:prstGeom prst="rect">
            <a:avLst/>
          </a:prstGeom>
        </p:spPr>
      </p:pic>
      <p:sp>
        <p:nvSpPr>
          <p:cNvPr id="72" name="Textfeld 71"/>
          <p:cNvSpPr txBox="1"/>
          <p:nvPr/>
        </p:nvSpPr>
        <p:spPr>
          <a:xfrm>
            <a:off x="1386348" y="5112828"/>
            <a:ext cx="781856" cy="319058"/>
          </a:xfrm>
          <a:prstGeom prst="rect">
            <a:avLst/>
          </a:prstGeom>
          <a:solidFill>
            <a:schemeClr val="bg1"/>
          </a:solidFill>
          <a:ln>
            <a:noFill/>
          </a:ln>
        </p:spPr>
        <p:txBody>
          <a:bodyPr wrap="square" lIns="36000" tIns="36000" rIns="36000" bIns="36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0" cap="none" spc="0" normalizeH="0" baseline="0" noProof="0" dirty="0">
                <a:ln>
                  <a:noFill/>
                </a:ln>
                <a:effectLst/>
                <a:uLnTx/>
                <a:uFillTx/>
                <a:latin typeface="Bosch Office Sans" pitchFamily="34" charset="0"/>
                <a:ea typeface="+mn-ea"/>
                <a:cs typeface="+mn-cs"/>
              </a:rPr>
              <a:t>Services</a:t>
            </a:r>
          </a:p>
        </p:txBody>
      </p:sp>
      <p:sp>
        <p:nvSpPr>
          <p:cNvPr id="73" name="Rechteck 72"/>
          <p:cNvSpPr/>
          <p:nvPr/>
        </p:nvSpPr>
        <p:spPr>
          <a:xfrm>
            <a:off x="404205" y="4969168"/>
            <a:ext cx="7200000" cy="500895"/>
          </a:xfrm>
          <a:prstGeom prst="rect">
            <a:avLst/>
          </a:prstGeom>
          <a:noFill/>
          <a:ln w="19050">
            <a:gradFill>
              <a:gsLst>
                <a:gs pos="0">
                  <a:srgbClr val="00A8B0"/>
                </a:gs>
                <a:gs pos="99000">
                  <a:srgbClr val="78BE20"/>
                </a:gs>
              </a:gsLst>
              <a:lin ang="2700000" scaled="0"/>
            </a:gradFill>
            <a:prstDash val="dash"/>
          </a:ln>
        </p:spPr>
        <p:txBody>
          <a:bodyPr wrap="square" lIns="108000" tIns="180000" rIns="108000" bIns="108000" rtlCol="0">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de-DE"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74" name="Textfeld 73"/>
          <p:cNvSpPr txBox="1"/>
          <p:nvPr/>
        </p:nvSpPr>
        <p:spPr>
          <a:xfrm>
            <a:off x="584205" y="1150064"/>
            <a:ext cx="1080000" cy="288000"/>
          </a:xfrm>
          <a:prstGeom prst="rect">
            <a:avLst/>
          </a:prstGeom>
          <a:solidFill>
            <a:schemeClr val="bg1"/>
          </a:solidFill>
        </p:spPr>
        <p:txBody>
          <a:bodyPr wrap="none" lIns="72000" tIns="36000" rIns="72000" bIns="36000" rtlCol="0">
            <a:noAutofit/>
          </a:bodyPr>
          <a:lstStyle>
            <a:defPPr>
              <a:defRPr lang="de-DE"/>
            </a:defPPr>
            <a:lvl1pPr marL="0" marR="0" lvl="0" indent="0" defTabSz="914400" eaLnBrk="1" fontAlgn="auto" latinLnBrk="0" hangingPunct="1">
              <a:lnSpc>
                <a:spcPct val="107000"/>
              </a:lnSpc>
              <a:spcBef>
                <a:spcPts val="500"/>
              </a:spcBef>
              <a:spcAft>
                <a:spcPts val="0"/>
              </a:spcAft>
              <a:buClrTx/>
              <a:buSzTx/>
              <a:buFontTx/>
              <a:buNone/>
              <a:tabLst/>
              <a:defRPr kumimoji="0" sz="2000" b="0" i="0" u="none" strike="noStrike" kern="0" cap="none" spc="0" normalizeH="0" baseline="0">
                <a:ln>
                  <a:noFill/>
                </a:ln>
                <a:gradFill>
                  <a:gsLst>
                    <a:gs pos="0">
                      <a:srgbClr val="00A8B0"/>
                    </a:gs>
                    <a:gs pos="99000">
                      <a:srgbClr val="78BE20"/>
                    </a:gs>
                  </a:gsLst>
                  <a:lin ang="2700000" scaled="0"/>
                </a:gradFill>
                <a:effectLst/>
                <a:uLnTx/>
                <a:uFillTx/>
                <a:latin typeface="Bosch Office Sans"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gradFill>
                  <a:gsLst>
                    <a:gs pos="0">
                      <a:srgbClr val="00A8B0"/>
                    </a:gs>
                    <a:gs pos="99000">
                      <a:srgbClr val="78BE20"/>
                    </a:gs>
                  </a:gsLst>
                  <a:lin ang="2700000" scaled="0"/>
                </a:gradFill>
                <a:effectLst/>
                <a:uLnTx/>
                <a:uFillTx/>
                <a:latin typeface="Bosch Office Sans" pitchFamily="2" charset="0"/>
                <a:ea typeface="+mn-ea"/>
                <a:cs typeface="+mn-cs"/>
              </a:rPr>
              <a:t>Software</a:t>
            </a:r>
          </a:p>
        </p:txBody>
      </p:sp>
      <p:sp>
        <p:nvSpPr>
          <p:cNvPr id="75" name="Textfeld 74"/>
          <p:cNvSpPr txBox="1"/>
          <p:nvPr/>
        </p:nvSpPr>
        <p:spPr>
          <a:xfrm>
            <a:off x="2168205" y="5083868"/>
            <a:ext cx="6120000" cy="436860"/>
          </a:xfrm>
          <a:prstGeom prst="rect">
            <a:avLst/>
          </a:prstGeom>
          <a:noFill/>
        </p:spPr>
        <p:txBody>
          <a:bodyPr wrap="square" lIns="36000" tIns="36000" rIns="36000" bIns="36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effectLst/>
                <a:uLnTx/>
                <a:uFillTx/>
                <a:latin typeface="Bosch Office Sans" pitchFamily="34" charset="0"/>
                <a:ea typeface="+mn-ea"/>
                <a:cs typeface="+mn-cs"/>
              </a:rPr>
              <a:t>Application, Operations, Training, Consulting</a:t>
            </a:r>
          </a:p>
        </p:txBody>
      </p:sp>
      <p:sp>
        <p:nvSpPr>
          <p:cNvPr id="79" name="Gleichschenkliges Dreieck 78"/>
          <p:cNvSpPr/>
          <p:nvPr/>
        </p:nvSpPr>
        <p:spPr>
          <a:xfrm rot="5400000">
            <a:off x="6371487" y="2512382"/>
            <a:ext cx="3682236" cy="1224000"/>
          </a:xfrm>
          <a:prstGeom prst="triangle">
            <a:avLst>
              <a:gd name="adj" fmla="val 49888"/>
            </a:avLst>
          </a:prstGeom>
          <a:gradFill flip="none" rotWithShape="1">
            <a:gsLst>
              <a:gs pos="51000">
                <a:srgbClr val="00A8B0"/>
              </a:gs>
              <a:gs pos="0">
                <a:srgbClr val="008ECF"/>
              </a:gs>
              <a:gs pos="100000">
                <a:srgbClr val="78BE20"/>
              </a:gs>
            </a:gsLst>
            <a:lin ang="0" scaled="0"/>
            <a:tileRect/>
          </a:gradFill>
          <a:ln w="9525" cap="flat" cmpd="sng" algn="ctr">
            <a:noFill/>
            <a:prstDash val="solid"/>
          </a:ln>
          <a:effectLst/>
        </p:spPr>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80" name="Textfeld 79"/>
          <p:cNvSpPr txBox="1"/>
          <p:nvPr/>
        </p:nvSpPr>
        <p:spPr>
          <a:xfrm>
            <a:off x="7568204" y="2729337"/>
            <a:ext cx="1505304" cy="851846"/>
          </a:xfrm>
          <a:prstGeom prst="rect">
            <a:avLst/>
          </a:prstGeom>
          <a:noFill/>
        </p:spPr>
        <p:txBody>
          <a:bodyPr wrap="square" lIns="36000" tIns="36000" rIns="36000" bIns="36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Bosch Office Sans" pitchFamily="34" charset="0"/>
                <a:ea typeface="+mn-ea"/>
                <a:cs typeface="+mn-cs"/>
              </a:rPr>
              <a:t>Refactoring </a:t>
            </a:r>
            <a:br>
              <a:rPr kumimoji="0" lang="en-US" sz="1600" b="0" i="0" u="none" strike="noStrike" kern="0" cap="none" spc="0" normalizeH="0" baseline="0" noProof="0" dirty="0">
                <a:ln>
                  <a:noFill/>
                </a:ln>
                <a:solidFill>
                  <a:prstClr val="white"/>
                </a:solidFill>
                <a:effectLst/>
                <a:uLnTx/>
                <a:uFillTx/>
                <a:latin typeface="Bosch Office Sans" pitchFamily="34" charset="0"/>
                <a:ea typeface="+mn-ea"/>
                <a:cs typeface="+mn-cs"/>
              </a:rPr>
            </a:br>
            <a:r>
              <a:rPr kumimoji="0" lang="en-US" sz="1600" b="0" i="0" u="none" strike="noStrike" kern="0" cap="none" spc="0" normalizeH="0" baseline="0" noProof="0" dirty="0">
                <a:ln>
                  <a:noFill/>
                </a:ln>
                <a:solidFill>
                  <a:prstClr val="white"/>
                </a:solidFill>
                <a:effectLst/>
                <a:uLnTx/>
                <a:uFillTx/>
                <a:latin typeface="Bosch Office Sans" pitchFamily="34" charset="0"/>
                <a:ea typeface="+mn-ea"/>
                <a:cs typeface="+mn-cs"/>
              </a:rPr>
              <a:t>       &amp;</a:t>
            </a:r>
            <a:br>
              <a:rPr kumimoji="0" lang="en-US" sz="1600" b="0" i="0" u="none" strike="noStrike" kern="0" cap="none" spc="0" normalizeH="0" baseline="0" noProof="0" dirty="0">
                <a:ln>
                  <a:noFill/>
                </a:ln>
                <a:solidFill>
                  <a:prstClr val="white"/>
                </a:solidFill>
                <a:effectLst/>
                <a:uLnTx/>
                <a:uFillTx/>
                <a:latin typeface="Bosch Office Sans" pitchFamily="34" charset="0"/>
                <a:ea typeface="+mn-ea"/>
                <a:cs typeface="+mn-cs"/>
              </a:rPr>
            </a:br>
            <a:r>
              <a:rPr kumimoji="0" lang="en-US" sz="1600" b="0" i="0" u="none" strike="noStrike" kern="0" cap="none" spc="0" normalizeH="0" baseline="0" noProof="0" dirty="0">
                <a:ln>
                  <a:noFill/>
                </a:ln>
                <a:solidFill>
                  <a:prstClr val="white"/>
                </a:solidFill>
                <a:effectLst/>
                <a:uLnTx/>
                <a:uFillTx/>
                <a:latin typeface="Bosch Office Sans" pitchFamily="34" charset="0"/>
                <a:ea typeface="+mn-ea"/>
                <a:cs typeface="+mn-cs"/>
              </a:rPr>
              <a:t>Integration</a:t>
            </a:r>
          </a:p>
        </p:txBody>
      </p:sp>
      <p:sp>
        <p:nvSpPr>
          <p:cNvPr id="81" name="Textfeld 80"/>
          <p:cNvSpPr txBox="1"/>
          <p:nvPr/>
        </p:nvSpPr>
        <p:spPr>
          <a:xfrm>
            <a:off x="1484205" y="2086064"/>
            <a:ext cx="540000" cy="288000"/>
          </a:xfrm>
          <a:prstGeom prst="rect">
            <a:avLst/>
          </a:prstGeom>
          <a:noFill/>
        </p:spPr>
        <p:txBody>
          <a:bodyPr wrap="square" lIns="36000" tIns="36000" rIns="36000" bIns="36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prstClr val="black"/>
                </a:solidFill>
                <a:effectLst/>
                <a:uLnTx/>
                <a:uFillTx/>
                <a:latin typeface="Bosch Office Sans" pitchFamily="34" charset="0"/>
                <a:ea typeface="+mn-ea"/>
                <a:cs typeface="+mn-cs"/>
              </a:rPr>
              <a:t>PPM</a:t>
            </a:r>
          </a:p>
        </p:txBody>
      </p:sp>
      <p:grpSp>
        <p:nvGrpSpPr>
          <p:cNvPr id="82" name="Gruppieren 81"/>
          <p:cNvGrpSpPr/>
          <p:nvPr/>
        </p:nvGrpSpPr>
        <p:grpSpPr>
          <a:xfrm>
            <a:off x="735487" y="2178063"/>
            <a:ext cx="409645" cy="341544"/>
            <a:chOff x="974372" y="3688763"/>
            <a:chExt cx="1907269" cy="1807523"/>
          </a:xfrm>
        </p:grpSpPr>
        <p:pic>
          <p:nvPicPr>
            <p:cNvPr id="83" name="Grafik 82"/>
            <p:cNvPicPr>
              <a:picLocks noChangeAspect="1"/>
            </p:cNvPicPr>
            <p:nvPr/>
          </p:nvPicPr>
          <p:blipFill>
            <a:blip r:embed="rId7">
              <a:extLst>
                <a:ext uri="{BEBA8EAE-BF5A-486C-A8C5-ECC9F3942E4B}">
                  <a14:imgProps xmlns:a14="http://schemas.microsoft.com/office/drawing/2010/main">
                    <a14:imgLayer r:embed="rId8">
                      <a14:imgEffect>
                        <a14:backgroundRemoval t="5351" b="97659" l="2694" r="95880">
                          <a14:foregroundMark x1="69414" y1="60033" x2="69414" y2="60033"/>
                          <a14:foregroundMark x1="72266" y1="74916" x2="72266" y2="74916"/>
                        </a14:backgroundRemoval>
                      </a14:imgEffect>
                    </a14:imgLayer>
                  </a14:imgProps>
                </a:ext>
              </a:extLst>
            </a:blip>
            <a:stretch>
              <a:fillRect/>
            </a:stretch>
          </p:blipFill>
          <p:spPr>
            <a:xfrm>
              <a:off x="974372" y="3688763"/>
              <a:ext cx="1907269" cy="1807523"/>
            </a:xfrm>
            <a:prstGeom prst="rect">
              <a:avLst/>
            </a:prstGeom>
          </p:spPr>
        </p:pic>
        <p:pic>
          <p:nvPicPr>
            <p:cNvPr id="84" name="Grafik 83"/>
            <p:cNvPicPr>
              <a:picLocks noChangeAspect="1"/>
            </p:cNvPicPr>
            <p:nvPr/>
          </p:nvPicPr>
          <p:blipFill>
            <a:blip r:embed="rId9">
              <a:extLst>
                <a:ext uri="{BEBA8EAE-BF5A-486C-A8C5-ECC9F3942E4B}">
                  <a14:imgProps xmlns:a14="http://schemas.microsoft.com/office/drawing/2010/main">
                    <a14:imgLayer r:embed="rId10">
                      <a14:imgEffect>
                        <a14:backgroundRemoval t="7589" b="94772" l="9940" r="93675">
                          <a14:foregroundMark x1="73042" y1="17369" x2="73042" y2="17369"/>
                          <a14:foregroundMark x1="72590" y1="81282" x2="72590" y2="81282"/>
                        </a14:backgroundRemoval>
                      </a14:imgEffect>
                    </a14:imgLayer>
                  </a14:imgProps>
                </a:ext>
              </a:extLst>
            </a:blip>
            <a:stretch>
              <a:fillRect/>
            </a:stretch>
          </p:blipFill>
          <p:spPr>
            <a:xfrm>
              <a:off x="1096176" y="3870876"/>
              <a:ext cx="1157168" cy="1033435"/>
            </a:xfrm>
            <a:prstGeom prst="rect">
              <a:avLst/>
            </a:prstGeom>
          </p:spPr>
        </p:pic>
      </p:grpSp>
      <p:grpSp>
        <p:nvGrpSpPr>
          <p:cNvPr id="85" name="Gruppieren 84"/>
          <p:cNvGrpSpPr/>
          <p:nvPr/>
        </p:nvGrpSpPr>
        <p:grpSpPr>
          <a:xfrm>
            <a:off x="602415" y="1487274"/>
            <a:ext cx="357747" cy="322101"/>
            <a:chOff x="4126990" y="4587225"/>
            <a:chExt cx="700779" cy="625019"/>
          </a:xfrm>
        </p:grpSpPr>
        <p:pic>
          <p:nvPicPr>
            <p:cNvPr id="86" name="Grafik 85"/>
            <p:cNvPicPr>
              <a:picLocks noChangeAspect="1"/>
            </p:cNvPicPr>
            <p:nvPr/>
          </p:nvPicPr>
          <p:blipFill>
            <a:blip r:embed="rId11">
              <a:extLst>
                <a:ext uri="{BEBA8EAE-BF5A-486C-A8C5-ECC9F3942E4B}">
                  <a14:imgProps xmlns:a14="http://schemas.microsoft.com/office/drawing/2010/main">
                    <a14:imgLayer r:embed="rId12">
                      <a14:imgEffect>
                        <a14:backgroundRemoval t="2110" b="95781" l="2393" r="97229">
                          <a14:foregroundMark x1="23804" y1="17159" x2="23804" y2="17159"/>
                          <a14:foregroundMark x1="18262" y1="29536" x2="18262" y2="29536"/>
                          <a14:backgroundMark x1="82242" y1="88748" x2="82242" y2="88748"/>
                          <a14:backgroundMark x1="82242" y1="85513" x2="82242" y2="85513"/>
                          <a14:backgroundMark x1="82242" y1="81997" x2="82242" y2="81997"/>
                          <a14:backgroundMark x1="87280" y1="82419" x2="87280" y2="82419"/>
                          <a14:backgroundMark x1="90176" y1="79887" x2="90176" y2="79887"/>
                          <a14:backgroundMark x1="90176" y1="71449" x2="90176" y2="71449"/>
                          <a14:backgroundMark x1="90554" y1="66807" x2="90554" y2="66807"/>
                          <a14:backgroundMark x1="91058" y1="72574" x2="91058" y2="72574"/>
                          <a14:backgroundMark x1="91058" y1="76231" x2="91058" y2="76231"/>
                          <a14:backgroundMark x1="89673" y1="78340" x2="89673" y2="78340"/>
                          <a14:backgroundMark x1="82242" y1="87201" x2="82242" y2="87201"/>
                          <a14:backgroundMark x1="79849" y1="83544" x2="79849" y2="83544"/>
                          <a14:backgroundMark x1="77078" y1="82982" x2="77078" y2="82982"/>
                          <a14:backgroundMark x1="74685" y1="81435" x2="74685" y2="81435"/>
                          <a14:backgroundMark x1="73300" y1="81435" x2="73300" y2="81435"/>
                          <a14:backgroundMark x1="73804" y1="80872" x2="73804" y2="80872"/>
                          <a14:backgroundMark x1="81234" y1="80872" x2="81234" y2="80872"/>
                          <a14:backgroundMark x1="87280" y1="81435" x2="88665" y2="81435"/>
                        </a14:backgroundRemoval>
                      </a14:imgEffect>
                    </a14:imgLayer>
                  </a14:imgProps>
                </a:ext>
              </a:extLst>
            </a:blip>
            <a:stretch>
              <a:fillRect/>
            </a:stretch>
          </p:blipFill>
          <p:spPr>
            <a:xfrm>
              <a:off x="4126990" y="4587225"/>
              <a:ext cx="638278" cy="571555"/>
            </a:xfrm>
            <a:prstGeom prst="rect">
              <a:avLst/>
            </a:prstGeom>
          </p:spPr>
        </p:pic>
        <p:pic>
          <p:nvPicPr>
            <p:cNvPr id="151" name="Grafik 150"/>
            <p:cNvPicPr>
              <a:picLocks noChangeAspect="1"/>
            </p:cNvPicPr>
            <p:nvPr/>
          </p:nvPicPr>
          <p:blipFill rotWithShape="1">
            <a:blip r:embed="rId13">
              <a:extLst>
                <a:ext uri="{BEBA8EAE-BF5A-486C-A8C5-ECC9F3942E4B}">
                  <a14:imgProps xmlns:a14="http://schemas.microsoft.com/office/drawing/2010/main">
                    <a14:imgLayer r:embed="rId14">
                      <a14:imgEffect>
                        <a14:backgroundRemoval t="0" b="99369" l="0" r="100000">
                          <a14:foregroundMark x1="72242" y1="80177" x2="72242" y2="80177"/>
                          <a14:foregroundMark x1="82909" y1="66919" x2="82909" y2="66919"/>
                          <a14:backgroundMark x1="20485" y1="27652" x2="20485" y2="27652"/>
                          <a14:backgroundMark x1="23273" y1="46970" x2="23273" y2="46970"/>
                          <a14:backgroundMark x1="26303" y1="50126" x2="26303" y2="50126"/>
                          <a14:backgroundMark x1="26061" y1="52652" x2="26303" y2="54040"/>
                          <a14:backgroundMark x1="27030" y1="58081" x2="27030" y2="58081"/>
                          <a14:backgroundMark x1="27394" y1="60606" x2="27394" y2="60606"/>
                          <a14:backgroundMark x1="27394" y1="61995" x2="27394" y2="63005"/>
                          <a14:backgroundMark x1="27394" y1="65152" x2="28121" y2="67677"/>
                          <a14:backgroundMark x1="28121" y1="68813" x2="28364" y2="69823"/>
                          <a14:backgroundMark x1="29091" y1="71591" x2="29455" y2="73485"/>
                          <a14:backgroundMark x1="29455" y1="74495" x2="29455" y2="76263"/>
                          <a14:backgroundMark x1="28121" y1="76641" x2="27030" y2="77778"/>
                          <a14:backgroundMark x1="26667" y1="77778" x2="26667" y2="77778"/>
                          <a14:backgroundMark x1="25697" y1="80934" x2="25697" y2="83460"/>
                        </a14:backgroundRemoval>
                      </a14:imgEffect>
                    </a14:imgLayer>
                  </a14:imgProps>
                </a:ext>
              </a:extLst>
            </a:blip>
            <a:srcRect l="51793" t="56251" r="7290"/>
            <a:stretch/>
          </p:blipFill>
          <p:spPr>
            <a:xfrm>
              <a:off x="4567072" y="4944651"/>
              <a:ext cx="260697" cy="267593"/>
            </a:xfrm>
            <a:prstGeom prst="rect">
              <a:avLst/>
            </a:prstGeom>
          </p:spPr>
        </p:pic>
      </p:grpSp>
      <p:pic>
        <p:nvPicPr>
          <p:cNvPr id="152" name="Grafik 151"/>
          <p:cNvPicPr>
            <a:picLocks noChangeAspect="1"/>
          </p:cNvPicPr>
          <p:nvPr/>
        </p:nvPicPr>
        <p:blipFill>
          <a:blip r:embed="rId15">
            <a:extLst>
              <a:ext uri="{BEBA8EAE-BF5A-486C-A8C5-ECC9F3942E4B}">
                <a14:imgProps xmlns:a14="http://schemas.microsoft.com/office/drawing/2010/main">
                  <a14:imgLayer r:embed="rId16">
                    <a14:imgEffect>
                      <a14:backgroundRemoval t="0" b="97070" l="1372" r="100000">
                        <a14:foregroundMark x1="71646" y1="76801" x2="71646" y2="76801"/>
                        <a14:foregroundMark x1="58841" y1="67277" x2="58841" y2="67277"/>
                        <a14:foregroundMark x1="22866" y1="59585" x2="22866" y2="59585"/>
                        <a14:foregroundMark x1="25762" y1="48718" x2="25762" y2="48718"/>
                        <a14:foregroundMark x1="27439" y1="37729" x2="27439" y2="37729"/>
                      </a14:backgroundRemoval>
                    </a14:imgEffect>
                  </a14:imgLayer>
                </a14:imgProps>
              </a:ext>
            </a:extLst>
          </a:blip>
          <a:stretch>
            <a:fillRect/>
          </a:stretch>
        </p:blipFill>
        <p:spPr>
          <a:xfrm>
            <a:off x="1000505" y="1491580"/>
            <a:ext cx="222245" cy="277467"/>
          </a:xfrm>
          <a:prstGeom prst="rect">
            <a:avLst/>
          </a:prstGeom>
        </p:spPr>
      </p:pic>
      <p:sp>
        <p:nvSpPr>
          <p:cNvPr id="153" name="Textfeld 152"/>
          <p:cNvSpPr txBox="1"/>
          <p:nvPr/>
        </p:nvSpPr>
        <p:spPr>
          <a:xfrm>
            <a:off x="1484205" y="2698064"/>
            <a:ext cx="540000" cy="288000"/>
          </a:xfrm>
          <a:prstGeom prst="rect">
            <a:avLst/>
          </a:prstGeom>
          <a:noFill/>
        </p:spPr>
        <p:txBody>
          <a:bodyPr wrap="square" lIns="36000" tIns="36000" rIns="36000" bIns="36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prstClr val="black"/>
                </a:solidFill>
                <a:effectLst/>
                <a:uLnTx/>
                <a:uFillTx/>
                <a:latin typeface="Bosch Office Sans" pitchFamily="34" charset="0"/>
                <a:ea typeface="+mn-ea"/>
                <a:cs typeface="+mn-cs"/>
              </a:rPr>
              <a:t>NTK</a:t>
            </a:r>
          </a:p>
        </p:txBody>
      </p:sp>
      <p:sp>
        <p:nvSpPr>
          <p:cNvPr id="154" name="Textfeld 153"/>
          <p:cNvSpPr txBox="1"/>
          <p:nvPr/>
        </p:nvSpPr>
        <p:spPr>
          <a:xfrm>
            <a:off x="1484205" y="3310064"/>
            <a:ext cx="540000" cy="288000"/>
          </a:xfrm>
          <a:prstGeom prst="rect">
            <a:avLst/>
          </a:prstGeom>
          <a:noFill/>
        </p:spPr>
        <p:txBody>
          <a:bodyPr wrap="square" lIns="36000" tIns="36000" rIns="36000" bIns="36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prstClr val="black"/>
                </a:solidFill>
                <a:effectLst/>
                <a:uLnTx/>
                <a:uFillTx/>
                <a:latin typeface="Bosch Office Sans" pitchFamily="34" charset="0"/>
                <a:ea typeface="+mn-ea"/>
                <a:cs typeface="+mn-cs"/>
              </a:rPr>
              <a:t>IES</a:t>
            </a:r>
          </a:p>
        </p:txBody>
      </p:sp>
      <p:pic>
        <p:nvPicPr>
          <p:cNvPr id="155" name="Grafik 154"/>
          <p:cNvPicPr>
            <a:picLocks noChangeAspect="1"/>
          </p:cNvPicPr>
          <p:nvPr/>
        </p:nvPicPr>
        <p:blipFill>
          <a:blip r:embed="rId17">
            <a:extLst>
              <a:ext uri="{BEBA8EAE-BF5A-486C-A8C5-ECC9F3942E4B}">
                <a14:imgProps xmlns:a14="http://schemas.microsoft.com/office/drawing/2010/main">
                  <a14:imgLayer r:embed="rId18">
                    <a14:imgEffect>
                      <a14:backgroundRemoval t="3426" b="97208" l="4566" r="97773">
                        <a14:foregroundMark x1="63029" y1="67005" x2="63029" y2="67005"/>
                        <a14:foregroundMark x1="75501" y1="77792" x2="75501" y2="77792"/>
                        <a14:foregroundMark x1="20935" y1="64086" x2="20935" y2="64086"/>
                        <a14:foregroundMark x1="64477" y1="18909" x2="64477" y2="18909"/>
                      </a14:backgroundRemoval>
                    </a14:imgEffect>
                  </a14:imgLayer>
                </a14:imgProps>
              </a:ext>
            </a:extLst>
          </a:blip>
          <a:stretch>
            <a:fillRect/>
          </a:stretch>
        </p:blipFill>
        <p:spPr>
          <a:xfrm>
            <a:off x="928900" y="1766987"/>
            <a:ext cx="320745" cy="281456"/>
          </a:xfrm>
          <a:prstGeom prst="rect">
            <a:avLst/>
          </a:prstGeom>
        </p:spPr>
      </p:pic>
      <p:sp>
        <p:nvSpPr>
          <p:cNvPr id="156" name="Textfeld 155"/>
          <p:cNvSpPr txBox="1"/>
          <p:nvPr/>
        </p:nvSpPr>
        <p:spPr>
          <a:xfrm>
            <a:off x="1483649" y="1438064"/>
            <a:ext cx="540000" cy="288000"/>
          </a:xfrm>
          <a:prstGeom prst="rect">
            <a:avLst/>
          </a:prstGeom>
          <a:noFill/>
        </p:spPr>
        <p:txBody>
          <a:bodyPr wrap="square" lIns="36000" tIns="36000" rIns="36000" bIns="36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prstClr val="black"/>
                </a:solidFill>
                <a:effectLst/>
                <a:uLnTx/>
                <a:uFillTx/>
                <a:latin typeface="Bosch Office Sans" pitchFamily="34" charset="0"/>
                <a:ea typeface="+mn-ea"/>
                <a:cs typeface="+mn-cs"/>
              </a:rPr>
              <a:t>MES</a:t>
            </a:r>
          </a:p>
        </p:txBody>
      </p:sp>
      <p:sp>
        <p:nvSpPr>
          <p:cNvPr id="157" name="Textfeld 156"/>
          <p:cNvSpPr txBox="1"/>
          <p:nvPr/>
        </p:nvSpPr>
        <p:spPr>
          <a:xfrm>
            <a:off x="1484205" y="3922064"/>
            <a:ext cx="540000" cy="288000"/>
          </a:xfrm>
          <a:prstGeom prst="rect">
            <a:avLst/>
          </a:prstGeom>
          <a:noFill/>
          <a:ln>
            <a:noFill/>
          </a:ln>
        </p:spPr>
        <p:txBody>
          <a:bodyPr wrap="square" lIns="36000" tIns="36000" rIns="36000" bIns="36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prstClr val="black"/>
                </a:solidFill>
                <a:effectLst/>
                <a:uLnTx/>
                <a:uFillTx/>
                <a:latin typeface="Bosch Office Sans" pitchFamily="34" charset="0"/>
                <a:ea typeface="+mn-ea"/>
                <a:cs typeface="+mn-cs"/>
              </a:rPr>
              <a:t>DTS</a:t>
            </a:r>
          </a:p>
        </p:txBody>
      </p:sp>
      <p:grpSp>
        <p:nvGrpSpPr>
          <p:cNvPr id="158" name="Gruppieren 157"/>
          <p:cNvGrpSpPr/>
          <p:nvPr/>
        </p:nvGrpSpPr>
        <p:grpSpPr>
          <a:xfrm>
            <a:off x="626335" y="1794880"/>
            <a:ext cx="283930" cy="273795"/>
            <a:chOff x="7679618" y="4412906"/>
            <a:chExt cx="862937" cy="870895"/>
          </a:xfrm>
        </p:grpSpPr>
        <p:pic>
          <p:nvPicPr>
            <p:cNvPr id="159" name="Grafik 158"/>
            <p:cNvPicPr>
              <a:picLocks noChangeAspect="1"/>
            </p:cNvPicPr>
            <p:nvPr/>
          </p:nvPicPr>
          <p:blipFill>
            <a:blip r:embed="rId19">
              <a:extLst>
                <a:ext uri="{BEBA8EAE-BF5A-486C-A8C5-ECC9F3942E4B}">
                  <a14:imgProps xmlns:a14="http://schemas.microsoft.com/office/drawing/2010/main">
                    <a14:imgLayer r:embed="rId20">
                      <a14:imgEffect>
                        <a14:backgroundRemoval t="0" b="98956" l="1318" r="100000"/>
                      </a14:imgEffect>
                    </a14:imgLayer>
                  </a14:imgProps>
                </a:ext>
              </a:extLst>
            </a:blip>
            <a:stretch>
              <a:fillRect/>
            </a:stretch>
          </p:blipFill>
          <p:spPr>
            <a:xfrm>
              <a:off x="7679618" y="4412906"/>
              <a:ext cx="862937" cy="870895"/>
            </a:xfrm>
            <a:prstGeom prst="rect">
              <a:avLst/>
            </a:prstGeom>
          </p:spPr>
        </p:pic>
        <p:pic>
          <p:nvPicPr>
            <p:cNvPr id="160" name="Grafik 159"/>
            <p:cNvPicPr>
              <a:picLocks noChangeAspect="1"/>
            </p:cNvPicPr>
            <p:nvPr/>
          </p:nvPicPr>
          <p:blipFill>
            <a:blip r:embed="rId21">
              <a:extLst>
                <a:ext uri="{BEBA8EAE-BF5A-486C-A8C5-ECC9F3942E4B}">
                  <a14:imgProps xmlns:a14="http://schemas.microsoft.com/office/drawing/2010/main">
                    <a14:imgLayer r:embed="rId22">
                      <a14:imgEffect>
                        <a14:backgroundRemoval t="6983" b="99002" l="2989" r="99502">
                          <a14:foregroundMark x1="50685" y1="22070" x2="50685" y2="22070"/>
                        </a14:backgroundRemoval>
                      </a14:imgEffect>
                    </a14:imgLayer>
                  </a14:imgProps>
                </a:ext>
              </a:extLst>
            </a:blip>
            <a:stretch>
              <a:fillRect/>
            </a:stretch>
          </p:blipFill>
          <p:spPr>
            <a:xfrm>
              <a:off x="8045448" y="4852414"/>
              <a:ext cx="157740" cy="144236"/>
            </a:xfrm>
            <a:prstGeom prst="rect">
              <a:avLst/>
            </a:prstGeom>
          </p:spPr>
        </p:pic>
      </p:grpSp>
      <p:grpSp>
        <p:nvGrpSpPr>
          <p:cNvPr id="161" name="Gruppieren 160"/>
          <p:cNvGrpSpPr/>
          <p:nvPr/>
        </p:nvGrpSpPr>
        <p:grpSpPr>
          <a:xfrm>
            <a:off x="702671" y="3228929"/>
            <a:ext cx="493258" cy="505196"/>
            <a:chOff x="-2846635" y="1490708"/>
            <a:chExt cx="2781415" cy="2514550"/>
          </a:xfrm>
        </p:grpSpPr>
        <p:pic>
          <p:nvPicPr>
            <p:cNvPr id="162" name="Grafik 161"/>
            <p:cNvPicPr>
              <a:picLocks noChangeAspect="1"/>
            </p:cNvPicPr>
            <p:nvPr/>
          </p:nvPicPr>
          <p:blipFill>
            <a:blip r:embed="rId23">
              <a:duotone>
                <a:schemeClr val="accent4">
                  <a:shade val="45000"/>
                  <a:satMod val="135000"/>
                </a:schemeClr>
                <a:prstClr val="white"/>
              </a:duotone>
              <a:extLst>
                <a:ext uri="{BEBA8EAE-BF5A-486C-A8C5-ECC9F3942E4B}">
                  <a14:imgProps xmlns:a14="http://schemas.microsoft.com/office/drawing/2010/main">
                    <a14:imgLayer r:embed="rId24">
                      <a14:imgEffect>
                        <a14:backgroundRemoval t="3748" b="96252" l="6056" r="95915">
                          <a14:foregroundMark x1="51690" y1="25894" x2="51690" y2="25894"/>
                          <a14:foregroundMark x1="60845" y1="20102" x2="60845" y2="20102"/>
                          <a14:backgroundMark x1="53803" y1="60988" x2="53803" y2="60988"/>
                          <a14:backgroundMark x1="41831" y1="56388" x2="41831" y2="56388"/>
                          <a14:backgroundMark x1="42394" y1="52300" x2="42394" y2="52300"/>
                          <a14:backgroundMark x1="36338" y1="48041" x2="36338" y2="48041"/>
                          <a14:backgroundMark x1="31549" y1="46508" x2="31549" y2="46508"/>
                          <a14:backgroundMark x1="39014" y1="60988" x2="39014" y2="60988"/>
                          <a14:backgroundMark x1="37606" y1="67973" x2="37606" y2="67973"/>
                          <a14:backgroundMark x1="31831" y1="73765" x2="31831" y2="73765"/>
                          <a14:backgroundMark x1="30141" y1="80409" x2="30141" y2="80409"/>
                          <a14:backgroundMark x1="29437" y1="82794" x2="29437" y2="82794"/>
                          <a14:backgroundMark x1="53803" y1="86542" x2="53803" y2="86542"/>
                          <a14:backgroundMark x1="56761" y1="80750" x2="56761" y2="80750"/>
                          <a14:backgroundMark x1="61690" y1="75809" x2="61690" y2="75809"/>
                          <a14:backgroundMark x1="63380" y1="73424" x2="63380" y2="73424"/>
                          <a14:backgroundMark x1="64366" y1="68825" x2="64366" y2="68825"/>
                          <a14:backgroundMark x1="61690" y1="64736" x2="61690" y2="64736"/>
                          <a14:backgroundMark x1="65775" y1="66780" x2="65775" y2="66780"/>
                          <a14:backgroundMark x1="71268" y1="69165" x2="71268" y2="69165"/>
                          <a14:backgroundMark x1="71268" y1="72572" x2="71268" y2="72572"/>
                          <a14:backgroundMark x1="78451" y1="73765" x2="78451" y2="73765"/>
                          <a14:backgroundMark x1="78732" y1="77002" x2="78732" y2="77002"/>
                          <a14:backgroundMark x1="80845" y1="79557" x2="80845" y2="79557"/>
                          <a14:backgroundMark x1="78451" y1="72913" x2="78451" y2="72913"/>
                          <a14:backgroundMark x1="73239" y1="71210" x2="73239" y2="71210"/>
                          <a14:backgroundMark x1="73944" y1="74957" x2="73944" y2="74957"/>
                          <a14:backgroundMark x1="72535" y1="72913" x2="71549" y2="72913"/>
                          <a14:backgroundMark x1="69859" y1="72572" x2="68451" y2="71721"/>
                          <a14:backgroundMark x1="66761" y1="70017" x2="65775" y2="70017"/>
                          <a14:backgroundMark x1="63662" y1="70017" x2="63662" y2="70017"/>
                          <a14:backgroundMark x1="62958" y1="68825" x2="62958" y2="68825"/>
                          <a14:backgroundMark x1="62958" y1="67121" x2="61972" y2="67121"/>
                          <a14:backgroundMark x1="59859" y1="66269" x2="59859" y2="66269"/>
                          <a14:backgroundMark x1="58169" y1="64225" x2="58169" y2="64225"/>
                          <a14:backgroundMark x1="57887" y1="64225" x2="57887" y2="64225"/>
                          <a14:backgroundMark x1="57465" y1="63884" x2="55775" y2="62521"/>
                          <a14:backgroundMark x1="55070" y1="61670" x2="55070" y2="61670"/>
                          <a14:backgroundMark x1="54789" y1="61670" x2="54789" y2="61670"/>
                          <a14:backgroundMark x1="54085" y1="60136" x2="54085" y2="60136"/>
                          <a14:backgroundMark x1="53380" y1="60136" x2="53380" y2="60136"/>
                          <a14:backgroundMark x1="52676" y1="59625" x2="50282" y2="59284"/>
                          <a14:backgroundMark x1="50282" y1="59284" x2="50282" y2="59284"/>
                          <a14:backgroundMark x1="50282" y1="59284" x2="50282" y2="59284"/>
                          <a14:backgroundMark x1="49577" y1="57581" x2="49577" y2="57581"/>
                          <a14:backgroundMark x1="49296" y1="56388" x2="49296" y2="56388"/>
                          <a14:backgroundMark x1="48592" y1="56388" x2="47606" y2="56388"/>
                          <a14:backgroundMark x1="47606" y1="55877" x2="47606" y2="55877"/>
                          <a14:backgroundMark x1="47606" y1="55196" x2="47606" y2="55196"/>
                          <a14:backgroundMark x1="47606" y1="55196" x2="47606" y2="55196"/>
                          <a14:backgroundMark x1="47887" y1="54344" x2="47887" y2="54344"/>
                          <a14:backgroundMark x1="47887" y1="54344" x2="47887" y2="54344"/>
                          <a14:backgroundMark x1="41831" y1="52981" x2="41831" y2="52981"/>
                          <a14:backgroundMark x1="33944" y1="51789" x2="33944" y2="51789"/>
                          <a14:backgroundMark x1="35634" y1="50937" x2="35634" y2="50937"/>
                          <a14:backgroundMark x1="35915" y1="49744" x2="35915" y2="49744"/>
                          <a14:backgroundMark x1="31831" y1="47700" x2="31831" y2="47700"/>
                          <a14:backgroundMark x1="33239" y1="45656" x2="33239" y2="45656"/>
                          <a14:backgroundMark x1="34507" y1="67121" x2="34507" y2="67121"/>
                          <a14:backgroundMark x1="34225" y1="72913" x2="34225" y2="72913"/>
                          <a14:backgroundMark x1="31831" y1="77513" x2="31831" y2="77513"/>
                          <a14:backgroundMark x1="30423" y1="80409" x2="30423" y2="80409"/>
                          <a14:backgroundMark x1="27324" y1="85860" x2="27324" y2="85860"/>
                          <a14:backgroundMark x1="27324" y1="86542" x2="27324" y2="86542"/>
                          <a14:backgroundMark x1="31549" y1="74106" x2="31549" y2="74106"/>
                          <a14:backgroundMark x1="37606" y1="61670" x2="37606" y2="61670"/>
                          <a14:backgroundMark x1="38028" y1="65417" x2="38028" y2="65417"/>
                          <a14:backgroundMark x1="40423" y1="57581" x2="40423" y2="57581"/>
                          <a14:backgroundMark x1="38732" y1="55877" x2="38732" y2="55877"/>
                          <a14:backgroundMark x1="40423" y1="53492" x2="40423" y2="53492"/>
                          <a14:backgroundMark x1="39718" y1="49744" x2="39718" y2="49744"/>
                          <a14:backgroundMark x1="38310" y1="47700" x2="38310" y2="47700"/>
                          <a14:backgroundMark x1="59859" y1="78365" x2="59859" y2="78365"/>
                          <a14:backgroundMark x1="58592" y1="82453" x2="58592" y2="82453"/>
                          <a14:backgroundMark x1="53099" y1="85009" x2="53099" y2="85009"/>
                          <a14:backgroundMark x1="23521" y1="44123" x2="23521" y2="44123"/>
                          <a14:backgroundMark x1="24507" y1="44123" x2="24507" y2="44123"/>
                          <a14:backgroundMark x1="25915" y1="44123" x2="25915" y2="44123"/>
                          <a14:backgroundMark x1="26620" y1="44123" x2="26620" y2="44123"/>
                          <a14:backgroundMark x1="27606" y1="44463" x2="27606" y2="44463"/>
                          <a14:backgroundMark x1="28169" y1="44463" x2="28169" y2="44463"/>
                          <a14:backgroundMark x1="29155" y1="44463" x2="29155" y2="44463"/>
                          <a14:backgroundMark x1="29859" y1="44463" x2="29859" y2="44463"/>
                          <a14:backgroundMark x1="30704" y1="44123" x2="30704" y2="44123"/>
                          <a14:backgroundMark x1="31408" y1="44123" x2="31408" y2="44123"/>
                          <a14:backgroundMark x1="24789" y1="88586" x2="24789" y2="88586"/>
                          <a14:backgroundMark x1="25775" y1="88245" x2="25775" y2="88245"/>
                          <a14:backgroundMark x1="26479" y1="88245" x2="26479" y2="88245"/>
                          <a14:backgroundMark x1="27183" y1="88416" x2="27183" y2="88416"/>
                          <a14:backgroundMark x1="27887" y1="88416" x2="27887" y2="88416"/>
                          <a14:backgroundMark x1="49577" y1="88756" x2="49577" y2="88756"/>
                          <a14:backgroundMark x1="51268" y1="88586" x2="51268" y2="88586"/>
                          <a14:backgroundMark x1="52394" y1="88075" x2="52394" y2="88075"/>
                          <a14:backgroundMark x1="53099" y1="88075" x2="53099" y2="88075"/>
                          <a14:backgroundMark x1="53944" y1="88075" x2="53944" y2="88075"/>
                          <a14:backgroundMark x1="54225" y1="88586" x2="54225" y2="88586"/>
                          <a14:backgroundMark x1="54648" y1="88586" x2="54648" y2="88586"/>
                          <a14:backgroundMark x1="50282" y1="88245" x2="50282" y2="88245"/>
                          <a14:backgroundMark x1="82394" y1="77002" x2="82394" y2="77002"/>
                          <a14:backgroundMark x1="82535" y1="78194" x2="82535" y2="78194"/>
                          <a14:backgroundMark x1="82817" y1="79387" x2="82817" y2="79387"/>
                          <a14:backgroundMark x1="82958" y1="80068" x2="82958" y2="80068"/>
                          <a14:backgroundMark x1="83099" y1="81431" x2="83099" y2="81431"/>
                          <a14:backgroundMark x1="83239" y1="82283" x2="83239" y2="82283"/>
                        </a14:backgroundRemoval>
                      </a14:imgEffect>
                    </a14:imgLayer>
                  </a14:imgProps>
                </a:ext>
              </a:extLst>
            </a:blip>
            <a:stretch>
              <a:fillRect/>
            </a:stretch>
          </p:blipFill>
          <p:spPr>
            <a:xfrm>
              <a:off x="-2846635" y="1490708"/>
              <a:ext cx="2781415" cy="2514550"/>
            </a:xfrm>
            <a:prstGeom prst="rect">
              <a:avLst/>
            </a:prstGeom>
          </p:spPr>
        </p:pic>
        <p:pic>
          <p:nvPicPr>
            <p:cNvPr id="163" name="Grafik 162"/>
            <p:cNvPicPr>
              <a:picLocks noChangeAspect="1"/>
            </p:cNvPicPr>
            <p:nvPr/>
          </p:nvPicPr>
          <p:blipFill>
            <a:blip r:embed="rId25">
              <a:duotone>
                <a:schemeClr val="accent4">
                  <a:shade val="45000"/>
                  <a:satMod val="135000"/>
                </a:schemeClr>
                <a:prstClr val="white"/>
              </a:duotone>
              <a:extLst>
                <a:ext uri="{BEBA8EAE-BF5A-486C-A8C5-ECC9F3942E4B}">
                  <a14:imgProps xmlns:a14="http://schemas.microsoft.com/office/drawing/2010/main">
                    <a14:imgLayer r:embed="rId26">
                      <a14:imgEffect>
                        <a14:backgroundRemoval t="6711" b="95973" l="8777" r="95479"/>
                      </a14:imgEffect>
                    </a14:imgLayer>
                  </a14:imgProps>
                </a:ext>
              </a:extLst>
            </a:blip>
            <a:stretch>
              <a:fillRect/>
            </a:stretch>
          </p:blipFill>
          <p:spPr>
            <a:xfrm>
              <a:off x="-2426072" y="2555388"/>
              <a:ext cx="1857183" cy="1073082"/>
            </a:xfrm>
            <a:prstGeom prst="rect">
              <a:avLst/>
            </a:prstGeom>
            <a:ln>
              <a:noFill/>
            </a:ln>
          </p:spPr>
        </p:pic>
      </p:grpSp>
      <p:pic>
        <p:nvPicPr>
          <p:cNvPr id="164" name="Grafik 163"/>
          <p:cNvPicPr>
            <a:picLocks noChangeAspect="1"/>
          </p:cNvPicPr>
          <p:nvPr/>
        </p:nvPicPr>
        <p:blipFill>
          <a:blip r:embed="rId27">
            <a:extLst>
              <a:ext uri="{BEBA8EAE-BF5A-486C-A8C5-ECC9F3942E4B}">
                <a14:imgProps xmlns:a14="http://schemas.microsoft.com/office/drawing/2010/main">
                  <a14:imgLayer r:embed="rId28">
                    <a14:imgEffect>
                      <a14:backgroundRemoval t="0" b="100000" l="494" r="96870"/>
                    </a14:imgEffect>
                  </a14:imgLayer>
                </a14:imgProps>
              </a:ext>
            </a:extLst>
          </a:blip>
          <a:stretch>
            <a:fillRect/>
          </a:stretch>
        </p:blipFill>
        <p:spPr>
          <a:xfrm>
            <a:off x="741228" y="2761722"/>
            <a:ext cx="355611" cy="337450"/>
          </a:xfrm>
          <a:prstGeom prst="rect">
            <a:avLst/>
          </a:prstGeom>
        </p:spPr>
      </p:pic>
      <p:sp>
        <p:nvSpPr>
          <p:cNvPr id="165" name="Textfeld 164"/>
          <p:cNvSpPr txBox="1"/>
          <p:nvPr/>
        </p:nvSpPr>
        <p:spPr>
          <a:xfrm>
            <a:off x="2168204" y="1438064"/>
            <a:ext cx="5400000" cy="540000"/>
          </a:xfrm>
          <a:prstGeom prst="rect">
            <a:avLst/>
          </a:prstGeom>
          <a:noFill/>
        </p:spPr>
        <p:txBody>
          <a:bodyPr wrap="square" lIns="36000" tIns="36000" rIns="36000" bIns="36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Bosch Office Sans" pitchFamily="34" charset="0"/>
                <a:ea typeface="+mn-ea"/>
                <a:cs typeface="+mn-cs"/>
              </a:rPr>
              <a:t>Manufacturing Execution System</a:t>
            </a:r>
            <a:br>
              <a:rPr kumimoji="0" lang="en-US" sz="1600" b="1" i="0" u="none" strike="noStrike" kern="0" cap="none" spc="0" normalizeH="0" baseline="0" noProof="0" dirty="0">
                <a:ln>
                  <a:noFill/>
                </a:ln>
                <a:solidFill>
                  <a:prstClr val="black"/>
                </a:solidFill>
                <a:effectLst/>
                <a:uLnTx/>
                <a:uFillTx/>
                <a:latin typeface="Bosch Office Sans" pitchFamily="34" charset="0"/>
                <a:ea typeface="+mn-ea"/>
                <a:cs typeface="+mn-cs"/>
              </a:rPr>
            </a:br>
            <a:r>
              <a:rPr kumimoji="0" lang="en-US" sz="1200" b="0" i="0" u="none" strike="noStrike" kern="0" cap="none" spc="0" normalizeH="0" baseline="0" noProof="0" dirty="0">
                <a:ln>
                  <a:noFill/>
                </a:ln>
                <a:solidFill>
                  <a:prstClr val="black"/>
                </a:solidFill>
                <a:effectLst/>
                <a:uLnTx/>
                <a:uFillTx/>
                <a:latin typeface="Bosch Office Sans" pitchFamily="34" charset="0"/>
                <a:ea typeface="+mn-ea"/>
                <a:cs typeface="+mn-cs"/>
              </a:rPr>
              <a:t>Connectivity to machine and ERP, execution, traceability, quality data, </a:t>
            </a:r>
            <a:r>
              <a:rPr kumimoji="0" lang="en-US" sz="1600" b="0" i="0" u="none" strike="noStrike" kern="0" cap="none" spc="0" normalizeH="0" baseline="0" noProof="0" dirty="0">
                <a:ln>
                  <a:noFill/>
                </a:ln>
                <a:solidFill>
                  <a:prstClr val="black"/>
                </a:solidFill>
                <a:effectLst/>
                <a:uLnTx/>
                <a:uFillTx/>
                <a:latin typeface="Bosch Office Sans" pitchFamily="34" charset="0"/>
                <a:ea typeface="+mn-ea"/>
                <a:cs typeface="+mn-cs"/>
              </a:rPr>
              <a:t>…. </a:t>
            </a:r>
          </a:p>
        </p:txBody>
      </p:sp>
      <p:sp>
        <p:nvSpPr>
          <p:cNvPr id="166" name="Textfeld 165"/>
          <p:cNvSpPr txBox="1"/>
          <p:nvPr/>
        </p:nvSpPr>
        <p:spPr>
          <a:xfrm>
            <a:off x="2168204" y="2086064"/>
            <a:ext cx="5400000" cy="540000"/>
          </a:xfrm>
          <a:prstGeom prst="rect">
            <a:avLst/>
          </a:prstGeom>
          <a:noFill/>
        </p:spPr>
        <p:txBody>
          <a:bodyPr wrap="square" lIns="36000" tIns="36000" rIns="36000" bIns="36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Bosch Office Sans" pitchFamily="34" charset="0"/>
                <a:ea typeface="+mn-ea"/>
                <a:cs typeface="+mn-cs"/>
              </a:rPr>
              <a:t>Production Performance Manager</a:t>
            </a:r>
            <a:br>
              <a:rPr kumimoji="0" lang="en-US" sz="1600" b="1" i="0" u="none" strike="noStrike" kern="0" cap="none" spc="0" normalizeH="0" baseline="0" noProof="0" dirty="0">
                <a:ln>
                  <a:noFill/>
                </a:ln>
                <a:solidFill>
                  <a:prstClr val="black"/>
                </a:solidFill>
                <a:effectLst/>
                <a:uLnTx/>
                <a:uFillTx/>
                <a:latin typeface="Bosch Office Sans" pitchFamily="34" charset="0"/>
                <a:ea typeface="+mn-ea"/>
                <a:cs typeface="+mn-cs"/>
              </a:rPr>
            </a:br>
            <a:r>
              <a:rPr kumimoji="0" lang="en-US" sz="1200" b="0" i="0" u="none" strike="noStrike" kern="0" cap="none" spc="0" normalizeH="0" baseline="0" noProof="0" dirty="0">
                <a:ln>
                  <a:noFill/>
                </a:ln>
                <a:solidFill>
                  <a:prstClr val="black"/>
                </a:solidFill>
                <a:effectLst/>
                <a:uLnTx/>
                <a:uFillTx/>
                <a:latin typeface="Bosch Office Sans" pitchFamily="34" charset="0"/>
                <a:ea typeface="+mn-ea"/>
                <a:cs typeface="+mn-cs"/>
              </a:rPr>
              <a:t>Process </a:t>
            </a:r>
            <a:r>
              <a:rPr kumimoji="0" lang="en-US" sz="1200" b="0" i="0" u="none" strike="noStrike" kern="0" cap="none" spc="0" normalizeH="0" baseline="0" noProof="0">
                <a:ln>
                  <a:noFill/>
                </a:ln>
                <a:solidFill>
                  <a:prstClr val="black"/>
                </a:solidFill>
                <a:effectLst/>
                <a:uLnTx/>
                <a:uFillTx/>
                <a:latin typeface="Bosch Office Sans" pitchFamily="34" charset="0"/>
                <a:ea typeface="+mn-ea"/>
                <a:cs typeface="+mn-cs"/>
              </a:rPr>
              <a:t>and condition monitoring</a:t>
            </a:r>
            <a:br>
              <a:rPr kumimoji="0" lang="en-US" sz="1200" b="0" i="0" u="none" strike="noStrike" kern="0" cap="none" spc="0" normalizeH="0" baseline="0" noProof="0" dirty="0">
                <a:ln>
                  <a:noFill/>
                </a:ln>
                <a:solidFill>
                  <a:prstClr val="black"/>
                </a:solidFill>
                <a:effectLst/>
                <a:uLnTx/>
                <a:uFillTx/>
                <a:latin typeface="Bosch Office Sans" pitchFamily="34" charset="0"/>
                <a:ea typeface="+mn-ea"/>
                <a:cs typeface="+mn-cs"/>
              </a:rPr>
            </a:br>
            <a:endParaRPr kumimoji="0" lang="en-US" sz="12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sp>
        <p:nvSpPr>
          <p:cNvPr id="167" name="Textfeld 166"/>
          <p:cNvSpPr txBox="1"/>
          <p:nvPr/>
        </p:nvSpPr>
        <p:spPr>
          <a:xfrm>
            <a:off x="2168205" y="2698064"/>
            <a:ext cx="5400000" cy="540000"/>
          </a:xfrm>
          <a:prstGeom prst="rect">
            <a:avLst/>
          </a:prstGeom>
          <a:noFill/>
        </p:spPr>
        <p:txBody>
          <a:bodyPr wrap="square" lIns="36000" tIns="36000" rIns="36000" bIns="36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Bosch Office Sans" pitchFamily="34" charset="0"/>
                <a:ea typeface="+mn-ea"/>
                <a:cs typeface="+mn-cs"/>
              </a:rPr>
              <a:t>Nexeed Transparency Kit</a:t>
            </a:r>
            <a:br>
              <a:rPr kumimoji="0" lang="en-US" sz="1600" b="1" i="0" u="none" strike="noStrike" kern="0" cap="none" spc="0" normalizeH="0" baseline="0" noProof="0" dirty="0">
                <a:ln>
                  <a:noFill/>
                </a:ln>
                <a:solidFill>
                  <a:prstClr val="black"/>
                </a:solidFill>
                <a:effectLst/>
                <a:uLnTx/>
                <a:uFillTx/>
                <a:latin typeface="Bosch Office Sans" pitchFamily="34" charset="0"/>
                <a:ea typeface="+mn-ea"/>
                <a:cs typeface="+mn-cs"/>
              </a:rPr>
            </a:br>
            <a:r>
              <a:rPr kumimoji="0" lang="en-US" sz="1200" b="0" i="0" u="none" strike="noStrike" kern="0" cap="none" spc="0" normalizeH="0" baseline="0" noProof="0" dirty="0">
                <a:ln>
                  <a:noFill/>
                </a:ln>
                <a:solidFill>
                  <a:prstClr val="black"/>
                </a:solidFill>
                <a:effectLst/>
                <a:uLnTx/>
                <a:uFillTx/>
                <a:latin typeface="Bosch Office Sans" pitchFamily="34" charset="0"/>
                <a:ea typeface="+mn-ea"/>
                <a:cs typeface="+mn-cs"/>
              </a:rPr>
              <a:t>Transparency for the shopfloor, e.g. bottleneck detection</a:t>
            </a:r>
          </a:p>
        </p:txBody>
      </p:sp>
      <p:sp>
        <p:nvSpPr>
          <p:cNvPr id="168" name="Textfeld 167"/>
          <p:cNvSpPr txBox="1"/>
          <p:nvPr/>
        </p:nvSpPr>
        <p:spPr>
          <a:xfrm>
            <a:off x="2168205" y="3310064"/>
            <a:ext cx="5400000" cy="540000"/>
          </a:xfrm>
          <a:prstGeom prst="rect">
            <a:avLst/>
          </a:prstGeom>
          <a:noFill/>
        </p:spPr>
        <p:txBody>
          <a:bodyPr wrap="square" lIns="36000" tIns="36000" rIns="36000" bIns="36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Bosch Office Sans" pitchFamily="34" charset="0"/>
                <a:ea typeface="+mn-ea"/>
                <a:cs typeface="+mn-cs"/>
              </a:rPr>
              <a:t>Intralogistics Execution System</a:t>
            </a:r>
            <a:br>
              <a:rPr kumimoji="0" lang="en-US" sz="1600" b="1" i="0" u="none" strike="noStrike" kern="0" cap="none" spc="0" normalizeH="0" baseline="0" noProof="0" dirty="0">
                <a:ln>
                  <a:noFill/>
                </a:ln>
                <a:solidFill>
                  <a:prstClr val="black"/>
                </a:solidFill>
                <a:effectLst/>
                <a:uLnTx/>
                <a:uFillTx/>
                <a:latin typeface="Bosch Office Sans" pitchFamily="34" charset="0"/>
                <a:ea typeface="+mn-ea"/>
                <a:cs typeface="+mn-cs"/>
              </a:rPr>
            </a:br>
            <a:r>
              <a:rPr kumimoji="0" lang="en-US" sz="1200" b="0" i="0" u="none" strike="noStrike" kern="0" cap="none" spc="0" normalizeH="0" baseline="0" noProof="0" dirty="0">
                <a:ln>
                  <a:noFill/>
                </a:ln>
                <a:solidFill>
                  <a:prstClr val="black"/>
                </a:solidFill>
                <a:effectLst/>
                <a:uLnTx/>
                <a:uFillTx/>
                <a:latin typeface="Bosch Office Sans" pitchFamily="34" charset="0"/>
                <a:ea typeface="+mn-ea"/>
                <a:cs typeface="+mn-cs"/>
              </a:rPr>
              <a:t>Logistics solution for transport management and supermarkets</a:t>
            </a:r>
          </a:p>
        </p:txBody>
      </p:sp>
      <p:sp>
        <p:nvSpPr>
          <p:cNvPr id="169" name="Textfeld 168"/>
          <p:cNvSpPr txBox="1"/>
          <p:nvPr/>
        </p:nvSpPr>
        <p:spPr>
          <a:xfrm>
            <a:off x="2168205" y="3922064"/>
            <a:ext cx="5400000" cy="540000"/>
          </a:xfrm>
          <a:prstGeom prst="rect">
            <a:avLst/>
          </a:prstGeom>
          <a:noFill/>
        </p:spPr>
        <p:txBody>
          <a:bodyPr wrap="square" lIns="36000" tIns="36000" rIns="36000" bIns="36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Bosch Office Sans" pitchFamily="34" charset="0"/>
                <a:ea typeface="+mn-ea"/>
                <a:cs typeface="+mn-cs"/>
              </a:rPr>
              <a:t>Digital Twin System</a:t>
            </a:r>
            <a:br>
              <a:rPr kumimoji="0" lang="en-US" sz="1600" b="1" i="0" u="none" strike="noStrike" kern="0" cap="none" spc="0" normalizeH="0" baseline="0" noProof="0" dirty="0">
                <a:ln>
                  <a:noFill/>
                </a:ln>
                <a:solidFill>
                  <a:prstClr val="black"/>
                </a:solidFill>
                <a:effectLst/>
                <a:uLnTx/>
                <a:uFillTx/>
                <a:latin typeface="Bosch Office Sans" pitchFamily="34" charset="0"/>
                <a:ea typeface="+mn-ea"/>
                <a:cs typeface="+mn-cs"/>
              </a:rPr>
            </a:br>
            <a:r>
              <a:rPr kumimoji="0" lang="en-US" sz="1200" b="0" i="0" u="none" strike="noStrike" kern="0" cap="none" spc="0" normalizeH="0" baseline="0" noProof="0" dirty="0">
                <a:ln>
                  <a:noFill/>
                </a:ln>
                <a:solidFill>
                  <a:prstClr val="black"/>
                </a:solidFill>
                <a:effectLst/>
                <a:uLnTx/>
                <a:uFillTx/>
                <a:latin typeface="Bosch Office Sans" pitchFamily="34" charset="0"/>
                <a:ea typeface="+mn-ea"/>
                <a:cs typeface="+mn-cs"/>
              </a:rPr>
              <a:t>Structuring of production data</a:t>
            </a:r>
          </a:p>
        </p:txBody>
      </p:sp>
      <p:grpSp>
        <p:nvGrpSpPr>
          <p:cNvPr id="170" name="Group 4">
            <a:extLst>
              <a:ext uri="{FF2B5EF4-FFF2-40B4-BE49-F238E27FC236}">
                <a16:creationId xmlns:a16="http://schemas.microsoft.com/office/drawing/2014/main" id="{69F9A2EA-A894-4E11-87CB-61F234342F34}"/>
              </a:ext>
            </a:extLst>
          </p:cNvPr>
          <p:cNvGrpSpPr>
            <a:grpSpLocks noChangeAspect="1"/>
          </p:cNvGrpSpPr>
          <p:nvPr/>
        </p:nvGrpSpPr>
        <p:grpSpPr bwMode="auto">
          <a:xfrm>
            <a:off x="728210" y="3937044"/>
            <a:ext cx="449840" cy="432000"/>
            <a:chOff x="2887" y="1400"/>
            <a:chExt cx="1135" cy="1090"/>
          </a:xfrm>
          <a:solidFill>
            <a:schemeClr val="tx1"/>
          </a:solidFill>
        </p:grpSpPr>
        <p:sp>
          <p:nvSpPr>
            <p:cNvPr id="171" name="Freeform 5000">
              <a:extLst>
                <a:ext uri="{FF2B5EF4-FFF2-40B4-BE49-F238E27FC236}">
                  <a16:creationId xmlns:a16="http://schemas.microsoft.com/office/drawing/2014/main" id="{1FB6EF8E-DDE7-4AE2-8AAC-2E7867C00076}"/>
                </a:ext>
              </a:extLst>
            </p:cNvPr>
            <p:cNvSpPr>
              <a:spLocks noEditPoints="1"/>
            </p:cNvSpPr>
            <p:nvPr/>
          </p:nvSpPr>
          <p:spPr bwMode="auto">
            <a:xfrm>
              <a:off x="2887" y="1400"/>
              <a:ext cx="745" cy="864"/>
            </a:xfrm>
            <a:custGeom>
              <a:avLst/>
              <a:gdLst>
                <a:gd name="T0" fmla="*/ 169 w 421"/>
                <a:gd name="T1" fmla="*/ 350 h 488"/>
                <a:gd name="T2" fmla="*/ 104 w 421"/>
                <a:gd name="T3" fmla="*/ 154 h 488"/>
                <a:gd name="T4" fmla="*/ 318 w 421"/>
                <a:gd name="T5" fmla="*/ 100 h 488"/>
                <a:gd name="T6" fmla="*/ 328 w 421"/>
                <a:gd name="T7" fmla="*/ 141 h 488"/>
                <a:gd name="T8" fmla="*/ 367 w 421"/>
                <a:gd name="T9" fmla="*/ 148 h 488"/>
                <a:gd name="T10" fmla="*/ 370 w 421"/>
                <a:gd name="T11" fmla="*/ 124 h 488"/>
                <a:gd name="T12" fmla="*/ 342 w 421"/>
                <a:gd name="T13" fmla="*/ 69 h 488"/>
                <a:gd name="T14" fmla="*/ 397 w 421"/>
                <a:gd name="T15" fmla="*/ 98 h 488"/>
                <a:gd name="T16" fmla="*/ 420 w 421"/>
                <a:gd name="T17" fmla="*/ 94 h 488"/>
                <a:gd name="T18" fmla="*/ 403 w 421"/>
                <a:gd name="T19" fmla="*/ 45 h 488"/>
                <a:gd name="T20" fmla="*/ 340 w 421"/>
                <a:gd name="T21" fmla="*/ 11 h 488"/>
                <a:gd name="T22" fmla="*/ 284 w 421"/>
                <a:gd name="T23" fmla="*/ 11 h 488"/>
                <a:gd name="T24" fmla="*/ 77 w 421"/>
                <a:gd name="T25" fmla="*/ 95 h 488"/>
                <a:gd name="T26" fmla="*/ 0 w 421"/>
                <a:gd name="T27" fmla="*/ 142 h 488"/>
                <a:gd name="T28" fmla="*/ 112 w 421"/>
                <a:gd name="T29" fmla="*/ 382 h 488"/>
                <a:gd name="T30" fmla="*/ 41 w 421"/>
                <a:gd name="T31" fmla="*/ 429 h 488"/>
                <a:gd name="T32" fmla="*/ 181 w 421"/>
                <a:gd name="T33" fmla="*/ 488 h 488"/>
                <a:gd name="T34" fmla="*/ 218 w 421"/>
                <a:gd name="T35" fmla="*/ 464 h 488"/>
                <a:gd name="T36" fmla="*/ 196 w 421"/>
                <a:gd name="T37" fmla="*/ 351 h 488"/>
                <a:gd name="T38" fmla="*/ 273 w 421"/>
                <a:gd name="T39" fmla="*/ 45 h 488"/>
                <a:gd name="T40" fmla="*/ 104 w 421"/>
                <a:gd name="T41" fmla="*/ 129 h 488"/>
                <a:gd name="T42" fmla="*/ 301 w 421"/>
                <a:gd name="T43" fmla="*/ 28 h 488"/>
                <a:gd name="T44" fmla="*/ 340 w 421"/>
                <a:gd name="T45" fmla="*/ 45 h 488"/>
                <a:gd name="T46" fmla="*/ 301 w 421"/>
                <a:gd name="T47" fmla="*/ 49 h 488"/>
                <a:gd name="T48" fmla="*/ 24 w 421"/>
                <a:gd name="T49" fmla="*/ 142 h 488"/>
                <a:gd name="T50" fmla="*/ 82 w 421"/>
                <a:gd name="T51" fmla="*/ 142 h 488"/>
                <a:gd name="T52" fmla="*/ 24 w 421"/>
                <a:gd name="T53" fmla="*/ 142 h 488"/>
                <a:gd name="T54" fmla="*/ 79 w 421"/>
                <a:gd name="T55" fmla="*/ 187 h 488"/>
                <a:gd name="T56" fmla="*/ 132 w 421"/>
                <a:gd name="T57" fmla="*/ 369 h 488"/>
                <a:gd name="T58" fmla="*/ 204 w 421"/>
                <a:gd name="T59" fmla="*/ 445 h 488"/>
                <a:gd name="T60" fmla="*/ 65 w 421"/>
                <a:gd name="T61" fmla="*/ 464 h 488"/>
                <a:gd name="T62" fmla="*/ 163 w 421"/>
                <a:gd name="T63" fmla="*/ 378 h 488"/>
                <a:gd name="T64" fmla="*/ 220 w 421"/>
                <a:gd name="T65" fmla="*/ 407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1" h="488">
                  <a:moveTo>
                    <a:pt x="196" y="351"/>
                  </a:moveTo>
                  <a:cubicBezTo>
                    <a:pt x="186" y="348"/>
                    <a:pt x="177" y="349"/>
                    <a:pt x="169" y="350"/>
                  </a:cubicBezTo>
                  <a:cubicBezTo>
                    <a:pt x="98" y="169"/>
                    <a:pt x="98" y="169"/>
                    <a:pt x="98" y="169"/>
                  </a:cubicBezTo>
                  <a:cubicBezTo>
                    <a:pt x="101" y="165"/>
                    <a:pt x="103" y="160"/>
                    <a:pt x="104" y="154"/>
                  </a:cubicBezTo>
                  <a:cubicBezTo>
                    <a:pt x="297" y="79"/>
                    <a:pt x="297" y="79"/>
                    <a:pt x="297" y="79"/>
                  </a:cubicBezTo>
                  <a:cubicBezTo>
                    <a:pt x="318" y="100"/>
                    <a:pt x="318" y="100"/>
                    <a:pt x="318" y="100"/>
                  </a:cubicBezTo>
                  <a:cubicBezTo>
                    <a:pt x="318" y="129"/>
                    <a:pt x="318" y="129"/>
                    <a:pt x="318" y="129"/>
                  </a:cubicBezTo>
                  <a:cubicBezTo>
                    <a:pt x="318" y="135"/>
                    <a:pt x="323" y="140"/>
                    <a:pt x="328" y="141"/>
                  </a:cubicBezTo>
                  <a:cubicBezTo>
                    <a:pt x="365" y="148"/>
                    <a:pt x="365" y="148"/>
                    <a:pt x="365" y="148"/>
                  </a:cubicBezTo>
                  <a:cubicBezTo>
                    <a:pt x="366" y="148"/>
                    <a:pt x="367" y="148"/>
                    <a:pt x="367" y="148"/>
                  </a:cubicBezTo>
                  <a:cubicBezTo>
                    <a:pt x="373" y="148"/>
                    <a:pt x="378" y="144"/>
                    <a:pt x="379" y="139"/>
                  </a:cubicBezTo>
                  <a:cubicBezTo>
                    <a:pt x="380" y="132"/>
                    <a:pt x="376" y="126"/>
                    <a:pt x="370" y="124"/>
                  </a:cubicBezTo>
                  <a:cubicBezTo>
                    <a:pt x="342" y="119"/>
                    <a:pt x="342" y="119"/>
                    <a:pt x="342" y="119"/>
                  </a:cubicBezTo>
                  <a:cubicBezTo>
                    <a:pt x="342" y="69"/>
                    <a:pt x="342" y="69"/>
                    <a:pt x="342" y="69"/>
                  </a:cubicBezTo>
                  <a:cubicBezTo>
                    <a:pt x="392" y="69"/>
                    <a:pt x="392" y="69"/>
                    <a:pt x="392" y="69"/>
                  </a:cubicBezTo>
                  <a:cubicBezTo>
                    <a:pt x="397" y="98"/>
                    <a:pt x="397" y="98"/>
                    <a:pt x="397" y="98"/>
                  </a:cubicBezTo>
                  <a:cubicBezTo>
                    <a:pt x="398" y="104"/>
                    <a:pt x="404" y="109"/>
                    <a:pt x="410" y="108"/>
                  </a:cubicBezTo>
                  <a:cubicBezTo>
                    <a:pt x="417" y="107"/>
                    <a:pt x="421" y="101"/>
                    <a:pt x="420" y="94"/>
                  </a:cubicBezTo>
                  <a:cubicBezTo>
                    <a:pt x="415" y="55"/>
                    <a:pt x="415" y="55"/>
                    <a:pt x="415" y="55"/>
                  </a:cubicBezTo>
                  <a:cubicBezTo>
                    <a:pt x="414" y="49"/>
                    <a:pt x="409" y="45"/>
                    <a:pt x="403" y="45"/>
                  </a:cubicBezTo>
                  <a:cubicBezTo>
                    <a:pt x="374" y="45"/>
                    <a:pt x="374" y="45"/>
                    <a:pt x="374" y="45"/>
                  </a:cubicBezTo>
                  <a:cubicBezTo>
                    <a:pt x="340" y="11"/>
                    <a:pt x="340" y="11"/>
                    <a:pt x="340" y="11"/>
                  </a:cubicBezTo>
                  <a:cubicBezTo>
                    <a:pt x="332" y="4"/>
                    <a:pt x="323" y="0"/>
                    <a:pt x="312" y="0"/>
                  </a:cubicBezTo>
                  <a:cubicBezTo>
                    <a:pt x="302" y="0"/>
                    <a:pt x="292" y="4"/>
                    <a:pt x="284" y="11"/>
                  </a:cubicBezTo>
                  <a:cubicBezTo>
                    <a:pt x="283" y="13"/>
                    <a:pt x="281" y="14"/>
                    <a:pt x="280" y="16"/>
                  </a:cubicBezTo>
                  <a:cubicBezTo>
                    <a:pt x="77" y="95"/>
                    <a:pt x="77" y="95"/>
                    <a:pt x="77" y="95"/>
                  </a:cubicBezTo>
                  <a:cubicBezTo>
                    <a:pt x="70" y="91"/>
                    <a:pt x="62" y="89"/>
                    <a:pt x="53" y="89"/>
                  </a:cubicBezTo>
                  <a:cubicBezTo>
                    <a:pt x="24" y="89"/>
                    <a:pt x="0" y="113"/>
                    <a:pt x="0" y="142"/>
                  </a:cubicBezTo>
                  <a:cubicBezTo>
                    <a:pt x="0" y="166"/>
                    <a:pt x="16" y="186"/>
                    <a:pt x="38" y="192"/>
                  </a:cubicBezTo>
                  <a:cubicBezTo>
                    <a:pt x="112" y="382"/>
                    <a:pt x="112" y="382"/>
                    <a:pt x="112" y="382"/>
                  </a:cubicBezTo>
                  <a:cubicBezTo>
                    <a:pt x="90" y="396"/>
                    <a:pt x="65" y="413"/>
                    <a:pt x="46" y="425"/>
                  </a:cubicBezTo>
                  <a:cubicBezTo>
                    <a:pt x="41" y="429"/>
                    <a:pt x="41" y="429"/>
                    <a:pt x="41" y="429"/>
                  </a:cubicBezTo>
                  <a:cubicBezTo>
                    <a:pt x="41" y="488"/>
                    <a:pt x="41" y="488"/>
                    <a:pt x="41" y="488"/>
                  </a:cubicBezTo>
                  <a:cubicBezTo>
                    <a:pt x="181" y="488"/>
                    <a:pt x="181" y="488"/>
                    <a:pt x="181" y="488"/>
                  </a:cubicBezTo>
                  <a:cubicBezTo>
                    <a:pt x="183" y="486"/>
                    <a:pt x="183" y="486"/>
                    <a:pt x="183" y="486"/>
                  </a:cubicBezTo>
                  <a:cubicBezTo>
                    <a:pt x="193" y="481"/>
                    <a:pt x="210" y="471"/>
                    <a:pt x="218" y="464"/>
                  </a:cubicBezTo>
                  <a:cubicBezTo>
                    <a:pt x="237" y="451"/>
                    <a:pt x="247" y="427"/>
                    <a:pt x="244" y="404"/>
                  </a:cubicBezTo>
                  <a:cubicBezTo>
                    <a:pt x="240" y="378"/>
                    <a:pt x="221" y="357"/>
                    <a:pt x="196" y="351"/>
                  </a:cubicBezTo>
                  <a:close/>
                  <a:moveTo>
                    <a:pt x="97" y="113"/>
                  </a:moveTo>
                  <a:cubicBezTo>
                    <a:pt x="273" y="45"/>
                    <a:pt x="273" y="45"/>
                    <a:pt x="273" y="45"/>
                  </a:cubicBezTo>
                  <a:cubicBezTo>
                    <a:pt x="274" y="50"/>
                    <a:pt x="276" y="55"/>
                    <a:pt x="279" y="60"/>
                  </a:cubicBezTo>
                  <a:cubicBezTo>
                    <a:pt x="104" y="129"/>
                    <a:pt x="104" y="129"/>
                    <a:pt x="104" y="129"/>
                  </a:cubicBezTo>
                  <a:cubicBezTo>
                    <a:pt x="102" y="123"/>
                    <a:pt x="100" y="118"/>
                    <a:pt x="97" y="113"/>
                  </a:cubicBezTo>
                  <a:close/>
                  <a:moveTo>
                    <a:pt x="301" y="28"/>
                  </a:moveTo>
                  <a:cubicBezTo>
                    <a:pt x="307" y="22"/>
                    <a:pt x="317" y="22"/>
                    <a:pt x="323" y="28"/>
                  </a:cubicBezTo>
                  <a:cubicBezTo>
                    <a:pt x="340" y="45"/>
                    <a:pt x="340" y="45"/>
                    <a:pt x="340" y="45"/>
                  </a:cubicBezTo>
                  <a:cubicBezTo>
                    <a:pt x="329" y="46"/>
                    <a:pt x="320" y="55"/>
                    <a:pt x="319" y="67"/>
                  </a:cubicBezTo>
                  <a:cubicBezTo>
                    <a:pt x="301" y="49"/>
                    <a:pt x="301" y="49"/>
                    <a:pt x="301" y="49"/>
                  </a:cubicBezTo>
                  <a:cubicBezTo>
                    <a:pt x="295" y="44"/>
                    <a:pt x="295" y="34"/>
                    <a:pt x="301" y="28"/>
                  </a:cubicBezTo>
                  <a:close/>
                  <a:moveTo>
                    <a:pt x="24" y="142"/>
                  </a:moveTo>
                  <a:cubicBezTo>
                    <a:pt x="24" y="126"/>
                    <a:pt x="37" y="113"/>
                    <a:pt x="53" y="113"/>
                  </a:cubicBezTo>
                  <a:cubicBezTo>
                    <a:pt x="69" y="113"/>
                    <a:pt x="82" y="126"/>
                    <a:pt x="82" y="142"/>
                  </a:cubicBezTo>
                  <a:cubicBezTo>
                    <a:pt x="82" y="158"/>
                    <a:pt x="69" y="171"/>
                    <a:pt x="53" y="171"/>
                  </a:cubicBezTo>
                  <a:cubicBezTo>
                    <a:pt x="37" y="171"/>
                    <a:pt x="24" y="158"/>
                    <a:pt x="24" y="142"/>
                  </a:cubicBezTo>
                  <a:close/>
                  <a:moveTo>
                    <a:pt x="64" y="194"/>
                  </a:moveTo>
                  <a:cubicBezTo>
                    <a:pt x="69" y="192"/>
                    <a:pt x="75" y="190"/>
                    <a:pt x="79" y="187"/>
                  </a:cubicBezTo>
                  <a:cubicBezTo>
                    <a:pt x="147" y="359"/>
                    <a:pt x="147" y="359"/>
                    <a:pt x="147" y="359"/>
                  </a:cubicBezTo>
                  <a:cubicBezTo>
                    <a:pt x="143" y="361"/>
                    <a:pt x="138" y="365"/>
                    <a:pt x="132" y="369"/>
                  </a:cubicBezTo>
                  <a:lnTo>
                    <a:pt x="64" y="194"/>
                  </a:lnTo>
                  <a:close/>
                  <a:moveTo>
                    <a:pt x="204" y="445"/>
                  </a:moveTo>
                  <a:cubicBezTo>
                    <a:pt x="197" y="450"/>
                    <a:pt x="182" y="459"/>
                    <a:pt x="174" y="464"/>
                  </a:cubicBezTo>
                  <a:cubicBezTo>
                    <a:pt x="65" y="464"/>
                    <a:pt x="65" y="464"/>
                    <a:pt x="65" y="464"/>
                  </a:cubicBezTo>
                  <a:cubicBezTo>
                    <a:pt x="65" y="442"/>
                    <a:pt x="65" y="442"/>
                    <a:pt x="65" y="442"/>
                  </a:cubicBezTo>
                  <a:cubicBezTo>
                    <a:pt x="110" y="412"/>
                    <a:pt x="157" y="381"/>
                    <a:pt x="163" y="378"/>
                  </a:cubicBezTo>
                  <a:cubicBezTo>
                    <a:pt x="169" y="374"/>
                    <a:pt x="178" y="371"/>
                    <a:pt x="191" y="374"/>
                  </a:cubicBezTo>
                  <a:cubicBezTo>
                    <a:pt x="206" y="378"/>
                    <a:pt x="218" y="391"/>
                    <a:pt x="220" y="407"/>
                  </a:cubicBezTo>
                  <a:cubicBezTo>
                    <a:pt x="222" y="422"/>
                    <a:pt x="216" y="436"/>
                    <a:pt x="204" y="4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sp>
          <p:nvSpPr>
            <p:cNvPr id="172" name="Freeform 6000">
              <a:extLst>
                <a:ext uri="{FF2B5EF4-FFF2-40B4-BE49-F238E27FC236}">
                  <a16:creationId xmlns:a16="http://schemas.microsoft.com/office/drawing/2014/main" id="{D399C8B7-6BEB-4157-860D-D9564BCD32EC}"/>
                </a:ext>
              </a:extLst>
            </p:cNvPr>
            <p:cNvSpPr>
              <a:spLocks/>
            </p:cNvSpPr>
            <p:nvPr/>
          </p:nvSpPr>
          <p:spPr bwMode="auto">
            <a:xfrm>
              <a:off x="3350" y="2351"/>
              <a:ext cx="77" cy="139"/>
            </a:xfrm>
            <a:custGeom>
              <a:avLst/>
              <a:gdLst>
                <a:gd name="T0" fmla="*/ 77 w 77"/>
                <a:gd name="T1" fmla="*/ 35 h 139"/>
                <a:gd name="T2" fmla="*/ 54 w 77"/>
                <a:gd name="T3" fmla="*/ 0 h 139"/>
                <a:gd name="T4" fmla="*/ 0 w 77"/>
                <a:gd name="T5" fmla="*/ 35 h 139"/>
                <a:gd name="T6" fmla="*/ 0 w 77"/>
                <a:gd name="T7" fmla="*/ 139 h 139"/>
                <a:gd name="T8" fmla="*/ 75 w 77"/>
                <a:gd name="T9" fmla="*/ 139 h 139"/>
                <a:gd name="T10" fmla="*/ 75 w 77"/>
                <a:gd name="T11" fmla="*/ 97 h 139"/>
                <a:gd name="T12" fmla="*/ 43 w 77"/>
                <a:gd name="T13" fmla="*/ 97 h 139"/>
                <a:gd name="T14" fmla="*/ 43 w 77"/>
                <a:gd name="T15" fmla="*/ 58 h 139"/>
                <a:gd name="T16" fmla="*/ 77 w 77"/>
                <a:gd name="T17" fmla="*/ 3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39">
                  <a:moveTo>
                    <a:pt x="77" y="35"/>
                  </a:moveTo>
                  <a:lnTo>
                    <a:pt x="54" y="0"/>
                  </a:lnTo>
                  <a:lnTo>
                    <a:pt x="0" y="35"/>
                  </a:lnTo>
                  <a:lnTo>
                    <a:pt x="0" y="139"/>
                  </a:lnTo>
                  <a:lnTo>
                    <a:pt x="75" y="139"/>
                  </a:lnTo>
                  <a:lnTo>
                    <a:pt x="75" y="97"/>
                  </a:lnTo>
                  <a:lnTo>
                    <a:pt x="43" y="97"/>
                  </a:lnTo>
                  <a:lnTo>
                    <a:pt x="43" y="58"/>
                  </a:lnTo>
                  <a:lnTo>
                    <a:pt x="77"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sp>
          <p:nvSpPr>
            <p:cNvPr id="173" name="Freeform 70">
              <a:extLst>
                <a:ext uri="{FF2B5EF4-FFF2-40B4-BE49-F238E27FC236}">
                  <a16:creationId xmlns:a16="http://schemas.microsoft.com/office/drawing/2014/main" id="{08892E03-4A08-48B3-ACB3-F10F6D8AE125}"/>
                </a:ext>
              </a:extLst>
            </p:cNvPr>
            <p:cNvSpPr>
              <a:spLocks/>
            </p:cNvSpPr>
            <p:nvPr/>
          </p:nvSpPr>
          <p:spPr bwMode="auto">
            <a:xfrm>
              <a:off x="3652" y="2285"/>
              <a:ext cx="60" cy="113"/>
            </a:xfrm>
            <a:custGeom>
              <a:avLst/>
              <a:gdLst>
                <a:gd name="T0" fmla="*/ 19 w 34"/>
                <a:gd name="T1" fmla="*/ 0 h 64"/>
                <a:gd name="T2" fmla="*/ 0 w 34"/>
                <a:gd name="T3" fmla="*/ 16 h 64"/>
                <a:gd name="T4" fmla="*/ 9 w 34"/>
                <a:gd name="T5" fmla="*/ 36 h 64"/>
                <a:gd name="T6" fmla="*/ 10 w 34"/>
                <a:gd name="T7" fmla="*/ 41 h 64"/>
                <a:gd name="T8" fmla="*/ 7 w 34"/>
                <a:gd name="T9" fmla="*/ 55 h 64"/>
                <a:gd name="T10" fmla="*/ 29 w 34"/>
                <a:gd name="T11" fmla="*/ 64 h 64"/>
                <a:gd name="T12" fmla="*/ 34 w 34"/>
                <a:gd name="T13" fmla="*/ 41 h 64"/>
                <a:gd name="T14" fmla="*/ 33 w 34"/>
                <a:gd name="T15" fmla="*/ 32 h 64"/>
                <a:gd name="T16" fmla="*/ 19 w 3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4">
                  <a:moveTo>
                    <a:pt x="19" y="0"/>
                  </a:moveTo>
                  <a:cubicBezTo>
                    <a:pt x="0" y="16"/>
                    <a:pt x="0" y="16"/>
                    <a:pt x="0" y="16"/>
                  </a:cubicBezTo>
                  <a:cubicBezTo>
                    <a:pt x="5" y="21"/>
                    <a:pt x="8" y="28"/>
                    <a:pt x="9" y="36"/>
                  </a:cubicBezTo>
                  <a:cubicBezTo>
                    <a:pt x="9" y="37"/>
                    <a:pt x="10" y="39"/>
                    <a:pt x="10" y="41"/>
                  </a:cubicBezTo>
                  <a:cubicBezTo>
                    <a:pt x="10" y="46"/>
                    <a:pt x="9" y="51"/>
                    <a:pt x="7" y="55"/>
                  </a:cubicBezTo>
                  <a:cubicBezTo>
                    <a:pt x="29" y="64"/>
                    <a:pt x="29" y="64"/>
                    <a:pt x="29" y="64"/>
                  </a:cubicBezTo>
                  <a:cubicBezTo>
                    <a:pt x="32" y="57"/>
                    <a:pt x="34" y="49"/>
                    <a:pt x="34" y="41"/>
                  </a:cubicBezTo>
                  <a:cubicBezTo>
                    <a:pt x="34" y="38"/>
                    <a:pt x="33" y="35"/>
                    <a:pt x="33" y="32"/>
                  </a:cubicBezTo>
                  <a:cubicBezTo>
                    <a:pt x="31" y="21"/>
                    <a:pt x="26" y="10"/>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sp>
          <p:nvSpPr>
            <p:cNvPr id="174" name="Freeform 800">
              <a:extLst>
                <a:ext uri="{FF2B5EF4-FFF2-40B4-BE49-F238E27FC236}">
                  <a16:creationId xmlns:a16="http://schemas.microsoft.com/office/drawing/2014/main" id="{EDDB4A89-53D0-4772-A493-E7BD376A5388}"/>
                </a:ext>
              </a:extLst>
            </p:cNvPr>
            <p:cNvSpPr>
              <a:spLocks/>
            </p:cNvSpPr>
            <p:nvPr/>
          </p:nvSpPr>
          <p:spPr bwMode="auto">
            <a:xfrm>
              <a:off x="3581" y="2404"/>
              <a:ext cx="102" cy="86"/>
            </a:xfrm>
            <a:custGeom>
              <a:avLst/>
              <a:gdLst>
                <a:gd name="T0" fmla="*/ 33 w 58"/>
                <a:gd name="T1" fmla="*/ 6 h 49"/>
                <a:gd name="T2" fmla="*/ 0 w 58"/>
                <a:gd name="T3" fmla="*/ 27 h 49"/>
                <a:gd name="T4" fmla="*/ 3 w 58"/>
                <a:gd name="T5" fmla="*/ 32 h 49"/>
                <a:gd name="T6" fmla="*/ 3 w 58"/>
                <a:gd name="T7" fmla="*/ 49 h 49"/>
                <a:gd name="T8" fmla="*/ 10 w 58"/>
                <a:gd name="T9" fmla="*/ 49 h 49"/>
                <a:gd name="T10" fmla="*/ 12 w 58"/>
                <a:gd name="T11" fmla="*/ 48 h 49"/>
                <a:gd name="T12" fmla="*/ 47 w 58"/>
                <a:gd name="T13" fmla="*/ 26 h 49"/>
                <a:gd name="T14" fmla="*/ 58 w 58"/>
                <a:gd name="T15" fmla="*/ 16 h 49"/>
                <a:gd name="T16" fmla="*/ 40 w 58"/>
                <a:gd name="T17" fmla="*/ 0 h 49"/>
                <a:gd name="T18" fmla="*/ 33 w 58"/>
                <a:gd name="T19" fmla="*/ 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49">
                  <a:moveTo>
                    <a:pt x="33" y="6"/>
                  </a:moveTo>
                  <a:cubicBezTo>
                    <a:pt x="25" y="12"/>
                    <a:pt x="6" y="24"/>
                    <a:pt x="0" y="27"/>
                  </a:cubicBezTo>
                  <a:cubicBezTo>
                    <a:pt x="3" y="32"/>
                    <a:pt x="3" y="32"/>
                    <a:pt x="3" y="32"/>
                  </a:cubicBezTo>
                  <a:cubicBezTo>
                    <a:pt x="3" y="49"/>
                    <a:pt x="3" y="49"/>
                    <a:pt x="3" y="49"/>
                  </a:cubicBezTo>
                  <a:cubicBezTo>
                    <a:pt x="10" y="49"/>
                    <a:pt x="10" y="49"/>
                    <a:pt x="10" y="49"/>
                  </a:cubicBezTo>
                  <a:cubicBezTo>
                    <a:pt x="12" y="48"/>
                    <a:pt x="12" y="48"/>
                    <a:pt x="12" y="48"/>
                  </a:cubicBezTo>
                  <a:cubicBezTo>
                    <a:pt x="20" y="43"/>
                    <a:pt x="38" y="32"/>
                    <a:pt x="47" y="26"/>
                  </a:cubicBezTo>
                  <a:cubicBezTo>
                    <a:pt x="51" y="23"/>
                    <a:pt x="55" y="20"/>
                    <a:pt x="58" y="16"/>
                  </a:cubicBezTo>
                  <a:cubicBezTo>
                    <a:pt x="40" y="0"/>
                    <a:pt x="40" y="0"/>
                    <a:pt x="40" y="0"/>
                  </a:cubicBezTo>
                  <a:cubicBezTo>
                    <a:pt x="38" y="3"/>
                    <a:pt x="36" y="5"/>
                    <a:pt x="3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sp>
          <p:nvSpPr>
            <p:cNvPr id="175" name="Freeform 900">
              <a:extLst>
                <a:ext uri="{FF2B5EF4-FFF2-40B4-BE49-F238E27FC236}">
                  <a16:creationId xmlns:a16="http://schemas.microsoft.com/office/drawing/2014/main" id="{08C93C5D-1B09-4CD2-9FDF-8ADBA71C3D5E}"/>
                </a:ext>
              </a:extLst>
            </p:cNvPr>
            <p:cNvSpPr>
              <a:spLocks/>
            </p:cNvSpPr>
            <p:nvPr/>
          </p:nvSpPr>
          <p:spPr bwMode="auto">
            <a:xfrm>
              <a:off x="3520" y="2205"/>
              <a:ext cx="135" cy="92"/>
            </a:xfrm>
            <a:custGeom>
              <a:avLst/>
              <a:gdLst>
                <a:gd name="T0" fmla="*/ 54 w 76"/>
                <a:gd name="T1" fmla="*/ 48 h 52"/>
                <a:gd name="T2" fmla="*/ 64 w 76"/>
                <a:gd name="T3" fmla="*/ 52 h 52"/>
                <a:gd name="T4" fmla="*/ 76 w 76"/>
                <a:gd name="T5" fmla="*/ 31 h 52"/>
                <a:gd name="T6" fmla="*/ 59 w 76"/>
                <a:gd name="T7" fmla="*/ 24 h 52"/>
                <a:gd name="T8" fmla="*/ 32 w 76"/>
                <a:gd name="T9" fmla="*/ 24 h 52"/>
                <a:gd name="T10" fmla="*/ 22 w 76"/>
                <a:gd name="T11" fmla="*/ 0 h 52"/>
                <a:gd name="T12" fmla="*/ 0 w 76"/>
                <a:gd name="T13" fmla="*/ 9 h 52"/>
                <a:gd name="T14" fmla="*/ 15 w 76"/>
                <a:gd name="T15" fmla="*/ 46 h 52"/>
                <a:gd name="T16" fmla="*/ 19 w 76"/>
                <a:gd name="T17" fmla="*/ 44 h 52"/>
                <a:gd name="T18" fmla="*/ 24 w 76"/>
                <a:gd name="T19" fmla="*/ 52 h 52"/>
                <a:gd name="T20" fmla="*/ 26 w 76"/>
                <a:gd name="T21" fmla="*/ 51 h 52"/>
                <a:gd name="T22" fmla="*/ 54 w 76"/>
                <a:gd name="T23"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52">
                  <a:moveTo>
                    <a:pt x="54" y="48"/>
                  </a:moveTo>
                  <a:cubicBezTo>
                    <a:pt x="57" y="49"/>
                    <a:pt x="60" y="50"/>
                    <a:pt x="64" y="52"/>
                  </a:cubicBezTo>
                  <a:cubicBezTo>
                    <a:pt x="76" y="31"/>
                    <a:pt x="76" y="31"/>
                    <a:pt x="76" y="31"/>
                  </a:cubicBezTo>
                  <a:cubicBezTo>
                    <a:pt x="70" y="28"/>
                    <a:pt x="65" y="26"/>
                    <a:pt x="59" y="24"/>
                  </a:cubicBezTo>
                  <a:cubicBezTo>
                    <a:pt x="50" y="22"/>
                    <a:pt x="41" y="22"/>
                    <a:pt x="32" y="24"/>
                  </a:cubicBezTo>
                  <a:cubicBezTo>
                    <a:pt x="22" y="0"/>
                    <a:pt x="22" y="0"/>
                    <a:pt x="22" y="0"/>
                  </a:cubicBezTo>
                  <a:cubicBezTo>
                    <a:pt x="0" y="9"/>
                    <a:pt x="0" y="9"/>
                    <a:pt x="0" y="9"/>
                  </a:cubicBezTo>
                  <a:cubicBezTo>
                    <a:pt x="15" y="46"/>
                    <a:pt x="15" y="46"/>
                    <a:pt x="15" y="46"/>
                  </a:cubicBezTo>
                  <a:cubicBezTo>
                    <a:pt x="19" y="44"/>
                    <a:pt x="19" y="44"/>
                    <a:pt x="19" y="44"/>
                  </a:cubicBezTo>
                  <a:cubicBezTo>
                    <a:pt x="24" y="52"/>
                    <a:pt x="24" y="52"/>
                    <a:pt x="24" y="52"/>
                  </a:cubicBezTo>
                  <a:cubicBezTo>
                    <a:pt x="25" y="52"/>
                    <a:pt x="25" y="51"/>
                    <a:pt x="26" y="51"/>
                  </a:cubicBezTo>
                  <a:cubicBezTo>
                    <a:pt x="34" y="47"/>
                    <a:pt x="44" y="45"/>
                    <a:pt x="54"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sp>
          <p:nvSpPr>
            <p:cNvPr id="176" name="Freeform 1000">
              <a:extLst>
                <a:ext uri="{FF2B5EF4-FFF2-40B4-BE49-F238E27FC236}">
                  <a16:creationId xmlns:a16="http://schemas.microsoft.com/office/drawing/2014/main" id="{4AE8EE0C-CF89-4A90-A6FE-393A5E10C28B}"/>
                </a:ext>
              </a:extLst>
            </p:cNvPr>
            <p:cNvSpPr>
              <a:spLocks/>
            </p:cNvSpPr>
            <p:nvPr/>
          </p:nvSpPr>
          <p:spPr bwMode="auto">
            <a:xfrm>
              <a:off x="3432" y="2232"/>
              <a:ext cx="104" cy="136"/>
            </a:xfrm>
            <a:custGeom>
              <a:avLst/>
              <a:gdLst>
                <a:gd name="T0" fmla="*/ 45 w 59"/>
                <a:gd name="T1" fmla="*/ 27 h 77"/>
                <a:gd name="T2" fmla="*/ 45 w 59"/>
                <a:gd name="T3" fmla="*/ 27 h 77"/>
                <a:gd name="T4" fmla="*/ 35 w 59"/>
                <a:gd name="T5" fmla="*/ 0 h 77"/>
                <a:gd name="T6" fmla="*/ 12 w 59"/>
                <a:gd name="T7" fmla="*/ 8 h 77"/>
                <a:gd name="T8" fmla="*/ 25 w 59"/>
                <a:gd name="T9" fmla="*/ 41 h 77"/>
                <a:gd name="T10" fmla="*/ 0 w 59"/>
                <a:gd name="T11" fmla="*/ 57 h 77"/>
                <a:gd name="T12" fmla="*/ 13 w 59"/>
                <a:gd name="T13" fmla="*/ 77 h 77"/>
                <a:gd name="T14" fmla="*/ 59 w 59"/>
                <a:gd name="T15" fmla="*/ 47 h 77"/>
                <a:gd name="T16" fmla="*/ 45 w 59"/>
                <a:gd name="T17"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77">
                  <a:moveTo>
                    <a:pt x="45" y="27"/>
                  </a:moveTo>
                  <a:cubicBezTo>
                    <a:pt x="45" y="27"/>
                    <a:pt x="45" y="27"/>
                    <a:pt x="45" y="27"/>
                  </a:cubicBezTo>
                  <a:cubicBezTo>
                    <a:pt x="35" y="0"/>
                    <a:pt x="35" y="0"/>
                    <a:pt x="35" y="0"/>
                  </a:cubicBezTo>
                  <a:cubicBezTo>
                    <a:pt x="12" y="8"/>
                    <a:pt x="12" y="8"/>
                    <a:pt x="12" y="8"/>
                  </a:cubicBezTo>
                  <a:cubicBezTo>
                    <a:pt x="25" y="41"/>
                    <a:pt x="25" y="41"/>
                    <a:pt x="25" y="41"/>
                  </a:cubicBezTo>
                  <a:cubicBezTo>
                    <a:pt x="17" y="46"/>
                    <a:pt x="8" y="51"/>
                    <a:pt x="0" y="57"/>
                  </a:cubicBezTo>
                  <a:cubicBezTo>
                    <a:pt x="13" y="77"/>
                    <a:pt x="13" y="77"/>
                    <a:pt x="13" y="77"/>
                  </a:cubicBezTo>
                  <a:cubicBezTo>
                    <a:pt x="30" y="66"/>
                    <a:pt x="47" y="55"/>
                    <a:pt x="59" y="47"/>
                  </a:cubicBezTo>
                  <a:lnTo>
                    <a:pt x="4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sp>
          <p:nvSpPr>
            <p:cNvPr id="177" name="Rectangle 110">
              <a:extLst>
                <a:ext uri="{FF2B5EF4-FFF2-40B4-BE49-F238E27FC236}">
                  <a16:creationId xmlns:a16="http://schemas.microsoft.com/office/drawing/2014/main" id="{6D2A10D9-CA57-42DE-825F-EF8EC6C8AA64}"/>
                </a:ext>
              </a:extLst>
            </p:cNvPr>
            <p:cNvSpPr>
              <a:spLocks noChangeArrowheads="1"/>
            </p:cNvSpPr>
            <p:nvPr/>
          </p:nvSpPr>
          <p:spPr bwMode="auto">
            <a:xfrm>
              <a:off x="3457" y="2448"/>
              <a:ext cx="97" cy="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sp>
          <p:nvSpPr>
            <p:cNvPr id="178" name="Freeform 1200">
              <a:extLst>
                <a:ext uri="{FF2B5EF4-FFF2-40B4-BE49-F238E27FC236}">
                  <a16:creationId xmlns:a16="http://schemas.microsoft.com/office/drawing/2014/main" id="{404CD5B8-DE49-4940-9A1A-DA17E44CC586}"/>
                </a:ext>
              </a:extLst>
            </p:cNvPr>
            <p:cNvSpPr>
              <a:spLocks/>
            </p:cNvSpPr>
            <p:nvPr/>
          </p:nvSpPr>
          <p:spPr bwMode="auto">
            <a:xfrm>
              <a:off x="3457" y="2043"/>
              <a:ext cx="90" cy="145"/>
            </a:xfrm>
            <a:custGeom>
              <a:avLst/>
              <a:gdLst>
                <a:gd name="T0" fmla="*/ 90 w 90"/>
                <a:gd name="T1" fmla="*/ 129 h 145"/>
                <a:gd name="T2" fmla="*/ 39 w 90"/>
                <a:gd name="T3" fmla="*/ 0 h 145"/>
                <a:gd name="T4" fmla="*/ 0 w 90"/>
                <a:gd name="T5" fmla="*/ 14 h 145"/>
                <a:gd name="T6" fmla="*/ 51 w 90"/>
                <a:gd name="T7" fmla="*/ 145 h 145"/>
                <a:gd name="T8" fmla="*/ 90 w 90"/>
                <a:gd name="T9" fmla="*/ 129 h 145"/>
              </a:gdLst>
              <a:ahLst/>
              <a:cxnLst>
                <a:cxn ang="0">
                  <a:pos x="T0" y="T1"/>
                </a:cxn>
                <a:cxn ang="0">
                  <a:pos x="T2" y="T3"/>
                </a:cxn>
                <a:cxn ang="0">
                  <a:pos x="T4" y="T5"/>
                </a:cxn>
                <a:cxn ang="0">
                  <a:pos x="T6" y="T7"/>
                </a:cxn>
                <a:cxn ang="0">
                  <a:pos x="T8" y="T9"/>
                </a:cxn>
              </a:cxnLst>
              <a:rect l="0" t="0" r="r" b="b"/>
              <a:pathLst>
                <a:path w="90" h="145">
                  <a:moveTo>
                    <a:pt x="90" y="129"/>
                  </a:moveTo>
                  <a:lnTo>
                    <a:pt x="39" y="0"/>
                  </a:lnTo>
                  <a:lnTo>
                    <a:pt x="0" y="14"/>
                  </a:lnTo>
                  <a:lnTo>
                    <a:pt x="51" y="145"/>
                  </a:lnTo>
                  <a:lnTo>
                    <a:pt x="90"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sp>
          <p:nvSpPr>
            <p:cNvPr id="179" name="Freeform 1300">
              <a:extLst>
                <a:ext uri="{FF2B5EF4-FFF2-40B4-BE49-F238E27FC236}">
                  <a16:creationId xmlns:a16="http://schemas.microsoft.com/office/drawing/2014/main" id="{DEA89A57-05FA-4B9A-927C-F947ACC5EAC9}"/>
                </a:ext>
              </a:extLst>
            </p:cNvPr>
            <p:cNvSpPr>
              <a:spLocks/>
            </p:cNvSpPr>
            <p:nvPr/>
          </p:nvSpPr>
          <p:spPr bwMode="auto">
            <a:xfrm>
              <a:off x="3389" y="2069"/>
              <a:ext cx="91" cy="145"/>
            </a:xfrm>
            <a:custGeom>
              <a:avLst/>
              <a:gdLst>
                <a:gd name="T0" fmla="*/ 91 w 91"/>
                <a:gd name="T1" fmla="*/ 129 h 145"/>
                <a:gd name="T2" fmla="*/ 41 w 91"/>
                <a:gd name="T3" fmla="*/ 0 h 145"/>
                <a:gd name="T4" fmla="*/ 0 w 91"/>
                <a:gd name="T5" fmla="*/ 16 h 145"/>
                <a:gd name="T6" fmla="*/ 52 w 91"/>
                <a:gd name="T7" fmla="*/ 145 h 145"/>
                <a:gd name="T8" fmla="*/ 91 w 91"/>
                <a:gd name="T9" fmla="*/ 129 h 145"/>
              </a:gdLst>
              <a:ahLst/>
              <a:cxnLst>
                <a:cxn ang="0">
                  <a:pos x="T0" y="T1"/>
                </a:cxn>
                <a:cxn ang="0">
                  <a:pos x="T2" y="T3"/>
                </a:cxn>
                <a:cxn ang="0">
                  <a:pos x="T4" y="T5"/>
                </a:cxn>
                <a:cxn ang="0">
                  <a:pos x="T6" y="T7"/>
                </a:cxn>
                <a:cxn ang="0">
                  <a:pos x="T8" y="T9"/>
                </a:cxn>
              </a:cxnLst>
              <a:rect l="0" t="0" r="r" b="b"/>
              <a:pathLst>
                <a:path w="91" h="145">
                  <a:moveTo>
                    <a:pt x="91" y="129"/>
                  </a:moveTo>
                  <a:lnTo>
                    <a:pt x="41" y="0"/>
                  </a:lnTo>
                  <a:lnTo>
                    <a:pt x="0" y="16"/>
                  </a:lnTo>
                  <a:lnTo>
                    <a:pt x="52" y="145"/>
                  </a:lnTo>
                  <a:lnTo>
                    <a:pt x="91"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sp>
          <p:nvSpPr>
            <p:cNvPr id="180" name="Freeform 140">
              <a:extLst>
                <a:ext uri="{FF2B5EF4-FFF2-40B4-BE49-F238E27FC236}">
                  <a16:creationId xmlns:a16="http://schemas.microsoft.com/office/drawing/2014/main" id="{E3711E9F-2954-48B4-A9BC-667572E2E16E}"/>
                </a:ext>
              </a:extLst>
            </p:cNvPr>
            <p:cNvSpPr>
              <a:spLocks/>
            </p:cNvSpPr>
            <p:nvPr/>
          </p:nvSpPr>
          <p:spPr bwMode="auto">
            <a:xfrm>
              <a:off x="3352" y="1972"/>
              <a:ext cx="66" cy="81"/>
            </a:xfrm>
            <a:custGeom>
              <a:avLst/>
              <a:gdLst>
                <a:gd name="T0" fmla="*/ 66 w 66"/>
                <a:gd name="T1" fmla="*/ 65 h 81"/>
                <a:gd name="T2" fmla="*/ 39 w 66"/>
                <a:gd name="T3" fmla="*/ 0 h 81"/>
                <a:gd name="T4" fmla="*/ 0 w 66"/>
                <a:gd name="T5" fmla="*/ 14 h 81"/>
                <a:gd name="T6" fmla="*/ 25 w 66"/>
                <a:gd name="T7" fmla="*/ 81 h 81"/>
                <a:gd name="T8" fmla="*/ 66 w 66"/>
                <a:gd name="T9" fmla="*/ 65 h 81"/>
              </a:gdLst>
              <a:ahLst/>
              <a:cxnLst>
                <a:cxn ang="0">
                  <a:pos x="T0" y="T1"/>
                </a:cxn>
                <a:cxn ang="0">
                  <a:pos x="T2" y="T3"/>
                </a:cxn>
                <a:cxn ang="0">
                  <a:pos x="T4" y="T5"/>
                </a:cxn>
                <a:cxn ang="0">
                  <a:pos x="T6" y="T7"/>
                </a:cxn>
                <a:cxn ang="0">
                  <a:pos x="T8" y="T9"/>
                </a:cxn>
              </a:cxnLst>
              <a:rect l="0" t="0" r="r" b="b"/>
              <a:pathLst>
                <a:path w="66" h="81">
                  <a:moveTo>
                    <a:pt x="66" y="65"/>
                  </a:moveTo>
                  <a:lnTo>
                    <a:pt x="39" y="0"/>
                  </a:lnTo>
                  <a:lnTo>
                    <a:pt x="0" y="14"/>
                  </a:lnTo>
                  <a:lnTo>
                    <a:pt x="25" y="81"/>
                  </a:lnTo>
                  <a:lnTo>
                    <a:pt x="66"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sp>
          <p:nvSpPr>
            <p:cNvPr id="181" name="Freeform 1500">
              <a:extLst>
                <a:ext uri="{FF2B5EF4-FFF2-40B4-BE49-F238E27FC236}">
                  <a16:creationId xmlns:a16="http://schemas.microsoft.com/office/drawing/2014/main" id="{1D156344-DAFD-4741-BBDC-E6EE3BBB3309}"/>
                </a:ext>
              </a:extLst>
            </p:cNvPr>
            <p:cNvSpPr>
              <a:spLocks/>
            </p:cNvSpPr>
            <p:nvPr/>
          </p:nvSpPr>
          <p:spPr bwMode="auto">
            <a:xfrm>
              <a:off x="3565" y="1770"/>
              <a:ext cx="131" cy="85"/>
            </a:xfrm>
            <a:custGeom>
              <a:avLst/>
              <a:gdLst>
                <a:gd name="T0" fmla="*/ 16 w 131"/>
                <a:gd name="T1" fmla="*/ 85 h 85"/>
                <a:gd name="T2" fmla="*/ 131 w 131"/>
                <a:gd name="T3" fmla="*/ 39 h 85"/>
                <a:gd name="T4" fmla="*/ 115 w 131"/>
                <a:gd name="T5" fmla="*/ 0 h 85"/>
                <a:gd name="T6" fmla="*/ 0 w 131"/>
                <a:gd name="T7" fmla="*/ 44 h 85"/>
                <a:gd name="T8" fmla="*/ 16 w 131"/>
                <a:gd name="T9" fmla="*/ 85 h 85"/>
              </a:gdLst>
              <a:ahLst/>
              <a:cxnLst>
                <a:cxn ang="0">
                  <a:pos x="T0" y="T1"/>
                </a:cxn>
                <a:cxn ang="0">
                  <a:pos x="T2" y="T3"/>
                </a:cxn>
                <a:cxn ang="0">
                  <a:pos x="T4" y="T5"/>
                </a:cxn>
                <a:cxn ang="0">
                  <a:pos x="T6" y="T7"/>
                </a:cxn>
                <a:cxn ang="0">
                  <a:pos x="T8" y="T9"/>
                </a:cxn>
              </a:cxnLst>
              <a:rect l="0" t="0" r="r" b="b"/>
              <a:pathLst>
                <a:path w="131" h="85">
                  <a:moveTo>
                    <a:pt x="16" y="85"/>
                  </a:moveTo>
                  <a:lnTo>
                    <a:pt x="131" y="39"/>
                  </a:lnTo>
                  <a:lnTo>
                    <a:pt x="115" y="0"/>
                  </a:lnTo>
                  <a:lnTo>
                    <a:pt x="0" y="44"/>
                  </a:lnTo>
                  <a:lnTo>
                    <a:pt x="16"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sp>
          <p:nvSpPr>
            <p:cNvPr id="182" name="Freeform 1600">
              <a:extLst>
                <a:ext uri="{FF2B5EF4-FFF2-40B4-BE49-F238E27FC236}">
                  <a16:creationId xmlns:a16="http://schemas.microsoft.com/office/drawing/2014/main" id="{1EEACD30-7EA0-4548-BC51-8A85269C4410}"/>
                </a:ext>
              </a:extLst>
            </p:cNvPr>
            <p:cNvSpPr>
              <a:spLocks/>
            </p:cNvSpPr>
            <p:nvPr/>
          </p:nvSpPr>
          <p:spPr bwMode="auto">
            <a:xfrm>
              <a:off x="3471" y="1827"/>
              <a:ext cx="81" cy="65"/>
            </a:xfrm>
            <a:custGeom>
              <a:avLst/>
              <a:gdLst>
                <a:gd name="T0" fmla="*/ 65 w 81"/>
                <a:gd name="T1" fmla="*/ 0 h 65"/>
                <a:gd name="T2" fmla="*/ 0 w 81"/>
                <a:gd name="T3" fmla="*/ 25 h 65"/>
                <a:gd name="T4" fmla="*/ 16 w 81"/>
                <a:gd name="T5" fmla="*/ 65 h 65"/>
                <a:gd name="T6" fmla="*/ 81 w 81"/>
                <a:gd name="T7" fmla="*/ 39 h 65"/>
                <a:gd name="T8" fmla="*/ 65 w 81"/>
                <a:gd name="T9" fmla="*/ 0 h 65"/>
              </a:gdLst>
              <a:ahLst/>
              <a:cxnLst>
                <a:cxn ang="0">
                  <a:pos x="T0" y="T1"/>
                </a:cxn>
                <a:cxn ang="0">
                  <a:pos x="T2" y="T3"/>
                </a:cxn>
                <a:cxn ang="0">
                  <a:pos x="T4" y="T5"/>
                </a:cxn>
                <a:cxn ang="0">
                  <a:pos x="T6" y="T7"/>
                </a:cxn>
                <a:cxn ang="0">
                  <a:pos x="T8" y="T9"/>
                </a:cxn>
              </a:cxnLst>
              <a:rect l="0" t="0" r="r" b="b"/>
              <a:pathLst>
                <a:path w="81" h="65">
                  <a:moveTo>
                    <a:pt x="65" y="0"/>
                  </a:moveTo>
                  <a:lnTo>
                    <a:pt x="0" y="25"/>
                  </a:lnTo>
                  <a:lnTo>
                    <a:pt x="16" y="65"/>
                  </a:lnTo>
                  <a:lnTo>
                    <a:pt x="81" y="39"/>
                  </a:lnTo>
                  <a:lnTo>
                    <a:pt x="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sp>
          <p:nvSpPr>
            <p:cNvPr id="183" name="Freeform 1700">
              <a:extLst>
                <a:ext uri="{FF2B5EF4-FFF2-40B4-BE49-F238E27FC236}">
                  <a16:creationId xmlns:a16="http://schemas.microsoft.com/office/drawing/2014/main" id="{22E39BB5-087D-41DD-9CC1-47D0CEB3FD17}"/>
                </a:ext>
              </a:extLst>
            </p:cNvPr>
            <p:cNvSpPr>
              <a:spLocks/>
            </p:cNvSpPr>
            <p:nvPr/>
          </p:nvSpPr>
          <p:spPr bwMode="auto">
            <a:xfrm>
              <a:off x="3439" y="1761"/>
              <a:ext cx="81" cy="66"/>
            </a:xfrm>
            <a:custGeom>
              <a:avLst/>
              <a:gdLst>
                <a:gd name="T0" fmla="*/ 66 w 81"/>
                <a:gd name="T1" fmla="*/ 0 h 66"/>
                <a:gd name="T2" fmla="*/ 0 w 81"/>
                <a:gd name="T3" fmla="*/ 25 h 66"/>
                <a:gd name="T4" fmla="*/ 16 w 81"/>
                <a:gd name="T5" fmla="*/ 66 h 66"/>
                <a:gd name="T6" fmla="*/ 81 w 81"/>
                <a:gd name="T7" fmla="*/ 39 h 66"/>
                <a:gd name="T8" fmla="*/ 66 w 81"/>
                <a:gd name="T9" fmla="*/ 0 h 66"/>
              </a:gdLst>
              <a:ahLst/>
              <a:cxnLst>
                <a:cxn ang="0">
                  <a:pos x="T0" y="T1"/>
                </a:cxn>
                <a:cxn ang="0">
                  <a:pos x="T2" y="T3"/>
                </a:cxn>
                <a:cxn ang="0">
                  <a:pos x="T4" y="T5"/>
                </a:cxn>
                <a:cxn ang="0">
                  <a:pos x="T6" y="T7"/>
                </a:cxn>
                <a:cxn ang="0">
                  <a:pos x="T8" y="T9"/>
                </a:cxn>
              </a:cxnLst>
              <a:rect l="0" t="0" r="r" b="b"/>
              <a:pathLst>
                <a:path w="81" h="66">
                  <a:moveTo>
                    <a:pt x="66" y="0"/>
                  </a:moveTo>
                  <a:lnTo>
                    <a:pt x="0" y="25"/>
                  </a:lnTo>
                  <a:lnTo>
                    <a:pt x="16" y="66"/>
                  </a:lnTo>
                  <a:lnTo>
                    <a:pt x="81" y="39"/>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sp>
          <p:nvSpPr>
            <p:cNvPr id="184" name="Freeform 180">
              <a:extLst>
                <a:ext uri="{FF2B5EF4-FFF2-40B4-BE49-F238E27FC236}">
                  <a16:creationId xmlns:a16="http://schemas.microsoft.com/office/drawing/2014/main" id="{16C8EE80-F966-4A33-82A3-B8BCC618DC20}"/>
                </a:ext>
              </a:extLst>
            </p:cNvPr>
            <p:cNvSpPr>
              <a:spLocks/>
            </p:cNvSpPr>
            <p:nvPr/>
          </p:nvSpPr>
          <p:spPr bwMode="auto">
            <a:xfrm>
              <a:off x="3536" y="1701"/>
              <a:ext cx="139" cy="89"/>
            </a:xfrm>
            <a:custGeom>
              <a:avLst/>
              <a:gdLst>
                <a:gd name="T0" fmla="*/ 15 w 139"/>
                <a:gd name="T1" fmla="*/ 89 h 89"/>
                <a:gd name="T2" fmla="*/ 139 w 139"/>
                <a:gd name="T3" fmla="*/ 41 h 89"/>
                <a:gd name="T4" fmla="*/ 123 w 139"/>
                <a:gd name="T5" fmla="*/ 0 h 89"/>
                <a:gd name="T6" fmla="*/ 0 w 139"/>
                <a:gd name="T7" fmla="*/ 48 h 89"/>
                <a:gd name="T8" fmla="*/ 15 w 139"/>
                <a:gd name="T9" fmla="*/ 89 h 89"/>
              </a:gdLst>
              <a:ahLst/>
              <a:cxnLst>
                <a:cxn ang="0">
                  <a:pos x="T0" y="T1"/>
                </a:cxn>
                <a:cxn ang="0">
                  <a:pos x="T2" y="T3"/>
                </a:cxn>
                <a:cxn ang="0">
                  <a:pos x="T4" y="T5"/>
                </a:cxn>
                <a:cxn ang="0">
                  <a:pos x="T6" y="T7"/>
                </a:cxn>
                <a:cxn ang="0">
                  <a:pos x="T8" y="T9"/>
                </a:cxn>
              </a:cxnLst>
              <a:rect l="0" t="0" r="r" b="b"/>
              <a:pathLst>
                <a:path w="139" h="89">
                  <a:moveTo>
                    <a:pt x="15" y="89"/>
                  </a:moveTo>
                  <a:lnTo>
                    <a:pt x="139" y="41"/>
                  </a:lnTo>
                  <a:lnTo>
                    <a:pt x="123" y="0"/>
                  </a:lnTo>
                  <a:lnTo>
                    <a:pt x="0" y="48"/>
                  </a:lnTo>
                  <a:lnTo>
                    <a:pt x="15"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sp>
          <p:nvSpPr>
            <p:cNvPr id="185" name="Freeform 1900">
              <a:extLst>
                <a:ext uri="{FF2B5EF4-FFF2-40B4-BE49-F238E27FC236}">
                  <a16:creationId xmlns:a16="http://schemas.microsoft.com/office/drawing/2014/main" id="{89FF3352-14BF-47FB-9308-EA45897C8A74}"/>
                </a:ext>
              </a:extLst>
            </p:cNvPr>
            <p:cNvSpPr>
              <a:spLocks/>
            </p:cNvSpPr>
            <p:nvPr/>
          </p:nvSpPr>
          <p:spPr bwMode="auto">
            <a:xfrm>
              <a:off x="3689" y="1625"/>
              <a:ext cx="150" cy="104"/>
            </a:xfrm>
            <a:custGeom>
              <a:avLst/>
              <a:gdLst>
                <a:gd name="T0" fmla="*/ 46 w 85"/>
                <a:gd name="T1" fmla="*/ 44 h 59"/>
                <a:gd name="T2" fmla="*/ 46 w 85"/>
                <a:gd name="T3" fmla="*/ 44 h 59"/>
                <a:gd name="T4" fmla="*/ 65 w 85"/>
                <a:gd name="T5" fmla="*/ 42 h 59"/>
                <a:gd name="T6" fmla="*/ 65 w 85"/>
                <a:gd name="T7" fmla="*/ 40 h 59"/>
                <a:gd name="T8" fmla="*/ 69 w 85"/>
                <a:gd name="T9" fmla="*/ 29 h 59"/>
                <a:gd name="T10" fmla="*/ 82 w 85"/>
                <a:gd name="T11" fmla="*/ 25 h 59"/>
                <a:gd name="T12" fmla="*/ 85 w 85"/>
                <a:gd name="T13" fmla="*/ 1 h 59"/>
                <a:gd name="T14" fmla="*/ 52 w 85"/>
                <a:gd name="T15" fmla="*/ 12 h 59"/>
                <a:gd name="T16" fmla="*/ 42 w 85"/>
                <a:gd name="T17" fmla="*/ 33 h 59"/>
                <a:gd name="T18" fmla="*/ 37 w 85"/>
                <a:gd name="T19" fmla="*/ 22 h 59"/>
                <a:gd name="T20" fmla="*/ 0 w 85"/>
                <a:gd name="T21" fmla="*/ 36 h 59"/>
                <a:gd name="T22" fmla="*/ 9 w 85"/>
                <a:gd name="T23" fmla="*/ 59 h 59"/>
                <a:gd name="T24" fmla="*/ 46 w 85"/>
                <a:gd name="T25"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9">
                  <a:moveTo>
                    <a:pt x="46" y="44"/>
                  </a:moveTo>
                  <a:cubicBezTo>
                    <a:pt x="46" y="44"/>
                    <a:pt x="46" y="44"/>
                    <a:pt x="46" y="44"/>
                  </a:cubicBezTo>
                  <a:cubicBezTo>
                    <a:pt x="65" y="42"/>
                    <a:pt x="65" y="42"/>
                    <a:pt x="65" y="42"/>
                  </a:cubicBezTo>
                  <a:cubicBezTo>
                    <a:pt x="65" y="41"/>
                    <a:pt x="65" y="41"/>
                    <a:pt x="65" y="40"/>
                  </a:cubicBezTo>
                  <a:cubicBezTo>
                    <a:pt x="65" y="36"/>
                    <a:pt x="66" y="32"/>
                    <a:pt x="69" y="29"/>
                  </a:cubicBezTo>
                  <a:cubicBezTo>
                    <a:pt x="73" y="26"/>
                    <a:pt x="77" y="25"/>
                    <a:pt x="82" y="25"/>
                  </a:cubicBezTo>
                  <a:cubicBezTo>
                    <a:pt x="85" y="1"/>
                    <a:pt x="85" y="1"/>
                    <a:pt x="85" y="1"/>
                  </a:cubicBezTo>
                  <a:cubicBezTo>
                    <a:pt x="73" y="0"/>
                    <a:pt x="61" y="4"/>
                    <a:pt x="52" y="12"/>
                  </a:cubicBezTo>
                  <a:cubicBezTo>
                    <a:pt x="47" y="18"/>
                    <a:pt x="43" y="25"/>
                    <a:pt x="42" y="33"/>
                  </a:cubicBezTo>
                  <a:cubicBezTo>
                    <a:pt x="37" y="22"/>
                    <a:pt x="37" y="22"/>
                    <a:pt x="37" y="22"/>
                  </a:cubicBezTo>
                  <a:cubicBezTo>
                    <a:pt x="0" y="36"/>
                    <a:pt x="0" y="36"/>
                    <a:pt x="0" y="36"/>
                  </a:cubicBezTo>
                  <a:cubicBezTo>
                    <a:pt x="9" y="59"/>
                    <a:pt x="9" y="59"/>
                    <a:pt x="9" y="59"/>
                  </a:cubicBezTo>
                  <a:lnTo>
                    <a:pt x="4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sp>
          <p:nvSpPr>
            <p:cNvPr id="186" name="Freeform 2000">
              <a:extLst>
                <a:ext uri="{FF2B5EF4-FFF2-40B4-BE49-F238E27FC236}">
                  <a16:creationId xmlns:a16="http://schemas.microsoft.com/office/drawing/2014/main" id="{1E6E9128-0868-4A6D-9594-6E0F46A4E7C6}"/>
                </a:ext>
              </a:extLst>
            </p:cNvPr>
            <p:cNvSpPr>
              <a:spLocks/>
            </p:cNvSpPr>
            <p:nvPr/>
          </p:nvSpPr>
          <p:spPr bwMode="auto">
            <a:xfrm>
              <a:off x="3708" y="1710"/>
              <a:ext cx="145" cy="88"/>
            </a:xfrm>
            <a:custGeom>
              <a:avLst/>
              <a:gdLst>
                <a:gd name="T0" fmla="*/ 65 w 82"/>
                <a:gd name="T1" fmla="*/ 44 h 50"/>
                <a:gd name="T2" fmla="*/ 82 w 82"/>
                <a:gd name="T3" fmla="*/ 27 h 50"/>
                <a:gd name="T4" fmla="*/ 58 w 82"/>
                <a:gd name="T5" fmla="*/ 3 h 50"/>
                <a:gd name="T6" fmla="*/ 56 w 82"/>
                <a:gd name="T7" fmla="*/ 0 h 50"/>
                <a:gd name="T8" fmla="*/ 36 w 82"/>
                <a:gd name="T9" fmla="*/ 13 h 50"/>
                <a:gd name="T10" fmla="*/ 36 w 82"/>
                <a:gd name="T11" fmla="*/ 14 h 50"/>
                <a:gd name="T12" fmla="*/ 0 w 82"/>
                <a:gd name="T13" fmla="*/ 28 h 50"/>
                <a:gd name="T14" fmla="*/ 9 w 82"/>
                <a:gd name="T15" fmla="*/ 50 h 50"/>
                <a:gd name="T16" fmla="*/ 46 w 82"/>
                <a:gd name="T17" fmla="*/ 35 h 50"/>
                <a:gd name="T18" fmla="*/ 39 w 82"/>
                <a:gd name="T19" fmla="*/ 18 h 50"/>
                <a:gd name="T20" fmla="*/ 41 w 82"/>
                <a:gd name="T21" fmla="*/ 20 h 50"/>
                <a:gd name="T22" fmla="*/ 65 w 82"/>
                <a:gd name="T23"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50">
                  <a:moveTo>
                    <a:pt x="65" y="44"/>
                  </a:moveTo>
                  <a:cubicBezTo>
                    <a:pt x="82" y="27"/>
                    <a:pt x="82" y="27"/>
                    <a:pt x="82" y="27"/>
                  </a:cubicBezTo>
                  <a:cubicBezTo>
                    <a:pt x="58" y="3"/>
                    <a:pt x="58" y="3"/>
                    <a:pt x="58" y="3"/>
                  </a:cubicBezTo>
                  <a:cubicBezTo>
                    <a:pt x="58" y="2"/>
                    <a:pt x="57" y="1"/>
                    <a:pt x="56" y="0"/>
                  </a:cubicBezTo>
                  <a:cubicBezTo>
                    <a:pt x="36" y="13"/>
                    <a:pt x="36" y="13"/>
                    <a:pt x="36" y="13"/>
                  </a:cubicBezTo>
                  <a:cubicBezTo>
                    <a:pt x="36" y="13"/>
                    <a:pt x="36" y="13"/>
                    <a:pt x="36" y="14"/>
                  </a:cubicBezTo>
                  <a:cubicBezTo>
                    <a:pt x="0" y="28"/>
                    <a:pt x="0" y="28"/>
                    <a:pt x="0" y="28"/>
                  </a:cubicBezTo>
                  <a:cubicBezTo>
                    <a:pt x="9" y="50"/>
                    <a:pt x="9" y="50"/>
                    <a:pt x="9" y="50"/>
                  </a:cubicBezTo>
                  <a:cubicBezTo>
                    <a:pt x="46" y="35"/>
                    <a:pt x="46" y="35"/>
                    <a:pt x="46" y="35"/>
                  </a:cubicBezTo>
                  <a:cubicBezTo>
                    <a:pt x="39" y="18"/>
                    <a:pt x="39" y="18"/>
                    <a:pt x="39" y="18"/>
                  </a:cubicBezTo>
                  <a:cubicBezTo>
                    <a:pt x="40" y="18"/>
                    <a:pt x="41" y="19"/>
                    <a:pt x="41" y="20"/>
                  </a:cubicBezTo>
                  <a:lnTo>
                    <a:pt x="65"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sp>
          <p:nvSpPr>
            <p:cNvPr id="187" name="Freeform 210">
              <a:extLst>
                <a:ext uri="{FF2B5EF4-FFF2-40B4-BE49-F238E27FC236}">
                  <a16:creationId xmlns:a16="http://schemas.microsoft.com/office/drawing/2014/main" id="{475F5F92-F42A-4B75-8155-41A6EF008DAF}"/>
                </a:ext>
              </a:extLst>
            </p:cNvPr>
            <p:cNvSpPr>
              <a:spLocks/>
            </p:cNvSpPr>
            <p:nvPr/>
          </p:nvSpPr>
          <p:spPr bwMode="auto">
            <a:xfrm>
              <a:off x="3845" y="1637"/>
              <a:ext cx="77" cy="84"/>
            </a:xfrm>
            <a:custGeom>
              <a:avLst/>
              <a:gdLst>
                <a:gd name="T0" fmla="*/ 27 w 44"/>
                <a:gd name="T1" fmla="*/ 47 h 47"/>
                <a:gd name="T2" fmla="*/ 44 w 44"/>
                <a:gd name="T3" fmla="*/ 30 h 47"/>
                <a:gd name="T4" fmla="*/ 20 w 44"/>
                <a:gd name="T5" fmla="*/ 5 h 47"/>
                <a:gd name="T6" fmla="*/ 13 w 44"/>
                <a:gd name="T7" fmla="*/ 0 h 47"/>
                <a:gd name="T8" fmla="*/ 0 w 44"/>
                <a:gd name="T9" fmla="*/ 20 h 47"/>
                <a:gd name="T10" fmla="*/ 3 w 44"/>
                <a:gd name="T11" fmla="*/ 22 h 47"/>
                <a:gd name="T12" fmla="*/ 27 w 44"/>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44" h="47">
                  <a:moveTo>
                    <a:pt x="27" y="47"/>
                  </a:moveTo>
                  <a:cubicBezTo>
                    <a:pt x="44" y="30"/>
                    <a:pt x="44" y="30"/>
                    <a:pt x="44" y="30"/>
                  </a:cubicBezTo>
                  <a:cubicBezTo>
                    <a:pt x="20" y="5"/>
                    <a:pt x="20" y="5"/>
                    <a:pt x="20" y="5"/>
                  </a:cubicBezTo>
                  <a:cubicBezTo>
                    <a:pt x="18" y="3"/>
                    <a:pt x="16" y="2"/>
                    <a:pt x="13" y="0"/>
                  </a:cubicBezTo>
                  <a:cubicBezTo>
                    <a:pt x="0" y="20"/>
                    <a:pt x="0" y="20"/>
                    <a:pt x="0" y="20"/>
                  </a:cubicBezTo>
                  <a:cubicBezTo>
                    <a:pt x="1" y="21"/>
                    <a:pt x="2" y="22"/>
                    <a:pt x="3" y="22"/>
                  </a:cubicBezTo>
                  <a:lnTo>
                    <a:pt x="27"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sp>
          <p:nvSpPr>
            <p:cNvPr id="188" name="Freeform 220">
              <a:extLst>
                <a:ext uri="{FF2B5EF4-FFF2-40B4-BE49-F238E27FC236}">
                  <a16:creationId xmlns:a16="http://schemas.microsoft.com/office/drawing/2014/main" id="{B12B4140-C814-4827-AC17-89A913250F9E}"/>
                </a:ext>
              </a:extLst>
            </p:cNvPr>
            <p:cNvSpPr>
              <a:spLocks/>
            </p:cNvSpPr>
            <p:nvPr/>
          </p:nvSpPr>
          <p:spPr bwMode="auto">
            <a:xfrm>
              <a:off x="3372" y="1878"/>
              <a:ext cx="111" cy="147"/>
            </a:xfrm>
            <a:custGeom>
              <a:avLst/>
              <a:gdLst>
                <a:gd name="T0" fmla="*/ 53 w 63"/>
                <a:gd name="T1" fmla="*/ 0 h 83"/>
                <a:gd name="T2" fmla="*/ 53 w 63"/>
                <a:gd name="T3" fmla="*/ 0 h 83"/>
                <a:gd name="T4" fmla="*/ 29 w 63"/>
                <a:gd name="T5" fmla="*/ 0 h 83"/>
                <a:gd name="T6" fmla="*/ 0 w 63"/>
                <a:gd name="T7" fmla="*/ 29 h 83"/>
                <a:gd name="T8" fmla="*/ 0 w 63"/>
                <a:gd name="T9" fmla="*/ 53 h 83"/>
                <a:gd name="T10" fmla="*/ 26 w 63"/>
                <a:gd name="T11" fmla="*/ 46 h 83"/>
                <a:gd name="T12" fmla="*/ 41 w 63"/>
                <a:gd name="T13" fmla="*/ 83 h 83"/>
                <a:gd name="T14" fmla="*/ 63 w 63"/>
                <a:gd name="T15" fmla="*/ 74 h 83"/>
                <a:gd name="T16" fmla="*/ 49 w 63"/>
                <a:gd name="T17" fmla="*/ 37 h 83"/>
                <a:gd name="T18" fmla="*/ 28 w 63"/>
                <a:gd name="T19" fmla="*/ 45 h 83"/>
                <a:gd name="T20" fmla="*/ 53 w 6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83">
                  <a:moveTo>
                    <a:pt x="53" y="0"/>
                  </a:moveTo>
                  <a:cubicBezTo>
                    <a:pt x="53" y="0"/>
                    <a:pt x="53" y="0"/>
                    <a:pt x="53" y="0"/>
                  </a:cubicBezTo>
                  <a:cubicBezTo>
                    <a:pt x="29" y="0"/>
                    <a:pt x="29" y="0"/>
                    <a:pt x="29" y="0"/>
                  </a:cubicBezTo>
                  <a:cubicBezTo>
                    <a:pt x="29" y="16"/>
                    <a:pt x="16" y="29"/>
                    <a:pt x="0" y="29"/>
                  </a:cubicBezTo>
                  <a:cubicBezTo>
                    <a:pt x="0" y="53"/>
                    <a:pt x="0" y="53"/>
                    <a:pt x="0" y="53"/>
                  </a:cubicBezTo>
                  <a:cubicBezTo>
                    <a:pt x="9" y="53"/>
                    <a:pt x="19" y="51"/>
                    <a:pt x="26" y="46"/>
                  </a:cubicBezTo>
                  <a:cubicBezTo>
                    <a:pt x="41" y="83"/>
                    <a:pt x="41" y="83"/>
                    <a:pt x="41" y="83"/>
                  </a:cubicBezTo>
                  <a:cubicBezTo>
                    <a:pt x="63" y="74"/>
                    <a:pt x="63" y="74"/>
                    <a:pt x="63" y="74"/>
                  </a:cubicBezTo>
                  <a:cubicBezTo>
                    <a:pt x="49" y="37"/>
                    <a:pt x="49" y="37"/>
                    <a:pt x="49" y="37"/>
                  </a:cubicBezTo>
                  <a:cubicBezTo>
                    <a:pt x="28" y="45"/>
                    <a:pt x="28" y="45"/>
                    <a:pt x="28" y="45"/>
                  </a:cubicBezTo>
                  <a:cubicBezTo>
                    <a:pt x="43" y="35"/>
                    <a:pt x="53" y="19"/>
                    <a:pt x="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sp>
          <p:nvSpPr>
            <p:cNvPr id="189" name="Freeform 230">
              <a:extLst>
                <a:ext uri="{FF2B5EF4-FFF2-40B4-BE49-F238E27FC236}">
                  <a16:creationId xmlns:a16="http://schemas.microsoft.com/office/drawing/2014/main" id="{4BAE030A-8FD1-4BFD-8DF6-D67EF7E979BC}"/>
                </a:ext>
              </a:extLst>
            </p:cNvPr>
            <p:cNvSpPr>
              <a:spLocks/>
            </p:cNvSpPr>
            <p:nvPr/>
          </p:nvSpPr>
          <p:spPr bwMode="auto">
            <a:xfrm>
              <a:off x="3324" y="1786"/>
              <a:ext cx="127" cy="67"/>
            </a:xfrm>
            <a:custGeom>
              <a:avLst/>
              <a:gdLst>
                <a:gd name="T0" fmla="*/ 27 w 72"/>
                <a:gd name="T1" fmla="*/ 0 h 38"/>
                <a:gd name="T2" fmla="*/ 0 w 72"/>
                <a:gd name="T3" fmla="*/ 7 h 38"/>
                <a:gd name="T4" fmla="*/ 12 w 72"/>
                <a:gd name="T5" fmla="*/ 28 h 38"/>
                <a:gd name="T6" fmla="*/ 27 w 72"/>
                <a:gd name="T7" fmla="*/ 24 h 38"/>
                <a:gd name="T8" fmla="*/ 52 w 72"/>
                <a:gd name="T9" fmla="*/ 38 h 38"/>
                <a:gd name="T10" fmla="*/ 72 w 72"/>
                <a:gd name="T11" fmla="*/ 26 h 38"/>
                <a:gd name="T12" fmla="*/ 27 w 72"/>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72" h="38">
                  <a:moveTo>
                    <a:pt x="27" y="0"/>
                  </a:moveTo>
                  <a:cubicBezTo>
                    <a:pt x="17" y="0"/>
                    <a:pt x="8" y="2"/>
                    <a:pt x="0" y="7"/>
                  </a:cubicBezTo>
                  <a:cubicBezTo>
                    <a:pt x="12" y="28"/>
                    <a:pt x="12" y="28"/>
                    <a:pt x="12" y="28"/>
                  </a:cubicBezTo>
                  <a:cubicBezTo>
                    <a:pt x="17" y="25"/>
                    <a:pt x="22" y="24"/>
                    <a:pt x="27" y="24"/>
                  </a:cubicBezTo>
                  <a:cubicBezTo>
                    <a:pt x="37" y="24"/>
                    <a:pt x="46" y="29"/>
                    <a:pt x="52" y="38"/>
                  </a:cubicBezTo>
                  <a:cubicBezTo>
                    <a:pt x="72" y="26"/>
                    <a:pt x="72" y="26"/>
                    <a:pt x="72" y="26"/>
                  </a:cubicBezTo>
                  <a:cubicBezTo>
                    <a:pt x="63" y="10"/>
                    <a:pt x="45" y="0"/>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sp>
          <p:nvSpPr>
            <p:cNvPr id="190" name="Freeform 240">
              <a:extLst>
                <a:ext uri="{FF2B5EF4-FFF2-40B4-BE49-F238E27FC236}">
                  <a16:creationId xmlns:a16="http://schemas.microsoft.com/office/drawing/2014/main" id="{5FB9A05E-1CF7-4069-B329-612348E6C49F}"/>
                </a:ext>
              </a:extLst>
            </p:cNvPr>
            <p:cNvSpPr>
              <a:spLocks/>
            </p:cNvSpPr>
            <p:nvPr/>
          </p:nvSpPr>
          <p:spPr bwMode="auto">
            <a:xfrm>
              <a:off x="3278" y="1832"/>
              <a:ext cx="67" cy="127"/>
            </a:xfrm>
            <a:custGeom>
              <a:avLst/>
              <a:gdLst>
                <a:gd name="T0" fmla="*/ 24 w 38"/>
                <a:gd name="T1" fmla="*/ 26 h 72"/>
                <a:gd name="T2" fmla="*/ 28 w 38"/>
                <a:gd name="T3" fmla="*/ 12 h 72"/>
                <a:gd name="T4" fmla="*/ 7 w 38"/>
                <a:gd name="T5" fmla="*/ 0 h 72"/>
                <a:gd name="T6" fmla="*/ 0 w 38"/>
                <a:gd name="T7" fmla="*/ 26 h 72"/>
                <a:gd name="T8" fmla="*/ 26 w 38"/>
                <a:gd name="T9" fmla="*/ 72 h 72"/>
                <a:gd name="T10" fmla="*/ 38 w 38"/>
                <a:gd name="T11" fmla="*/ 51 h 72"/>
                <a:gd name="T12" fmla="*/ 24 w 38"/>
                <a:gd name="T13" fmla="*/ 26 h 72"/>
              </a:gdLst>
              <a:ahLst/>
              <a:cxnLst>
                <a:cxn ang="0">
                  <a:pos x="T0" y="T1"/>
                </a:cxn>
                <a:cxn ang="0">
                  <a:pos x="T2" y="T3"/>
                </a:cxn>
                <a:cxn ang="0">
                  <a:pos x="T4" y="T5"/>
                </a:cxn>
                <a:cxn ang="0">
                  <a:pos x="T6" y="T7"/>
                </a:cxn>
                <a:cxn ang="0">
                  <a:pos x="T8" y="T9"/>
                </a:cxn>
                <a:cxn ang="0">
                  <a:pos x="T10" y="T11"/>
                </a:cxn>
                <a:cxn ang="0">
                  <a:pos x="T12" y="T13"/>
                </a:cxn>
              </a:cxnLst>
              <a:rect l="0" t="0" r="r" b="b"/>
              <a:pathLst>
                <a:path w="38" h="72">
                  <a:moveTo>
                    <a:pt x="24" y="26"/>
                  </a:moveTo>
                  <a:cubicBezTo>
                    <a:pt x="24" y="21"/>
                    <a:pt x="25" y="16"/>
                    <a:pt x="28" y="12"/>
                  </a:cubicBezTo>
                  <a:cubicBezTo>
                    <a:pt x="7" y="0"/>
                    <a:pt x="7" y="0"/>
                    <a:pt x="7" y="0"/>
                  </a:cubicBezTo>
                  <a:cubicBezTo>
                    <a:pt x="2" y="8"/>
                    <a:pt x="0" y="17"/>
                    <a:pt x="0" y="26"/>
                  </a:cubicBezTo>
                  <a:cubicBezTo>
                    <a:pt x="0" y="45"/>
                    <a:pt x="10" y="63"/>
                    <a:pt x="26" y="72"/>
                  </a:cubicBezTo>
                  <a:cubicBezTo>
                    <a:pt x="38" y="51"/>
                    <a:pt x="38" y="51"/>
                    <a:pt x="38" y="51"/>
                  </a:cubicBezTo>
                  <a:cubicBezTo>
                    <a:pt x="29" y="46"/>
                    <a:pt x="24" y="37"/>
                    <a:pt x="2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sp>
          <p:nvSpPr>
            <p:cNvPr id="191" name="Freeform 2500">
              <a:extLst>
                <a:ext uri="{FF2B5EF4-FFF2-40B4-BE49-F238E27FC236}">
                  <a16:creationId xmlns:a16="http://schemas.microsoft.com/office/drawing/2014/main" id="{E86878B2-D215-4343-8852-C940AEBC5E01}"/>
                </a:ext>
              </a:extLst>
            </p:cNvPr>
            <p:cNvSpPr>
              <a:spLocks/>
            </p:cNvSpPr>
            <p:nvPr/>
          </p:nvSpPr>
          <p:spPr bwMode="auto">
            <a:xfrm>
              <a:off x="3841" y="1786"/>
              <a:ext cx="92" cy="104"/>
            </a:xfrm>
            <a:custGeom>
              <a:avLst/>
              <a:gdLst>
                <a:gd name="T0" fmla="*/ 42 w 92"/>
                <a:gd name="T1" fmla="*/ 0 h 104"/>
                <a:gd name="T2" fmla="*/ 0 w 92"/>
                <a:gd name="T3" fmla="*/ 0 h 104"/>
                <a:gd name="T4" fmla="*/ 0 w 92"/>
                <a:gd name="T5" fmla="*/ 89 h 104"/>
                <a:gd name="T6" fmla="*/ 83 w 92"/>
                <a:gd name="T7" fmla="*/ 104 h 104"/>
                <a:gd name="T8" fmla="*/ 92 w 92"/>
                <a:gd name="T9" fmla="*/ 62 h 104"/>
                <a:gd name="T10" fmla="*/ 42 w 92"/>
                <a:gd name="T11" fmla="*/ 53 h 104"/>
                <a:gd name="T12" fmla="*/ 42 w 92"/>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92" h="104">
                  <a:moveTo>
                    <a:pt x="42" y="0"/>
                  </a:moveTo>
                  <a:lnTo>
                    <a:pt x="0" y="0"/>
                  </a:lnTo>
                  <a:lnTo>
                    <a:pt x="0" y="89"/>
                  </a:lnTo>
                  <a:lnTo>
                    <a:pt x="83" y="104"/>
                  </a:lnTo>
                  <a:lnTo>
                    <a:pt x="92" y="62"/>
                  </a:lnTo>
                  <a:lnTo>
                    <a:pt x="42" y="53"/>
                  </a:ln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sp>
          <p:nvSpPr>
            <p:cNvPr id="192" name="Freeform 2600">
              <a:extLst>
                <a:ext uri="{FF2B5EF4-FFF2-40B4-BE49-F238E27FC236}">
                  <a16:creationId xmlns:a16="http://schemas.microsoft.com/office/drawing/2014/main" id="{D9FFA753-7AE8-4353-A695-5F3A27864833}"/>
                </a:ext>
              </a:extLst>
            </p:cNvPr>
            <p:cNvSpPr>
              <a:spLocks/>
            </p:cNvSpPr>
            <p:nvPr/>
          </p:nvSpPr>
          <p:spPr bwMode="auto">
            <a:xfrm>
              <a:off x="3921" y="1706"/>
              <a:ext cx="101" cy="94"/>
            </a:xfrm>
            <a:custGeom>
              <a:avLst/>
              <a:gdLst>
                <a:gd name="T0" fmla="*/ 88 w 101"/>
                <a:gd name="T1" fmla="*/ 0 h 94"/>
                <a:gd name="T2" fmla="*/ 0 w 101"/>
                <a:gd name="T3" fmla="*/ 0 h 94"/>
                <a:gd name="T4" fmla="*/ 0 w 101"/>
                <a:gd name="T5" fmla="*/ 43 h 94"/>
                <a:gd name="T6" fmla="*/ 51 w 101"/>
                <a:gd name="T7" fmla="*/ 43 h 94"/>
                <a:gd name="T8" fmla="*/ 60 w 101"/>
                <a:gd name="T9" fmla="*/ 94 h 94"/>
                <a:gd name="T10" fmla="*/ 101 w 101"/>
                <a:gd name="T11" fmla="*/ 89 h 94"/>
                <a:gd name="T12" fmla="*/ 88 w 101"/>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101" h="94">
                  <a:moveTo>
                    <a:pt x="88" y="0"/>
                  </a:moveTo>
                  <a:lnTo>
                    <a:pt x="0" y="0"/>
                  </a:lnTo>
                  <a:lnTo>
                    <a:pt x="0" y="43"/>
                  </a:lnTo>
                  <a:lnTo>
                    <a:pt x="51" y="43"/>
                  </a:lnTo>
                  <a:lnTo>
                    <a:pt x="60" y="94"/>
                  </a:lnTo>
                  <a:lnTo>
                    <a:pt x="101" y="89"/>
                  </a:lnTo>
                  <a:lnTo>
                    <a:pt x="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grpSp>
      <p:sp>
        <p:nvSpPr>
          <p:cNvPr id="193" name="Textfeld 192"/>
          <p:cNvSpPr txBox="1"/>
          <p:nvPr/>
        </p:nvSpPr>
        <p:spPr>
          <a:xfrm>
            <a:off x="1484204" y="4465532"/>
            <a:ext cx="540000" cy="288000"/>
          </a:xfrm>
          <a:prstGeom prst="rect">
            <a:avLst/>
          </a:prstGeom>
          <a:noFill/>
          <a:ln>
            <a:noFill/>
          </a:ln>
        </p:spPr>
        <p:txBody>
          <a:bodyPr wrap="square" lIns="36000" tIns="36000" rIns="36000" bIns="36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prstClr val="black"/>
                </a:solidFill>
                <a:effectLst/>
                <a:uLnTx/>
                <a:uFillTx/>
                <a:latin typeface="Bosch Office Sans" pitchFamily="34" charset="0"/>
                <a:ea typeface="+mn-ea"/>
                <a:cs typeface="+mn-cs"/>
              </a:rPr>
              <a:t>Auto-</a:t>
            </a:r>
            <a:r>
              <a:rPr kumimoji="0" lang="de-DE" sz="1200" b="0" i="0" u="none" strike="noStrike" kern="0" cap="none" spc="0" normalizeH="0" baseline="0" noProof="0" dirty="0" err="1">
                <a:ln>
                  <a:noFill/>
                </a:ln>
                <a:solidFill>
                  <a:prstClr val="black"/>
                </a:solidFill>
                <a:effectLst/>
                <a:uLnTx/>
                <a:uFillTx/>
                <a:latin typeface="Bosch Office Sans" pitchFamily="34" charset="0"/>
                <a:ea typeface="+mn-ea"/>
                <a:cs typeface="+mn-cs"/>
              </a:rPr>
              <a:t>mation</a:t>
            </a:r>
            <a:endParaRPr kumimoji="0" lang="de-DE" sz="12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sp>
        <p:nvSpPr>
          <p:cNvPr id="194" name="Textfeld 193"/>
          <p:cNvSpPr txBox="1"/>
          <p:nvPr/>
        </p:nvSpPr>
        <p:spPr>
          <a:xfrm>
            <a:off x="2168204" y="4465532"/>
            <a:ext cx="5400000" cy="540000"/>
          </a:xfrm>
          <a:prstGeom prst="rect">
            <a:avLst/>
          </a:prstGeom>
          <a:noFill/>
        </p:spPr>
        <p:txBody>
          <a:bodyPr wrap="square" lIns="36000" tIns="36000" rIns="36000" bIns="36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err="1">
                <a:ln>
                  <a:noFill/>
                </a:ln>
                <a:solidFill>
                  <a:prstClr val="black"/>
                </a:solidFill>
                <a:effectLst/>
                <a:uLnTx/>
                <a:uFillTx/>
                <a:latin typeface="Bosch Office Sans" pitchFamily="34" charset="0"/>
                <a:ea typeface="+mn-ea"/>
                <a:cs typeface="+mn-cs"/>
              </a:rPr>
              <a:t>Nexeed</a:t>
            </a:r>
            <a:r>
              <a:rPr kumimoji="0" lang="en-US" sz="1600" b="1" i="0" u="none" strike="noStrike" kern="0" cap="none" spc="0" normalizeH="0" baseline="0" noProof="0" dirty="0">
                <a:ln>
                  <a:noFill/>
                </a:ln>
                <a:solidFill>
                  <a:prstClr val="black"/>
                </a:solidFill>
                <a:effectLst/>
                <a:uLnTx/>
                <a:uFillTx/>
                <a:latin typeface="Bosch Office Sans" pitchFamily="34" charset="0"/>
                <a:ea typeface="+mn-ea"/>
                <a:cs typeface="+mn-cs"/>
              </a:rPr>
              <a:t> Automation</a:t>
            </a:r>
            <a:br>
              <a:rPr kumimoji="0" lang="en-US" sz="1600" b="1" i="0" u="none" strike="noStrike" kern="0" cap="none" spc="0" normalizeH="0" baseline="0" noProof="0" dirty="0">
                <a:ln>
                  <a:noFill/>
                </a:ln>
                <a:solidFill>
                  <a:prstClr val="black"/>
                </a:solidFill>
                <a:effectLst/>
                <a:uLnTx/>
                <a:uFillTx/>
                <a:latin typeface="Bosch Office Sans" pitchFamily="34" charset="0"/>
                <a:ea typeface="+mn-ea"/>
                <a:cs typeface="+mn-cs"/>
              </a:rPr>
            </a:br>
            <a:r>
              <a:rPr kumimoji="0" lang="en-US" sz="1200" b="0" i="0" u="none" strike="noStrike" kern="0" cap="none" spc="0" normalizeH="0" baseline="0" noProof="0" dirty="0">
                <a:ln>
                  <a:noFill/>
                </a:ln>
                <a:solidFill>
                  <a:prstClr val="black"/>
                </a:solidFill>
                <a:effectLst/>
                <a:uLnTx/>
                <a:uFillTx/>
                <a:latin typeface="Bosch Office Sans" pitchFamily="34" charset="0"/>
                <a:ea typeface="+mn-ea"/>
                <a:cs typeface="+mn-cs"/>
              </a:rPr>
              <a:t>Engineering and run time for machine</a:t>
            </a:r>
            <a:r>
              <a:rPr kumimoji="0" lang="en-US" sz="1200" b="0" i="0" u="none" strike="noStrike" kern="0" cap="none" spc="0" normalizeH="0" noProof="0" dirty="0">
                <a:ln>
                  <a:noFill/>
                </a:ln>
                <a:solidFill>
                  <a:prstClr val="black"/>
                </a:solidFill>
                <a:effectLst/>
                <a:uLnTx/>
                <a:uFillTx/>
                <a:latin typeface="Bosch Office Sans" pitchFamily="34" charset="0"/>
                <a:ea typeface="+mn-ea"/>
                <a:cs typeface="+mn-cs"/>
              </a:rPr>
              <a:t> control</a:t>
            </a:r>
            <a:endParaRPr kumimoji="0" lang="en-US" sz="12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sp>
        <p:nvSpPr>
          <p:cNvPr id="195" name="Freeform 5000">
            <a:extLst>
              <a:ext uri="{FF2B5EF4-FFF2-40B4-BE49-F238E27FC236}">
                <a16:creationId xmlns:a16="http://schemas.microsoft.com/office/drawing/2014/main" id="{1FB6EF8E-DDE7-4AE2-8AAC-2E7867C00076}"/>
              </a:ext>
            </a:extLst>
          </p:cNvPr>
          <p:cNvSpPr>
            <a:spLocks noEditPoints="1"/>
          </p:cNvSpPr>
          <p:nvPr/>
        </p:nvSpPr>
        <p:spPr bwMode="auto">
          <a:xfrm>
            <a:off x="809229" y="4521021"/>
            <a:ext cx="295269" cy="342429"/>
          </a:xfrm>
          <a:custGeom>
            <a:avLst/>
            <a:gdLst>
              <a:gd name="T0" fmla="*/ 169 w 421"/>
              <a:gd name="T1" fmla="*/ 350 h 488"/>
              <a:gd name="T2" fmla="*/ 104 w 421"/>
              <a:gd name="T3" fmla="*/ 154 h 488"/>
              <a:gd name="T4" fmla="*/ 318 w 421"/>
              <a:gd name="T5" fmla="*/ 100 h 488"/>
              <a:gd name="T6" fmla="*/ 328 w 421"/>
              <a:gd name="T7" fmla="*/ 141 h 488"/>
              <a:gd name="T8" fmla="*/ 367 w 421"/>
              <a:gd name="T9" fmla="*/ 148 h 488"/>
              <a:gd name="T10" fmla="*/ 370 w 421"/>
              <a:gd name="T11" fmla="*/ 124 h 488"/>
              <a:gd name="T12" fmla="*/ 342 w 421"/>
              <a:gd name="T13" fmla="*/ 69 h 488"/>
              <a:gd name="T14" fmla="*/ 397 w 421"/>
              <a:gd name="T15" fmla="*/ 98 h 488"/>
              <a:gd name="T16" fmla="*/ 420 w 421"/>
              <a:gd name="T17" fmla="*/ 94 h 488"/>
              <a:gd name="T18" fmla="*/ 403 w 421"/>
              <a:gd name="T19" fmla="*/ 45 h 488"/>
              <a:gd name="T20" fmla="*/ 340 w 421"/>
              <a:gd name="T21" fmla="*/ 11 h 488"/>
              <a:gd name="T22" fmla="*/ 284 w 421"/>
              <a:gd name="T23" fmla="*/ 11 h 488"/>
              <a:gd name="T24" fmla="*/ 77 w 421"/>
              <a:gd name="T25" fmla="*/ 95 h 488"/>
              <a:gd name="T26" fmla="*/ 0 w 421"/>
              <a:gd name="T27" fmla="*/ 142 h 488"/>
              <a:gd name="T28" fmla="*/ 112 w 421"/>
              <a:gd name="T29" fmla="*/ 382 h 488"/>
              <a:gd name="T30" fmla="*/ 41 w 421"/>
              <a:gd name="T31" fmla="*/ 429 h 488"/>
              <a:gd name="T32" fmla="*/ 181 w 421"/>
              <a:gd name="T33" fmla="*/ 488 h 488"/>
              <a:gd name="T34" fmla="*/ 218 w 421"/>
              <a:gd name="T35" fmla="*/ 464 h 488"/>
              <a:gd name="T36" fmla="*/ 196 w 421"/>
              <a:gd name="T37" fmla="*/ 351 h 488"/>
              <a:gd name="T38" fmla="*/ 273 w 421"/>
              <a:gd name="T39" fmla="*/ 45 h 488"/>
              <a:gd name="T40" fmla="*/ 104 w 421"/>
              <a:gd name="T41" fmla="*/ 129 h 488"/>
              <a:gd name="T42" fmla="*/ 301 w 421"/>
              <a:gd name="T43" fmla="*/ 28 h 488"/>
              <a:gd name="T44" fmla="*/ 340 w 421"/>
              <a:gd name="T45" fmla="*/ 45 h 488"/>
              <a:gd name="T46" fmla="*/ 301 w 421"/>
              <a:gd name="T47" fmla="*/ 49 h 488"/>
              <a:gd name="T48" fmla="*/ 24 w 421"/>
              <a:gd name="T49" fmla="*/ 142 h 488"/>
              <a:gd name="T50" fmla="*/ 82 w 421"/>
              <a:gd name="T51" fmla="*/ 142 h 488"/>
              <a:gd name="T52" fmla="*/ 24 w 421"/>
              <a:gd name="T53" fmla="*/ 142 h 488"/>
              <a:gd name="T54" fmla="*/ 79 w 421"/>
              <a:gd name="T55" fmla="*/ 187 h 488"/>
              <a:gd name="T56" fmla="*/ 132 w 421"/>
              <a:gd name="T57" fmla="*/ 369 h 488"/>
              <a:gd name="T58" fmla="*/ 204 w 421"/>
              <a:gd name="T59" fmla="*/ 445 h 488"/>
              <a:gd name="T60" fmla="*/ 65 w 421"/>
              <a:gd name="T61" fmla="*/ 464 h 488"/>
              <a:gd name="T62" fmla="*/ 163 w 421"/>
              <a:gd name="T63" fmla="*/ 378 h 488"/>
              <a:gd name="T64" fmla="*/ 220 w 421"/>
              <a:gd name="T65" fmla="*/ 407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1" h="488">
                <a:moveTo>
                  <a:pt x="196" y="351"/>
                </a:moveTo>
                <a:cubicBezTo>
                  <a:pt x="186" y="348"/>
                  <a:pt x="177" y="349"/>
                  <a:pt x="169" y="350"/>
                </a:cubicBezTo>
                <a:cubicBezTo>
                  <a:pt x="98" y="169"/>
                  <a:pt x="98" y="169"/>
                  <a:pt x="98" y="169"/>
                </a:cubicBezTo>
                <a:cubicBezTo>
                  <a:pt x="101" y="165"/>
                  <a:pt x="103" y="160"/>
                  <a:pt x="104" y="154"/>
                </a:cubicBezTo>
                <a:cubicBezTo>
                  <a:pt x="297" y="79"/>
                  <a:pt x="297" y="79"/>
                  <a:pt x="297" y="79"/>
                </a:cubicBezTo>
                <a:cubicBezTo>
                  <a:pt x="318" y="100"/>
                  <a:pt x="318" y="100"/>
                  <a:pt x="318" y="100"/>
                </a:cubicBezTo>
                <a:cubicBezTo>
                  <a:pt x="318" y="129"/>
                  <a:pt x="318" y="129"/>
                  <a:pt x="318" y="129"/>
                </a:cubicBezTo>
                <a:cubicBezTo>
                  <a:pt x="318" y="135"/>
                  <a:pt x="323" y="140"/>
                  <a:pt x="328" y="141"/>
                </a:cubicBezTo>
                <a:cubicBezTo>
                  <a:pt x="365" y="148"/>
                  <a:pt x="365" y="148"/>
                  <a:pt x="365" y="148"/>
                </a:cubicBezTo>
                <a:cubicBezTo>
                  <a:pt x="366" y="148"/>
                  <a:pt x="367" y="148"/>
                  <a:pt x="367" y="148"/>
                </a:cubicBezTo>
                <a:cubicBezTo>
                  <a:pt x="373" y="148"/>
                  <a:pt x="378" y="144"/>
                  <a:pt x="379" y="139"/>
                </a:cubicBezTo>
                <a:cubicBezTo>
                  <a:pt x="380" y="132"/>
                  <a:pt x="376" y="126"/>
                  <a:pt x="370" y="124"/>
                </a:cubicBezTo>
                <a:cubicBezTo>
                  <a:pt x="342" y="119"/>
                  <a:pt x="342" y="119"/>
                  <a:pt x="342" y="119"/>
                </a:cubicBezTo>
                <a:cubicBezTo>
                  <a:pt x="342" y="69"/>
                  <a:pt x="342" y="69"/>
                  <a:pt x="342" y="69"/>
                </a:cubicBezTo>
                <a:cubicBezTo>
                  <a:pt x="392" y="69"/>
                  <a:pt x="392" y="69"/>
                  <a:pt x="392" y="69"/>
                </a:cubicBezTo>
                <a:cubicBezTo>
                  <a:pt x="397" y="98"/>
                  <a:pt x="397" y="98"/>
                  <a:pt x="397" y="98"/>
                </a:cubicBezTo>
                <a:cubicBezTo>
                  <a:pt x="398" y="104"/>
                  <a:pt x="404" y="109"/>
                  <a:pt x="410" y="108"/>
                </a:cubicBezTo>
                <a:cubicBezTo>
                  <a:pt x="417" y="107"/>
                  <a:pt x="421" y="101"/>
                  <a:pt x="420" y="94"/>
                </a:cubicBezTo>
                <a:cubicBezTo>
                  <a:pt x="415" y="55"/>
                  <a:pt x="415" y="55"/>
                  <a:pt x="415" y="55"/>
                </a:cubicBezTo>
                <a:cubicBezTo>
                  <a:pt x="414" y="49"/>
                  <a:pt x="409" y="45"/>
                  <a:pt x="403" y="45"/>
                </a:cubicBezTo>
                <a:cubicBezTo>
                  <a:pt x="374" y="45"/>
                  <a:pt x="374" y="45"/>
                  <a:pt x="374" y="45"/>
                </a:cubicBezTo>
                <a:cubicBezTo>
                  <a:pt x="340" y="11"/>
                  <a:pt x="340" y="11"/>
                  <a:pt x="340" y="11"/>
                </a:cubicBezTo>
                <a:cubicBezTo>
                  <a:pt x="332" y="4"/>
                  <a:pt x="323" y="0"/>
                  <a:pt x="312" y="0"/>
                </a:cubicBezTo>
                <a:cubicBezTo>
                  <a:pt x="302" y="0"/>
                  <a:pt x="292" y="4"/>
                  <a:pt x="284" y="11"/>
                </a:cubicBezTo>
                <a:cubicBezTo>
                  <a:pt x="283" y="13"/>
                  <a:pt x="281" y="14"/>
                  <a:pt x="280" y="16"/>
                </a:cubicBezTo>
                <a:cubicBezTo>
                  <a:pt x="77" y="95"/>
                  <a:pt x="77" y="95"/>
                  <a:pt x="77" y="95"/>
                </a:cubicBezTo>
                <a:cubicBezTo>
                  <a:pt x="70" y="91"/>
                  <a:pt x="62" y="89"/>
                  <a:pt x="53" y="89"/>
                </a:cubicBezTo>
                <a:cubicBezTo>
                  <a:pt x="24" y="89"/>
                  <a:pt x="0" y="113"/>
                  <a:pt x="0" y="142"/>
                </a:cubicBezTo>
                <a:cubicBezTo>
                  <a:pt x="0" y="166"/>
                  <a:pt x="16" y="186"/>
                  <a:pt x="38" y="192"/>
                </a:cubicBezTo>
                <a:cubicBezTo>
                  <a:pt x="112" y="382"/>
                  <a:pt x="112" y="382"/>
                  <a:pt x="112" y="382"/>
                </a:cubicBezTo>
                <a:cubicBezTo>
                  <a:pt x="90" y="396"/>
                  <a:pt x="65" y="413"/>
                  <a:pt x="46" y="425"/>
                </a:cubicBezTo>
                <a:cubicBezTo>
                  <a:pt x="41" y="429"/>
                  <a:pt x="41" y="429"/>
                  <a:pt x="41" y="429"/>
                </a:cubicBezTo>
                <a:cubicBezTo>
                  <a:pt x="41" y="488"/>
                  <a:pt x="41" y="488"/>
                  <a:pt x="41" y="488"/>
                </a:cubicBezTo>
                <a:cubicBezTo>
                  <a:pt x="181" y="488"/>
                  <a:pt x="181" y="488"/>
                  <a:pt x="181" y="488"/>
                </a:cubicBezTo>
                <a:cubicBezTo>
                  <a:pt x="183" y="486"/>
                  <a:pt x="183" y="486"/>
                  <a:pt x="183" y="486"/>
                </a:cubicBezTo>
                <a:cubicBezTo>
                  <a:pt x="193" y="481"/>
                  <a:pt x="210" y="471"/>
                  <a:pt x="218" y="464"/>
                </a:cubicBezTo>
                <a:cubicBezTo>
                  <a:pt x="237" y="451"/>
                  <a:pt x="247" y="427"/>
                  <a:pt x="244" y="404"/>
                </a:cubicBezTo>
                <a:cubicBezTo>
                  <a:pt x="240" y="378"/>
                  <a:pt x="221" y="357"/>
                  <a:pt x="196" y="351"/>
                </a:cubicBezTo>
                <a:close/>
                <a:moveTo>
                  <a:pt x="97" y="113"/>
                </a:moveTo>
                <a:cubicBezTo>
                  <a:pt x="273" y="45"/>
                  <a:pt x="273" y="45"/>
                  <a:pt x="273" y="45"/>
                </a:cubicBezTo>
                <a:cubicBezTo>
                  <a:pt x="274" y="50"/>
                  <a:pt x="276" y="55"/>
                  <a:pt x="279" y="60"/>
                </a:cubicBezTo>
                <a:cubicBezTo>
                  <a:pt x="104" y="129"/>
                  <a:pt x="104" y="129"/>
                  <a:pt x="104" y="129"/>
                </a:cubicBezTo>
                <a:cubicBezTo>
                  <a:pt x="102" y="123"/>
                  <a:pt x="100" y="118"/>
                  <a:pt x="97" y="113"/>
                </a:cubicBezTo>
                <a:close/>
                <a:moveTo>
                  <a:pt x="301" y="28"/>
                </a:moveTo>
                <a:cubicBezTo>
                  <a:pt x="307" y="22"/>
                  <a:pt x="317" y="22"/>
                  <a:pt x="323" y="28"/>
                </a:cubicBezTo>
                <a:cubicBezTo>
                  <a:pt x="340" y="45"/>
                  <a:pt x="340" y="45"/>
                  <a:pt x="340" y="45"/>
                </a:cubicBezTo>
                <a:cubicBezTo>
                  <a:pt x="329" y="46"/>
                  <a:pt x="320" y="55"/>
                  <a:pt x="319" y="67"/>
                </a:cubicBezTo>
                <a:cubicBezTo>
                  <a:pt x="301" y="49"/>
                  <a:pt x="301" y="49"/>
                  <a:pt x="301" y="49"/>
                </a:cubicBezTo>
                <a:cubicBezTo>
                  <a:pt x="295" y="44"/>
                  <a:pt x="295" y="34"/>
                  <a:pt x="301" y="28"/>
                </a:cubicBezTo>
                <a:close/>
                <a:moveTo>
                  <a:pt x="24" y="142"/>
                </a:moveTo>
                <a:cubicBezTo>
                  <a:pt x="24" y="126"/>
                  <a:pt x="37" y="113"/>
                  <a:pt x="53" y="113"/>
                </a:cubicBezTo>
                <a:cubicBezTo>
                  <a:pt x="69" y="113"/>
                  <a:pt x="82" y="126"/>
                  <a:pt x="82" y="142"/>
                </a:cubicBezTo>
                <a:cubicBezTo>
                  <a:pt x="82" y="158"/>
                  <a:pt x="69" y="171"/>
                  <a:pt x="53" y="171"/>
                </a:cubicBezTo>
                <a:cubicBezTo>
                  <a:pt x="37" y="171"/>
                  <a:pt x="24" y="158"/>
                  <a:pt x="24" y="142"/>
                </a:cubicBezTo>
                <a:close/>
                <a:moveTo>
                  <a:pt x="64" y="194"/>
                </a:moveTo>
                <a:cubicBezTo>
                  <a:pt x="69" y="192"/>
                  <a:pt x="75" y="190"/>
                  <a:pt x="79" y="187"/>
                </a:cubicBezTo>
                <a:cubicBezTo>
                  <a:pt x="147" y="359"/>
                  <a:pt x="147" y="359"/>
                  <a:pt x="147" y="359"/>
                </a:cubicBezTo>
                <a:cubicBezTo>
                  <a:pt x="143" y="361"/>
                  <a:pt x="138" y="365"/>
                  <a:pt x="132" y="369"/>
                </a:cubicBezTo>
                <a:lnTo>
                  <a:pt x="64" y="194"/>
                </a:lnTo>
                <a:close/>
                <a:moveTo>
                  <a:pt x="204" y="445"/>
                </a:moveTo>
                <a:cubicBezTo>
                  <a:pt x="197" y="450"/>
                  <a:pt x="182" y="459"/>
                  <a:pt x="174" y="464"/>
                </a:cubicBezTo>
                <a:cubicBezTo>
                  <a:pt x="65" y="464"/>
                  <a:pt x="65" y="464"/>
                  <a:pt x="65" y="464"/>
                </a:cubicBezTo>
                <a:cubicBezTo>
                  <a:pt x="65" y="442"/>
                  <a:pt x="65" y="442"/>
                  <a:pt x="65" y="442"/>
                </a:cubicBezTo>
                <a:cubicBezTo>
                  <a:pt x="110" y="412"/>
                  <a:pt x="157" y="381"/>
                  <a:pt x="163" y="378"/>
                </a:cubicBezTo>
                <a:cubicBezTo>
                  <a:pt x="169" y="374"/>
                  <a:pt x="178" y="371"/>
                  <a:pt x="191" y="374"/>
                </a:cubicBezTo>
                <a:cubicBezTo>
                  <a:pt x="206" y="378"/>
                  <a:pt x="218" y="391"/>
                  <a:pt x="220" y="407"/>
                </a:cubicBezTo>
                <a:cubicBezTo>
                  <a:pt x="222" y="422"/>
                  <a:pt x="216" y="436"/>
                  <a:pt x="204" y="44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sp>
        <p:nvSpPr>
          <p:cNvPr id="196" name="Textfeld 195"/>
          <p:cNvSpPr txBox="1"/>
          <p:nvPr/>
        </p:nvSpPr>
        <p:spPr>
          <a:xfrm>
            <a:off x="500522" y="4794385"/>
            <a:ext cx="1080000" cy="288000"/>
          </a:xfrm>
          <a:prstGeom prst="rect">
            <a:avLst/>
          </a:prstGeom>
          <a:solidFill>
            <a:schemeClr val="bg1"/>
          </a:solidFill>
        </p:spPr>
        <p:txBody>
          <a:bodyPr wrap="none" lIns="72000" tIns="36000" rIns="72000" bIns="36000" rtlCol="0">
            <a:noAutofit/>
          </a:bodyPr>
          <a:lstStyle>
            <a:defPPr>
              <a:defRPr lang="de-DE"/>
            </a:defPPr>
            <a:lvl1pPr marL="0" marR="0" lvl="0" indent="0" defTabSz="914400" eaLnBrk="1" fontAlgn="auto" latinLnBrk="0" hangingPunct="1">
              <a:lnSpc>
                <a:spcPct val="107000"/>
              </a:lnSpc>
              <a:spcBef>
                <a:spcPts val="500"/>
              </a:spcBef>
              <a:spcAft>
                <a:spcPts val="0"/>
              </a:spcAft>
              <a:buClrTx/>
              <a:buSzTx/>
              <a:buFontTx/>
              <a:buNone/>
              <a:tabLst/>
              <a:defRPr kumimoji="0" sz="2000" b="0" i="0" u="none" strike="noStrike" kern="0" cap="none" spc="0" normalizeH="0" baseline="0">
                <a:ln>
                  <a:noFill/>
                </a:ln>
                <a:gradFill>
                  <a:gsLst>
                    <a:gs pos="0">
                      <a:srgbClr val="00A8B0"/>
                    </a:gs>
                    <a:gs pos="99000">
                      <a:srgbClr val="78BE20"/>
                    </a:gs>
                  </a:gsLst>
                  <a:lin ang="2700000" scaled="0"/>
                </a:gradFill>
                <a:effectLst/>
                <a:uLnTx/>
                <a:uFillTx/>
                <a:latin typeface="Bosch Office Sans"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gradFill>
                  <a:gsLst>
                    <a:gs pos="0">
                      <a:srgbClr val="00A8B0"/>
                    </a:gs>
                    <a:gs pos="99000">
                      <a:srgbClr val="78BE20"/>
                    </a:gs>
                  </a:gsLst>
                  <a:lin ang="2700000" scaled="0"/>
                </a:gradFill>
                <a:effectLst/>
                <a:uLnTx/>
                <a:uFillTx/>
                <a:latin typeface="Bosch Office Sans" pitchFamily="2" charset="0"/>
                <a:ea typeface="+mn-ea"/>
                <a:cs typeface="+mn-cs"/>
              </a:rPr>
              <a:t>Services</a:t>
            </a:r>
          </a:p>
        </p:txBody>
      </p:sp>
      <p:sp>
        <p:nvSpPr>
          <p:cNvPr id="68" name="Textfeld 900000">
            <a:extLst>
              <a:ext uri="{FF2B5EF4-FFF2-40B4-BE49-F238E27FC236}">
                <a16:creationId xmlns:a16="http://schemas.microsoft.com/office/drawing/2014/main" id="{BAC38015-857A-954B-91DB-B8DC17F53734}"/>
              </a:ext>
            </a:extLst>
          </p:cNvPr>
          <p:cNvSpPr txBox="1"/>
          <p:nvPr>
            <p:custDataLst>
              <p:tags r:id="rId2"/>
            </p:custDataLst>
          </p:nvPr>
        </p:nvSpPr>
        <p:spPr>
          <a:xfrm>
            <a:off x="8682933" y="2542605"/>
            <a:ext cx="2213469" cy="1711912"/>
          </a:xfrm>
          <a:prstGeom prst="rect">
            <a:avLst/>
          </a:prstGeom>
          <a:noFill/>
          <a:ln w="19050">
            <a:gradFill>
              <a:gsLst>
                <a:gs pos="0">
                  <a:srgbClr val="008ECF"/>
                </a:gs>
                <a:gs pos="50000">
                  <a:srgbClr val="00A8B0"/>
                </a:gs>
                <a:gs pos="100000">
                  <a:srgbClr val="78BE20"/>
                </a:gs>
              </a:gsLst>
              <a:lin ang="2700000" scaled="0"/>
            </a:gradFill>
          </a:ln>
        </p:spPr>
        <p:txBody>
          <a:bodyPr wrap="square" lIns="72000" tIns="72000" rIns="72000" bIns="72000" rtlCol="0">
            <a:noAutofit/>
          </a:bodyPr>
          <a:lstStyle/>
          <a:p>
            <a:pPr lvl="4" defTabSz="914333" fontAlgn="auto">
              <a:spcBef>
                <a:spcPts val="200"/>
              </a:spcBef>
              <a:spcAft>
                <a:spcPts val="0"/>
              </a:spcAft>
            </a:pPr>
            <a:endParaRPr kumimoji="0" lang="en" sz="12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69" name="Textfeld 68"/>
          <p:cNvSpPr txBox="1"/>
          <p:nvPr/>
        </p:nvSpPr>
        <p:spPr>
          <a:xfrm>
            <a:off x="8780684" y="2412848"/>
            <a:ext cx="1289810" cy="215804"/>
          </a:xfrm>
          <a:prstGeom prst="rect">
            <a:avLst/>
          </a:prstGeom>
          <a:solidFill>
            <a:schemeClr val="bg1"/>
          </a:solidFill>
        </p:spPr>
        <p:txBody>
          <a:bodyPr wrap="none" lIns="72000" tIns="36000" rIns="72000" bIns="36000" rtlCol="0" anchor="ctr" anchorCtr="0">
            <a:noAutofit/>
          </a:bodyPr>
          <a:lstStyle>
            <a:defPPr>
              <a:defRPr lang="de-DE"/>
            </a:defPPr>
            <a:lvl1pPr marL="0" marR="0" lvl="0" indent="0" defTabSz="914400" eaLnBrk="1" fontAlgn="auto" latinLnBrk="0" hangingPunct="1">
              <a:lnSpc>
                <a:spcPct val="107000"/>
              </a:lnSpc>
              <a:spcBef>
                <a:spcPts val="500"/>
              </a:spcBef>
              <a:spcAft>
                <a:spcPts val="0"/>
              </a:spcAft>
              <a:buClrTx/>
              <a:buSzTx/>
              <a:buFontTx/>
              <a:buNone/>
              <a:tabLst/>
              <a:defRPr kumimoji="0" sz="2000" b="0" i="0" u="none" strike="noStrike" kern="0" cap="none" spc="0" normalizeH="0" baseline="0">
                <a:ln>
                  <a:noFill/>
                </a:ln>
                <a:gradFill>
                  <a:gsLst>
                    <a:gs pos="0">
                      <a:srgbClr val="00A8B0"/>
                    </a:gs>
                    <a:gs pos="99000">
                      <a:srgbClr val="78BE20"/>
                    </a:gs>
                  </a:gsLst>
                  <a:lin ang="2700000" scaled="0"/>
                </a:gradFill>
                <a:effectLst/>
                <a:uLnTx/>
                <a:uFillTx/>
                <a:latin typeface="Bosch Office Sans" pitchFamily="2" charset="0"/>
              </a:defRPr>
            </a:lvl1pPr>
          </a:lstStyle>
          <a:p>
            <a:pPr>
              <a:lnSpc>
                <a:spcPct val="100000"/>
              </a:lnSpc>
              <a:spcBef>
                <a:spcPts val="0"/>
              </a:spcBef>
            </a:pPr>
            <a:r>
              <a:rPr lang="en-US" sz="1600" b="1" dirty="0"/>
              <a:t>Nexeed IAS</a:t>
            </a:r>
          </a:p>
        </p:txBody>
      </p:sp>
      <p:pic>
        <p:nvPicPr>
          <p:cNvPr id="87" name="Grafik 86"/>
          <p:cNvPicPr>
            <a:picLocks noChangeAspect="1"/>
          </p:cNvPicPr>
          <p:nvPr/>
        </p:nvPicPr>
        <p:blipFill>
          <a:blip r:embed="rId29"/>
          <a:stretch>
            <a:fillRect/>
          </a:stretch>
        </p:blipFill>
        <p:spPr>
          <a:xfrm>
            <a:off x="8811349" y="2718990"/>
            <a:ext cx="2002761" cy="1416372"/>
          </a:xfrm>
          <a:prstGeom prst="rect">
            <a:avLst/>
          </a:prstGeom>
        </p:spPr>
      </p:pic>
    </p:spTree>
    <p:extLst>
      <p:ext uri="{BB962C8B-B14F-4D97-AF65-F5344CB8AC3E}">
        <p14:creationId xmlns:p14="http://schemas.microsoft.com/office/powerpoint/2010/main" val="320218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6" name="think-cell Folie" r:id="rId6" imgW="415" imgH="416" progId="TCLayout.ActiveDocument.1">
                  <p:embed/>
                </p:oleObj>
              </mc:Choice>
              <mc:Fallback>
                <p:oleObj name="think-cell Folie" r:id="rId6" imgW="415" imgH="416" progId="TCLayout.ActiveDocument.1">
                  <p:embed/>
                  <p:pic>
                    <p:nvPicPr>
                      <p:cNvPr id="6" name="Objek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1C4368F-24D4-4975-A3AD-47272C15052B}"/>
              </a:ext>
            </a:extLst>
          </p:cNvPr>
          <p:cNvSpPr>
            <a:spLocks noGrp="1"/>
          </p:cNvSpPr>
          <p:nvPr>
            <p:ph type="title"/>
          </p:nvPr>
        </p:nvSpPr>
        <p:spPr>
          <a:xfrm>
            <a:off x="266700" y="648000"/>
            <a:ext cx="10450800" cy="388800"/>
          </a:xfrm>
        </p:spPr>
        <p:txBody>
          <a:bodyPr vert="horz"/>
          <a:lstStyle/>
          <a:p>
            <a:r>
              <a:rPr lang="de-DE" dirty="0" err="1"/>
              <a:t>Nexeed</a:t>
            </a:r>
            <a:r>
              <a:rPr lang="de-DE" dirty="0"/>
              <a:t> IAS Vision</a:t>
            </a:r>
            <a:endParaRPr lang="en-US" dirty="0"/>
          </a:p>
        </p:txBody>
      </p:sp>
      <p:sp>
        <p:nvSpPr>
          <p:cNvPr id="3" name="Text Placeholder 2">
            <a:extLst>
              <a:ext uri="{FF2B5EF4-FFF2-40B4-BE49-F238E27FC236}">
                <a16:creationId xmlns:a16="http://schemas.microsoft.com/office/drawing/2014/main" id="{0E8816B6-9CA4-4F73-995B-B59D579E06F5}"/>
              </a:ext>
            </a:extLst>
          </p:cNvPr>
          <p:cNvSpPr>
            <a:spLocks noGrp="1"/>
          </p:cNvSpPr>
          <p:nvPr>
            <p:ph type="body" sz="quarter" idx="15"/>
          </p:nvPr>
        </p:nvSpPr>
        <p:spPr/>
        <p:txBody>
          <a:bodyPr/>
          <a:lstStyle/>
          <a:p>
            <a:r>
              <a:rPr lang="en-US" dirty="0"/>
              <a:t>Block Management System Brief</a:t>
            </a:r>
          </a:p>
        </p:txBody>
      </p:sp>
      <p:sp>
        <p:nvSpPr>
          <p:cNvPr id="4" name="Slide Number Placeholder 3">
            <a:extLst>
              <a:ext uri="{FF2B5EF4-FFF2-40B4-BE49-F238E27FC236}">
                <a16:creationId xmlns:a16="http://schemas.microsoft.com/office/drawing/2014/main" id="{D440D159-806C-4646-A776-12259B3D4436}"/>
              </a:ext>
            </a:extLst>
          </p:cNvPr>
          <p:cNvSpPr>
            <a:spLocks noGrp="1"/>
          </p:cNvSpPr>
          <p:nvPr>
            <p:ph type="sldNum" sz="quarter" idx="12"/>
          </p:nvPr>
        </p:nvSpPr>
        <p:spPr/>
        <p:txBody>
          <a:bodyPr/>
          <a:lstStyle/>
          <a:p>
            <a:fld id="{4898AEC0-503E-4FA4-859C-D0F72D6E3F79}" type="slidenum">
              <a:rPr lang="en-US" noProof="1" smtClean="0"/>
              <a:pPr/>
              <a:t>3</a:t>
            </a:fld>
            <a:endParaRPr lang="en-US" noProof="1"/>
          </a:p>
        </p:txBody>
      </p:sp>
      <p:sp>
        <p:nvSpPr>
          <p:cNvPr id="73" name="Textfeld 900000">
            <a:extLst>
              <a:ext uri="{FF2B5EF4-FFF2-40B4-BE49-F238E27FC236}">
                <a16:creationId xmlns:a16="http://schemas.microsoft.com/office/drawing/2014/main" id="{BAC38015-857A-954B-91DB-B8DC17F53734}"/>
              </a:ext>
            </a:extLst>
          </p:cNvPr>
          <p:cNvSpPr txBox="1"/>
          <p:nvPr>
            <p:custDataLst>
              <p:tags r:id="rId3"/>
            </p:custDataLst>
          </p:nvPr>
        </p:nvSpPr>
        <p:spPr>
          <a:xfrm>
            <a:off x="1470797" y="2466913"/>
            <a:ext cx="1980000" cy="1800000"/>
          </a:xfrm>
          <a:prstGeom prst="rect">
            <a:avLst/>
          </a:prstGeom>
          <a:noFill/>
          <a:ln w="19050">
            <a:gradFill>
              <a:gsLst>
                <a:gs pos="0">
                  <a:srgbClr val="008ECF"/>
                </a:gs>
                <a:gs pos="50000">
                  <a:srgbClr val="00A8B0"/>
                </a:gs>
                <a:gs pos="100000">
                  <a:srgbClr val="78BE20"/>
                </a:gs>
              </a:gsLst>
              <a:lin ang="2700000" scaled="0"/>
            </a:gradFill>
          </a:ln>
        </p:spPr>
        <p:txBody>
          <a:bodyPr wrap="square" lIns="72000" tIns="72000" rIns="72000" bIns="72000" rtlCol="0">
            <a:noAutofit/>
          </a:bodyPr>
          <a:lstStyle/>
          <a:p>
            <a:pPr lvl="4" defTabSz="914333" fontAlgn="auto">
              <a:spcBef>
                <a:spcPts val="200"/>
              </a:spcBef>
              <a:spcAft>
                <a:spcPts val="0"/>
              </a:spcAft>
            </a:pPr>
            <a:endParaRPr kumimoji="0" lang="en" sz="12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4" name="Gleichschenkliges Dreieck 73"/>
          <p:cNvSpPr/>
          <p:nvPr/>
        </p:nvSpPr>
        <p:spPr>
          <a:xfrm rot="5400000">
            <a:off x="-1137154" y="2754000"/>
            <a:ext cx="4176000" cy="1224000"/>
          </a:xfrm>
          <a:prstGeom prst="triangle">
            <a:avLst>
              <a:gd name="adj" fmla="val 49855"/>
            </a:avLst>
          </a:prstGeom>
          <a:gradFill flip="none" rotWithShape="1">
            <a:gsLst>
              <a:gs pos="51000">
                <a:srgbClr val="00A8B0"/>
              </a:gs>
              <a:gs pos="0">
                <a:srgbClr val="008ECF"/>
              </a:gs>
              <a:gs pos="100000">
                <a:srgbClr val="78BE20"/>
              </a:gs>
            </a:gsLst>
            <a:lin ang="0" scaled="0"/>
            <a:tileRect/>
          </a:gradFill>
          <a:ln w="9525" cap="flat" cmpd="sng" algn="ctr">
            <a:noFill/>
            <a:prstDash val="solid"/>
          </a:ln>
          <a:effectLst/>
        </p:spPr>
        <p:txBody>
          <a:bodyPr lIns="36000" tIns="36000" rIns="36000" bIns="36000" rtlCol="0" anchor="ctr"/>
          <a:lstStyle/>
          <a:p>
            <a:pPr algn="ctr" fontAlgn="auto">
              <a:spcBef>
                <a:spcPts val="0"/>
              </a:spcBef>
              <a:spcAft>
                <a:spcPts val="0"/>
              </a:spcAft>
            </a:pPr>
            <a:endParaRPr lang="de-DE" kern="0" dirty="0">
              <a:solidFill>
                <a:srgbClr val="000000"/>
              </a:solidFill>
              <a:latin typeface="Bosch Office Sans"/>
            </a:endParaRPr>
          </a:p>
        </p:txBody>
      </p:sp>
      <p:sp>
        <p:nvSpPr>
          <p:cNvPr id="75" name="Textfeld 74"/>
          <p:cNvSpPr txBox="1"/>
          <p:nvPr/>
        </p:nvSpPr>
        <p:spPr>
          <a:xfrm>
            <a:off x="341990" y="3012007"/>
            <a:ext cx="1505304" cy="851846"/>
          </a:xfrm>
          <a:prstGeom prst="rect">
            <a:avLst/>
          </a:prstGeom>
          <a:noFill/>
        </p:spPr>
        <p:txBody>
          <a:bodyPr wrap="square" lIns="36000" tIns="36000" rIns="36000" bIns="36000" rtlCol="0">
            <a:noAutofit/>
          </a:bodyPr>
          <a:lstStyle/>
          <a:p>
            <a:pPr marR="0" defTabSz="914400" eaLnBrk="1" fontAlgn="auto" latinLnBrk="0" hangingPunct="1">
              <a:spcBef>
                <a:spcPts val="0"/>
              </a:spcBef>
              <a:spcAft>
                <a:spcPts val="0"/>
              </a:spcAft>
              <a:buClrTx/>
              <a:buSzTx/>
              <a:buFontTx/>
              <a:buNone/>
              <a:tabLst/>
            </a:pPr>
            <a:r>
              <a:rPr kumimoji="0" lang="en-US" sz="1600" i="0" u="none" strike="noStrike" kern="0" cap="none" spc="0" normalizeH="0" baseline="0" dirty="0">
                <a:ln>
                  <a:noFill/>
                </a:ln>
                <a:solidFill>
                  <a:schemeClr val="bg1"/>
                </a:solidFill>
                <a:effectLst/>
                <a:uLnTx/>
                <a:uFillTx/>
              </a:rPr>
              <a:t>Refactoring </a:t>
            </a:r>
            <a:br>
              <a:rPr kumimoji="0" lang="en-US" sz="1600" i="0" u="none" strike="noStrike" kern="0" cap="none" spc="0" normalizeH="0" baseline="0" dirty="0">
                <a:ln>
                  <a:noFill/>
                </a:ln>
                <a:solidFill>
                  <a:schemeClr val="bg1"/>
                </a:solidFill>
                <a:effectLst/>
                <a:uLnTx/>
                <a:uFillTx/>
              </a:rPr>
            </a:br>
            <a:r>
              <a:rPr kumimoji="0" lang="en-US" sz="1600" i="0" u="none" strike="noStrike" kern="0" cap="none" spc="0" normalizeH="0" baseline="0" dirty="0">
                <a:ln>
                  <a:noFill/>
                </a:ln>
                <a:solidFill>
                  <a:schemeClr val="bg1"/>
                </a:solidFill>
                <a:effectLst/>
                <a:uLnTx/>
                <a:uFillTx/>
              </a:rPr>
              <a:t>       &amp;</a:t>
            </a:r>
            <a:br>
              <a:rPr kumimoji="0" lang="en-US" sz="1600" i="0" u="none" strike="noStrike" kern="0" cap="none" spc="0" normalizeH="0" baseline="0" dirty="0">
                <a:ln>
                  <a:noFill/>
                </a:ln>
                <a:solidFill>
                  <a:schemeClr val="bg1"/>
                </a:solidFill>
                <a:effectLst/>
                <a:uLnTx/>
                <a:uFillTx/>
              </a:rPr>
            </a:br>
            <a:r>
              <a:rPr kumimoji="0" lang="en-US" sz="1600" i="0" u="none" strike="noStrike" kern="0" cap="none" spc="0" normalizeH="0" baseline="0" dirty="0">
                <a:ln>
                  <a:noFill/>
                </a:ln>
                <a:solidFill>
                  <a:schemeClr val="bg1"/>
                </a:solidFill>
                <a:effectLst/>
                <a:uLnTx/>
                <a:uFillTx/>
              </a:rPr>
              <a:t>Integration</a:t>
            </a:r>
          </a:p>
        </p:txBody>
      </p:sp>
      <p:sp>
        <p:nvSpPr>
          <p:cNvPr id="76" name="Textfeld 75"/>
          <p:cNvSpPr txBox="1"/>
          <p:nvPr/>
        </p:nvSpPr>
        <p:spPr>
          <a:xfrm>
            <a:off x="1562846" y="2340118"/>
            <a:ext cx="1440000" cy="288000"/>
          </a:xfrm>
          <a:prstGeom prst="rect">
            <a:avLst/>
          </a:prstGeom>
          <a:solidFill>
            <a:schemeClr val="bg1"/>
          </a:solidFill>
        </p:spPr>
        <p:txBody>
          <a:bodyPr wrap="none" lIns="72000" tIns="36000" rIns="72000" bIns="36000" rtlCol="0" anchor="ctr" anchorCtr="0">
            <a:noAutofit/>
          </a:bodyPr>
          <a:lstStyle>
            <a:defPPr>
              <a:defRPr lang="de-DE"/>
            </a:defPPr>
            <a:lvl1pPr marL="0" marR="0" lvl="0" indent="0" defTabSz="914400" eaLnBrk="1" fontAlgn="auto" latinLnBrk="0" hangingPunct="1">
              <a:lnSpc>
                <a:spcPct val="107000"/>
              </a:lnSpc>
              <a:spcBef>
                <a:spcPts val="500"/>
              </a:spcBef>
              <a:spcAft>
                <a:spcPts val="0"/>
              </a:spcAft>
              <a:buClrTx/>
              <a:buSzTx/>
              <a:buFontTx/>
              <a:buNone/>
              <a:tabLst/>
              <a:defRPr kumimoji="0" sz="2000" b="0" i="0" u="none" strike="noStrike" kern="0" cap="none" spc="0" normalizeH="0" baseline="0">
                <a:ln>
                  <a:noFill/>
                </a:ln>
                <a:gradFill>
                  <a:gsLst>
                    <a:gs pos="0">
                      <a:srgbClr val="00A8B0"/>
                    </a:gs>
                    <a:gs pos="99000">
                      <a:srgbClr val="78BE20"/>
                    </a:gs>
                  </a:gsLst>
                  <a:lin ang="2700000" scaled="0"/>
                </a:gradFill>
                <a:effectLst/>
                <a:uLnTx/>
                <a:uFillTx/>
                <a:latin typeface="Bosch Office Sans" pitchFamily="2" charset="0"/>
              </a:defRPr>
            </a:lvl1pPr>
          </a:lstStyle>
          <a:p>
            <a:pPr>
              <a:lnSpc>
                <a:spcPct val="100000"/>
              </a:lnSpc>
              <a:spcBef>
                <a:spcPts val="0"/>
              </a:spcBef>
            </a:pPr>
            <a:r>
              <a:rPr lang="en-US" sz="1600" b="1" dirty="0"/>
              <a:t>Nexeed IAS</a:t>
            </a:r>
          </a:p>
        </p:txBody>
      </p:sp>
      <p:sp>
        <p:nvSpPr>
          <p:cNvPr id="77" name="Textfeld 76"/>
          <p:cNvSpPr txBox="1"/>
          <p:nvPr/>
        </p:nvSpPr>
        <p:spPr>
          <a:xfrm>
            <a:off x="3960000" y="2412000"/>
            <a:ext cx="6480000" cy="540000"/>
          </a:xfrm>
          <a:prstGeom prst="rect">
            <a:avLst/>
          </a:prstGeom>
          <a:solidFill>
            <a:schemeClr val="bg1"/>
          </a:solidFill>
          <a:ln w="19050">
            <a:gradFill>
              <a:gsLst>
                <a:gs pos="0">
                  <a:srgbClr val="008ECF"/>
                </a:gs>
                <a:gs pos="50000">
                  <a:srgbClr val="00A8B0"/>
                </a:gs>
                <a:gs pos="100000">
                  <a:srgbClr val="78BE20"/>
                </a:gs>
              </a:gsLst>
              <a:lin ang="2700000" scaled="0"/>
            </a:gradFill>
          </a:ln>
        </p:spPr>
        <p:txBody>
          <a:bodyPr wrap="square" lIns="72000" tIns="72000" rIns="72000" bIns="72000" rtlCol="0">
            <a:noAutofit/>
          </a:bodyPr>
          <a:lstStyle>
            <a:defPPr>
              <a:defRPr lang="de-DE"/>
            </a:defPPr>
            <a:lvl5pPr lvl="4" defTabSz="914333" fontAlgn="auto">
              <a:spcBef>
                <a:spcPts val="200"/>
              </a:spcBef>
              <a:spcAft>
                <a:spcPts val="0"/>
              </a:spcAft>
              <a:defRPr kumimoji="0" sz="1200" b="0" i="0" u="none" strike="noStrike" kern="0" cap="none" spc="0" normalizeH="0" baseline="0">
                <a:ln>
                  <a:noFill/>
                </a:ln>
                <a:solidFill>
                  <a:srgbClr val="000000"/>
                </a:solidFill>
                <a:effectLst/>
                <a:uLnTx/>
                <a:uFillTx/>
                <a:latin typeface="Bosch Office Sans"/>
              </a:defRPr>
            </a:lvl5pPr>
          </a:lstStyle>
          <a:p>
            <a:pPr marL="251982" indent="-251982" defTabSz="914333">
              <a:lnSpc>
                <a:spcPct val="107000"/>
              </a:lnSpc>
              <a:spcBef>
                <a:spcPts val="0"/>
              </a:spcBef>
              <a:buFont typeface="Wingdings 3" panose="05040102010807070707" pitchFamily="18" charset="2"/>
              <a:buChar char=""/>
            </a:pPr>
            <a:r>
              <a:rPr lang="en-US" sz="1200" b="1" dirty="0">
                <a:latin typeface="+mn-lt"/>
              </a:rPr>
              <a:t>Common user interface / experience (Bosch Design Guide compliant)</a:t>
            </a:r>
          </a:p>
          <a:p>
            <a:pPr marL="251982" indent="-251982" defTabSz="914333">
              <a:lnSpc>
                <a:spcPct val="107000"/>
              </a:lnSpc>
              <a:spcBef>
                <a:spcPts val="0"/>
              </a:spcBef>
              <a:buFont typeface="Wingdings 3" panose="05040102010807070707" pitchFamily="18" charset="2"/>
              <a:buChar char=""/>
            </a:pPr>
            <a:r>
              <a:rPr lang="en-US" sz="1200" b="1" dirty="0">
                <a:latin typeface="+mn-lt"/>
              </a:rPr>
              <a:t>Single sign on</a:t>
            </a:r>
          </a:p>
        </p:txBody>
      </p:sp>
      <p:sp>
        <p:nvSpPr>
          <p:cNvPr id="78" name="Textfeld 77"/>
          <p:cNvSpPr txBox="1"/>
          <p:nvPr/>
        </p:nvSpPr>
        <p:spPr>
          <a:xfrm>
            <a:off x="3960000" y="3060000"/>
            <a:ext cx="6480000" cy="720000"/>
          </a:xfrm>
          <a:prstGeom prst="rect">
            <a:avLst/>
          </a:prstGeom>
          <a:solidFill>
            <a:schemeClr val="bg1"/>
          </a:solidFill>
          <a:ln w="19050">
            <a:gradFill>
              <a:gsLst>
                <a:gs pos="0">
                  <a:srgbClr val="008ECF"/>
                </a:gs>
                <a:gs pos="50000">
                  <a:srgbClr val="00A8B0"/>
                </a:gs>
                <a:gs pos="100000">
                  <a:srgbClr val="78BE20"/>
                </a:gs>
              </a:gsLst>
              <a:lin ang="2700000" scaled="0"/>
            </a:gradFill>
          </a:ln>
        </p:spPr>
        <p:txBody>
          <a:bodyPr wrap="square" lIns="72000" tIns="72000" rIns="72000" bIns="72000" rtlCol="0">
            <a:noAutofit/>
          </a:bodyPr>
          <a:lstStyle>
            <a:defPPr>
              <a:defRPr lang="de-DE"/>
            </a:defPPr>
            <a:lvl5pPr lvl="4" defTabSz="914333" fontAlgn="auto">
              <a:spcBef>
                <a:spcPts val="200"/>
              </a:spcBef>
              <a:spcAft>
                <a:spcPts val="0"/>
              </a:spcAft>
              <a:defRPr kumimoji="0" sz="1200" b="0" i="0" u="none" strike="noStrike" kern="0" cap="none" spc="0" normalizeH="0" baseline="0">
                <a:ln>
                  <a:noFill/>
                </a:ln>
                <a:solidFill>
                  <a:srgbClr val="000000"/>
                </a:solidFill>
                <a:effectLst/>
                <a:uLnTx/>
                <a:uFillTx/>
                <a:latin typeface="Bosch Office Sans"/>
              </a:defRPr>
            </a:lvl5pPr>
          </a:lstStyle>
          <a:p>
            <a:pPr marL="251982" indent="-251982" defTabSz="914333">
              <a:lnSpc>
                <a:spcPct val="107000"/>
              </a:lnSpc>
              <a:spcBef>
                <a:spcPts val="0"/>
              </a:spcBef>
              <a:buFont typeface="Wingdings 3" panose="05040102010807070707" pitchFamily="18" charset="2"/>
              <a:buChar char=""/>
            </a:pPr>
            <a:r>
              <a:rPr lang="en-US" sz="1200" dirty="0">
                <a:latin typeface="+mn-lt"/>
              </a:rPr>
              <a:t>Interoperable, scalable and managed application portfolio</a:t>
            </a:r>
          </a:p>
          <a:p>
            <a:pPr marL="251982" indent="-251982" defTabSz="914333">
              <a:lnSpc>
                <a:spcPct val="107000"/>
              </a:lnSpc>
              <a:spcBef>
                <a:spcPts val="0"/>
              </a:spcBef>
              <a:buFont typeface="Wingdings 3" panose="05040102010807070707" pitchFamily="18" charset="2"/>
              <a:buChar char=""/>
            </a:pPr>
            <a:r>
              <a:rPr lang="en-US" sz="1200" b="1" dirty="0">
                <a:latin typeface="+mn-lt"/>
              </a:rPr>
              <a:t>Possibility for flexible combination of modules </a:t>
            </a:r>
          </a:p>
          <a:p>
            <a:pPr marL="251982" indent="-251982" defTabSz="914333">
              <a:lnSpc>
                <a:spcPct val="107000"/>
              </a:lnSpc>
              <a:spcBef>
                <a:spcPts val="0"/>
              </a:spcBef>
              <a:buFont typeface="Wingdings 3" panose="05040102010807070707" pitchFamily="18" charset="2"/>
              <a:buChar char=""/>
            </a:pPr>
            <a:r>
              <a:rPr lang="en-US" sz="1200" dirty="0">
                <a:latin typeface="+mn-lt"/>
              </a:rPr>
              <a:t>Include applications from other GBs and partners</a:t>
            </a:r>
            <a:endParaRPr lang="en-US" sz="1400" dirty="0"/>
          </a:p>
        </p:txBody>
      </p:sp>
      <p:sp>
        <p:nvSpPr>
          <p:cNvPr id="79" name="Textfeld 78"/>
          <p:cNvSpPr txBox="1"/>
          <p:nvPr/>
        </p:nvSpPr>
        <p:spPr>
          <a:xfrm>
            <a:off x="3960000" y="3888000"/>
            <a:ext cx="6480000" cy="720000"/>
          </a:xfrm>
          <a:prstGeom prst="rect">
            <a:avLst/>
          </a:prstGeom>
          <a:solidFill>
            <a:schemeClr val="bg1"/>
          </a:solidFill>
          <a:ln w="19050">
            <a:gradFill>
              <a:gsLst>
                <a:gs pos="0">
                  <a:srgbClr val="008ECF"/>
                </a:gs>
                <a:gs pos="50000">
                  <a:srgbClr val="00A8B0"/>
                </a:gs>
                <a:gs pos="100000">
                  <a:srgbClr val="78BE20"/>
                </a:gs>
              </a:gsLst>
              <a:lin ang="2700000" scaled="0"/>
            </a:gradFill>
          </a:ln>
        </p:spPr>
        <p:txBody>
          <a:bodyPr wrap="square" lIns="72000" tIns="72000" rIns="72000" bIns="72000" rtlCol="0">
            <a:noAutofit/>
          </a:bodyPr>
          <a:lstStyle>
            <a:defPPr>
              <a:defRPr lang="de-DE"/>
            </a:defPPr>
            <a:lvl5pPr lvl="4" defTabSz="914333" fontAlgn="auto">
              <a:spcBef>
                <a:spcPts val="200"/>
              </a:spcBef>
              <a:spcAft>
                <a:spcPts val="0"/>
              </a:spcAft>
              <a:defRPr kumimoji="0" sz="1200" b="0" i="0" u="none" strike="noStrike" kern="0" cap="none" spc="0" normalizeH="0" baseline="0">
                <a:ln>
                  <a:noFill/>
                </a:ln>
                <a:solidFill>
                  <a:srgbClr val="000000"/>
                </a:solidFill>
                <a:effectLst/>
                <a:uLnTx/>
                <a:uFillTx/>
                <a:latin typeface="Bosch Office Sans"/>
              </a:defRPr>
            </a:lvl5pPr>
          </a:lstStyle>
          <a:p>
            <a:pPr marL="251982" indent="-251982" defTabSz="914333">
              <a:lnSpc>
                <a:spcPct val="107000"/>
              </a:lnSpc>
              <a:spcBef>
                <a:spcPts val="0"/>
              </a:spcBef>
              <a:buFont typeface="Wingdings 3" panose="05040102010807070707" pitchFamily="18" charset="2"/>
              <a:buChar char=""/>
            </a:pPr>
            <a:r>
              <a:rPr lang="en-US" sz="1200" b="1" dirty="0">
                <a:latin typeface="+mn-lt"/>
              </a:rPr>
              <a:t>Provides raw data as structured information for all functions (i.e. master data)</a:t>
            </a:r>
          </a:p>
          <a:p>
            <a:pPr marL="251982" indent="-251982" defTabSz="914333">
              <a:lnSpc>
                <a:spcPct val="107000"/>
              </a:lnSpc>
              <a:spcBef>
                <a:spcPts val="0"/>
              </a:spcBef>
              <a:buFont typeface="Wingdings 3" panose="05040102010807070707" pitchFamily="18" charset="2"/>
              <a:buChar char=""/>
            </a:pPr>
            <a:r>
              <a:rPr lang="en-US" sz="1200" dirty="0">
                <a:latin typeface="+mn-lt"/>
              </a:rPr>
              <a:t>Re-useable standardized non-functional services/features </a:t>
            </a:r>
          </a:p>
          <a:p>
            <a:pPr marL="251982" indent="-251982" defTabSz="914333">
              <a:lnSpc>
                <a:spcPct val="107000"/>
              </a:lnSpc>
              <a:spcBef>
                <a:spcPts val="0"/>
              </a:spcBef>
              <a:buFont typeface="Wingdings 3" panose="05040102010807070707" pitchFamily="18" charset="2"/>
              <a:buChar char=""/>
            </a:pPr>
            <a:r>
              <a:rPr lang="en-US" sz="1200" dirty="0">
                <a:latin typeface="+mn-lt"/>
              </a:rPr>
              <a:t>Engineered on guiding principles that are valid across all appl. and their providers</a:t>
            </a:r>
          </a:p>
        </p:txBody>
      </p:sp>
      <p:sp>
        <p:nvSpPr>
          <p:cNvPr id="80" name="Textfeld 79"/>
          <p:cNvSpPr txBox="1"/>
          <p:nvPr/>
        </p:nvSpPr>
        <p:spPr>
          <a:xfrm>
            <a:off x="3960000" y="4716000"/>
            <a:ext cx="6480000" cy="720000"/>
          </a:xfrm>
          <a:prstGeom prst="rect">
            <a:avLst/>
          </a:prstGeom>
          <a:solidFill>
            <a:schemeClr val="bg1"/>
          </a:solidFill>
          <a:ln w="19050">
            <a:gradFill>
              <a:gsLst>
                <a:gs pos="0">
                  <a:srgbClr val="008ECF"/>
                </a:gs>
                <a:gs pos="50000">
                  <a:srgbClr val="00A8B0"/>
                </a:gs>
                <a:gs pos="100000">
                  <a:srgbClr val="78BE20"/>
                </a:gs>
              </a:gsLst>
              <a:lin ang="2700000" scaled="0"/>
            </a:gradFill>
          </a:ln>
        </p:spPr>
        <p:txBody>
          <a:bodyPr wrap="square" lIns="72000" tIns="72000" rIns="72000" bIns="72000" rtlCol="0">
            <a:noAutofit/>
          </a:bodyPr>
          <a:lstStyle>
            <a:defPPr>
              <a:defRPr lang="de-DE"/>
            </a:defPPr>
            <a:lvl5pPr lvl="4" defTabSz="914333" fontAlgn="auto">
              <a:spcBef>
                <a:spcPts val="200"/>
              </a:spcBef>
              <a:spcAft>
                <a:spcPts val="0"/>
              </a:spcAft>
              <a:defRPr kumimoji="0" sz="1200" b="0" i="0" u="none" strike="noStrike" kern="0" cap="none" spc="0" normalizeH="0" baseline="0">
                <a:ln>
                  <a:noFill/>
                </a:ln>
                <a:solidFill>
                  <a:srgbClr val="000000"/>
                </a:solidFill>
                <a:effectLst/>
                <a:uLnTx/>
                <a:uFillTx/>
                <a:latin typeface="Bosch Office Sans"/>
              </a:defRPr>
            </a:lvl5pPr>
          </a:lstStyle>
          <a:p>
            <a:pPr marL="251982" indent="-251982" defTabSz="914333">
              <a:lnSpc>
                <a:spcPct val="107000"/>
              </a:lnSpc>
              <a:spcBef>
                <a:spcPts val="0"/>
              </a:spcBef>
              <a:buFont typeface="Wingdings 3" panose="05040102010807070707" pitchFamily="18" charset="2"/>
              <a:buChar char=""/>
            </a:pPr>
            <a:r>
              <a:rPr lang="en-US" sz="1200" dirty="0" err="1">
                <a:latin typeface="+mn-lt"/>
              </a:rPr>
              <a:t>Uni</a:t>
            </a:r>
            <a:r>
              <a:rPr lang="en-US" sz="1200" dirty="0">
                <a:latin typeface="+mn-lt"/>
              </a:rPr>
              <a:t>- &amp; bidirectional hardware connectivity (</a:t>
            </a:r>
            <a:r>
              <a:rPr lang="en-US" sz="1200" dirty="0" err="1">
                <a:latin typeface="+mn-lt"/>
              </a:rPr>
              <a:t>shopfloor</a:t>
            </a:r>
            <a:r>
              <a:rPr lang="en-US" sz="1200" dirty="0">
                <a:latin typeface="+mn-lt"/>
              </a:rPr>
              <a:t>)</a:t>
            </a:r>
          </a:p>
          <a:p>
            <a:pPr marL="251982" indent="-251982" defTabSz="914333">
              <a:lnSpc>
                <a:spcPct val="107000"/>
              </a:lnSpc>
              <a:spcBef>
                <a:spcPts val="0"/>
              </a:spcBef>
              <a:buFont typeface="Wingdings 3" panose="05040102010807070707" pitchFamily="18" charset="2"/>
              <a:buChar char=""/>
            </a:pPr>
            <a:r>
              <a:rPr lang="en-US" sz="1200" b="1" dirty="0">
                <a:latin typeface="+mn-lt"/>
              </a:rPr>
              <a:t>3rd party software integration through open APIs and integration points </a:t>
            </a:r>
          </a:p>
          <a:p>
            <a:pPr marL="251982" indent="-251982" defTabSz="914333">
              <a:lnSpc>
                <a:spcPct val="107000"/>
              </a:lnSpc>
              <a:spcBef>
                <a:spcPts val="0"/>
              </a:spcBef>
              <a:buFont typeface="Wingdings 3" panose="05040102010807070707" pitchFamily="18" charset="2"/>
              <a:buChar char=""/>
            </a:pPr>
            <a:r>
              <a:rPr lang="en-US" sz="1200" dirty="0">
                <a:latin typeface="+mn-lt"/>
              </a:rPr>
              <a:t>Once integrated usable for the entire portfolio</a:t>
            </a:r>
          </a:p>
          <a:p>
            <a:pPr marL="285750" indent="-285750">
              <a:lnSpc>
                <a:spcPct val="110000"/>
              </a:lnSpc>
              <a:buFont typeface="Wingdings" panose="05000000000000000000" pitchFamily="2" charset="2"/>
              <a:buChar char="ü"/>
            </a:pPr>
            <a:endParaRPr lang="de-DE" sz="1400" b="1" dirty="0"/>
          </a:p>
        </p:txBody>
      </p:sp>
      <p:cxnSp>
        <p:nvCxnSpPr>
          <p:cNvPr id="81" name="Gerader Verbinder 80"/>
          <p:cNvCxnSpPr/>
          <p:nvPr/>
        </p:nvCxnSpPr>
        <p:spPr>
          <a:xfrm>
            <a:off x="3450797" y="4266913"/>
            <a:ext cx="509203" cy="1169087"/>
          </a:xfrm>
          <a:prstGeom prst="line">
            <a:avLst/>
          </a:prstGeom>
          <a:solidFill>
            <a:schemeClr val="bg1"/>
          </a:solidFill>
          <a:ln w="6350">
            <a:gradFill>
              <a:gsLst>
                <a:gs pos="0">
                  <a:srgbClr val="008ECF"/>
                </a:gs>
                <a:gs pos="50000">
                  <a:srgbClr val="00A8B0"/>
                </a:gs>
                <a:gs pos="100000">
                  <a:srgbClr val="78BE20"/>
                </a:gs>
              </a:gsLst>
              <a:lin ang="2700000" scaled="0"/>
            </a:gradFill>
          </a:ln>
        </p:spPr>
      </p:cxnSp>
      <p:cxnSp>
        <p:nvCxnSpPr>
          <p:cNvPr id="82" name="Gerader Verbinder 81"/>
          <p:cNvCxnSpPr/>
          <p:nvPr/>
        </p:nvCxnSpPr>
        <p:spPr>
          <a:xfrm flipV="1">
            <a:off x="3450797" y="2412000"/>
            <a:ext cx="509203" cy="54913"/>
          </a:xfrm>
          <a:prstGeom prst="line">
            <a:avLst/>
          </a:prstGeom>
          <a:solidFill>
            <a:schemeClr val="bg1"/>
          </a:solidFill>
          <a:ln w="6350">
            <a:gradFill>
              <a:gsLst>
                <a:gs pos="0">
                  <a:srgbClr val="008ECF"/>
                </a:gs>
                <a:gs pos="50000">
                  <a:srgbClr val="00A8B0"/>
                </a:gs>
                <a:gs pos="100000">
                  <a:srgbClr val="78BE20"/>
                </a:gs>
              </a:gsLst>
              <a:lin ang="2700000" scaled="0"/>
            </a:gradFill>
          </a:ln>
        </p:spPr>
      </p:cxnSp>
      <p:sp>
        <p:nvSpPr>
          <p:cNvPr id="83" name="Textfeld 82"/>
          <p:cNvSpPr txBox="1"/>
          <p:nvPr/>
        </p:nvSpPr>
        <p:spPr>
          <a:xfrm>
            <a:off x="3960000" y="1440000"/>
            <a:ext cx="6480000" cy="864000"/>
          </a:xfrm>
          <a:prstGeom prst="rect">
            <a:avLst/>
          </a:prstGeom>
          <a:solidFill>
            <a:schemeClr val="bg1"/>
          </a:solidFill>
          <a:ln w="19050">
            <a:gradFill>
              <a:gsLst>
                <a:gs pos="0">
                  <a:srgbClr val="008ECF"/>
                </a:gs>
                <a:gs pos="50000">
                  <a:srgbClr val="00A8B0"/>
                </a:gs>
                <a:gs pos="100000">
                  <a:srgbClr val="78BE20"/>
                </a:gs>
              </a:gsLst>
              <a:lin ang="2700000" scaled="0"/>
            </a:gradFill>
          </a:ln>
        </p:spPr>
        <p:txBody>
          <a:bodyPr wrap="square" lIns="72000" tIns="180000" rIns="72000" bIns="72000" rtlCol="0">
            <a:noAutofit/>
          </a:bodyPr>
          <a:lstStyle>
            <a:defPPr>
              <a:defRPr lang="de-DE"/>
            </a:defPPr>
            <a:lvl5pPr lvl="4" defTabSz="914333" fontAlgn="auto">
              <a:spcBef>
                <a:spcPts val="200"/>
              </a:spcBef>
              <a:spcAft>
                <a:spcPts val="0"/>
              </a:spcAft>
              <a:defRPr kumimoji="0" sz="1200" b="0" i="0" u="none" strike="noStrike" kern="0" cap="none" spc="0" normalizeH="0" baseline="0">
                <a:ln>
                  <a:noFill/>
                </a:ln>
                <a:solidFill>
                  <a:srgbClr val="000000"/>
                </a:solidFill>
                <a:effectLst/>
                <a:uLnTx/>
                <a:uFillTx/>
                <a:latin typeface="Bosch Office Sans"/>
              </a:defRPr>
            </a:lvl5pPr>
          </a:lstStyle>
          <a:p>
            <a:pPr marL="251982" indent="-251982" defTabSz="914333">
              <a:lnSpc>
                <a:spcPct val="107000"/>
              </a:lnSpc>
              <a:spcBef>
                <a:spcPts val="0"/>
              </a:spcBef>
              <a:buFont typeface="Wingdings 3" panose="05040102010807070707" pitchFamily="18" charset="2"/>
              <a:buChar char=""/>
            </a:pPr>
            <a:r>
              <a:rPr lang="en-US" sz="1200" b="1" dirty="0"/>
              <a:t>Flexible deployment models (</a:t>
            </a:r>
            <a:r>
              <a:rPr lang="en-US" sz="1200" b="1" dirty="0" err="1"/>
              <a:t>on-premise</a:t>
            </a:r>
            <a:r>
              <a:rPr lang="en-US" sz="1200" b="1" dirty="0"/>
              <a:t> &amp; cloud)</a:t>
            </a:r>
          </a:p>
          <a:p>
            <a:pPr marL="251982" indent="-251982" defTabSz="914333">
              <a:lnSpc>
                <a:spcPct val="107000"/>
              </a:lnSpc>
              <a:spcBef>
                <a:spcPts val="0"/>
              </a:spcBef>
              <a:buFont typeface="Wingdings 3" panose="05040102010807070707" pitchFamily="18" charset="2"/>
              <a:buChar char=""/>
            </a:pPr>
            <a:r>
              <a:rPr lang="en-US" sz="1200" dirty="0">
                <a:latin typeface="+mn-lt"/>
              </a:rPr>
              <a:t>Operated IT system</a:t>
            </a:r>
          </a:p>
          <a:p>
            <a:pPr marL="251982" indent="-251982" defTabSz="914333">
              <a:lnSpc>
                <a:spcPct val="107000"/>
              </a:lnSpc>
              <a:spcBef>
                <a:spcPts val="0"/>
              </a:spcBef>
              <a:buFont typeface="Wingdings 3" panose="05040102010807070707" pitchFamily="18" charset="2"/>
              <a:buChar char=""/>
            </a:pPr>
            <a:r>
              <a:rPr lang="en-US" sz="1200" dirty="0">
                <a:latin typeface="+mn-lt"/>
              </a:rPr>
              <a:t>Transition and migration path for existing installations</a:t>
            </a:r>
          </a:p>
        </p:txBody>
      </p:sp>
      <p:sp>
        <p:nvSpPr>
          <p:cNvPr id="84" name="Textfeld 83"/>
          <p:cNvSpPr txBox="1"/>
          <p:nvPr/>
        </p:nvSpPr>
        <p:spPr>
          <a:xfrm>
            <a:off x="4176000" y="1296000"/>
            <a:ext cx="2556000" cy="288000"/>
          </a:xfrm>
          <a:prstGeom prst="rect">
            <a:avLst/>
          </a:prstGeom>
          <a:solidFill>
            <a:schemeClr val="bg1"/>
          </a:solidFill>
        </p:spPr>
        <p:txBody>
          <a:bodyPr wrap="none" lIns="72000" tIns="0" rIns="72000" bIns="0" rtlCol="0">
            <a:noAutofit/>
          </a:bodyPr>
          <a:lstStyle>
            <a:defPPr>
              <a:defRPr lang="de-DE"/>
            </a:defPPr>
            <a:lvl1pPr marL="0" marR="0" lvl="0" indent="0" defTabSz="914400" eaLnBrk="1" fontAlgn="auto" latinLnBrk="0" hangingPunct="1">
              <a:lnSpc>
                <a:spcPct val="107000"/>
              </a:lnSpc>
              <a:spcBef>
                <a:spcPts val="500"/>
              </a:spcBef>
              <a:spcAft>
                <a:spcPts val="0"/>
              </a:spcAft>
              <a:buClrTx/>
              <a:buSzTx/>
              <a:buFontTx/>
              <a:buNone/>
              <a:tabLst/>
              <a:defRPr kumimoji="0" sz="2000" b="0" i="0" u="none" strike="noStrike" kern="0" cap="none" spc="0" normalizeH="0" baseline="0">
                <a:ln>
                  <a:noFill/>
                </a:ln>
                <a:gradFill>
                  <a:gsLst>
                    <a:gs pos="0">
                      <a:srgbClr val="00A8B0"/>
                    </a:gs>
                    <a:gs pos="99000">
                      <a:srgbClr val="78BE20"/>
                    </a:gs>
                  </a:gsLst>
                  <a:lin ang="2700000" scaled="0"/>
                </a:gradFill>
                <a:effectLst/>
                <a:uLnTx/>
                <a:uFillTx/>
                <a:latin typeface="Bosch Office Sans" pitchFamily="2" charset="0"/>
              </a:defRPr>
            </a:lvl1pPr>
          </a:lstStyle>
          <a:p>
            <a:pPr algn="r"/>
            <a:r>
              <a:rPr lang="en-US" sz="1600" b="1" dirty="0"/>
              <a:t>Significant added values</a:t>
            </a:r>
          </a:p>
        </p:txBody>
      </p:sp>
      <p:pic>
        <p:nvPicPr>
          <p:cNvPr id="85" name="Grafik 84"/>
          <p:cNvPicPr>
            <a:picLocks noChangeAspect="1"/>
          </p:cNvPicPr>
          <p:nvPr/>
        </p:nvPicPr>
        <p:blipFill>
          <a:blip r:embed="rId8"/>
          <a:stretch>
            <a:fillRect/>
          </a:stretch>
        </p:blipFill>
        <p:spPr>
          <a:xfrm>
            <a:off x="1519397" y="2628118"/>
            <a:ext cx="1882800" cy="1546740"/>
          </a:xfrm>
          <a:prstGeom prst="rect">
            <a:avLst/>
          </a:prstGeom>
        </p:spPr>
      </p:pic>
    </p:spTree>
    <p:extLst>
      <p:ext uri="{BB962C8B-B14F-4D97-AF65-F5344CB8AC3E}">
        <p14:creationId xmlns:p14="http://schemas.microsoft.com/office/powerpoint/2010/main" val="1451892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ihandform 16">
            <a:extLst>
              <a:ext uri="{FF2B5EF4-FFF2-40B4-BE49-F238E27FC236}">
                <a16:creationId xmlns:a16="http://schemas.microsoft.com/office/drawing/2014/main" id="{368A0BD4-ED5C-2A44-A276-57D9CEC386A8}"/>
              </a:ext>
            </a:extLst>
          </p:cNvPr>
          <p:cNvSpPr/>
          <p:nvPr/>
        </p:nvSpPr>
        <p:spPr>
          <a:xfrm>
            <a:off x="293024" y="2344293"/>
            <a:ext cx="2614677" cy="732561"/>
          </a:xfrm>
          <a:custGeom>
            <a:avLst/>
            <a:gdLst>
              <a:gd name="connsiteX0" fmla="*/ 2906038 w 2906038"/>
              <a:gd name="connsiteY0" fmla="*/ 0 h 814192"/>
              <a:gd name="connsiteX1" fmla="*/ 2029216 w 2906038"/>
              <a:gd name="connsiteY1" fmla="*/ 801666 h 814192"/>
              <a:gd name="connsiteX2" fmla="*/ 0 w 2906038"/>
              <a:gd name="connsiteY2" fmla="*/ 814192 h 814192"/>
              <a:gd name="connsiteX3" fmla="*/ 2630466 w 2906038"/>
              <a:gd name="connsiteY3" fmla="*/ 0 h 814192"/>
              <a:gd name="connsiteX4" fmla="*/ 2906038 w 2906038"/>
              <a:gd name="connsiteY4" fmla="*/ 0 h 814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6038" h="814192">
                <a:moveTo>
                  <a:pt x="2906038" y="0"/>
                </a:moveTo>
                <a:lnTo>
                  <a:pt x="2029216" y="801666"/>
                </a:lnTo>
                <a:lnTo>
                  <a:pt x="0" y="814192"/>
                </a:lnTo>
                <a:lnTo>
                  <a:pt x="2630466" y="0"/>
                </a:lnTo>
                <a:lnTo>
                  <a:pt x="2906038" y="0"/>
                </a:lnTo>
                <a:close/>
              </a:path>
            </a:pathLst>
          </a:custGeom>
          <a:solidFill>
            <a:schemeClr val="bg1">
              <a:lumMod val="85000"/>
            </a:schemeClr>
          </a:solidFill>
          <a:ln w="9525" cap="flat" cmpd="sng" algn="ctr">
            <a:noFill/>
            <a:prstDash val="solid"/>
          </a:ln>
          <a:effectLst/>
        </p:spPr>
        <p:txBody>
          <a:bodyPr rtlCol="0" anchor="ctr"/>
          <a:lstStyle/>
          <a:p>
            <a:pPr algn="ctr" defTabSz="822686" fontAlgn="auto">
              <a:spcBef>
                <a:spcPts val="0"/>
              </a:spcBef>
              <a:spcAft>
                <a:spcPts val="0"/>
              </a:spcAft>
            </a:pPr>
            <a:endParaRPr lang="en-GB" sz="1619" kern="0">
              <a:solidFill>
                <a:srgbClr val="000000"/>
              </a:solidFill>
              <a:latin typeface="Bosch Office Sans"/>
            </a:endParaRPr>
          </a:p>
        </p:txBody>
      </p:sp>
      <p:sp>
        <p:nvSpPr>
          <p:cNvPr id="18" name="Freihandform 17">
            <a:extLst>
              <a:ext uri="{FF2B5EF4-FFF2-40B4-BE49-F238E27FC236}">
                <a16:creationId xmlns:a16="http://schemas.microsoft.com/office/drawing/2014/main" id="{14F137C5-F8A9-B247-8BEF-3BC35440FCE4}"/>
              </a:ext>
            </a:extLst>
          </p:cNvPr>
          <p:cNvSpPr/>
          <p:nvPr/>
        </p:nvSpPr>
        <p:spPr>
          <a:xfrm>
            <a:off x="2445625" y="2333023"/>
            <a:ext cx="1825767" cy="743831"/>
          </a:xfrm>
          <a:custGeom>
            <a:avLst/>
            <a:gdLst>
              <a:gd name="connsiteX0" fmla="*/ 901874 w 2029217"/>
              <a:gd name="connsiteY0" fmla="*/ 12526 h 826718"/>
              <a:gd name="connsiteX1" fmla="*/ 0 w 2029217"/>
              <a:gd name="connsiteY1" fmla="*/ 801666 h 826718"/>
              <a:gd name="connsiteX2" fmla="*/ 2029217 w 2029217"/>
              <a:gd name="connsiteY2" fmla="*/ 826718 h 826718"/>
              <a:gd name="connsiteX3" fmla="*/ 1177447 w 2029217"/>
              <a:gd name="connsiteY3" fmla="*/ 0 h 826718"/>
              <a:gd name="connsiteX4" fmla="*/ 901874 w 2029217"/>
              <a:gd name="connsiteY4" fmla="*/ 12526 h 826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217" h="826718">
                <a:moveTo>
                  <a:pt x="901874" y="12526"/>
                </a:moveTo>
                <a:lnTo>
                  <a:pt x="0" y="801666"/>
                </a:lnTo>
                <a:lnTo>
                  <a:pt x="2029217" y="826718"/>
                </a:lnTo>
                <a:lnTo>
                  <a:pt x="1177447" y="0"/>
                </a:lnTo>
                <a:lnTo>
                  <a:pt x="901874" y="12526"/>
                </a:lnTo>
                <a:close/>
              </a:path>
            </a:pathLst>
          </a:custGeom>
          <a:solidFill>
            <a:schemeClr val="bg1">
              <a:lumMod val="85000"/>
            </a:schemeClr>
          </a:solidFill>
          <a:ln w="9525" cap="flat" cmpd="sng" algn="ctr">
            <a:noFill/>
            <a:prstDash val="solid"/>
          </a:ln>
          <a:effectLst/>
        </p:spPr>
        <p:txBody>
          <a:bodyPr rtlCol="0" anchor="ctr"/>
          <a:lstStyle/>
          <a:p>
            <a:pPr algn="ctr" defTabSz="822686" fontAlgn="auto">
              <a:spcBef>
                <a:spcPts val="0"/>
              </a:spcBef>
              <a:spcAft>
                <a:spcPts val="0"/>
              </a:spcAft>
            </a:pPr>
            <a:endParaRPr lang="en-GB" sz="1619" kern="0">
              <a:solidFill>
                <a:srgbClr val="000000"/>
              </a:solidFill>
              <a:latin typeface="Bosch Office Sans"/>
            </a:endParaRPr>
          </a:p>
        </p:txBody>
      </p:sp>
      <p:sp>
        <p:nvSpPr>
          <p:cNvPr id="19" name="Freihandform 18">
            <a:extLst>
              <a:ext uri="{FF2B5EF4-FFF2-40B4-BE49-F238E27FC236}">
                <a16:creationId xmlns:a16="http://schemas.microsoft.com/office/drawing/2014/main" id="{5A3DBA28-A2C4-DA4E-B759-00F257B4ACDD}"/>
              </a:ext>
            </a:extLst>
          </p:cNvPr>
          <p:cNvSpPr/>
          <p:nvPr/>
        </p:nvSpPr>
        <p:spPr>
          <a:xfrm>
            <a:off x="3831855" y="2310483"/>
            <a:ext cx="2569597" cy="777641"/>
          </a:xfrm>
          <a:custGeom>
            <a:avLst/>
            <a:gdLst>
              <a:gd name="connsiteX0" fmla="*/ 0 w 2855934"/>
              <a:gd name="connsiteY0" fmla="*/ 0 h 864296"/>
              <a:gd name="connsiteX1" fmla="*/ 801665 w 2855934"/>
              <a:gd name="connsiteY1" fmla="*/ 814192 h 864296"/>
              <a:gd name="connsiteX2" fmla="*/ 2855934 w 2855934"/>
              <a:gd name="connsiteY2" fmla="*/ 864296 h 864296"/>
              <a:gd name="connsiteX3" fmla="*/ 275572 w 2855934"/>
              <a:gd name="connsiteY3" fmla="*/ 25052 h 864296"/>
              <a:gd name="connsiteX4" fmla="*/ 0 w 2855934"/>
              <a:gd name="connsiteY4" fmla="*/ 0 h 864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5934" h="864296">
                <a:moveTo>
                  <a:pt x="0" y="0"/>
                </a:moveTo>
                <a:lnTo>
                  <a:pt x="801665" y="814192"/>
                </a:lnTo>
                <a:lnTo>
                  <a:pt x="2855934" y="864296"/>
                </a:lnTo>
                <a:lnTo>
                  <a:pt x="275572" y="25052"/>
                </a:lnTo>
                <a:lnTo>
                  <a:pt x="0" y="0"/>
                </a:lnTo>
                <a:close/>
              </a:path>
            </a:pathLst>
          </a:custGeom>
          <a:solidFill>
            <a:schemeClr val="bg1">
              <a:lumMod val="85000"/>
            </a:schemeClr>
          </a:solidFill>
          <a:ln w="9525" cap="flat" cmpd="sng" algn="ctr">
            <a:noFill/>
            <a:prstDash val="solid"/>
          </a:ln>
          <a:effectLst/>
        </p:spPr>
        <p:txBody>
          <a:bodyPr rtlCol="0" anchor="ctr"/>
          <a:lstStyle/>
          <a:p>
            <a:pPr algn="ctr" defTabSz="822686" fontAlgn="auto">
              <a:spcBef>
                <a:spcPts val="0"/>
              </a:spcBef>
              <a:spcAft>
                <a:spcPts val="0"/>
              </a:spcAft>
            </a:pPr>
            <a:endParaRPr lang="en-GB" sz="1619" kern="0">
              <a:solidFill>
                <a:srgbClr val="000000"/>
              </a:solidFill>
              <a:latin typeface="Bosch Office Sans"/>
            </a:endParaRPr>
          </a:p>
        </p:txBody>
      </p:sp>
      <p:sp>
        <p:nvSpPr>
          <p:cNvPr id="2" name="Titel 1">
            <a:extLst>
              <a:ext uri="{FF2B5EF4-FFF2-40B4-BE49-F238E27FC236}">
                <a16:creationId xmlns:a16="http://schemas.microsoft.com/office/drawing/2014/main" id="{295E698E-910C-F64A-9AA8-A160E95C85D4}"/>
              </a:ext>
            </a:extLst>
          </p:cNvPr>
          <p:cNvSpPr>
            <a:spLocks noGrp="1"/>
          </p:cNvSpPr>
          <p:nvPr>
            <p:ph type="title"/>
          </p:nvPr>
        </p:nvSpPr>
        <p:spPr/>
        <p:txBody>
          <a:bodyPr/>
          <a:lstStyle/>
          <a:p>
            <a:r>
              <a:rPr lang="en-GB" dirty="0"/>
              <a:t>Step Wise IAS Migration</a:t>
            </a:r>
          </a:p>
        </p:txBody>
      </p:sp>
      <p:sp>
        <p:nvSpPr>
          <p:cNvPr id="3" name="Textplatzhalter 2">
            <a:extLst>
              <a:ext uri="{FF2B5EF4-FFF2-40B4-BE49-F238E27FC236}">
                <a16:creationId xmlns:a16="http://schemas.microsoft.com/office/drawing/2014/main" id="{FD2F50AD-1139-FF49-9A39-2C244E5703FB}"/>
              </a:ext>
            </a:extLst>
          </p:cNvPr>
          <p:cNvSpPr>
            <a:spLocks noGrp="1"/>
          </p:cNvSpPr>
          <p:nvPr>
            <p:ph type="body" sz="quarter" idx="15"/>
          </p:nvPr>
        </p:nvSpPr>
        <p:spPr/>
        <p:txBody>
          <a:bodyPr/>
          <a:lstStyle/>
          <a:p>
            <a:r>
              <a:rPr lang="en-US" dirty="0"/>
              <a:t>Block Management System Brief</a:t>
            </a:r>
          </a:p>
        </p:txBody>
      </p:sp>
      <p:sp>
        <p:nvSpPr>
          <p:cNvPr id="4" name="Foliennummernplatzhalter 3">
            <a:extLst>
              <a:ext uri="{FF2B5EF4-FFF2-40B4-BE49-F238E27FC236}">
                <a16:creationId xmlns:a16="http://schemas.microsoft.com/office/drawing/2014/main" id="{58071925-E801-9243-8305-EA1D10BC6476}"/>
              </a:ext>
            </a:extLst>
          </p:cNvPr>
          <p:cNvSpPr>
            <a:spLocks noGrp="1"/>
          </p:cNvSpPr>
          <p:nvPr>
            <p:ph type="sldNum" sz="quarter" idx="12"/>
          </p:nvPr>
        </p:nvSpPr>
        <p:spPr/>
        <p:txBody>
          <a:bodyPr/>
          <a:lstStyle/>
          <a:p>
            <a:fld id="{4898AEC0-503E-4FA4-859C-D0F72D6E3F79}" type="slidenum">
              <a:rPr lang="en-US" noProof="1" smtClean="0"/>
              <a:pPr/>
              <a:t>4</a:t>
            </a:fld>
            <a:endParaRPr lang="en-US" noProof="1"/>
          </a:p>
        </p:txBody>
      </p:sp>
      <p:grpSp>
        <p:nvGrpSpPr>
          <p:cNvPr id="13" name="Gruppieren 12">
            <a:extLst>
              <a:ext uri="{FF2B5EF4-FFF2-40B4-BE49-F238E27FC236}">
                <a16:creationId xmlns:a16="http://schemas.microsoft.com/office/drawing/2014/main" id="{56591471-840F-9442-A6C5-3CE7E6E0A48D}"/>
              </a:ext>
            </a:extLst>
          </p:cNvPr>
          <p:cNvGrpSpPr/>
          <p:nvPr/>
        </p:nvGrpSpPr>
        <p:grpSpPr>
          <a:xfrm>
            <a:off x="2490706" y="1022328"/>
            <a:ext cx="1769415" cy="1589093"/>
            <a:chOff x="2192056" y="1603710"/>
            <a:chExt cx="1966586" cy="1766170"/>
          </a:xfrm>
        </p:grpSpPr>
        <p:grpSp>
          <p:nvGrpSpPr>
            <p:cNvPr id="11" name="Gruppieren 10">
              <a:extLst>
                <a:ext uri="{FF2B5EF4-FFF2-40B4-BE49-F238E27FC236}">
                  <a16:creationId xmlns:a16="http://schemas.microsoft.com/office/drawing/2014/main" id="{0BD0396E-93CE-1D44-96AE-A0B31BDD52F5}"/>
                </a:ext>
              </a:extLst>
            </p:cNvPr>
            <p:cNvGrpSpPr/>
            <p:nvPr/>
          </p:nvGrpSpPr>
          <p:grpSpPr>
            <a:xfrm>
              <a:off x="2192056" y="1985315"/>
              <a:ext cx="1966586" cy="1108614"/>
              <a:chOff x="2079321" y="1283857"/>
              <a:chExt cx="1966586" cy="1108614"/>
            </a:xfrm>
          </p:grpSpPr>
          <p:cxnSp>
            <p:nvCxnSpPr>
              <p:cNvPr id="7" name="Gerade Verbindung 6">
                <a:extLst>
                  <a:ext uri="{FF2B5EF4-FFF2-40B4-BE49-F238E27FC236}">
                    <a16:creationId xmlns:a16="http://schemas.microsoft.com/office/drawing/2014/main" id="{AFE45DFE-E77A-BB46-80AC-A73598B79C59}"/>
                  </a:ext>
                </a:extLst>
              </p:cNvPr>
              <p:cNvCxnSpPr/>
              <p:nvPr/>
            </p:nvCxnSpPr>
            <p:spPr>
              <a:xfrm>
                <a:off x="2079321" y="2379945"/>
                <a:ext cx="196658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E27286EF-AAA4-EC44-9964-9F47A8CF08B7}"/>
                  </a:ext>
                </a:extLst>
              </p:cNvPr>
              <p:cNvSpPr/>
              <p:nvPr/>
            </p:nvSpPr>
            <p:spPr>
              <a:xfrm>
                <a:off x="2242159" y="1816274"/>
                <a:ext cx="325677" cy="576197"/>
              </a:xfrm>
              <a:prstGeom prst="rect">
                <a:avLst/>
              </a:prstGeom>
              <a:solidFill>
                <a:schemeClr val="accent3"/>
              </a:solidFill>
              <a:ln w="9525" cap="flat" cmpd="sng" algn="ctr">
                <a:noFill/>
                <a:prstDash val="solid"/>
              </a:ln>
              <a:effectLst/>
            </p:spPr>
            <p:txBody>
              <a:bodyPr rtlCol="0" anchor="ctr"/>
              <a:lstStyle/>
              <a:p>
                <a:pPr algn="ctr" defTabSz="822686" fontAlgn="auto">
                  <a:spcBef>
                    <a:spcPts val="0"/>
                  </a:spcBef>
                  <a:spcAft>
                    <a:spcPts val="0"/>
                  </a:spcAft>
                </a:pPr>
                <a:r>
                  <a:rPr lang="en-GB" sz="1619" b="1" kern="0">
                    <a:solidFill>
                      <a:schemeClr val="bg1"/>
                    </a:solidFill>
                    <a:latin typeface="Bosch Office Sans"/>
                  </a:rPr>
                  <a:t>1</a:t>
                </a:r>
              </a:p>
            </p:txBody>
          </p:sp>
          <p:sp>
            <p:nvSpPr>
              <p:cNvPr id="9" name="Rechteck 8">
                <a:extLst>
                  <a:ext uri="{FF2B5EF4-FFF2-40B4-BE49-F238E27FC236}">
                    <a16:creationId xmlns:a16="http://schemas.microsoft.com/office/drawing/2014/main" id="{11225946-4658-ED45-ACCC-C09451E49298}"/>
                  </a:ext>
                </a:extLst>
              </p:cNvPr>
              <p:cNvSpPr/>
              <p:nvPr/>
            </p:nvSpPr>
            <p:spPr>
              <a:xfrm>
                <a:off x="2899775" y="1584407"/>
                <a:ext cx="325677" cy="795539"/>
              </a:xfrm>
              <a:prstGeom prst="rect">
                <a:avLst/>
              </a:prstGeom>
              <a:solidFill>
                <a:schemeClr val="accent3"/>
              </a:solidFill>
              <a:ln w="9525" cap="flat" cmpd="sng" algn="ctr">
                <a:noFill/>
                <a:prstDash val="solid"/>
              </a:ln>
              <a:effectLst/>
            </p:spPr>
            <p:txBody>
              <a:bodyPr rtlCol="0" anchor="ctr"/>
              <a:lstStyle/>
              <a:p>
                <a:pPr algn="ctr" defTabSz="822686" fontAlgn="auto">
                  <a:spcBef>
                    <a:spcPts val="0"/>
                  </a:spcBef>
                  <a:spcAft>
                    <a:spcPts val="0"/>
                  </a:spcAft>
                </a:pPr>
                <a:r>
                  <a:rPr lang="en-GB" sz="1619" b="1" kern="0">
                    <a:solidFill>
                      <a:schemeClr val="bg1"/>
                    </a:solidFill>
                    <a:latin typeface="Bosch Office Sans"/>
                  </a:rPr>
                  <a:t>2</a:t>
                </a:r>
              </a:p>
            </p:txBody>
          </p:sp>
          <p:sp>
            <p:nvSpPr>
              <p:cNvPr id="10" name="Rechteck 9">
                <a:extLst>
                  <a:ext uri="{FF2B5EF4-FFF2-40B4-BE49-F238E27FC236}">
                    <a16:creationId xmlns:a16="http://schemas.microsoft.com/office/drawing/2014/main" id="{5FCEA13E-ED1E-5E40-B360-3572E6A1A0A7}"/>
                  </a:ext>
                </a:extLst>
              </p:cNvPr>
              <p:cNvSpPr/>
              <p:nvPr/>
            </p:nvSpPr>
            <p:spPr>
              <a:xfrm>
                <a:off x="3557391" y="1283857"/>
                <a:ext cx="325677" cy="1096090"/>
              </a:xfrm>
              <a:prstGeom prst="rect">
                <a:avLst/>
              </a:prstGeom>
              <a:solidFill>
                <a:schemeClr val="accent3"/>
              </a:solidFill>
              <a:ln w="9525" cap="flat" cmpd="sng" algn="ctr">
                <a:noFill/>
                <a:prstDash val="solid"/>
              </a:ln>
              <a:effectLst/>
            </p:spPr>
            <p:txBody>
              <a:bodyPr rtlCol="0" anchor="ctr"/>
              <a:lstStyle/>
              <a:p>
                <a:pPr algn="ctr" defTabSz="822686" fontAlgn="auto">
                  <a:spcBef>
                    <a:spcPts val="0"/>
                  </a:spcBef>
                  <a:spcAft>
                    <a:spcPts val="0"/>
                  </a:spcAft>
                </a:pPr>
                <a:r>
                  <a:rPr lang="en-GB" sz="1619" b="1" kern="0">
                    <a:solidFill>
                      <a:schemeClr val="bg1"/>
                    </a:solidFill>
                    <a:latin typeface="Bosch Office Sans"/>
                  </a:rPr>
                  <a:t>3</a:t>
                </a:r>
              </a:p>
            </p:txBody>
          </p:sp>
        </p:grpSp>
        <p:sp>
          <p:nvSpPr>
            <p:cNvPr id="12" name="Gebogener Pfeil 11">
              <a:extLst>
                <a:ext uri="{FF2B5EF4-FFF2-40B4-BE49-F238E27FC236}">
                  <a16:creationId xmlns:a16="http://schemas.microsoft.com/office/drawing/2014/main" id="{C038DB82-C336-EE48-AD98-67215DD0AD56}"/>
                </a:ext>
              </a:extLst>
            </p:cNvPr>
            <p:cNvSpPr/>
            <p:nvPr/>
          </p:nvSpPr>
          <p:spPr>
            <a:xfrm rot="17709063">
              <a:off x="2329841" y="1591186"/>
              <a:ext cx="1766170" cy="1791217"/>
            </a:xfrm>
            <a:prstGeom prst="circularArrow">
              <a:avLst>
                <a:gd name="adj1" fmla="val 12500"/>
                <a:gd name="adj2" fmla="val 1142319"/>
                <a:gd name="adj3" fmla="val 20457681"/>
                <a:gd name="adj4" fmla="val 14709078"/>
                <a:gd name="adj5" fmla="val 12500"/>
              </a:avLst>
            </a:prstGeom>
            <a:solidFill>
              <a:schemeClr val="accent3"/>
            </a:solidFill>
            <a:ln w="9525" cap="flat" cmpd="sng" algn="ctr">
              <a:noFill/>
              <a:prstDash val="solid"/>
            </a:ln>
            <a:effectLst/>
          </p:spPr>
          <p:txBody>
            <a:bodyPr rtlCol="0" anchor="ctr"/>
            <a:lstStyle/>
            <a:p>
              <a:pPr algn="ctr" defTabSz="822686" fontAlgn="auto">
                <a:spcBef>
                  <a:spcPts val="0"/>
                </a:spcBef>
                <a:spcAft>
                  <a:spcPts val="0"/>
                </a:spcAft>
              </a:pPr>
              <a:endParaRPr lang="en-GB" sz="1619" kern="0">
                <a:solidFill>
                  <a:srgbClr val="000000"/>
                </a:solidFill>
                <a:latin typeface="Bosch Office Sans"/>
              </a:endParaRPr>
            </a:p>
          </p:txBody>
        </p:sp>
      </p:grpSp>
      <p:sp>
        <p:nvSpPr>
          <p:cNvPr id="14" name="Rechteck 13">
            <a:extLst>
              <a:ext uri="{FF2B5EF4-FFF2-40B4-BE49-F238E27FC236}">
                <a16:creationId xmlns:a16="http://schemas.microsoft.com/office/drawing/2014/main" id="{0032A16D-CCED-8C47-A671-74B6E19AFEF1}"/>
              </a:ext>
            </a:extLst>
          </p:cNvPr>
          <p:cNvSpPr/>
          <p:nvPr/>
        </p:nvSpPr>
        <p:spPr>
          <a:xfrm>
            <a:off x="275602" y="3038574"/>
            <a:ext cx="1888269" cy="410196"/>
          </a:xfrm>
          <a:prstGeom prst="rect">
            <a:avLst/>
          </a:prstGeom>
          <a:solidFill>
            <a:schemeClr val="accent3"/>
          </a:solidFill>
          <a:ln w="9525" cap="flat" cmpd="sng" algn="ctr">
            <a:noFill/>
            <a:prstDash val="solid"/>
          </a:ln>
          <a:effectLst/>
        </p:spPr>
        <p:txBody>
          <a:bodyPr rtlCol="0" anchor="ctr"/>
          <a:lstStyle/>
          <a:p>
            <a:pPr algn="ctr" defTabSz="822686" fontAlgn="auto">
              <a:spcBef>
                <a:spcPts val="0"/>
              </a:spcBef>
              <a:spcAft>
                <a:spcPts val="0"/>
              </a:spcAft>
            </a:pPr>
            <a:r>
              <a:rPr lang="en-GB" sz="1260" b="1" kern="0">
                <a:solidFill>
                  <a:schemeClr val="bg1"/>
                </a:solidFill>
                <a:latin typeface="Bosch Office Sans"/>
              </a:rPr>
              <a:t>IAS Market Readiness</a:t>
            </a:r>
          </a:p>
        </p:txBody>
      </p:sp>
      <p:sp>
        <p:nvSpPr>
          <p:cNvPr id="15" name="Rechteck 14">
            <a:extLst>
              <a:ext uri="{FF2B5EF4-FFF2-40B4-BE49-F238E27FC236}">
                <a16:creationId xmlns:a16="http://schemas.microsoft.com/office/drawing/2014/main" id="{9FBBE7AD-2324-E146-B59D-9080A0346F4C}"/>
              </a:ext>
            </a:extLst>
          </p:cNvPr>
          <p:cNvSpPr/>
          <p:nvPr/>
        </p:nvSpPr>
        <p:spPr>
          <a:xfrm>
            <a:off x="2403103" y="3038574"/>
            <a:ext cx="1888269" cy="410196"/>
          </a:xfrm>
          <a:prstGeom prst="rect">
            <a:avLst/>
          </a:prstGeom>
          <a:solidFill>
            <a:schemeClr val="accent3"/>
          </a:solidFill>
          <a:ln w="9525" cap="flat" cmpd="sng" algn="ctr">
            <a:noFill/>
            <a:prstDash val="solid"/>
          </a:ln>
          <a:effectLst/>
        </p:spPr>
        <p:txBody>
          <a:bodyPr rtlCol="0" anchor="ctr"/>
          <a:lstStyle/>
          <a:p>
            <a:pPr algn="ctr" defTabSz="822686" fontAlgn="auto">
              <a:spcBef>
                <a:spcPts val="0"/>
              </a:spcBef>
              <a:spcAft>
                <a:spcPts val="0"/>
              </a:spcAft>
            </a:pPr>
            <a:r>
              <a:rPr lang="en-GB" sz="1260" b="1" kern="0">
                <a:solidFill>
                  <a:schemeClr val="bg1"/>
                </a:solidFill>
                <a:latin typeface="Bosch Office Sans"/>
              </a:rPr>
              <a:t>IAS Architecture Readiness</a:t>
            </a:r>
          </a:p>
        </p:txBody>
      </p:sp>
      <p:sp>
        <p:nvSpPr>
          <p:cNvPr id="16" name="Rechteck 15">
            <a:extLst>
              <a:ext uri="{FF2B5EF4-FFF2-40B4-BE49-F238E27FC236}">
                <a16:creationId xmlns:a16="http://schemas.microsoft.com/office/drawing/2014/main" id="{ECA8F3E7-F532-4947-8812-75A7D64CA420}"/>
              </a:ext>
            </a:extLst>
          </p:cNvPr>
          <p:cNvSpPr/>
          <p:nvPr/>
        </p:nvSpPr>
        <p:spPr>
          <a:xfrm>
            <a:off x="4530604" y="3038574"/>
            <a:ext cx="1888269" cy="410196"/>
          </a:xfrm>
          <a:prstGeom prst="rect">
            <a:avLst/>
          </a:prstGeom>
          <a:solidFill>
            <a:schemeClr val="accent3"/>
          </a:solidFill>
          <a:ln w="9525" cap="flat" cmpd="sng" algn="ctr">
            <a:noFill/>
            <a:prstDash val="solid"/>
          </a:ln>
          <a:effectLst/>
        </p:spPr>
        <p:txBody>
          <a:bodyPr rtlCol="0" anchor="ctr"/>
          <a:lstStyle/>
          <a:p>
            <a:pPr algn="ctr" defTabSz="822686" fontAlgn="auto">
              <a:spcBef>
                <a:spcPts val="0"/>
              </a:spcBef>
              <a:spcAft>
                <a:spcPts val="0"/>
              </a:spcAft>
            </a:pPr>
            <a:r>
              <a:rPr lang="en-GB" sz="1260" b="1" kern="0" dirty="0">
                <a:solidFill>
                  <a:schemeClr val="bg1"/>
                </a:solidFill>
                <a:latin typeface="Bosch Office Sans"/>
              </a:rPr>
              <a:t>IAS SaaS Readiness</a:t>
            </a:r>
          </a:p>
        </p:txBody>
      </p:sp>
      <p:graphicFrame>
        <p:nvGraphicFramePr>
          <p:cNvPr id="21" name="Tabelle 20">
            <a:extLst>
              <a:ext uri="{FF2B5EF4-FFF2-40B4-BE49-F238E27FC236}">
                <a16:creationId xmlns:a16="http://schemas.microsoft.com/office/drawing/2014/main" id="{CF8E5EDA-1E08-1B4E-8EFC-F3DA7D8132C2}"/>
              </a:ext>
            </a:extLst>
          </p:cNvPr>
          <p:cNvGraphicFramePr>
            <a:graphicFrameLocks noGrp="1"/>
          </p:cNvGraphicFramePr>
          <p:nvPr/>
        </p:nvGraphicFramePr>
        <p:xfrm>
          <a:off x="293025" y="3573616"/>
          <a:ext cx="1870847" cy="1866739"/>
        </p:xfrm>
        <a:graphic>
          <a:graphicData uri="http://schemas.openxmlformats.org/drawingml/2006/table">
            <a:tbl>
              <a:tblPr firstRow="1" bandRow="1">
                <a:tableStyleId>{69CF1AB2-1976-4502-BF36-3FF5EA218861}</a:tableStyleId>
              </a:tblPr>
              <a:tblGrid>
                <a:gridCol w="1870847">
                  <a:extLst>
                    <a:ext uri="{9D8B030D-6E8A-4147-A177-3AD203B41FA5}">
                      <a16:colId xmlns:a16="http://schemas.microsoft.com/office/drawing/2014/main" val="2952730476"/>
                    </a:ext>
                  </a:extLst>
                </a:gridCol>
              </a:tblGrid>
              <a:tr h="342191">
                <a:tc>
                  <a:txBody>
                    <a:bodyPr/>
                    <a:lstStyle/>
                    <a:p>
                      <a:pPr marL="0" lvl="0" algn="l" defTabSz="1016190" rtl="0" eaLnBrk="1" latinLnBrk="0" hangingPunct="1"/>
                      <a:r>
                        <a:rPr lang="en-US" sz="900" b="0" kern="1200">
                          <a:solidFill>
                            <a:schemeClr val="dk1"/>
                          </a:solidFill>
                        </a:rPr>
                        <a:t>Common (Web-)</a:t>
                      </a:r>
                      <a:r>
                        <a:rPr lang="en-US" sz="900" b="0" kern="1200" baseline="0">
                          <a:solidFill>
                            <a:schemeClr val="dk1"/>
                          </a:solidFill>
                        </a:rPr>
                        <a:t> </a:t>
                      </a:r>
                      <a:r>
                        <a:rPr lang="en-US" sz="900" b="0" kern="1200">
                          <a:solidFill>
                            <a:schemeClr val="dk1"/>
                          </a:solidFill>
                        </a:rPr>
                        <a:t>UI Concept</a:t>
                      </a:r>
                      <a:endParaRPr lang="en-US" sz="900" b="0" kern="1200">
                        <a:solidFill>
                          <a:schemeClr val="dk1"/>
                        </a:solidFill>
                        <a:latin typeface="+mn-lt"/>
                        <a:ea typeface="+mn-ea"/>
                        <a:cs typeface="+mn-cs"/>
                      </a:endParaRPr>
                    </a:p>
                  </a:txBody>
                  <a:tcPr marL="91437" marR="91437" marT="45718" marB="45718" anchor="ctr"/>
                </a:tc>
                <a:extLst>
                  <a:ext uri="{0D108BD9-81ED-4DB2-BD59-A6C34878D82A}">
                    <a16:rowId xmlns:a16="http://schemas.microsoft.com/office/drawing/2014/main" val="1898594467"/>
                  </a:ext>
                </a:extLst>
              </a:tr>
              <a:tr h="460776">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US" sz="900"/>
                        <a:t>Common Authorization/ Authentication</a:t>
                      </a:r>
                    </a:p>
                  </a:txBody>
                  <a:tcPr marL="91437" marR="91437" marT="45718" marB="45718" anchor="ctr"/>
                </a:tc>
                <a:extLst>
                  <a:ext uri="{0D108BD9-81ED-4DB2-BD59-A6C34878D82A}">
                    <a16:rowId xmlns:a16="http://schemas.microsoft.com/office/drawing/2014/main" val="1234529242"/>
                  </a:ext>
                </a:extLst>
              </a:tr>
              <a:tr h="342191">
                <a:tc>
                  <a:txBody>
                    <a:bodyPr/>
                    <a:lstStyle/>
                    <a:p>
                      <a:pPr lvl="0"/>
                      <a:r>
                        <a:rPr lang="en-US" sz="900" b="1" dirty="0">
                          <a:solidFill>
                            <a:schemeClr val="bg1"/>
                          </a:solidFill>
                        </a:rPr>
                        <a:t>Legal/Compliance</a:t>
                      </a:r>
                    </a:p>
                  </a:txBody>
                  <a:tcPr marL="91437" marR="91437" marT="45718" marB="45718" anchor="ctr">
                    <a:solidFill>
                      <a:srgbClr val="FF0000"/>
                    </a:solidFill>
                  </a:tcPr>
                </a:tc>
                <a:extLst>
                  <a:ext uri="{0D108BD9-81ED-4DB2-BD59-A6C34878D82A}">
                    <a16:rowId xmlns:a16="http://schemas.microsoft.com/office/drawing/2014/main" val="1818542142"/>
                  </a:ext>
                </a:extLst>
              </a:tr>
              <a:tr h="379390">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US" sz="900"/>
                        <a:t>3</a:t>
                      </a:r>
                      <a:r>
                        <a:rPr lang="en-US" sz="900" baseline="30000"/>
                        <a:t>rd</a:t>
                      </a:r>
                      <a:r>
                        <a:rPr lang="en-US" sz="900"/>
                        <a:t> party integration </a:t>
                      </a:r>
                      <a:br>
                        <a:rPr lang="en-US" sz="900"/>
                      </a:br>
                      <a:r>
                        <a:rPr lang="en-US" sz="900"/>
                        <a:t>(module level)</a:t>
                      </a:r>
                      <a:endParaRPr lang="en-US" sz="900">
                        <a:solidFill>
                          <a:srgbClr val="ED0007"/>
                        </a:solidFill>
                      </a:endParaRPr>
                    </a:p>
                  </a:txBody>
                  <a:tcPr marL="91437" marR="91437" marT="45718" marB="45718" anchor="ctr"/>
                </a:tc>
                <a:extLst>
                  <a:ext uri="{0D108BD9-81ED-4DB2-BD59-A6C34878D82A}">
                    <a16:rowId xmlns:a16="http://schemas.microsoft.com/office/drawing/2014/main" val="4202565156"/>
                  </a:ext>
                </a:extLst>
              </a:tr>
              <a:tr h="342191">
                <a:tc>
                  <a:txBody>
                    <a:bodyPr/>
                    <a:lstStyle/>
                    <a:p>
                      <a:pPr lvl="0"/>
                      <a:r>
                        <a:rPr lang="en-US" sz="900" dirty="0"/>
                        <a:t>Improved testing maturity </a:t>
                      </a:r>
                    </a:p>
                  </a:txBody>
                  <a:tcPr marL="91437" marR="91437" marT="45718" marB="45718" anchor="ctr"/>
                </a:tc>
                <a:extLst>
                  <a:ext uri="{0D108BD9-81ED-4DB2-BD59-A6C34878D82A}">
                    <a16:rowId xmlns:a16="http://schemas.microsoft.com/office/drawing/2014/main" val="3539167427"/>
                  </a:ext>
                </a:extLst>
              </a:tr>
            </a:tbl>
          </a:graphicData>
        </a:graphic>
      </p:graphicFrame>
      <p:graphicFrame>
        <p:nvGraphicFramePr>
          <p:cNvPr id="22" name="Tabelle 21">
            <a:extLst>
              <a:ext uri="{FF2B5EF4-FFF2-40B4-BE49-F238E27FC236}">
                <a16:creationId xmlns:a16="http://schemas.microsoft.com/office/drawing/2014/main" id="{9E6CDA89-973F-254B-B984-6ED183D4DC37}"/>
              </a:ext>
            </a:extLst>
          </p:cNvPr>
          <p:cNvGraphicFramePr>
            <a:graphicFrameLocks noGrp="1"/>
          </p:cNvGraphicFramePr>
          <p:nvPr/>
        </p:nvGraphicFramePr>
        <p:xfrm>
          <a:off x="2414371" y="3560932"/>
          <a:ext cx="1877002" cy="1902691"/>
        </p:xfrm>
        <a:graphic>
          <a:graphicData uri="http://schemas.openxmlformats.org/drawingml/2006/table">
            <a:tbl>
              <a:tblPr firstRow="1" bandRow="1">
                <a:tableStyleId>{69CF1AB2-1976-4502-BF36-3FF5EA218861}</a:tableStyleId>
              </a:tblPr>
              <a:tblGrid>
                <a:gridCol w="1877002">
                  <a:extLst>
                    <a:ext uri="{9D8B030D-6E8A-4147-A177-3AD203B41FA5}">
                      <a16:colId xmlns:a16="http://schemas.microsoft.com/office/drawing/2014/main" val="3842771435"/>
                    </a:ext>
                  </a:extLst>
                </a:gridCol>
              </a:tblGrid>
              <a:tr h="274979">
                <a:tc>
                  <a:txBody>
                    <a:bodyPr/>
                    <a:lstStyle/>
                    <a:p>
                      <a:pPr marL="0" lvl="0" algn="l" defTabSz="1016190" rtl="0" eaLnBrk="1" latinLnBrk="0" hangingPunct="1"/>
                      <a:r>
                        <a:rPr lang="en-US" sz="900" b="0" kern="1200">
                          <a:solidFill>
                            <a:schemeClr val="tx1"/>
                          </a:solidFill>
                        </a:rPr>
                        <a:t>Linux Docker Deployment</a:t>
                      </a:r>
                      <a:endParaRPr lang="en-US" sz="900" b="0" kern="1200">
                        <a:solidFill>
                          <a:schemeClr val="tx1"/>
                        </a:solidFill>
                        <a:latin typeface="+mn-lt"/>
                        <a:ea typeface="+mn-ea"/>
                        <a:cs typeface="+mn-cs"/>
                      </a:endParaRPr>
                    </a:p>
                  </a:txBody>
                  <a:tcPr marL="91437" marR="91437" marT="45718" marB="45718" anchor="ctr"/>
                </a:tc>
                <a:extLst>
                  <a:ext uri="{0D108BD9-81ED-4DB2-BD59-A6C34878D82A}">
                    <a16:rowId xmlns:a16="http://schemas.microsoft.com/office/drawing/2014/main" val="2459649253"/>
                  </a:ext>
                </a:extLst>
              </a:tr>
              <a:tr h="274979">
                <a:tc>
                  <a:txBody>
                    <a:bodyPr/>
                    <a:lstStyle/>
                    <a:p>
                      <a:pPr marL="0" lvl="0" algn="l" defTabSz="1016190" rtl="0" eaLnBrk="1" latinLnBrk="0" hangingPunct="1"/>
                      <a:r>
                        <a:rPr lang="en-US" sz="900" b="0" kern="1200">
                          <a:solidFill>
                            <a:schemeClr val="tx1"/>
                          </a:solidFill>
                        </a:rPr>
                        <a:t>Common Master Data (MDM)</a:t>
                      </a:r>
                      <a:endParaRPr lang="en-US" sz="900" b="0" kern="1200">
                        <a:solidFill>
                          <a:schemeClr val="tx1"/>
                        </a:solidFill>
                        <a:latin typeface="+mn-lt"/>
                        <a:ea typeface="+mn-ea"/>
                        <a:cs typeface="+mn-cs"/>
                      </a:endParaRPr>
                    </a:p>
                  </a:txBody>
                  <a:tcPr marL="91437" marR="91437" marT="45718" marB="45718" anchor="ctr"/>
                </a:tc>
                <a:extLst>
                  <a:ext uri="{0D108BD9-81ED-4DB2-BD59-A6C34878D82A}">
                    <a16:rowId xmlns:a16="http://schemas.microsoft.com/office/drawing/2014/main" val="3178116161"/>
                  </a:ext>
                </a:extLst>
              </a:tr>
              <a:tr h="466425">
                <a:tc>
                  <a:txBody>
                    <a:bodyPr/>
                    <a:lstStyle/>
                    <a:p>
                      <a:pPr marL="0" lvl="0" algn="l" defTabSz="1016190" rtl="0" eaLnBrk="1" latinLnBrk="0" hangingPunct="1"/>
                      <a:r>
                        <a:rPr lang="en-US" sz="900" b="0" kern="1200">
                          <a:solidFill>
                            <a:schemeClr val="tx1"/>
                          </a:solidFill>
                        </a:rPr>
                        <a:t>Health endpoint for basic monitoring / IAS Logging</a:t>
                      </a:r>
                      <a:endParaRPr lang="en-US" sz="900" b="0" kern="1200">
                        <a:solidFill>
                          <a:schemeClr val="tx1"/>
                        </a:solidFill>
                        <a:latin typeface="+mn-lt"/>
                        <a:ea typeface="+mn-ea"/>
                        <a:cs typeface="+mn-cs"/>
                      </a:endParaRPr>
                    </a:p>
                  </a:txBody>
                  <a:tcPr marL="91437" marR="91437" marT="45718" marB="45718" anchor="ctr"/>
                </a:tc>
                <a:extLst>
                  <a:ext uri="{0D108BD9-81ED-4DB2-BD59-A6C34878D82A}">
                    <a16:rowId xmlns:a16="http://schemas.microsoft.com/office/drawing/2014/main" val="1946843290"/>
                  </a:ext>
                </a:extLst>
              </a:tr>
              <a:tr h="443154">
                <a:tc>
                  <a:txBody>
                    <a:bodyPr/>
                    <a:lstStyle/>
                    <a:p>
                      <a:pPr marL="0" lvl="0" algn="l" defTabSz="1016190" rtl="0" eaLnBrk="1" latinLnBrk="0" hangingPunct="1"/>
                      <a:r>
                        <a:rPr lang="en-US" sz="900" b="0" kern="1200">
                          <a:solidFill>
                            <a:schemeClr val="dk1"/>
                          </a:solidFill>
                        </a:rPr>
                        <a:t>Module-spanning Security Concept / Found. Security SDK</a:t>
                      </a:r>
                      <a:endParaRPr lang="en-US" sz="900" b="0" kern="1200">
                        <a:solidFill>
                          <a:schemeClr val="dk1"/>
                        </a:solidFill>
                        <a:latin typeface="+mn-lt"/>
                        <a:ea typeface="+mn-ea"/>
                        <a:cs typeface="+mn-cs"/>
                      </a:endParaRPr>
                    </a:p>
                  </a:txBody>
                  <a:tcPr marL="91437" marR="91437" marT="45718" marB="45718" anchor="ctr"/>
                </a:tc>
                <a:extLst>
                  <a:ext uri="{0D108BD9-81ED-4DB2-BD59-A6C34878D82A}">
                    <a16:rowId xmlns:a16="http://schemas.microsoft.com/office/drawing/2014/main" val="1517448782"/>
                  </a:ext>
                </a:extLst>
              </a:tr>
              <a:tr h="443154">
                <a:tc>
                  <a:txBody>
                    <a:bodyPr/>
                    <a:lstStyle/>
                    <a:p>
                      <a:pPr marL="0" lvl="0" algn="l" defTabSz="1016190" rtl="0" eaLnBrk="1" latinLnBrk="0" hangingPunct="1"/>
                      <a:r>
                        <a:rPr lang="en-US" sz="900" b="0" kern="1200">
                          <a:solidFill>
                            <a:schemeClr val="dk1"/>
                          </a:solidFill>
                        </a:rPr>
                        <a:t>New module design (w/o </a:t>
                      </a:r>
                      <a:r>
                        <a:rPr lang="en-US" sz="900" b="0" kern="1200" err="1">
                          <a:solidFill>
                            <a:schemeClr val="dk1"/>
                          </a:solidFill>
                        </a:rPr>
                        <a:t>func</a:t>
                      </a:r>
                      <a:r>
                        <a:rPr lang="en-US" sz="900" b="0" kern="1200">
                          <a:solidFill>
                            <a:schemeClr val="dk1"/>
                          </a:solidFill>
                        </a:rPr>
                        <a:t>. overlap)</a:t>
                      </a:r>
                      <a:endParaRPr lang="en-US" sz="900" b="0" kern="1200">
                        <a:solidFill>
                          <a:schemeClr val="dk1"/>
                        </a:solidFill>
                        <a:latin typeface="+mn-lt"/>
                        <a:ea typeface="+mn-ea"/>
                        <a:cs typeface="+mn-cs"/>
                      </a:endParaRPr>
                    </a:p>
                  </a:txBody>
                  <a:tcPr marL="91437" marR="91437" marT="45718" marB="45718" anchor="ctr"/>
                </a:tc>
                <a:extLst>
                  <a:ext uri="{0D108BD9-81ED-4DB2-BD59-A6C34878D82A}">
                    <a16:rowId xmlns:a16="http://schemas.microsoft.com/office/drawing/2014/main" val="720280621"/>
                  </a:ext>
                </a:extLst>
              </a:tr>
            </a:tbl>
          </a:graphicData>
        </a:graphic>
      </p:graphicFrame>
      <p:graphicFrame>
        <p:nvGraphicFramePr>
          <p:cNvPr id="23" name="Tabelle 22">
            <a:extLst>
              <a:ext uri="{FF2B5EF4-FFF2-40B4-BE49-F238E27FC236}">
                <a16:creationId xmlns:a16="http://schemas.microsoft.com/office/drawing/2014/main" id="{788A6E61-B487-4F4A-9776-0642B80E95B4}"/>
              </a:ext>
            </a:extLst>
          </p:cNvPr>
          <p:cNvGraphicFramePr>
            <a:graphicFrameLocks noGrp="1"/>
          </p:cNvGraphicFramePr>
          <p:nvPr/>
        </p:nvGraphicFramePr>
        <p:xfrm>
          <a:off x="4522728" y="3560932"/>
          <a:ext cx="1896145" cy="1882926"/>
        </p:xfrm>
        <a:graphic>
          <a:graphicData uri="http://schemas.openxmlformats.org/drawingml/2006/table">
            <a:tbl>
              <a:tblPr firstRow="1" bandRow="1">
                <a:tableStyleId>{69CF1AB2-1976-4502-BF36-3FF5EA218861}</a:tableStyleId>
              </a:tblPr>
              <a:tblGrid>
                <a:gridCol w="1896145">
                  <a:extLst>
                    <a:ext uri="{9D8B030D-6E8A-4147-A177-3AD203B41FA5}">
                      <a16:colId xmlns:a16="http://schemas.microsoft.com/office/drawing/2014/main" val="3530083521"/>
                    </a:ext>
                  </a:extLst>
                </a:gridCol>
              </a:tblGrid>
              <a:tr h="375884">
                <a:tc>
                  <a:txBody>
                    <a:bodyPr/>
                    <a:lstStyle/>
                    <a:p>
                      <a:pPr marL="0" lvl="0" algn="l" defTabSz="1016190" rtl="0" eaLnBrk="1" latinLnBrk="0" hangingPunct="1"/>
                      <a:r>
                        <a:rPr lang="en-US" sz="900" b="0" kern="1200">
                          <a:solidFill>
                            <a:schemeClr val="dk1"/>
                          </a:solidFill>
                          <a:latin typeface="+mn-lt"/>
                          <a:ea typeface="+mn-ea"/>
                          <a:cs typeface="+mn-cs"/>
                        </a:rPr>
                        <a:t>Multi Database Support</a:t>
                      </a:r>
                    </a:p>
                  </a:txBody>
                  <a:tcPr marL="91437" marR="91437" marT="45718" marB="45718" anchor="ctr"/>
                </a:tc>
                <a:extLst>
                  <a:ext uri="{0D108BD9-81ED-4DB2-BD59-A6C34878D82A}">
                    <a16:rowId xmlns:a16="http://schemas.microsoft.com/office/drawing/2014/main" val="1989111"/>
                  </a:ext>
                </a:extLst>
              </a:tr>
              <a:tr h="375884">
                <a:tc>
                  <a:txBody>
                    <a:bodyPr/>
                    <a:lstStyle/>
                    <a:p>
                      <a:pPr marL="0" lvl="0" algn="l" defTabSz="1016190" rtl="0" eaLnBrk="1" latinLnBrk="0" hangingPunct="1"/>
                      <a:r>
                        <a:rPr lang="en-US" sz="900" b="0" kern="1200">
                          <a:solidFill>
                            <a:schemeClr val="dk1"/>
                          </a:solidFill>
                          <a:latin typeface="+mn-lt"/>
                          <a:ea typeface="+mn-ea"/>
                          <a:cs typeface="+mn-cs"/>
                        </a:rPr>
                        <a:t>Multi Tenancy</a:t>
                      </a:r>
                    </a:p>
                  </a:txBody>
                  <a:tcPr marL="91437" marR="91437" marT="45718" marB="45718" anchor="ctr"/>
                </a:tc>
                <a:extLst>
                  <a:ext uri="{0D108BD9-81ED-4DB2-BD59-A6C34878D82A}">
                    <a16:rowId xmlns:a16="http://schemas.microsoft.com/office/drawing/2014/main" val="2080959680"/>
                  </a:ext>
                </a:extLst>
              </a:tr>
              <a:tr h="375884">
                <a:tc>
                  <a:txBody>
                    <a:bodyPr/>
                    <a:lstStyle/>
                    <a:p>
                      <a:pPr marL="0" lvl="0" algn="l" defTabSz="1016190" rtl="0" eaLnBrk="1" latinLnBrk="0" hangingPunct="1"/>
                      <a:r>
                        <a:rPr lang="en-US" sz="900" b="0" kern="1200">
                          <a:solidFill>
                            <a:schemeClr val="dk1"/>
                          </a:solidFill>
                          <a:latin typeface="+mn-lt"/>
                          <a:ea typeface="+mn-ea"/>
                          <a:cs typeface="+mn-cs"/>
                        </a:rPr>
                        <a:t>Common UX Concept</a:t>
                      </a:r>
                    </a:p>
                  </a:txBody>
                  <a:tcPr marL="91437" marR="91437" marT="45718" marB="45718" anchor="ctr"/>
                </a:tc>
                <a:extLst>
                  <a:ext uri="{0D108BD9-81ED-4DB2-BD59-A6C34878D82A}">
                    <a16:rowId xmlns:a16="http://schemas.microsoft.com/office/drawing/2014/main" val="377677043"/>
                  </a:ext>
                </a:extLst>
              </a:tr>
              <a:tr h="375884">
                <a:tc>
                  <a:txBody>
                    <a:bodyPr/>
                    <a:lstStyle/>
                    <a:p>
                      <a:pPr marL="0" lvl="0" algn="l" defTabSz="1016190" rtl="0" eaLnBrk="1" latinLnBrk="0" hangingPunct="1"/>
                      <a:r>
                        <a:rPr lang="en-US" sz="900" b="0" kern="1200">
                          <a:solidFill>
                            <a:schemeClr val="dk1"/>
                          </a:solidFill>
                          <a:latin typeface="+mn-lt"/>
                          <a:ea typeface="+mn-ea"/>
                          <a:cs typeface="+mn-cs"/>
                        </a:rPr>
                        <a:t>Support of Integration Events</a:t>
                      </a:r>
                    </a:p>
                  </a:txBody>
                  <a:tcPr marL="91437" marR="91437" marT="45718" marB="45718" anchor="ctr"/>
                </a:tc>
                <a:extLst>
                  <a:ext uri="{0D108BD9-81ED-4DB2-BD59-A6C34878D82A}">
                    <a16:rowId xmlns:a16="http://schemas.microsoft.com/office/drawing/2014/main" val="2418013958"/>
                  </a:ext>
                </a:extLst>
              </a:tr>
              <a:tr h="379390">
                <a:tc>
                  <a:txBody>
                    <a:bodyPr/>
                    <a:lstStyle/>
                    <a:p>
                      <a:pPr marL="0" lvl="0" algn="l" defTabSz="1016190" rtl="0" eaLnBrk="1" latinLnBrk="0" hangingPunct="1"/>
                      <a:r>
                        <a:rPr lang="en-US" sz="900" b="0" kern="1200">
                          <a:solidFill>
                            <a:schemeClr val="dk1"/>
                          </a:solidFill>
                          <a:latin typeface="+mn-lt"/>
                          <a:ea typeface="+mn-ea"/>
                          <a:cs typeface="+mn-cs"/>
                        </a:rPr>
                        <a:t>Support of automated system testing</a:t>
                      </a:r>
                    </a:p>
                  </a:txBody>
                  <a:tcPr marL="91437" marR="91437" marT="45718" marB="45718" anchor="ctr"/>
                </a:tc>
                <a:extLst>
                  <a:ext uri="{0D108BD9-81ED-4DB2-BD59-A6C34878D82A}">
                    <a16:rowId xmlns:a16="http://schemas.microsoft.com/office/drawing/2014/main" val="209853047"/>
                  </a:ext>
                </a:extLst>
              </a:tr>
            </a:tbl>
          </a:graphicData>
        </a:graphic>
      </p:graphicFrame>
      <p:sp>
        <p:nvSpPr>
          <p:cNvPr id="24" name="Rechteck 23">
            <a:extLst>
              <a:ext uri="{FF2B5EF4-FFF2-40B4-BE49-F238E27FC236}">
                <a16:creationId xmlns:a16="http://schemas.microsoft.com/office/drawing/2014/main" id="{21E24660-CA0D-4947-89B9-ADA731CE141E}"/>
              </a:ext>
            </a:extLst>
          </p:cNvPr>
          <p:cNvSpPr/>
          <p:nvPr/>
        </p:nvSpPr>
        <p:spPr>
          <a:xfrm>
            <a:off x="6559247" y="1746974"/>
            <a:ext cx="4150753" cy="3656179"/>
          </a:xfrm>
          <a:prstGeom prst="rect">
            <a:avLst/>
          </a:prstGeom>
          <a:solidFill>
            <a:schemeClr val="bg1">
              <a:lumMod val="95000"/>
            </a:schemeClr>
          </a:solidFill>
          <a:ln w="9525" cap="flat" cmpd="sng" algn="ctr">
            <a:noFill/>
            <a:prstDash val="solid"/>
          </a:ln>
          <a:effectLst/>
        </p:spPr>
        <p:txBody>
          <a:bodyPr rtlCol="0" anchor="t"/>
          <a:lstStyle/>
          <a:p>
            <a:pPr>
              <a:spcBef>
                <a:spcPts val="1080"/>
              </a:spcBef>
              <a:spcAft>
                <a:spcPts val="540"/>
              </a:spcAft>
            </a:pPr>
            <a:r>
              <a:rPr lang="en-GB" b="1" kern="0" dirty="0">
                <a:solidFill>
                  <a:srgbClr val="000000"/>
                </a:solidFill>
                <a:latin typeface="Bosch Office Sans"/>
              </a:rPr>
              <a:t>Relevant topics </a:t>
            </a:r>
            <a:r>
              <a:rPr lang="en-GB" kern="0" dirty="0">
                <a:solidFill>
                  <a:srgbClr val="000000"/>
                </a:solidFill>
                <a:latin typeface="Bosch Office Sans"/>
              </a:rPr>
              <a:t>(not a closed list)</a:t>
            </a:r>
          </a:p>
          <a:p>
            <a:pPr marL="285750" indent="-285750">
              <a:spcBef>
                <a:spcPts val="1080"/>
              </a:spcBef>
              <a:spcAft>
                <a:spcPts val="540"/>
              </a:spcAft>
              <a:buFont typeface="Arial" panose="020B0604020202020204" pitchFamily="34" charset="0"/>
              <a:buChar char="•"/>
            </a:pPr>
            <a:r>
              <a:rPr lang="en-GB" kern="0" dirty="0">
                <a:solidFill>
                  <a:srgbClr val="000000"/>
                </a:solidFill>
                <a:latin typeface="Bosch Office Sans"/>
              </a:rPr>
              <a:t>Legal requirements from target markets</a:t>
            </a:r>
          </a:p>
          <a:p>
            <a:pPr marL="285750" indent="-285750">
              <a:spcBef>
                <a:spcPts val="1080"/>
              </a:spcBef>
              <a:spcAft>
                <a:spcPts val="540"/>
              </a:spcAft>
              <a:buFont typeface="Arial" panose="020B0604020202020204" pitchFamily="34" charset="0"/>
              <a:buChar char="•"/>
            </a:pPr>
            <a:r>
              <a:rPr lang="en-GB" kern="0" dirty="0">
                <a:solidFill>
                  <a:srgbClr val="000000"/>
                </a:solidFill>
                <a:latin typeface="Bosch Office Sans"/>
              </a:rPr>
              <a:t>BCI and BOSCH norms and standards </a:t>
            </a:r>
          </a:p>
          <a:p>
            <a:pPr marL="285750" indent="-285750">
              <a:spcBef>
                <a:spcPts val="1080"/>
              </a:spcBef>
              <a:spcAft>
                <a:spcPts val="540"/>
              </a:spcAft>
              <a:buFont typeface="Arial" panose="020B0604020202020204" pitchFamily="34" charset="0"/>
              <a:buChar char="•"/>
            </a:pPr>
            <a:r>
              <a:rPr lang="en-GB" kern="0" dirty="0">
                <a:solidFill>
                  <a:srgbClr val="000000"/>
                </a:solidFill>
                <a:latin typeface="Bosch Office Sans"/>
              </a:rPr>
              <a:t>Security PEP (e. g. Security Concept)</a:t>
            </a:r>
          </a:p>
          <a:p>
            <a:pPr marL="285750" indent="-285750">
              <a:spcBef>
                <a:spcPts val="1080"/>
              </a:spcBef>
              <a:spcAft>
                <a:spcPts val="540"/>
              </a:spcAft>
              <a:buFont typeface="Arial" panose="020B0604020202020204" pitchFamily="34" charset="0"/>
              <a:buChar char="•"/>
            </a:pPr>
            <a:r>
              <a:rPr lang="en-GB" kern="0" dirty="0">
                <a:solidFill>
                  <a:srgbClr val="000000"/>
                </a:solidFill>
                <a:latin typeface="Bosch Office Sans"/>
              </a:rPr>
              <a:t>Data Protection</a:t>
            </a:r>
          </a:p>
          <a:p>
            <a:pPr marL="285750" indent="-285750">
              <a:spcBef>
                <a:spcPts val="1080"/>
              </a:spcBef>
              <a:spcAft>
                <a:spcPts val="540"/>
              </a:spcAft>
              <a:buFont typeface="Arial" panose="020B0604020202020204" pitchFamily="34" charset="0"/>
              <a:buChar char="•"/>
            </a:pPr>
            <a:endParaRPr lang="en-GB" kern="0" dirty="0">
              <a:solidFill>
                <a:srgbClr val="000000"/>
              </a:solidFill>
              <a:latin typeface="Bosch Office Sans"/>
            </a:endParaRPr>
          </a:p>
        </p:txBody>
      </p:sp>
      <p:sp>
        <p:nvSpPr>
          <p:cNvPr id="25" name="Rechteck 24">
            <a:extLst>
              <a:ext uri="{FF2B5EF4-FFF2-40B4-BE49-F238E27FC236}">
                <a16:creationId xmlns:a16="http://schemas.microsoft.com/office/drawing/2014/main" id="{30174C9D-949A-094F-8147-C0B373E36A8B}"/>
              </a:ext>
            </a:extLst>
          </p:cNvPr>
          <p:cNvSpPr/>
          <p:nvPr/>
        </p:nvSpPr>
        <p:spPr>
          <a:xfrm>
            <a:off x="6559247" y="1247303"/>
            <a:ext cx="4150753" cy="388787"/>
          </a:xfrm>
          <a:prstGeom prst="rect">
            <a:avLst/>
          </a:prstGeom>
          <a:solidFill>
            <a:srgbClr val="FF0000"/>
          </a:solidFill>
          <a:ln w="9525" cap="flat" cmpd="sng" algn="ctr">
            <a:noFill/>
            <a:prstDash val="solid"/>
          </a:ln>
          <a:effectLst/>
        </p:spPr>
        <p:txBody>
          <a:bodyPr rtlCol="0" anchor="ctr"/>
          <a:lstStyle/>
          <a:p>
            <a:pPr algn="ctr" defTabSz="822686" fontAlgn="auto">
              <a:spcBef>
                <a:spcPts val="0"/>
              </a:spcBef>
              <a:spcAft>
                <a:spcPts val="0"/>
              </a:spcAft>
            </a:pPr>
            <a:r>
              <a:rPr lang="en-GB" sz="1619" b="1" kern="0" dirty="0">
                <a:solidFill>
                  <a:schemeClr val="bg1"/>
                </a:solidFill>
                <a:latin typeface="Bosch Office Sans"/>
              </a:rPr>
              <a:t>Legal Compliance</a:t>
            </a:r>
          </a:p>
        </p:txBody>
      </p:sp>
    </p:spTree>
    <p:extLst>
      <p:ext uri="{BB962C8B-B14F-4D97-AF65-F5344CB8AC3E}">
        <p14:creationId xmlns:p14="http://schemas.microsoft.com/office/powerpoint/2010/main" val="1944657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B547C0-6AAC-4EF8-8BE0-D4447A095D28}"/>
              </a:ext>
            </a:extLst>
          </p:cNvPr>
          <p:cNvSpPr>
            <a:spLocks noGrp="1"/>
          </p:cNvSpPr>
          <p:nvPr>
            <p:ph type="title"/>
          </p:nvPr>
        </p:nvSpPr>
        <p:spPr/>
        <p:txBody>
          <a:bodyPr/>
          <a:lstStyle/>
          <a:p>
            <a:r>
              <a:rPr lang="de-DE" dirty="0"/>
              <a:t>BCI Portfolio &amp; Agile Organization</a:t>
            </a:r>
          </a:p>
        </p:txBody>
      </p:sp>
      <p:sp>
        <p:nvSpPr>
          <p:cNvPr id="3" name="Textplatzhalter 2">
            <a:extLst>
              <a:ext uri="{FF2B5EF4-FFF2-40B4-BE49-F238E27FC236}">
                <a16:creationId xmlns:a16="http://schemas.microsoft.com/office/drawing/2014/main" id="{A726DF68-191C-4AF4-B060-49C3FB9895C0}"/>
              </a:ext>
            </a:extLst>
          </p:cNvPr>
          <p:cNvSpPr>
            <a:spLocks noGrp="1"/>
          </p:cNvSpPr>
          <p:nvPr>
            <p:ph type="body" sz="quarter" idx="15"/>
          </p:nvPr>
        </p:nvSpPr>
        <p:spPr/>
        <p:txBody>
          <a:bodyPr/>
          <a:lstStyle/>
          <a:p>
            <a:r>
              <a:rPr lang="de-DE" dirty="0"/>
              <a:t>SAFe @ BCI</a:t>
            </a:r>
            <a:endParaRPr lang="en-US" dirty="0"/>
          </a:p>
        </p:txBody>
      </p:sp>
      <p:sp>
        <p:nvSpPr>
          <p:cNvPr id="30" name="Rechteck 5">
            <a:extLst>
              <a:ext uri="{FF2B5EF4-FFF2-40B4-BE49-F238E27FC236}">
                <a16:creationId xmlns:a16="http://schemas.microsoft.com/office/drawing/2014/main" id="{C514FB9A-6A5E-4FDD-87A5-9B8D0D79902A}"/>
              </a:ext>
            </a:extLst>
          </p:cNvPr>
          <p:cNvSpPr/>
          <p:nvPr/>
        </p:nvSpPr>
        <p:spPr>
          <a:xfrm>
            <a:off x="2723075" y="1563470"/>
            <a:ext cx="8070824" cy="360000"/>
          </a:xfrm>
          <a:prstGeom prst="rect">
            <a:avLst/>
          </a:prstGeom>
          <a:solidFill>
            <a:srgbClr val="00512A"/>
          </a:solidFill>
          <a:ln w="6350" cap="flat" cmpd="sng" algn="ctr">
            <a:solidFill>
              <a:schemeClr val="bg2">
                <a:lumMod val="20000"/>
                <a:lumOff val="80000"/>
              </a:schemeClr>
            </a:solidFill>
            <a:prstDash val="solid"/>
            <a:round/>
            <a:headEnd type="none" w="med" len="med"/>
            <a:tailEnd type="none" w="med" len="med"/>
          </a:ln>
          <a:effectLst/>
        </p:spPr>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Bosch Office Sans"/>
                <a:ea typeface="+mn-ea"/>
                <a:cs typeface="+mn-cs"/>
              </a:rPr>
              <a:t>Nexeed IAS, Nexeed Automation, Bosch Semantic Stack (RBS)</a:t>
            </a:r>
          </a:p>
        </p:txBody>
      </p:sp>
      <p:sp>
        <p:nvSpPr>
          <p:cNvPr id="31" name="Rechteck 6">
            <a:extLst>
              <a:ext uri="{FF2B5EF4-FFF2-40B4-BE49-F238E27FC236}">
                <a16:creationId xmlns:a16="http://schemas.microsoft.com/office/drawing/2014/main" id="{D8F0AD6C-AE37-412C-A321-F1016F634EC1}"/>
              </a:ext>
            </a:extLst>
          </p:cNvPr>
          <p:cNvSpPr/>
          <p:nvPr/>
        </p:nvSpPr>
        <p:spPr>
          <a:xfrm>
            <a:off x="250920" y="2066641"/>
            <a:ext cx="2160000" cy="360000"/>
          </a:xfrm>
          <a:prstGeom prst="rect">
            <a:avLst/>
          </a:prstGeom>
          <a:solidFill>
            <a:srgbClr val="00884A"/>
          </a:solidFill>
          <a:ln w="12700" cap="flat" cmpd="sng" algn="ctr">
            <a:solidFill>
              <a:schemeClr val="bg2">
                <a:lumMod val="20000"/>
                <a:lumOff val="80000"/>
              </a:schemeClr>
            </a:solidFill>
            <a:prstDash val="solid"/>
            <a:round/>
            <a:headEnd type="none" w="med" len="med"/>
            <a:tailEnd type="none" w="med" len="med"/>
          </a:ln>
          <a:effectLst/>
        </p:spPr>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Bosch Office Sans"/>
                <a:ea typeface="+mn-ea"/>
                <a:cs typeface="+mn-cs"/>
              </a:rPr>
              <a:t>Solution</a:t>
            </a:r>
          </a:p>
        </p:txBody>
      </p:sp>
      <p:sp>
        <p:nvSpPr>
          <p:cNvPr id="35" name="Rechteck 7">
            <a:extLst>
              <a:ext uri="{FF2B5EF4-FFF2-40B4-BE49-F238E27FC236}">
                <a16:creationId xmlns:a16="http://schemas.microsoft.com/office/drawing/2014/main" id="{668FBB3E-867C-44A3-A1DC-1C9828815FCE}"/>
              </a:ext>
            </a:extLst>
          </p:cNvPr>
          <p:cNvSpPr/>
          <p:nvPr/>
        </p:nvSpPr>
        <p:spPr>
          <a:xfrm>
            <a:off x="2723075" y="2071276"/>
            <a:ext cx="5666778" cy="360000"/>
          </a:xfrm>
          <a:prstGeom prst="rect">
            <a:avLst/>
          </a:prstGeom>
          <a:solidFill>
            <a:srgbClr val="00884A"/>
          </a:solidFill>
          <a:ln w="12700" cap="flat" cmpd="sng" algn="ctr">
            <a:solidFill>
              <a:schemeClr val="bg2">
                <a:lumMod val="20000"/>
                <a:lumOff val="80000"/>
              </a:schemeClr>
            </a:solidFill>
            <a:prstDash val="solid"/>
            <a:round/>
            <a:headEnd type="none" w="med" len="med"/>
            <a:tailEnd type="none" w="med" len="med"/>
          </a:ln>
          <a:effectLst/>
        </p:spPr>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Bosch Office Sans"/>
                <a:ea typeface="+mn-ea"/>
                <a:cs typeface="+mn-cs"/>
              </a:rPr>
              <a:t>Nexeed IAS*</a:t>
            </a:r>
          </a:p>
        </p:txBody>
      </p:sp>
      <p:sp>
        <p:nvSpPr>
          <p:cNvPr id="36" name="Rechteck 36">
            <a:extLst>
              <a:ext uri="{FF2B5EF4-FFF2-40B4-BE49-F238E27FC236}">
                <a16:creationId xmlns:a16="http://schemas.microsoft.com/office/drawing/2014/main" id="{41424A4D-94B7-4650-9F21-6C44C40BBC6A}"/>
              </a:ext>
            </a:extLst>
          </p:cNvPr>
          <p:cNvSpPr/>
          <p:nvPr/>
        </p:nvSpPr>
        <p:spPr>
          <a:xfrm>
            <a:off x="5601488" y="2561854"/>
            <a:ext cx="1368000" cy="720000"/>
          </a:xfrm>
          <a:prstGeom prst="rect">
            <a:avLst/>
          </a:prstGeom>
          <a:solidFill>
            <a:srgbClr val="00884A">
              <a:alpha val="50000"/>
            </a:srgbClr>
          </a:solidFill>
          <a:ln w="12700" cap="flat" cmpd="sng" algn="ctr">
            <a:solidFill>
              <a:schemeClr val="bg2">
                <a:lumMod val="20000"/>
                <a:lumOff val="80000"/>
              </a:schemeClr>
            </a:solidFill>
            <a:prstDash val="solid"/>
            <a:round/>
            <a:headEnd type="none" w="med" len="med"/>
            <a:tailEnd type="none" w="med" len="med"/>
          </a:ln>
          <a:effectLst/>
        </p:spPr>
        <p:txBody>
          <a:bodyPr lIns="36000" tIns="36000" rIns="36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Bosch Office Sans"/>
                <a:ea typeface="+mn-ea"/>
                <a:cs typeface="+mn-cs"/>
              </a:rPr>
              <a:t>ART 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Bosch Office Sans"/>
                <a:ea typeface="+mn-ea"/>
                <a:cs typeface="+mn-cs"/>
              </a:rPr>
              <a:t>Shopfloor Management / Intralogistics</a:t>
            </a:r>
          </a:p>
        </p:txBody>
      </p:sp>
      <p:sp>
        <p:nvSpPr>
          <p:cNvPr id="38" name="Rechteck 48">
            <a:extLst>
              <a:ext uri="{FF2B5EF4-FFF2-40B4-BE49-F238E27FC236}">
                <a16:creationId xmlns:a16="http://schemas.microsoft.com/office/drawing/2014/main" id="{A155AC3F-E749-4D13-8FA1-38C361903485}"/>
              </a:ext>
            </a:extLst>
          </p:cNvPr>
          <p:cNvSpPr/>
          <p:nvPr/>
        </p:nvSpPr>
        <p:spPr>
          <a:xfrm>
            <a:off x="2723075" y="2569812"/>
            <a:ext cx="1332000" cy="720000"/>
          </a:xfrm>
          <a:prstGeom prst="rect">
            <a:avLst/>
          </a:prstGeom>
          <a:solidFill>
            <a:srgbClr val="00884A">
              <a:alpha val="50000"/>
            </a:srgbClr>
          </a:solidFill>
          <a:ln w="12700" cap="flat" cmpd="sng" algn="ctr">
            <a:solidFill>
              <a:schemeClr val="bg2">
                <a:lumMod val="20000"/>
                <a:lumOff val="80000"/>
              </a:schemeClr>
            </a:solidFill>
            <a:prstDash val="solid"/>
            <a:round/>
            <a:headEnd type="none" w="med" len="med"/>
            <a:tailEnd type="none" w="med" len="med"/>
          </a:ln>
          <a:effectLst/>
        </p:spPr>
        <p:txBody>
          <a:bodyPr lIns="36000" tIns="36000" rIns="36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Bosch Office Sans"/>
                <a:ea typeface="+mn-ea"/>
                <a:cs typeface="+mn-cs"/>
              </a:rPr>
              <a:t>ART 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Bosch Office Sans"/>
                <a:ea typeface="+mn-ea"/>
                <a:cs typeface="+mn-cs"/>
              </a:rPr>
              <a:t>Operating Base</a:t>
            </a:r>
          </a:p>
        </p:txBody>
      </p:sp>
      <p:sp>
        <p:nvSpPr>
          <p:cNvPr id="39" name="Rechteck 55">
            <a:extLst>
              <a:ext uri="{FF2B5EF4-FFF2-40B4-BE49-F238E27FC236}">
                <a16:creationId xmlns:a16="http://schemas.microsoft.com/office/drawing/2014/main" id="{C72A62E7-FAE5-4CBC-9D32-CB5EEF83B028}"/>
              </a:ext>
            </a:extLst>
          </p:cNvPr>
          <p:cNvSpPr/>
          <p:nvPr/>
        </p:nvSpPr>
        <p:spPr>
          <a:xfrm>
            <a:off x="8511876" y="2559342"/>
            <a:ext cx="1224000" cy="720000"/>
          </a:xfrm>
          <a:prstGeom prst="rect">
            <a:avLst/>
          </a:prstGeom>
          <a:solidFill>
            <a:srgbClr val="00884A">
              <a:alpha val="50000"/>
            </a:srgbClr>
          </a:solidFill>
          <a:ln w="12700" cap="flat" cmpd="sng" algn="ctr">
            <a:solidFill>
              <a:schemeClr val="bg2">
                <a:lumMod val="20000"/>
                <a:lumOff val="80000"/>
              </a:schemeClr>
            </a:solidFill>
            <a:prstDash val="solid"/>
            <a:round/>
            <a:headEnd type="none" w="med" len="med"/>
            <a:tailEnd type="none" w="med" len="med"/>
          </a:ln>
          <a:effectLst/>
        </p:spPr>
        <p:txBody>
          <a:bodyPr lIns="36000" tIns="36000" rIns="36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Bosch Office Sans"/>
                <a:ea typeface="+mn-ea"/>
                <a:cs typeface="+mn-cs"/>
              </a:rPr>
              <a:t>ART 5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Bosch Office Sans"/>
                <a:ea typeface="+mn-ea"/>
                <a:cs typeface="+mn-cs"/>
              </a:rPr>
              <a:t>Nexeed Automation*</a:t>
            </a:r>
          </a:p>
        </p:txBody>
      </p:sp>
      <p:sp>
        <p:nvSpPr>
          <p:cNvPr id="40" name="Rechteck 60">
            <a:extLst>
              <a:ext uri="{FF2B5EF4-FFF2-40B4-BE49-F238E27FC236}">
                <a16:creationId xmlns:a16="http://schemas.microsoft.com/office/drawing/2014/main" id="{C8FBFEB0-0CA9-45FE-B570-168347E6DD52}"/>
              </a:ext>
            </a:extLst>
          </p:cNvPr>
          <p:cNvSpPr/>
          <p:nvPr/>
        </p:nvSpPr>
        <p:spPr>
          <a:xfrm>
            <a:off x="250920" y="1563470"/>
            <a:ext cx="2160000" cy="360000"/>
          </a:xfrm>
          <a:prstGeom prst="rect">
            <a:avLst/>
          </a:prstGeom>
          <a:solidFill>
            <a:srgbClr val="00512A"/>
          </a:solidFill>
          <a:ln w="9525" cap="flat" cmpd="sng" algn="ctr">
            <a:solidFill>
              <a:schemeClr val="bg2">
                <a:lumMod val="20000"/>
                <a:lumOff val="80000"/>
              </a:schemeClr>
            </a:solidFill>
            <a:prstDash val="solid"/>
            <a:round/>
            <a:headEnd type="none" w="med" len="med"/>
            <a:tailEnd type="none" w="med" len="med"/>
          </a:ln>
          <a:effectLst/>
        </p:spPr>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Bosch Office Sans"/>
                <a:ea typeface="+mn-ea"/>
                <a:cs typeface="+mn-cs"/>
              </a:rPr>
              <a:t>Portfolio</a:t>
            </a:r>
          </a:p>
        </p:txBody>
      </p:sp>
      <p:sp>
        <p:nvSpPr>
          <p:cNvPr id="41" name="Rechteck 68">
            <a:extLst>
              <a:ext uri="{FF2B5EF4-FFF2-40B4-BE49-F238E27FC236}">
                <a16:creationId xmlns:a16="http://schemas.microsoft.com/office/drawing/2014/main" id="{A97DE87C-52B8-4406-8AF9-B802EC0AD955}"/>
              </a:ext>
            </a:extLst>
          </p:cNvPr>
          <p:cNvSpPr/>
          <p:nvPr/>
        </p:nvSpPr>
        <p:spPr>
          <a:xfrm>
            <a:off x="250920" y="2569812"/>
            <a:ext cx="2160000" cy="720000"/>
          </a:xfrm>
          <a:prstGeom prst="rect">
            <a:avLst/>
          </a:prstGeom>
          <a:solidFill>
            <a:srgbClr val="00884A">
              <a:alpha val="50000"/>
            </a:srgbClr>
          </a:solidFill>
          <a:ln w="12700" cap="flat" cmpd="sng" algn="ctr">
            <a:solidFill>
              <a:schemeClr val="bg2">
                <a:lumMod val="20000"/>
                <a:lumOff val="80000"/>
              </a:schemeClr>
            </a:solidFill>
            <a:prstDash val="solid"/>
            <a:round/>
            <a:headEnd type="none" w="med" len="med"/>
            <a:tailEnd type="none" w="med" len="med"/>
          </a:ln>
          <a:effectLst/>
        </p:spPr>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Bosch Office Sans"/>
                <a:ea typeface="+mn-ea"/>
                <a:cs typeface="+mn-cs"/>
              </a:rPr>
              <a:t>Program</a:t>
            </a:r>
          </a:p>
        </p:txBody>
      </p:sp>
      <p:sp>
        <p:nvSpPr>
          <p:cNvPr id="42" name="Rechteck 69">
            <a:extLst>
              <a:ext uri="{FF2B5EF4-FFF2-40B4-BE49-F238E27FC236}">
                <a16:creationId xmlns:a16="http://schemas.microsoft.com/office/drawing/2014/main" id="{5252DC17-9FC5-47D6-8A6F-BF824789D5AE}"/>
              </a:ext>
            </a:extLst>
          </p:cNvPr>
          <p:cNvSpPr/>
          <p:nvPr/>
        </p:nvSpPr>
        <p:spPr>
          <a:xfrm>
            <a:off x="4181123" y="2559342"/>
            <a:ext cx="1332000" cy="720000"/>
          </a:xfrm>
          <a:prstGeom prst="rect">
            <a:avLst/>
          </a:prstGeom>
          <a:solidFill>
            <a:srgbClr val="00884A">
              <a:alpha val="50000"/>
            </a:srgbClr>
          </a:solidFill>
          <a:ln w="12700" cap="flat" cmpd="sng" algn="ctr">
            <a:solidFill>
              <a:schemeClr val="bg2">
                <a:lumMod val="20000"/>
                <a:lumOff val="80000"/>
              </a:schemeClr>
            </a:solidFill>
            <a:prstDash val="solid"/>
            <a:round/>
            <a:headEnd type="none" w="med" len="med"/>
            <a:tailEnd type="none" w="med" len="med"/>
          </a:ln>
          <a:effectLst/>
        </p:spPr>
        <p:txBody>
          <a:bodyPr lIns="36000" tIns="36000" rIns="36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Bosch Office Sans"/>
                <a:ea typeface="+mn-ea"/>
                <a:cs typeface="+mn-cs"/>
              </a:rPr>
              <a:t>ART 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Bosch Office Sans"/>
                <a:ea typeface="+mn-ea"/>
                <a:cs typeface="+mn-cs"/>
              </a:rPr>
              <a:t>Execution</a:t>
            </a:r>
          </a:p>
        </p:txBody>
      </p:sp>
      <p:sp>
        <p:nvSpPr>
          <p:cNvPr id="43" name="Rechteck 70">
            <a:extLst>
              <a:ext uri="{FF2B5EF4-FFF2-40B4-BE49-F238E27FC236}">
                <a16:creationId xmlns:a16="http://schemas.microsoft.com/office/drawing/2014/main" id="{C0DB9684-CF3B-4241-A6D9-6DBBDF7E2F9B}"/>
              </a:ext>
            </a:extLst>
          </p:cNvPr>
          <p:cNvSpPr/>
          <p:nvPr/>
        </p:nvSpPr>
        <p:spPr>
          <a:xfrm>
            <a:off x="250920" y="3432982"/>
            <a:ext cx="2160000" cy="1332000"/>
          </a:xfrm>
          <a:prstGeom prst="rect">
            <a:avLst/>
          </a:prstGeom>
          <a:solidFill>
            <a:schemeClr val="accent6">
              <a:lumMod val="75000"/>
              <a:lumOff val="25000"/>
              <a:alpha val="30000"/>
            </a:schemeClr>
          </a:solidFill>
          <a:ln w="12700" cap="flat" cmpd="sng" algn="ctr">
            <a:solidFill>
              <a:schemeClr val="bg2">
                <a:lumMod val="20000"/>
                <a:lumOff val="80000"/>
              </a:schemeClr>
            </a:solidFill>
            <a:prstDash val="solid"/>
            <a:round/>
            <a:headEnd type="none" w="med" len="med"/>
            <a:tailEnd type="none" w="med" len="med"/>
          </a:ln>
          <a:effectLst/>
        </p:spPr>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Bosch Office Sans"/>
                <a:ea typeface="+mn-ea"/>
                <a:cs typeface="+mn-cs"/>
              </a:rPr>
              <a:t>Team</a:t>
            </a:r>
          </a:p>
        </p:txBody>
      </p:sp>
      <p:sp>
        <p:nvSpPr>
          <p:cNvPr id="44" name="Rechteck 76">
            <a:extLst>
              <a:ext uri="{FF2B5EF4-FFF2-40B4-BE49-F238E27FC236}">
                <a16:creationId xmlns:a16="http://schemas.microsoft.com/office/drawing/2014/main" id="{F6D26F83-78FE-4358-9743-CBEB660E3ED4}"/>
              </a:ext>
            </a:extLst>
          </p:cNvPr>
          <p:cNvSpPr/>
          <p:nvPr/>
        </p:nvSpPr>
        <p:spPr>
          <a:xfrm>
            <a:off x="9754719" y="2559342"/>
            <a:ext cx="1080000" cy="720000"/>
          </a:xfrm>
          <a:prstGeom prst="rect">
            <a:avLst/>
          </a:prstGeom>
          <a:solidFill>
            <a:srgbClr val="00884A">
              <a:alpha val="50000"/>
            </a:srgbClr>
          </a:solidFill>
          <a:ln w="12700" cap="flat" cmpd="sng" algn="ctr">
            <a:solidFill>
              <a:schemeClr val="bg2">
                <a:lumMod val="20000"/>
                <a:lumOff val="80000"/>
              </a:schemeClr>
            </a:solidFill>
            <a:prstDash val="solid"/>
            <a:round/>
            <a:headEnd type="none" w="med" len="med"/>
            <a:tailEnd type="none" w="med" len="med"/>
          </a:ln>
          <a:effectLst/>
        </p:spPr>
        <p:txBody>
          <a:bodyPr lIns="36000" tIns="36000" rIns="36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Bosch Office Sans"/>
                <a:ea typeface="+mn-ea"/>
                <a:cs typeface="+mn-cs"/>
              </a:rPr>
              <a:t>ART42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Bosch Office Sans"/>
                <a:ea typeface="+mn-ea"/>
                <a:cs typeface="+mn-cs"/>
              </a:rPr>
              <a:t>Bosch Semantic Stack*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Bosch Office Sans"/>
                <a:ea typeface="+mn-ea"/>
                <a:cs typeface="+mn-cs"/>
              </a:rPr>
              <a:t>(by 2023)</a:t>
            </a:r>
          </a:p>
        </p:txBody>
      </p:sp>
      <p:sp>
        <p:nvSpPr>
          <p:cNvPr id="45" name="Rechteck 78">
            <a:extLst>
              <a:ext uri="{FF2B5EF4-FFF2-40B4-BE49-F238E27FC236}">
                <a16:creationId xmlns:a16="http://schemas.microsoft.com/office/drawing/2014/main" id="{8AD8E585-AD2E-4A93-BF44-EBC9D486B1BC}"/>
              </a:ext>
            </a:extLst>
          </p:cNvPr>
          <p:cNvSpPr/>
          <p:nvPr/>
        </p:nvSpPr>
        <p:spPr>
          <a:xfrm>
            <a:off x="8511876" y="3423619"/>
            <a:ext cx="1224000" cy="1332000"/>
          </a:xfrm>
          <a:prstGeom prst="rect">
            <a:avLst/>
          </a:prstGeom>
          <a:solidFill>
            <a:schemeClr val="accent6">
              <a:lumMod val="75000"/>
              <a:lumOff val="25000"/>
              <a:alpha val="30000"/>
            </a:schemeClr>
          </a:solidFill>
          <a:ln w="12700" cap="flat" cmpd="sng" algn="ctr">
            <a:solidFill>
              <a:schemeClr val="bg2">
                <a:lumMod val="20000"/>
                <a:lumOff val="80000"/>
              </a:schemeClr>
            </a:solidFill>
            <a:prstDash val="solid"/>
            <a:round/>
            <a:headEnd type="none" w="med" len="med"/>
            <a:tailEnd type="none" w="med" len="med"/>
          </a:ln>
          <a:effectLst/>
        </p:spPr>
        <p:txBody>
          <a:bodyPr lIns="36000" tIns="36000" rIns="36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Bosch Office Sans"/>
                <a:ea typeface="+mn-ea"/>
                <a:cs typeface="+mn-cs"/>
              </a:rPr>
              <a:t>2 Teams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New Age Automation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Commando Control</a:t>
            </a:r>
          </a:p>
        </p:txBody>
      </p:sp>
      <p:sp>
        <p:nvSpPr>
          <p:cNvPr id="46" name="Rechteck 79">
            <a:extLst>
              <a:ext uri="{FF2B5EF4-FFF2-40B4-BE49-F238E27FC236}">
                <a16:creationId xmlns:a16="http://schemas.microsoft.com/office/drawing/2014/main" id="{B20DCC0D-994F-4213-BEE2-CBA3D4788E63}"/>
              </a:ext>
            </a:extLst>
          </p:cNvPr>
          <p:cNvSpPr/>
          <p:nvPr/>
        </p:nvSpPr>
        <p:spPr>
          <a:xfrm>
            <a:off x="2723075" y="3432982"/>
            <a:ext cx="1332000" cy="1332000"/>
          </a:xfrm>
          <a:prstGeom prst="rect">
            <a:avLst/>
          </a:prstGeom>
          <a:solidFill>
            <a:schemeClr val="accent6">
              <a:lumMod val="75000"/>
              <a:lumOff val="25000"/>
              <a:alpha val="30000"/>
            </a:schemeClr>
          </a:solidFill>
          <a:ln w="12700" cap="flat" cmpd="sng" algn="ctr">
            <a:solidFill>
              <a:schemeClr val="bg2">
                <a:lumMod val="20000"/>
                <a:lumOff val="80000"/>
              </a:schemeClr>
            </a:solidFill>
            <a:prstDash val="solid"/>
            <a:round/>
            <a:headEnd type="none" w="med" len="med"/>
            <a:tailEnd type="none" w="med" len="med"/>
          </a:ln>
          <a:effectLst/>
        </p:spPr>
        <p:txBody>
          <a:bodyPr lIns="36000" tIns="36000" rIns="36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Bosch Office Sans"/>
                <a:ea typeface="+mn-ea"/>
                <a:cs typeface="+mn-cs"/>
              </a:rPr>
              <a:t>7 Teams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A-Team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Code Transformers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Codeulhu</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Force Push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MDM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Portalisten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BeConnected</a:t>
            </a:r>
          </a:p>
        </p:txBody>
      </p:sp>
      <p:sp>
        <p:nvSpPr>
          <p:cNvPr id="47" name="Rechteck 86">
            <a:extLst>
              <a:ext uri="{FF2B5EF4-FFF2-40B4-BE49-F238E27FC236}">
                <a16:creationId xmlns:a16="http://schemas.microsoft.com/office/drawing/2014/main" id="{2EECB00A-DCE2-4C00-B9E9-3318D9A66C20}"/>
              </a:ext>
            </a:extLst>
          </p:cNvPr>
          <p:cNvSpPr/>
          <p:nvPr/>
        </p:nvSpPr>
        <p:spPr>
          <a:xfrm>
            <a:off x="9754719" y="3423619"/>
            <a:ext cx="1080000" cy="1332000"/>
          </a:xfrm>
          <a:prstGeom prst="rect">
            <a:avLst/>
          </a:prstGeom>
          <a:solidFill>
            <a:schemeClr val="accent6">
              <a:lumMod val="75000"/>
              <a:lumOff val="25000"/>
              <a:alpha val="30000"/>
            </a:schemeClr>
          </a:solidFill>
          <a:ln w="12700" cap="flat" cmpd="sng" algn="ctr">
            <a:solidFill>
              <a:schemeClr val="bg2">
                <a:lumMod val="20000"/>
                <a:lumOff val="80000"/>
              </a:schemeClr>
            </a:solidFill>
            <a:prstDash val="solid"/>
            <a:round/>
            <a:headEnd type="none" w="med" len="med"/>
            <a:tailEnd type="none" w="med" len="med"/>
          </a:ln>
          <a:effectLst/>
        </p:spPr>
        <p:txBody>
          <a:bodyPr lIns="36000" tIns="36000" rIns="36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Bosch Office Sans"/>
                <a:ea typeface="+mn-ea"/>
                <a:cs typeface="+mn-cs"/>
              </a:rPr>
              <a:t>Teams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NN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a:t>
            </a:r>
          </a:p>
        </p:txBody>
      </p:sp>
      <p:sp>
        <p:nvSpPr>
          <p:cNvPr id="48" name="Rechteck 87">
            <a:extLst>
              <a:ext uri="{FF2B5EF4-FFF2-40B4-BE49-F238E27FC236}">
                <a16:creationId xmlns:a16="http://schemas.microsoft.com/office/drawing/2014/main" id="{601B3874-54D3-44CA-82B8-9B4641F50EF4}"/>
              </a:ext>
            </a:extLst>
          </p:cNvPr>
          <p:cNvSpPr/>
          <p:nvPr/>
        </p:nvSpPr>
        <p:spPr>
          <a:xfrm>
            <a:off x="4181123" y="3417279"/>
            <a:ext cx="1332000" cy="1332000"/>
          </a:xfrm>
          <a:prstGeom prst="rect">
            <a:avLst/>
          </a:prstGeom>
          <a:solidFill>
            <a:schemeClr val="accent6">
              <a:lumMod val="75000"/>
              <a:lumOff val="25000"/>
              <a:alpha val="30000"/>
            </a:schemeClr>
          </a:solidFill>
          <a:ln w="12700" cap="flat" cmpd="sng" algn="ctr">
            <a:solidFill>
              <a:schemeClr val="bg2">
                <a:lumMod val="20000"/>
                <a:lumOff val="80000"/>
              </a:schemeClr>
            </a:solidFill>
            <a:prstDash val="solid"/>
            <a:round/>
            <a:headEnd type="none" w="med" len="med"/>
            <a:tailEnd type="none" w="med" len="med"/>
          </a:ln>
          <a:effectLst/>
        </p:spPr>
        <p:txBody>
          <a:bodyPr lIns="36000" tIns="36000" rIns="36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Bosch Office Sans"/>
                <a:ea typeface="+mn-ea"/>
                <a:cs typeface="+mn-cs"/>
              </a:rPr>
              <a:t>7 Teams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Byte Club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Game of Threads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_happy Coding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MAOAM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Power Booster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Star Scrum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The Expendables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Bosch Office Sans"/>
              <a:ea typeface="+mn-ea"/>
              <a:cs typeface="+mn-cs"/>
            </a:endParaRPr>
          </a:p>
        </p:txBody>
      </p:sp>
      <p:sp>
        <p:nvSpPr>
          <p:cNvPr id="50" name="Rechteck 31">
            <a:extLst>
              <a:ext uri="{FF2B5EF4-FFF2-40B4-BE49-F238E27FC236}">
                <a16:creationId xmlns:a16="http://schemas.microsoft.com/office/drawing/2014/main" id="{5808B90C-B25E-4CE3-80E5-772CD320E5BC}"/>
              </a:ext>
            </a:extLst>
          </p:cNvPr>
          <p:cNvSpPr/>
          <p:nvPr/>
        </p:nvSpPr>
        <p:spPr>
          <a:xfrm>
            <a:off x="7057853" y="2559342"/>
            <a:ext cx="1332000" cy="720000"/>
          </a:xfrm>
          <a:prstGeom prst="rect">
            <a:avLst/>
          </a:prstGeom>
          <a:solidFill>
            <a:srgbClr val="00884A">
              <a:alpha val="50000"/>
            </a:srgbClr>
          </a:solidFill>
          <a:ln w="12700" cap="flat" cmpd="sng" algn="ctr">
            <a:solidFill>
              <a:schemeClr val="bg2">
                <a:lumMod val="20000"/>
                <a:lumOff val="80000"/>
              </a:schemeClr>
            </a:solidFill>
            <a:prstDash val="solid"/>
            <a:round/>
            <a:headEnd type="none" w="med" len="med"/>
            <a:tailEnd type="none" w="med" len="med"/>
          </a:ln>
          <a:effectLst/>
        </p:spPr>
        <p:txBody>
          <a:bodyPr lIns="36000" tIns="36000" rIns="36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Bosch Office Sans"/>
                <a:ea typeface="+mn-ea"/>
                <a:cs typeface="+mn-cs"/>
              </a:rPr>
              <a:t>ART 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Bosch Office Sans"/>
                <a:ea typeface="+mn-ea"/>
                <a:cs typeface="+mn-cs"/>
              </a:rPr>
              <a:t>Machine &amp; Equipment / Product &amp; Quality</a:t>
            </a:r>
          </a:p>
        </p:txBody>
      </p:sp>
      <p:sp>
        <p:nvSpPr>
          <p:cNvPr id="51" name="Rechteck 32">
            <a:extLst>
              <a:ext uri="{FF2B5EF4-FFF2-40B4-BE49-F238E27FC236}">
                <a16:creationId xmlns:a16="http://schemas.microsoft.com/office/drawing/2014/main" id="{031ACAA2-4921-4392-B519-3EA4A7F59B11}"/>
              </a:ext>
            </a:extLst>
          </p:cNvPr>
          <p:cNvSpPr/>
          <p:nvPr/>
        </p:nvSpPr>
        <p:spPr>
          <a:xfrm>
            <a:off x="5601488" y="3414231"/>
            <a:ext cx="1368000" cy="1332000"/>
          </a:xfrm>
          <a:prstGeom prst="rect">
            <a:avLst/>
          </a:prstGeom>
          <a:solidFill>
            <a:schemeClr val="accent6">
              <a:lumMod val="75000"/>
              <a:lumOff val="25000"/>
              <a:alpha val="30000"/>
            </a:schemeClr>
          </a:solidFill>
          <a:ln w="12700" cap="flat" cmpd="sng" algn="ctr">
            <a:solidFill>
              <a:schemeClr val="bg2">
                <a:lumMod val="20000"/>
                <a:lumOff val="80000"/>
              </a:schemeClr>
            </a:solidFill>
            <a:prstDash val="solid"/>
            <a:round/>
            <a:headEnd type="none" w="med" len="med"/>
            <a:tailEnd type="none" w="med" len="med"/>
          </a:ln>
          <a:effectLst/>
        </p:spPr>
        <p:txBody>
          <a:bodyPr lIns="36000" tIns="36000" rIns="36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Bosch Office Sans"/>
                <a:ea typeface="+mn-ea"/>
                <a:cs typeface="+mn-cs"/>
              </a:rPr>
              <a:t>7 Teams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Backend Wizards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Frontend Artists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Stock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KPI Busters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tmpVar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Transport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Tatooine</a:t>
            </a:r>
          </a:p>
        </p:txBody>
      </p:sp>
      <p:sp>
        <p:nvSpPr>
          <p:cNvPr id="52" name="Rechteck 33">
            <a:extLst>
              <a:ext uri="{FF2B5EF4-FFF2-40B4-BE49-F238E27FC236}">
                <a16:creationId xmlns:a16="http://schemas.microsoft.com/office/drawing/2014/main" id="{27C73F0C-0DBF-4545-BA50-5F0504A17CB8}"/>
              </a:ext>
            </a:extLst>
          </p:cNvPr>
          <p:cNvSpPr/>
          <p:nvPr/>
        </p:nvSpPr>
        <p:spPr>
          <a:xfrm>
            <a:off x="7057853" y="3415454"/>
            <a:ext cx="1332000" cy="1332000"/>
          </a:xfrm>
          <a:prstGeom prst="rect">
            <a:avLst/>
          </a:prstGeom>
          <a:solidFill>
            <a:schemeClr val="accent6">
              <a:lumMod val="75000"/>
              <a:lumOff val="25000"/>
              <a:alpha val="30000"/>
            </a:schemeClr>
          </a:solidFill>
          <a:ln w="12700" cap="flat" cmpd="sng" algn="ctr">
            <a:solidFill>
              <a:schemeClr val="bg2">
                <a:lumMod val="20000"/>
                <a:lumOff val="80000"/>
              </a:schemeClr>
            </a:solidFill>
            <a:prstDash val="solid"/>
            <a:round/>
            <a:headEnd type="none" w="med" len="med"/>
            <a:tailEnd type="none" w="med" len="med"/>
          </a:ln>
          <a:effectLst/>
        </p:spPr>
        <p:txBody>
          <a:bodyPr lIns="36000" tIns="36000" rIns="36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Bosch Office Sans"/>
                <a:ea typeface="+mn-ea"/>
                <a:cs typeface="+mn-cs"/>
              </a:rPr>
              <a:t>8 Teams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Codebusters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IT Crowd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Traceability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Fighting Spirit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Maintenance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Data Analytics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SetupSpecs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Bosch Office Sans"/>
                <a:ea typeface="+mn-ea"/>
                <a:cs typeface="+mn-cs"/>
              </a:rPr>
              <a:t>- Tightening Squad</a:t>
            </a:r>
          </a:p>
        </p:txBody>
      </p:sp>
      <p:sp>
        <p:nvSpPr>
          <p:cNvPr id="53" name="Rechteck 8">
            <a:extLst>
              <a:ext uri="{FF2B5EF4-FFF2-40B4-BE49-F238E27FC236}">
                <a16:creationId xmlns:a16="http://schemas.microsoft.com/office/drawing/2014/main" id="{CF644715-464B-4900-89AD-C54BFA75E2D2}"/>
              </a:ext>
            </a:extLst>
          </p:cNvPr>
          <p:cNvSpPr/>
          <p:nvPr/>
        </p:nvSpPr>
        <p:spPr>
          <a:xfrm>
            <a:off x="259200" y="5296952"/>
            <a:ext cx="7650549" cy="304498"/>
          </a:xfrm>
          <a:prstGeom prst="rect">
            <a:avLst/>
          </a:prstGeom>
          <a:noFill/>
          <a:ln w="9525" cap="flat" cmpd="sng" algn="ctr">
            <a:noFill/>
            <a:prstDash val="solid"/>
          </a:ln>
          <a:effectLst/>
        </p:spPr>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de-DE" sz="900" i="0" u="none" strike="noStrike" kern="0" cap="none" spc="0" normalizeH="0" baseline="0" noProof="0" dirty="0">
                <a:ln>
                  <a:noFill/>
                </a:ln>
                <a:solidFill>
                  <a:srgbClr val="000000"/>
                </a:solidFill>
                <a:effectLst/>
                <a:uLnTx/>
                <a:uFillTx/>
                <a:latin typeface="Bosch Office Sans"/>
                <a:ea typeface="+mn-ea"/>
                <a:cs typeface="+mn-cs"/>
              </a:rPr>
              <a:t>* incl. Operational Value Streams such as </a:t>
            </a:r>
            <a:r>
              <a:rPr kumimoji="0" lang="en-US" sz="900" i="0" u="none" strike="noStrike" kern="1200" cap="none" spc="0" normalizeH="0" baseline="0" noProof="0" dirty="0">
                <a:ln>
                  <a:noFill/>
                </a:ln>
                <a:solidFill>
                  <a:prstClr val="black"/>
                </a:solidFill>
                <a:effectLst/>
                <a:uLnTx/>
                <a:uFillTx/>
                <a:latin typeface="Bosch Office Sans" pitchFamily="34" charset="0"/>
                <a:ea typeface="+mn-ea"/>
                <a:cs typeface="+mn-cs"/>
              </a:rPr>
              <a:t>Licenses, Application, Product Training, Service &amp; Support, Operations.</a:t>
            </a:r>
            <a:endParaRPr kumimoji="0" lang="de-DE" sz="90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54" name="Textfeld 10">
            <a:extLst>
              <a:ext uri="{FF2B5EF4-FFF2-40B4-BE49-F238E27FC236}">
                <a16:creationId xmlns:a16="http://schemas.microsoft.com/office/drawing/2014/main" id="{B7D99DD8-8B5F-4BE7-95F4-C26442D01945}"/>
              </a:ext>
            </a:extLst>
          </p:cNvPr>
          <p:cNvSpPr txBox="1"/>
          <p:nvPr/>
        </p:nvSpPr>
        <p:spPr>
          <a:xfrm>
            <a:off x="259200" y="4908152"/>
            <a:ext cx="2151720" cy="388800"/>
          </a:xfrm>
          <a:prstGeom prst="rect">
            <a:avLst/>
          </a:prstGeom>
          <a:solidFill>
            <a:schemeClr val="accent6">
              <a:lumMod val="10000"/>
              <a:lumOff val="90000"/>
            </a:schemeClr>
          </a:solidFill>
        </p:spPr>
        <p:txBody>
          <a:bodyPr wrap="square" lIns="0" tIns="0" rIns="0" bIns="0" rtlCol="0" anchor="ctr">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r>
              <a:rPr kumimoji="0" lang="de-DE" sz="1400" b="1" i="0" u="none" strike="noStrike" kern="0" cap="none" spc="0" normalizeH="0" baseline="0" noProof="0" dirty="0">
                <a:ln>
                  <a:noFill/>
                </a:ln>
                <a:solidFill>
                  <a:srgbClr val="000000"/>
                </a:solidFill>
                <a:effectLst/>
                <a:uLnTx/>
                <a:uFillTx/>
                <a:latin typeface="Bosch Office Sans" pitchFamily="34" charset="0"/>
                <a:ea typeface="+mn-ea"/>
                <a:cs typeface="+mn-cs"/>
              </a:rPr>
              <a:t>Shared Services</a:t>
            </a:r>
          </a:p>
        </p:txBody>
      </p:sp>
      <p:sp>
        <p:nvSpPr>
          <p:cNvPr id="55" name="Textfeld 27">
            <a:extLst>
              <a:ext uri="{FF2B5EF4-FFF2-40B4-BE49-F238E27FC236}">
                <a16:creationId xmlns:a16="http://schemas.microsoft.com/office/drawing/2014/main" id="{5AF842F7-1AAC-4A77-890D-20F34CEC2F73}"/>
              </a:ext>
            </a:extLst>
          </p:cNvPr>
          <p:cNvSpPr txBox="1"/>
          <p:nvPr/>
        </p:nvSpPr>
        <p:spPr>
          <a:xfrm>
            <a:off x="2707371" y="4908152"/>
            <a:ext cx="8070823" cy="388800"/>
          </a:xfrm>
          <a:prstGeom prst="rect">
            <a:avLst/>
          </a:prstGeom>
          <a:solidFill>
            <a:schemeClr val="accent6">
              <a:lumMod val="10000"/>
              <a:lumOff val="90000"/>
            </a:schemeClr>
          </a:solidFill>
        </p:spPr>
        <p:txBody>
          <a:bodyPr wrap="square" lIns="0" tIns="0" rIns="0" bIns="0" rtlCol="0" anchor="ctr">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r>
              <a:rPr kumimoji="0" lang="de-DE" sz="1000" b="0" i="0" u="none" strike="noStrike" kern="0" cap="none" spc="0" normalizeH="0" baseline="0" noProof="0" dirty="0">
                <a:ln>
                  <a:noFill/>
                </a:ln>
                <a:solidFill>
                  <a:srgbClr val="000000"/>
                </a:solidFill>
                <a:effectLst/>
                <a:uLnTx/>
                <a:uFillTx/>
                <a:latin typeface="Bosch Office Sans" pitchFamily="34" charset="0"/>
                <a:ea typeface="+mn-ea"/>
                <a:cs typeface="+mn-cs"/>
              </a:rPr>
              <a:t>Country Approval, Data Privacy, Documentation, EPQ, Marketing, Open Source Software (OSS), Operations, Product Training, Security, System Team, Third Party SW,…</a:t>
            </a:r>
          </a:p>
        </p:txBody>
      </p:sp>
      <p:sp>
        <p:nvSpPr>
          <p:cNvPr id="57" name="Textfeld 4">
            <a:extLst>
              <a:ext uri="{FF2B5EF4-FFF2-40B4-BE49-F238E27FC236}">
                <a16:creationId xmlns:a16="http://schemas.microsoft.com/office/drawing/2014/main" id="{B2BCD830-35FC-4B1F-8343-ED9DCDF36F07}"/>
              </a:ext>
            </a:extLst>
          </p:cNvPr>
          <p:cNvSpPr txBox="1"/>
          <p:nvPr/>
        </p:nvSpPr>
        <p:spPr>
          <a:xfrm>
            <a:off x="266700" y="1138059"/>
            <a:ext cx="10448994" cy="472021"/>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50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Times New Roman" panose="02020603050405020304" pitchFamily="18" charset="0"/>
                <a:cs typeface="+mn-cs"/>
              </a:rPr>
              <a:t>In the context of SAFe we define our portfolio with regards to dedicated development value streams at BCI. </a:t>
            </a:r>
            <a:br>
              <a:rPr kumimoji="0" lang="en-US" sz="1200" b="0" i="0" u="none" strike="noStrike" kern="1200" cap="none" spc="0" normalizeH="0" baseline="0" noProof="0" dirty="0">
                <a:ln>
                  <a:noFill/>
                </a:ln>
                <a:solidFill>
                  <a:prstClr val="black"/>
                </a:solidFill>
                <a:effectLst/>
                <a:uLnTx/>
                <a:uFillTx/>
                <a:latin typeface="+mj-lt"/>
                <a:ea typeface="Times New Roman" panose="02020603050405020304" pitchFamily="18" charset="0"/>
                <a:cs typeface="+mn-cs"/>
              </a:rPr>
            </a:br>
            <a:r>
              <a:rPr kumimoji="0" lang="en-US" sz="1200" b="0" i="0" u="none" strike="noStrike" kern="1200" cap="none" spc="0" normalizeH="0" baseline="0" noProof="0" dirty="0">
                <a:ln>
                  <a:noFill/>
                </a:ln>
                <a:solidFill>
                  <a:prstClr val="black"/>
                </a:solidFill>
                <a:effectLst/>
                <a:uLnTx/>
                <a:uFillTx/>
                <a:latin typeface="+mj-lt"/>
                <a:ea typeface="Times New Roman" panose="02020603050405020304" pitchFamily="18" charset="0"/>
                <a:cs typeface="+mn-cs"/>
              </a:rPr>
              <a:t>Thus, consulting and change trainings are currently out of scope, but nevertheless part of the BCI portfolio overall.</a:t>
            </a:r>
            <a:endParaRPr kumimoji="0" lang="de-DE" sz="1200" b="0" i="0" u="none" strike="noStrike" kern="0" cap="none" spc="0" normalizeH="0" baseline="0" noProof="0" dirty="0">
              <a:ln>
                <a:noFill/>
              </a:ln>
              <a:solidFill>
                <a:prstClr val="black"/>
              </a:solidFill>
              <a:effectLst/>
              <a:uLnTx/>
              <a:uFillTx/>
              <a:latin typeface="+mj-lt"/>
              <a:ea typeface="+mn-ea"/>
              <a:cs typeface="+mn-cs"/>
            </a:endParaRPr>
          </a:p>
        </p:txBody>
      </p:sp>
      <p:sp>
        <p:nvSpPr>
          <p:cNvPr id="58" name="Rechteck 28">
            <a:extLst>
              <a:ext uri="{FF2B5EF4-FFF2-40B4-BE49-F238E27FC236}">
                <a16:creationId xmlns:a16="http://schemas.microsoft.com/office/drawing/2014/main" id="{6CDE8FB1-AE99-407A-A090-EA11954B1688}"/>
              </a:ext>
            </a:extLst>
          </p:cNvPr>
          <p:cNvSpPr/>
          <p:nvPr/>
        </p:nvSpPr>
        <p:spPr>
          <a:xfrm>
            <a:off x="266700" y="5433498"/>
            <a:ext cx="3919738" cy="304498"/>
          </a:xfrm>
          <a:prstGeom prst="rect">
            <a:avLst/>
          </a:prstGeom>
          <a:noFill/>
          <a:ln w="9525" cap="flat" cmpd="sng" algn="ctr">
            <a:noFill/>
            <a:prstDash val="solid"/>
          </a:ln>
          <a:effectLst/>
        </p:spPr>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de-DE" sz="900" i="0" u="none" strike="noStrike" kern="0" cap="none" spc="0" normalizeH="0" baseline="0" noProof="0" dirty="0">
                <a:ln>
                  <a:noFill/>
                </a:ln>
                <a:solidFill>
                  <a:srgbClr val="000000"/>
                </a:solidFill>
                <a:effectLst/>
                <a:uLnTx/>
                <a:uFillTx/>
                <a:latin typeface="Bosch Office Sans"/>
                <a:ea typeface="+mn-ea"/>
                <a:cs typeface="+mn-cs"/>
              </a:rPr>
              <a:t>Note: Nexeed IAS includes classic MES modules</a:t>
            </a:r>
          </a:p>
        </p:txBody>
      </p:sp>
      <p:pic>
        <p:nvPicPr>
          <p:cNvPr id="27" name="Picture 26">
            <a:extLst>
              <a:ext uri="{FF2B5EF4-FFF2-40B4-BE49-F238E27FC236}">
                <a16:creationId xmlns:a16="http://schemas.microsoft.com/office/drawing/2014/main" id="{66BF35CD-9647-4723-8347-EB41399A33BA}"/>
              </a:ext>
            </a:extLst>
          </p:cNvPr>
          <p:cNvPicPr>
            <a:picLocks noChangeAspect="1"/>
          </p:cNvPicPr>
          <p:nvPr/>
        </p:nvPicPr>
        <p:blipFill>
          <a:blip r:embed="rId3"/>
          <a:stretch>
            <a:fillRect/>
          </a:stretch>
        </p:blipFill>
        <p:spPr>
          <a:xfrm>
            <a:off x="8266567" y="16905"/>
            <a:ext cx="2703058" cy="1546565"/>
          </a:xfrm>
          <a:prstGeom prst="rect">
            <a:avLst/>
          </a:prstGeom>
          <a:noFill/>
          <a:ln w="15875" cap="flat" cmpd="sng" algn="ctr">
            <a:solidFill>
              <a:srgbClr val="FFC000"/>
            </a:solidFill>
            <a:prstDash val="solid"/>
          </a:ln>
          <a:effectLst/>
        </p:spPr>
      </p:pic>
    </p:spTree>
    <p:extLst>
      <p:ext uri="{BB962C8B-B14F-4D97-AF65-F5344CB8AC3E}">
        <p14:creationId xmlns:p14="http://schemas.microsoft.com/office/powerpoint/2010/main" val="1877475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8AC7-D15D-46B1-92F5-1AA5A7A29B59}"/>
              </a:ext>
            </a:extLst>
          </p:cNvPr>
          <p:cNvSpPr>
            <a:spLocks noGrp="1"/>
          </p:cNvSpPr>
          <p:nvPr>
            <p:ph type="title"/>
          </p:nvPr>
        </p:nvSpPr>
        <p:spPr/>
        <p:txBody>
          <a:bodyPr/>
          <a:lstStyle/>
          <a:p>
            <a:r>
              <a:rPr lang="en-US">
                <a:solidFill>
                  <a:srgbClr val="0E78C5"/>
                </a:solidFill>
              </a:rPr>
              <a:t>Portfolio Overview. </a:t>
            </a:r>
            <a:r>
              <a:rPr lang="en-US" b="1">
                <a:solidFill>
                  <a:srgbClr val="0E78C5"/>
                </a:solidFill>
              </a:rPr>
              <a:t>Target picture</a:t>
            </a:r>
            <a:endParaRPr lang="en-US"/>
          </a:p>
        </p:txBody>
      </p:sp>
      <p:sp>
        <p:nvSpPr>
          <p:cNvPr id="3" name="Text Placeholder 2">
            <a:extLst>
              <a:ext uri="{FF2B5EF4-FFF2-40B4-BE49-F238E27FC236}">
                <a16:creationId xmlns:a16="http://schemas.microsoft.com/office/drawing/2014/main" id="{7B068035-7EDC-4333-B71D-C11121BF4252}"/>
              </a:ext>
            </a:extLst>
          </p:cNvPr>
          <p:cNvSpPr>
            <a:spLocks noGrp="1"/>
          </p:cNvSpPr>
          <p:nvPr>
            <p:ph type="body" sz="quarter" idx="15"/>
          </p:nvPr>
        </p:nvSpPr>
        <p:spPr/>
        <p:txBody>
          <a:bodyPr/>
          <a:lstStyle/>
          <a:p>
            <a:r>
              <a:rPr lang="en-US" dirty="0"/>
              <a:t>Block Management System Brief</a:t>
            </a:r>
          </a:p>
        </p:txBody>
      </p:sp>
      <p:sp>
        <p:nvSpPr>
          <p:cNvPr id="4" name="Slide Number Placeholder 3">
            <a:extLst>
              <a:ext uri="{FF2B5EF4-FFF2-40B4-BE49-F238E27FC236}">
                <a16:creationId xmlns:a16="http://schemas.microsoft.com/office/drawing/2014/main" id="{DB5A1A85-4592-42EB-8930-48BD32A6B2D8}"/>
              </a:ext>
            </a:extLst>
          </p:cNvPr>
          <p:cNvSpPr>
            <a:spLocks noGrp="1"/>
          </p:cNvSpPr>
          <p:nvPr>
            <p:ph type="sldNum" sz="quarter" idx="12"/>
          </p:nvPr>
        </p:nvSpPr>
        <p:spPr/>
        <p:txBody>
          <a:bodyPr/>
          <a:lstStyle/>
          <a:p>
            <a:fld id="{4898AEC0-503E-4FA4-859C-D0F72D6E3F79}" type="slidenum">
              <a:rPr lang="en-US" noProof="1" smtClean="0"/>
              <a:pPr/>
              <a:t>6</a:t>
            </a:fld>
            <a:endParaRPr lang="en-US" noProof="1"/>
          </a:p>
        </p:txBody>
      </p:sp>
      <p:pic>
        <p:nvPicPr>
          <p:cNvPr id="6" name="Picture 5">
            <a:extLst>
              <a:ext uri="{FF2B5EF4-FFF2-40B4-BE49-F238E27FC236}">
                <a16:creationId xmlns:a16="http://schemas.microsoft.com/office/drawing/2014/main" id="{13783408-7950-49F8-BAFD-872A671B5372}"/>
              </a:ext>
            </a:extLst>
          </p:cNvPr>
          <p:cNvPicPr>
            <a:picLocks noChangeAspect="1"/>
          </p:cNvPicPr>
          <p:nvPr/>
        </p:nvPicPr>
        <p:blipFill>
          <a:blip r:embed="rId3"/>
          <a:stretch>
            <a:fillRect/>
          </a:stretch>
        </p:blipFill>
        <p:spPr>
          <a:xfrm>
            <a:off x="972144" y="1044066"/>
            <a:ext cx="8320866" cy="4607852"/>
          </a:xfrm>
          <a:prstGeom prst="rect">
            <a:avLst/>
          </a:prstGeom>
        </p:spPr>
      </p:pic>
      <p:sp>
        <p:nvSpPr>
          <p:cNvPr id="5" name="Rectangle 4">
            <a:extLst>
              <a:ext uri="{FF2B5EF4-FFF2-40B4-BE49-F238E27FC236}">
                <a16:creationId xmlns:a16="http://schemas.microsoft.com/office/drawing/2014/main" id="{77BA742D-310C-454E-BF9A-5997A3166AA3}"/>
              </a:ext>
            </a:extLst>
          </p:cNvPr>
          <p:cNvSpPr/>
          <p:nvPr/>
        </p:nvSpPr>
        <p:spPr>
          <a:xfrm>
            <a:off x="972144" y="1036800"/>
            <a:ext cx="6653022" cy="2814529"/>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758690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8AC7-D15D-46B1-92F5-1AA5A7A29B59}"/>
              </a:ext>
            </a:extLst>
          </p:cNvPr>
          <p:cNvSpPr>
            <a:spLocks noGrp="1"/>
          </p:cNvSpPr>
          <p:nvPr>
            <p:ph type="title"/>
          </p:nvPr>
        </p:nvSpPr>
        <p:spPr/>
        <p:txBody>
          <a:bodyPr/>
          <a:lstStyle/>
          <a:p>
            <a:r>
              <a:rPr lang="en-US">
                <a:solidFill>
                  <a:srgbClr val="0E78C5"/>
                </a:solidFill>
              </a:rPr>
              <a:t>Portfolio Overview. </a:t>
            </a:r>
            <a:r>
              <a:rPr lang="en-US" b="1">
                <a:solidFill>
                  <a:srgbClr val="0E78C5"/>
                </a:solidFill>
              </a:rPr>
              <a:t>Target picture</a:t>
            </a:r>
            <a:endParaRPr lang="en-US"/>
          </a:p>
        </p:txBody>
      </p:sp>
      <p:sp>
        <p:nvSpPr>
          <p:cNvPr id="3" name="Text Placeholder 2">
            <a:extLst>
              <a:ext uri="{FF2B5EF4-FFF2-40B4-BE49-F238E27FC236}">
                <a16:creationId xmlns:a16="http://schemas.microsoft.com/office/drawing/2014/main" id="{7B068035-7EDC-4333-B71D-C11121BF4252}"/>
              </a:ext>
            </a:extLst>
          </p:cNvPr>
          <p:cNvSpPr>
            <a:spLocks noGrp="1"/>
          </p:cNvSpPr>
          <p:nvPr>
            <p:ph type="body" sz="quarter" idx="15"/>
          </p:nvPr>
        </p:nvSpPr>
        <p:spPr/>
        <p:txBody>
          <a:bodyPr/>
          <a:lstStyle/>
          <a:p>
            <a:r>
              <a:rPr lang="en-US" dirty="0"/>
              <a:t>Block Management System Brief</a:t>
            </a:r>
          </a:p>
        </p:txBody>
      </p:sp>
      <p:sp>
        <p:nvSpPr>
          <p:cNvPr id="4" name="Slide Number Placeholder 3">
            <a:extLst>
              <a:ext uri="{FF2B5EF4-FFF2-40B4-BE49-F238E27FC236}">
                <a16:creationId xmlns:a16="http://schemas.microsoft.com/office/drawing/2014/main" id="{DB5A1A85-4592-42EB-8930-48BD32A6B2D8}"/>
              </a:ext>
            </a:extLst>
          </p:cNvPr>
          <p:cNvSpPr>
            <a:spLocks noGrp="1"/>
          </p:cNvSpPr>
          <p:nvPr>
            <p:ph type="sldNum" sz="quarter" idx="12"/>
          </p:nvPr>
        </p:nvSpPr>
        <p:spPr/>
        <p:txBody>
          <a:bodyPr/>
          <a:lstStyle/>
          <a:p>
            <a:fld id="{4898AEC0-503E-4FA4-859C-D0F72D6E3F79}" type="slidenum">
              <a:rPr lang="en-US" noProof="1" smtClean="0"/>
              <a:pPr/>
              <a:t>7</a:t>
            </a:fld>
            <a:endParaRPr lang="en-US" noProof="1"/>
          </a:p>
        </p:txBody>
      </p:sp>
      <p:pic>
        <p:nvPicPr>
          <p:cNvPr id="6" name="Picture 5">
            <a:extLst>
              <a:ext uri="{FF2B5EF4-FFF2-40B4-BE49-F238E27FC236}">
                <a16:creationId xmlns:a16="http://schemas.microsoft.com/office/drawing/2014/main" id="{13783408-7950-49F8-BAFD-872A671B5372}"/>
              </a:ext>
            </a:extLst>
          </p:cNvPr>
          <p:cNvPicPr>
            <a:picLocks noChangeAspect="1"/>
          </p:cNvPicPr>
          <p:nvPr/>
        </p:nvPicPr>
        <p:blipFill>
          <a:blip r:embed="rId3"/>
          <a:stretch>
            <a:fillRect/>
          </a:stretch>
        </p:blipFill>
        <p:spPr>
          <a:xfrm>
            <a:off x="972144" y="1044066"/>
            <a:ext cx="8320866" cy="4607852"/>
          </a:xfrm>
          <a:prstGeom prst="rect">
            <a:avLst/>
          </a:prstGeom>
        </p:spPr>
      </p:pic>
      <p:sp>
        <p:nvSpPr>
          <p:cNvPr id="5" name="Rectangle 4">
            <a:extLst>
              <a:ext uri="{FF2B5EF4-FFF2-40B4-BE49-F238E27FC236}">
                <a16:creationId xmlns:a16="http://schemas.microsoft.com/office/drawing/2014/main" id="{77BA742D-310C-454E-BF9A-5997A3166AA3}"/>
              </a:ext>
            </a:extLst>
          </p:cNvPr>
          <p:cNvSpPr/>
          <p:nvPr/>
        </p:nvSpPr>
        <p:spPr>
          <a:xfrm>
            <a:off x="972144" y="1036800"/>
            <a:ext cx="6653022" cy="2814529"/>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 name="Rectangle 6">
            <a:extLst>
              <a:ext uri="{FF2B5EF4-FFF2-40B4-BE49-F238E27FC236}">
                <a16:creationId xmlns:a16="http://schemas.microsoft.com/office/drawing/2014/main" id="{B2196E00-5CF4-42B6-8108-1A16C9E2A68B}"/>
              </a:ext>
            </a:extLst>
          </p:cNvPr>
          <p:cNvSpPr/>
          <p:nvPr/>
        </p:nvSpPr>
        <p:spPr>
          <a:xfrm>
            <a:off x="911660" y="1036800"/>
            <a:ext cx="6767750" cy="2814529"/>
          </a:xfrm>
          <a:prstGeom prst="rect">
            <a:avLst/>
          </a:prstGeom>
          <a:solidFill>
            <a:schemeClr val="bg2">
              <a:lumMod val="20000"/>
              <a:lumOff val="80000"/>
              <a:alpha val="75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8" name="Rectangle 7">
            <a:extLst>
              <a:ext uri="{FF2B5EF4-FFF2-40B4-BE49-F238E27FC236}">
                <a16:creationId xmlns:a16="http://schemas.microsoft.com/office/drawing/2014/main" id="{ADF6FD90-0795-4642-8D22-D661387F7459}"/>
              </a:ext>
            </a:extLst>
          </p:cNvPr>
          <p:cNvSpPr/>
          <p:nvPr/>
        </p:nvSpPr>
        <p:spPr>
          <a:xfrm>
            <a:off x="972144" y="3858595"/>
            <a:ext cx="8320866" cy="1770045"/>
          </a:xfrm>
          <a:prstGeom prst="rect">
            <a:avLst/>
          </a:prstGeom>
          <a:solidFill>
            <a:schemeClr val="bg2">
              <a:lumMod val="20000"/>
              <a:lumOff val="80000"/>
              <a:alpha val="75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pic>
        <p:nvPicPr>
          <p:cNvPr id="9" name="Grafik 60">
            <a:extLst>
              <a:ext uri="{FF2B5EF4-FFF2-40B4-BE49-F238E27FC236}">
                <a16:creationId xmlns:a16="http://schemas.microsoft.com/office/drawing/2014/main" id="{E8FC0807-E2BF-4808-B5DB-AEE33B73D6FE}"/>
              </a:ext>
            </a:extLst>
          </p:cNvPr>
          <p:cNvPicPr>
            <a:picLocks noChangeAspect="1"/>
          </p:cNvPicPr>
          <p:nvPr/>
        </p:nvPicPr>
        <p:blipFill>
          <a:blip r:embed="rId4"/>
          <a:stretch>
            <a:fillRect/>
          </a:stretch>
        </p:blipFill>
        <p:spPr>
          <a:xfrm>
            <a:off x="8547316" y="-1"/>
            <a:ext cx="2422310" cy="941069"/>
          </a:xfrm>
          <a:prstGeom prst="rect">
            <a:avLst/>
          </a:prstGeom>
        </p:spPr>
      </p:pic>
      <p:sp>
        <p:nvSpPr>
          <p:cNvPr id="10" name="Pfeil: nach rechts 7">
            <a:extLst>
              <a:ext uri="{FF2B5EF4-FFF2-40B4-BE49-F238E27FC236}">
                <a16:creationId xmlns:a16="http://schemas.microsoft.com/office/drawing/2014/main" id="{A54F36DE-88E1-4404-BDFB-48E849367738}"/>
              </a:ext>
            </a:extLst>
          </p:cNvPr>
          <p:cNvSpPr/>
          <p:nvPr/>
        </p:nvSpPr>
        <p:spPr>
          <a:xfrm>
            <a:off x="6965456" y="1499783"/>
            <a:ext cx="774438" cy="251835"/>
          </a:xfrm>
          <a:prstGeom prst="rightArrow">
            <a:avLst/>
          </a:prstGeom>
          <a:solidFill>
            <a:srgbClr val="92D050"/>
          </a:solidFill>
          <a:ln w="28575">
            <a:solidFill>
              <a:srgbClr val="00884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DE" sz="1000" dirty="0">
              <a:solidFill>
                <a:schemeClr val="bg1"/>
              </a:solidFill>
              <a:latin typeface="+mn-lt"/>
            </a:endParaRPr>
          </a:p>
        </p:txBody>
      </p:sp>
    </p:spTree>
    <p:extLst>
      <p:ext uri="{BB962C8B-B14F-4D97-AF65-F5344CB8AC3E}">
        <p14:creationId xmlns:p14="http://schemas.microsoft.com/office/powerpoint/2010/main" val="167283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F4E32-E3C6-4009-BC22-E8DEE9A0C20E}"/>
              </a:ext>
            </a:extLst>
          </p:cNvPr>
          <p:cNvSpPr>
            <a:spLocks noGrp="1"/>
          </p:cNvSpPr>
          <p:nvPr>
            <p:ph type="title"/>
          </p:nvPr>
        </p:nvSpPr>
        <p:spPr/>
        <p:txBody>
          <a:bodyPr/>
          <a:lstStyle/>
          <a:p>
            <a:r>
              <a:rPr lang="en-US" altLang="zh-CN" dirty="0"/>
              <a:t>Timeline</a:t>
            </a:r>
            <a:endParaRPr lang="zh-CN" altLang="en-US" dirty="0"/>
          </a:p>
        </p:txBody>
      </p:sp>
      <p:sp>
        <p:nvSpPr>
          <p:cNvPr id="3" name="Text Placeholder 2">
            <a:extLst>
              <a:ext uri="{FF2B5EF4-FFF2-40B4-BE49-F238E27FC236}">
                <a16:creationId xmlns:a16="http://schemas.microsoft.com/office/drawing/2014/main" id="{6B2BD1D5-BD62-4100-8D18-C238ECE9A286}"/>
              </a:ext>
            </a:extLst>
          </p:cNvPr>
          <p:cNvSpPr>
            <a:spLocks noGrp="1"/>
          </p:cNvSpPr>
          <p:nvPr>
            <p:ph type="body" sz="quarter" idx="15"/>
          </p:nvPr>
        </p:nvSpPr>
        <p:spPr/>
        <p:txBody>
          <a:bodyPr/>
          <a:lstStyle/>
          <a:p>
            <a:r>
              <a:rPr lang="en-US" altLang="zh-CN" dirty="0"/>
              <a:t>Block Management System Brief</a:t>
            </a:r>
          </a:p>
        </p:txBody>
      </p:sp>
      <p:sp>
        <p:nvSpPr>
          <p:cNvPr id="4" name="Content Placeholder 3">
            <a:extLst>
              <a:ext uri="{FF2B5EF4-FFF2-40B4-BE49-F238E27FC236}">
                <a16:creationId xmlns:a16="http://schemas.microsoft.com/office/drawing/2014/main" id="{C54EFD6B-5A8F-4A06-AD43-589B42F5DA21}"/>
              </a:ext>
            </a:extLst>
          </p:cNvPr>
          <p:cNvSpPr>
            <a:spLocks noGrp="1"/>
          </p:cNvSpPr>
          <p:nvPr>
            <p:ph sz="quarter" idx="1"/>
          </p:nvPr>
        </p:nvSpPr>
        <p:spPr/>
        <p:txBody>
          <a:bodyPr/>
          <a:lstStyle/>
          <a:p>
            <a:r>
              <a:rPr lang="en-US" altLang="zh-CN" dirty="0"/>
              <a:t>Kick off in MES, </a:t>
            </a:r>
            <a:r>
              <a:rPr lang="en-US" altLang="zh-CN" b="1" dirty="0">
                <a:solidFill>
                  <a:srgbClr val="FF0000"/>
                </a:solidFill>
              </a:rPr>
              <a:t>2021-5</a:t>
            </a:r>
          </a:p>
          <a:p>
            <a:r>
              <a:rPr lang="en-US" altLang="zh-CN" dirty="0"/>
              <a:t>PO role change,</a:t>
            </a:r>
            <a:r>
              <a:rPr lang="zh-CN" altLang="en-US" dirty="0"/>
              <a:t> </a:t>
            </a:r>
            <a:r>
              <a:rPr lang="en-US" altLang="zh-CN" dirty="0"/>
              <a:t>2022-6</a:t>
            </a:r>
          </a:p>
          <a:p>
            <a:r>
              <a:rPr lang="en-US" altLang="zh-CN" dirty="0"/>
              <a:t>Release with IAS 2023.01 in March</a:t>
            </a:r>
            <a:endParaRPr lang="zh-CN" altLang="en-US" dirty="0"/>
          </a:p>
        </p:txBody>
      </p:sp>
      <p:sp>
        <p:nvSpPr>
          <p:cNvPr id="5" name="Slide Number Placeholder 4">
            <a:extLst>
              <a:ext uri="{FF2B5EF4-FFF2-40B4-BE49-F238E27FC236}">
                <a16:creationId xmlns:a16="http://schemas.microsoft.com/office/drawing/2014/main" id="{CDA8CB6E-14D0-4D40-BA8C-D94FC6BAB46D}"/>
              </a:ext>
            </a:extLst>
          </p:cNvPr>
          <p:cNvSpPr>
            <a:spLocks noGrp="1"/>
          </p:cNvSpPr>
          <p:nvPr>
            <p:ph type="sldNum" sz="quarter" idx="12"/>
          </p:nvPr>
        </p:nvSpPr>
        <p:spPr/>
        <p:txBody>
          <a:bodyPr/>
          <a:lstStyle/>
          <a:p>
            <a:fld id="{4898AEC0-503E-4FA4-859C-D0F72D6E3F79}" type="slidenum">
              <a:rPr lang="en-US" noProof="1" smtClean="0"/>
              <a:pPr/>
              <a:t>8</a:t>
            </a:fld>
            <a:endParaRPr lang="en-US" noProof="1"/>
          </a:p>
        </p:txBody>
      </p:sp>
    </p:spTree>
    <p:extLst>
      <p:ext uri="{BB962C8B-B14F-4D97-AF65-F5344CB8AC3E}">
        <p14:creationId xmlns:p14="http://schemas.microsoft.com/office/powerpoint/2010/main" val="13739725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AXMLTEMPLATE" val="presentation_169"/>
  <p:tag name="SAXMLCOMPANYNAME" val="bosch"/>
  <p:tag name="MLTEMPLATEVERSION" val="2.0"/>
  <p:tag name="MLLANGUAGE" val="eng"/>
  <p:tag name="SAXCONVERSION" val="2"/>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2"/>
  <p:tag name="COLORS" val="Turquoise;-1;-2;-2;-1;-2"/>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2"/>
  <p:tag name="COLORS" val="Turquoise;-1;-2;-2;-1;-2"/>
</p:tagLst>
</file>

<file path=ppt/theme/theme1.xml><?xml version="1.0" encoding="utf-8"?>
<a:theme xmlns:a="http://schemas.openxmlformats.org/drawingml/2006/main" name="Bosch 2022">
  <a:themeElements>
    <a:clrScheme name="Bosch Blau">
      <a:dk1>
        <a:sysClr val="windowText" lastClr="000000"/>
      </a:dk1>
      <a:lt1>
        <a:sysClr val="window" lastClr="FFFFFF"/>
      </a:lt1>
      <a:dk2>
        <a:srgbClr val="424C58"/>
      </a:dk2>
      <a:lt2>
        <a:srgbClr val="B2B3B5"/>
      </a:lt2>
      <a:accent1>
        <a:srgbClr val="007BC0"/>
      </a:accent1>
      <a:accent2>
        <a:srgbClr val="004975"/>
      </a:accent2>
      <a:accent3>
        <a:srgbClr val="007BC0"/>
      </a:accent3>
      <a:accent4>
        <a:srgbClr val="004975"/>
      </a:accent4>
      <a:accent5>
        <a:srgbClr val="007BC0"/>
      </a:accent5>
      <a:accent6>
        <a:srgbClr val="004975"/>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algn="l" defTabSz="914400" eaLnBrk="1" fontAlgn="auto" latinLnBrk="0" hangingPunct="1">
          <a:spcBef>
            <a:spcPts val="500"/>
          </a:spcBef>
          <a:spcAft>
            <a:spcPts val="0"/>
          </a:spcAft>
          <a:buClrTx/>
          <a:buSzTx/>
          <a:buFontTx/>
          <a:buNone/>
          <a:tabLst/>
          <a:defRPr kumimoji="0" sz="1800" b="0" i="0" u="none" strike="noStrike" kern="0" cap="none" spc="0" normalizeH="0" baseline="0" noProof="0" smtClean="0">
            <a:ln>
              <a:noFill/>
            </a:ln>
            <a:solidFill>
              <a:srgbClr val="000000"/>
            </a:solidFill>
            <a:effectLst/>
            <a:uLnTx/>
            <a:uFillTx/>
          </a:defRPr>
        </a:defPPr>
      </a:lstStyle>
    </a:txDef>
  </a:objectDefaults>
  <a:extraClrSchemeLst/>
  <a:custClrLst>
    <a:custClr name="Bosch Red 50">
      <a:srgbClr val="ED0007"/>
    </a:custClr>
    <a:custClr name="Bosch Purple 40">
      <a:srgbClr val="9E2896"/>
    </a:custClr>
    <a:custClr name="Bosch Purple 20">
      <a:srgbClr val="551151"/>
    </a:custClr>
    <a:custClr name="Bosch Blue 50">
      <a:srgbClr val="007BC0"/>
    </a:custClr>
    <a:custClr name="Bosch Blue 30">
      <a:srgbClr val="004975"/>
    </a:custClr>
    <a:custClr name="Bosch Turquoise 50">
      <a:srgbClr val="18837E"/>
    </a:custClr>
    <a:custClr name="Bosch Turquoise 30">
      <a:srgbClr val="0A4F4B"/>
    </a:custClr>
    <a:custClr name="Bosch Green 50">
      <a:srgbClr val="00884A"/>
    </a:custClr>
    <a:custClr name="Bosch Green 30">
      <a:srgbClr val="00512A"/>
    </a:custClr>
    <a:custClr name="Bosch Gray 50">
      <a:srgbClr val="71767C"/>
    </a:custClr>
  </a:custClrLst>
  <a:extLst>
    <a:ext uri="{05A4C25C-085E-4340-85A3-A5531E510DB2}">
      <thm15:themeFamily xmlns:thm15="http://schemas.microsoft.com/office/thememl/2012/main" name="template1.potx" id="{52924039-0E61-4818-99E1-D362E68D7D91}" vid="{B6C1A3BA-AF47-4731-9FD9-D2E65E1AD312}"/>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AttachmentRemark</Sektion>
      <Reihenfolge>0</Reihenfolge>
    </Variable>
    <Variable>
      <Name>departmentshort</Name>
      <OrgInhalt>BCI/ESW12-CN</OrgInhalt>
      <Wert>BCI/ESW12-CN</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Bosch Automotive Products (Suzhou) Co., Ltd.  2023. All rights reserved, also regarding any disposal, exploitation, reproduction, editing, distribution, as well as in the event of applications for industrial property rights.</OrgInhalt>
      <Wert>© Bosch Automotive Products (Suzhou) Co., Ltd.  2023.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2023-02-22</OrgInhalt>
      <Wert>2023-02-22</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2.xml><?xml version="1.0" encoding="utf-8"?>
<sax_Colors>
  <Line size="7">
    <Color val="9e2896" tooltip="Bosch Purple 40"/>
    <Color val="551151" tooltip="Bosch Purple 20"/>
  </Line>
  <Line size="7">
    <Color val="007bc0" tooltip="Bosch Blue 50"/>
    <Color val="004975" tooltip="Bosch Blue 30"/>
  </Line>
  <Line size="7">
    <Color val="18837e" tooltip="Bosch Turquoise 50"/>
    <Color val="0a4f4b" tooltip="Bosch Turquoise 30"/>
  </Line>
  <Line size="7">
    <Color val="00884a" tooltip="Bosch Green 50"/>
    <Color val="00512a" tooltip="Bosch Green 30"/>
  </Line>
</sax_Colors>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presentation_169_1</Template>
  <TotalTime>0</TotalTime>
  <Words>1096</Words>
  <Application>Microsoft Office PowerPoint</Application>
  <PresentationFormat>Custom</PresentationFormat>
  <Paragraphs>168</Paragraphs>
  <Slides>8</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8" baseType="lpstr">
      <vt:lpstr>Arial</vt:lpstr>
      <vt:lpstr>Bosch Office Sans</vt:lpstr>
      <vt:lpstr>Calibri</vt:lpstr>
      <vt:lpstr>Roboto</vt:lpstr>
      <vt:lpstr>Symbol</vt:lpstr>
      <vt:lpstr>Verdana</vt:lpstr>
      <vt:lpstr>Wingdings</vt:lpstr>
      <vt:lpstr>Wingdings 3</vt:lpstr>
      <vt:lpstr>Bosch 2022</vt:lpstr>
      <vt:lpstr>think-cell Folie</vt:lpstr>
      <vt:lpstr>Block Management System</vt:lpstr>
      <vt:lpstr>PowerPoint Presentation</vt:lpstr>
      <vt:lpstr>Nexeed IAS Vision</vt:lpstr>
      <vt:lpstr>Step Wise IAS Migration</vt:lpstr>
      <vt:lpstr>BCI Portfolio &amp; Agile Organization</vt:lpstr>
      <vt:lpstr>Portfolio Overview. Target picture</vt:lpstr>
      <vt:lpstr>Portfolio Overview. Target picture</vt:lpstr>
      <vt:lpstr>Timeline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YAO Ulen (BCI/ESW1-CN BCI/ESW12-CN BCI/PJ-CoE-CN)</dc:creator>
  <cp:lastModifiedBy>SONG Wentie (BCI/ESW12-CN)</cp:lastModifiedBy>
  <cp:revision>22</cp:revision>
  <dcterms:created xsi:type="dcterms:W3CDTF">2023-02-22T15:28:16Z</dcterms:created>
  <dcterms:modified xsi:type="dcterms:W3CDTF">2023-02-25T06:28:27Z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