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3" r:id="rId2"/>
    <p:sldId id="258" r:id="rId3"/>
    <p:sldId id="272" r:id="rId4"/>
    <p:sldId id="260" r:id="rId5"/>
    <p:sldId id="259" r:id="rId6"/>
    <p:sldId id="275" r:id="rId7"/>
    <p:sldId id="270" r:id="rId8"/>
    <p:sldId id="268" r:id="rId9"/>
    <p:sldId id="264" r:id="rId10"/>
    <p:sldId id="266" r:id="rId11"/>
    <p:sldId id="265" r:id="rId12"/>
    <p:sldId id="274"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6E12F-8612-10F7-3A48-24B0293398F6}" v="12" dt="2022-03-30T17:29:47.654"/>
    <p1510:client id="{27ECF1FF-1DCD-0AFA-67FD-D02424DBE82C}" v="1" dt="2022-03-30T16:18:35.003"/>
    <p1510:client id="{428547B8-0A44-472B-8EB3-A98266FB1433}" v="2059" dt="2022-03-30T16:01:53.934"/>
    <p1510:client id="{7B1F723A-DCFE-7626-1E53-E43FFAF11E4F}" v="1" dt="2022-03-30T15:57:41.721"/>
    <p1510:client id="{E5E8DDCC-972F-8510-3400-47F1B974E948}" v="11" dt="2022-03-30T17:28:16.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ableStyles" Target="tableStyle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heme" Target="theme/theme1.xml" Id="rId17" /><Relationship Type="http://schemas.openxmlformats.org/officeDocument/2006/relationships/slide" Target="slides/slide1.xml" Id="rId2" /><Relationship Type="http://schemas.openxmlformats.org/officeDocument/2006/relationships/viewProps" Target="viewProps.xml" Id="rId16" /><Relationship Type="http://schemas.microsoft.com/office/2015/10/relationships/revisionInfo" Target="revisionInfo.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presProps" Target="presProp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notesMaster" Target="notesMasters/notesMaster1.xml" Id="rId14"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5C2BD-2B0F-45FE-888E-FFB346FC8C43}"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F837630-7877-4D08-AF45-A44C18D56D79}">
      <dgm:prSet/>
      <dgm:spPr/>
      <dgm:t>
        <a:bodyPr/>
        <a:lstStyle/>
        <a:p>
          <a:r>
            <a:rPr lang="en-US"/>
            <a:t>Seslendirme (Audification)</a:t>
          </a:r>
        </a:p>
      </dgm:t>
    </dgm:pt>
    <dgm:pt modelId="{3DA402DF-ABF7-465A-985C-23BC5904BB40}" type="parTrans" cxnId="{19671CCD-4A5D-48B4-B30A-4AFC8BC9C426}">
      <dgm:prSet/>
      <dgm:spPr/>
      <dgm:t>
        <a:bodyPr/>
        <a:lstStyle/>
        <a:p>
          <a:endParaRPr lang="en-US"/>
        </a:p>
      </dgm:t>
    </dgm:pt>
    <dgm:pt modelId="{117537BE-87AC-445E-85CA-8ACF9029E9D1}" type="sibTrans" cxnId="{19671CCD-4A5D-48B4-B30A-4AFC8BC9C426}">
      <dgm:prSet/>
      <dgm:spPr/>
      <dgm:t>
        <a:bodyPr/>
        <a:lstStyle/>
        <a:p>
          <a:endParaRPr lang="en-US"/>
        </a:p>
      </dgm:t>
    </dgm:pt>
    <dgm:pt modelId="{73F7545A-5780-4B74-A8D8-913D66629C7F}">
      <dgm:prSet/>
      <dgm:spPr/>
      <dgm:t>
        <a:bodyPr/>
        <a:lstStyle/>
        <a:p>
          <a:r>
            <a:rPr lang="en-US"/>
            <a:t>İşitsel Simgeler (Auditory Icons)</a:t>
          </a:r>
        </a:p>
      </dgm:t>
    </dgm:pt>
    <dgm:pt modelId="{95F5F656-3C3F-4B92-A75B-4EA34CB0D622}" type="parTrans" cxnId="{AEDCCED8-FACC-4E5A-8413-1F8346183296}">
      <dgm:prSet/>
      <dgm:spPr/>
      <dgm:t>
        <a:bodyPr/>
        <a:lstStyle/>
        <a:p>
          <a:endParaRPr lang="en-US"/>
        </a:p>
      </dgm:t>
    </dgm:pt>
    <dgm:pt modelId="{ED159658-4D3F-4660-B74F-D8657E402DDF}" type="sibTrans" cxnId="{AEDCCED8-FACC-4E5A-8413-1F8346183296}">
      <dgm:prSet/>
      <dgm:spPr/>
      <dgm:t>
        <a:bodyPr/>
        <a:lstStyle/>
        <a:p>
          <a:endParaRPr lang="en-US"/>
        </a:p>
      </dgm:t>
    </dgm:pt>
    <dgm:pt modelId="{FE2A1BA6-8C2A-40C1-92F3-B8E0FAE8E64E}">
      <dgm:prSet/>
      <dgm:spPr/>
      <dgm:t>
        <a:bodyPr/>
        <a:lstStyle/>
        <a:p>
          <a:r>
            <a:rPr lang="en-US" err="1"/>
            <a:t>Yapay</a:t>
          </a:r>
          <a:r>
            <a:rPr lang="en-US"/>
            <a:t> </a:t>
          </a:r>
          <a:r>
            <a:rPr lang="en-US" err="1"/>
            <a:t>İşitsel</a:t>
          </a:r>
          <a:r>
            <a:rPr lang="en-US"/>
            <a:t> </a:t>
          </a:r>
          <a:r>
            <a:rPr lang="en-US" err="1"/>
            <a:t>Simgeler</a:t>
          </a:r>
          <a:r>
            <a:rPr lang="en-US"/>
            <a:t> (</a:t>
          </a:r>
          <a:r>
            <a:rPr lang="en-US" err="1"/>
            <a:t>Earcons</a:t>
          </a:r>
          <a:r>
            <a:rPr lang="en-US"/>
            <a:t>)</a:t>
          </a:r>
        </a:p>
      </dgm:t>
    </dgm:pt>
    <dgm:pt modelId="{9D19147E-DB97-465F-8D5A-26430FD64A3F}" type="parTrans" cxnId="{897F7338-C29D-4CB5-80F1-1A49C69DC8B1}">
      <dgm:prSet/>
      <dgm:spPr/>
      <dgm:t>
        <a:bodyPr/>
        <a:lstStyle/>
        <a:p>
          <a:endParaRPr lang="en-US"/>
        </a:p>
      </dgm:t>
    </dgm:pt>
    <dgm:pt modelId="{1BEF9B72-5848-4E81-894D-7DBA6CC19446}" type="sibTrans" cxnId="{897F7338-C29D-4CB5-80F1-1A49C69DC8B1}">
      <dgm:prSet/>
      <dgm:spPr/>
      <dgm:t>
        <a:bodyPr/>
        <a:lstStyle/>
        <a:p>
          <a:endParaRPr lang="en-US"/>
        </a:p>
      </dgm:t>
    </dgm:pt>
    <dgm:pt modelId="{CC114610-0529-4147-A597-1B23AB9559BC}">
      <dgm:prSet/>
      <dgm:spPr/>
      <dgm:t>
        <a:bodyPr/>
        <a:lstStyle/>
        <a:p>
          <a:r>
            <a:rPr lang="en-US"/>
            <a:t>Parametre Eşleme (Parameter Mapping)</a:t>
          </a:r>
        </a:p>
      </dgm:t>
    </dgm:pt>
    <dgm:pt modelId="{5740823A-00FF-4A8B-80FC-D68720560335}" type="parTrans" cxnId="{66C2BE6E-6A24-47B3-AC59-6CB95F6B43CD}">
      <dgm:prSet/>
      <dgm:spPr/>
      <dgm:t>
        <a:bodyPr/>
        <a:lstStyle/>
        <a:p>
          <a:endParaRPr lang="en-US"/>
        </a:p>
      </dgm:t>
    </dgm:pt>
    <dgm:pt modelId="{B3F33F38-DDAF-45BD-AB76-4F725D3B730F}" type="sibTrans" cxnId="{66C2BE6E-6A24-47B3-AC59-6CB95F6B43CD}">
      <dgm:prSet/>
      <dgm:spPr/>
      <dgm:t>
        <a:bodyPr/>
        <a:lstStyle/>
        <a:p>
          <a:endParaRPr lang="en-US"/>
        </a:p>
      </dgm:t>
    </dgm:pt>
    <dgm:pt modelId="{566AA1B9-3F3B-49FE-A64D-23B8587E1F99}">
      <dgm:prSet/>
      <dgm:spPr/>
      <dgm:t>
        <a:bodyPr/>
        <a:lstStyle/>
        <a:p>
          <a:r>
            <a:rPr lang="en-US"/>
            <a:t>Model Tabanlı Sonifikasyon (Model-Based Sonification)</a:t>
          </a:r>
        </a:p>
      </dgm:t>
    </dgm:pt>
    <dgm:pt modelId="{C975BEBE-230F-4F93-B934-754CCD9BFA46}" type="parTrans" cxnId="{41DEEC9A-7B74-42BE-AA05-BC076E3B44DC}">
      <dgm:prSet/>
      <dgm:spPr/>
      <dgm:t>
        <a:bodyPr/>
        <a:lstStyle/>
        <a:p>
          <a:endParaRPr lang="en-US"/>
        </a:p>
      </dgm:t>
    </dgm:pt>
    <dgm:pt modelId="{4804E866-9590-4041-A32A-28FAA715A5E6}" type="sibTrans" cxnId="{41DEEC9A-7B74-42BE-AA05-BC076E3B44DC}">
      <dgm:prSet/>
      <dgm:spPr/>
      <dgm:t>
        <a:bodyPr/>
        <a:lstStyle/>
        <a:p>
          <a:endParaRPr lang="en-US"/>
        </a:p>
      </dgm:t>
    </dgm:pt>
    <dgm:pt modelId="{CD9F490E-34B4-4D22-BC9A-E2C0FF0CE639}" type="pres">
      <dgm:prSet presAssocID="{F1A5C2BD-2B0F-45FE-888E-FFB346FC8C43}" presName="outerComposite" presStyleCnt="0">
        <dgm:presLayoutVars>
          <dgm:chMax val="5"/>
          <dgm:dir/>
          <dgm:resizeHandles val="exact"/>
        </dgm:presLayoutVars>
      </dgm:prSet>
      <dgm:spPr/>
    </dgm:pt>
    <dgm:pt modelId="{519E6047-2645-41B2-A169-03B88BA72325}" type="pres">
      <dgm:prSet presAssocID="{F1A5C2BD-2B0F-45FE-888E-FFB346FC8C43}" presName="dummyMaxCanvas" presStyleCnt="0">
        <dgm:presLayoutVars/>
      </dgm:prSet>
      <dgm:spPr/>
    </dgm:pt>
    <dgm:pt modelId="{D563BBAF-6FF2-4499-8925-5B57CCFABFCB}" type="pres">
      <dgm:prSet presAssocID="{F1A5C2BD-2B0F-45FE-888E-FFB346FC8C43}" presName="FiveNodes_1" presStyleLbl="node1" presStyleIdx="0" presStyleCnt="5">
        <dgm:presLayoutVars>
          <dgm:bulletEnabled val="1"/>
        </dgm:presLayoutVars>
      </dgm:prSet>
      <dgm:spPr/>
    </dgm:pt>
    <dgm:pt modelId="{867F342D-50BA-414D-8D94-44167281BB11}" type="pres">
      <dgm:prSet presAssocID="{F1A5C2BD-2B0F-45FE-888E-FFB346FC8C43}" presName="FiveNodes_2" presStyleLbl="node1" presStyleIdx="1" presStyleCnt="5">
        <dgm:presLayoutVars>
          <dgm:bulletEnabled val="1"/>
        </dgm:presLayoutVars>
      </dgm:prSet>
      <dgm:spPr/>
    </dgm:pt>
    <dgm:pt modelId="{9106D31E-E0DC-4E12-8664-AAFC0922A7C0}" type="pres">
      <dgm:prSet presAssocID="{F1A5C2BD-2B0F-45FE-888E-FFB346FC8C43}" presName="FiveNodes_3" presStyleLbl="node1" presStyleIdx="2" presStyleCnt="5">
        <dgm:presLayoutVars>
          <dgm:bulletEnabled val="1"/>
        </dgm:presLayoutVars>
      </dgm:prSet>
      <dgm:spPr/>
    </dgm:pt>
    <dgm:pt modelId="{5EA6B35D-8311-4DC0-9020-2A0C2FE732C4}" type="pres">
      <dgm:prSet presAssocID="{F1A5C2BD-2B0F-45FE-888E-FFB346FC8C43}" presName="FiveNodes_4" presStyleLbl="node1" presStyleIdx="3" presStyleCnt="5">
        <dgm:presLayoutVars>
          <dgm:bulletEnabled val="1"/>
        </dgm:presLayoutVars>
      </dgm:prSet>
      <dgm:spPr/>
    </dgm:pt>
    <dgm:pt modelId="{A223ED1D-17E6-45C1-B0F0-8270689E3D90}" type="pres">
      <dgm:prSet presAssocID="{F1A5C2BD-2B0F-45FE-888E-FFB346FC8C43}" presName="FiveNodes_5" presStyleLbl="node1" presStyleIdx="4" presStyleCnt="5">
        <dgm:presLayoutVars>
          <dgm:bulletEnabled val="1"/>
        </dgm:presLayoutVars>
      </dgm:prSet>
      <dgm:spPr/>
    </dgm:pt>
    <dgm:pt modelId="{44EB8688-98EC-44D1-A585-116ADDAA53FD}" type="pres">
      <dgm:prSet presAssocID="{F1A5C2BD-2B0F-45FE-888E-FFB346FC8C43}" presName="FiveConn_1-2" presStyleLbl="fgAccFollowNode1" presStyleIdx="0" presStyleCnt="4">
        <dgm:presLayoutVars>
          <dgm:bulletEnabled val="1"/>
        </dgm:presLayoutVars>
      </dgm:prSet>
      <dgm:spPr/>
    </dgm:pt>
    <dgm:pt modelId="{CD024C37-CEC3-41D0-ABC9-6AC1A64E47A3}" type="pres">
      <dgm:prSet presAssocID="{F1A5C2BD-2B0F-45FE-888E-FFB346FC8C43}" presName="FiveConn_2-3" presStyleLbl="fgAccFollowNode1" presStyleIdx="1" presStyleCnt="4">
        <dgm:presLayoutVars>
          <dgm:bulletEnabled val="1"/>
        </dgm:presLayoutVars>
      </dgm:prSet>
      <dgm:spPr/>
    </dgm:pt>
    <dgm:pt modelId="{A9420A26-86C9-4B46-A7CA-60084E245D69}" type="pres">
      <dgm:prSet presAssocID="{F1A5C2BD-2B0F-45FE-888E-FFB346FC8C43}" presName="FiveConn_3-4" presStyleLbl="fgAccFollowNode1" presStyleIdx="2" presStyleCnt="4">
        <dgm:presLayoutVars>
          <dgm:bulletEnabled val="1"/>
        </dgm:presLayoutVars>
      </dgm:prSet>
      <dgm:spPr/>
    </dgm:pt>
    <dgm:pt modelId="{6DC1ACA7-960E-46A0-8FAD-86F3F684FBF4}" type="pres">
      <dgm:prSet presAssocID="{F1A5C2BD-2B0F-45FE-888E-FFB346FC8C43}" presName="FiveConn_4-5" presStyleLbl="fgAccFollowNode1" presStyleIdx="3" presStyleCnt="4">
        <dgm:presLayoutVars>
          <dgm:bulletEnabled val="1"/>
        </dgm:presLayoutVars>
      </dgm:prSet>
      <dgm:spPr/>
    </dgm:pt>
    <dgm:pt modelId="{0D661468-513B-4B6A-BA6E-95095ED9EEE9}" type="pres">
      <dgm:prSet presAssocID="{F1A5C2BD-2B0F-45FE-888E-FFB346FC8C43}" presName="FiveNodes_1_text" presStyleLbl="node1" presStyleIdx="4" presStyleCnt="5">
        <dgm:presLayoutVars>
          <dgm:bulletEnabled val="1"/>
        </dgm:presLayoutVars>
      </dgm:prSet>
      <dgm:spPr/>
    </dgm:pt>
    <dgm:pt modelId="{CF6286AD-AB4E-4767-9C76-7991643E72C2}" type="pres">
      <dgm:prSet presAssocID="{F1A5C2BD-2B0F-45FE-888E-FFB346FC8C43}" presName="FiveNodes_2_text" presStyleLbl="node1" presStyleIdx="4" presStyleCnt="5">
        <dgm:presLayoutVars>
          <dgm:bulletEnabled val="1"/>
        </dgm:presLayoutVars>
      </dgm:prSet>
      <dgm:spPr/>
    </dgm:pt>
    <dgm:pt modelId="{7962669E-EBAA-4272-BB02-F86943D09F0C}" type="pres">
      <dgm:prSet presAssocID="{F1A5C2BD-2B0F-45FE-888E-FFB346FC8C43}" presName="FiveNodes_3_text" presStyleLbl="node1" presStyleIdx="4" presStyleCnt="5">
        <dgm:presLayoutVars>
          <dgm:bulletEnabled val="1"/>
        </dgm:presLayoutVars>
      </dgm:prSet>
      <dgm:spPr/>
    </dgm:pt>
    <dgm:pt modelId="{F678137F-3B48-40B0-9BE5-C153EA446C6E}" type="pres">
      <dgm:prSet presAssocID="{F1A5C2BD-2B0F-45FE-888E-FFB346FC8C43}" presName="FiveNodes_4_text" presStyleLbl="node1" presStyleIdx="4" presStyleCnt="5">
        <dgm:presLayoutVars>
          <dgm:bulletEnabled val="1"/>
        </dgm:presLayoutVars>
      </dgm:prSet>
      <dgm:spPr/>
    </dgm:pt>
    <dgm:pt modelId="{30C1CCEE-7F4E-4AA6-B1D7-17EE4E565347}" type="pres">
      <dgm:prSet presAssocID="{F1A5C2BD-2B0F-45FE-888E-FFB346FC8C43}" presName="FiveNodes_5_text" presStyleLbl="node1" presStyleIdx="4" presStyleCnt="5">
        <dgm:presLayoutVars>
          <dgm:bulletEnabled val="1"/>
        </dgm:presLayoutVars>
      </dgm:prSet>
      <dgm:spPr/>
    </dgm:pt>
  </dgm:ptLst>
  <dgm:cxnLst>
    <dgm:cxn modelId="{9BED0303-30EC-4A18-A611-26987846EA4C}" type="presOf" srcId="{566AA1B9-3F3B-49FE-A64D-23B8587E1F99}" destId="{30C1CCEE-7F4E-4AA6-B1D7-17EE4E565347}" srcOrd="1" destOrd="0" presId="urn:microsoft.com/office/officeart/2005/8/layout/vProcess5"/>
    <dgm:cxn modelId="{C46D6411-5672-441A-8290-A6A5C59D22F1}" type="presOf" srcId="{566AA1B9-3F3B-49FE-A64D-23B8587E1F99}" destId="{A223ED1D-17E6-45C1-B0F0-8270689E3D90}" srcOrd="0" destOrd="0" presId="urn:microsoft.com/office/officeart/2005/8/layout/vProcess5"/>
    <dgm:cxn modelId="{3DED7A24-682E-4B8B-8640-7415F5167E71}" type="presOf" srcId="{FE2A1BA6-8C2A-40C1-92F3-B8E0FAE8E64E}" destId="{7962669E-EBAA-4272-BB02-F86943D09F0C}" srcOrd="1" destOrd="0" presId="urn:microsoft.com/office/officeart/2005/8/layout/vProcess5"/>
    <dgm:cxn modelId="{9A073526-C231-4BA5-995F-09560A8ED6DA}" type="presOf" srcId="{73F7545A-5780-4B74-A8D8-913D66629C7F}" destId="{CF6286AD-AB4E-4767-9C76-7991643E72C2}" srcOrd="1" destOrd="0" presId="urn:microsoft.com/office/officeart/2005/8/layout/vProcess5"/>
    <dgm:cxn modelId="{897F7338-C29D-4CB5-80F1-1A49C69DC8B1}" srcId="{F1A5C2BD-2B0F-45FE-888E-FFB346FC8C43}" destId="{FE2A1BA6-8C2A-40C1-92F3-B8E0FAE8E64E}" srcOrd="2" destOrd="0" parTransId="{9D19147E-DB97-465F-8D5A-26430FD64A3F}" sibTransId="{1BEF9B72-5848-4E81-894D-7DBA6CC19446}"/>
    <dgm:cxn modelId="{4215983F-8190-4F85-A200-EF891F684520}" type="presOf" srcId="{5F837630-7877-4D08-AF45-A44C18D56D79}" destId="{0D661468-513B-4B6A-BA6E-95095ED9EEE9}" srcOrd="1" destOrd="0" presId="urn:microsoft.com/office/officeart/2005/8/layout/vProcess5"/>
    <dgm:cxn modelId="{5AE4155D-8BEE-4A90-BA7F-0D9EA604839E}" type="presOf" srcId="{73F7545A-5780-4B74-A8D8-913D66629C7F}" destId="{867F342D-50BA-414D-8D94-44167281BB11}" srcOrd="0" destOrd="0" presId="urn:microsoft.com/office/officeart/2005/8/layout/vProcess5"/>
    <dgm:cxn modelId="{7AAE945F-2734-4554-8248-700ABD3151CA}" type="presOf" srcId="{5F837630-7877-4D08-AF45-A44C18D56D79}" destId="{D563BBAF-6FF2-4499-8925-5B57CCFABFCB}" srcOrd="0" destOrd="0" presId="urn:microsoft.com/office/officeart/2005/8/layout/vProcess5"/>
    <dgm:cxn modelId="{87390D60-EF30-4CF9-97B2-8A576BC46EDD}" type="presOf" srcId="{ED159658-4D3F-4660-B74F-D8657E402DDF}" destId="{CD024C37-CEC3-41D0-ABC9-6AC1A64E47A3}" srcOrd="0" destOrd="0" presId="urn:microsoft.com/office/officeart/2005/8/layout/vProcess5"/>
    <dgm:cxn modelId="{66C2BE6E-6A24-47B3-AC59-6CB95F6B43CD}" srcId="{F1A5C2BD-2B0F-45FE-888E-FFB346FC8C43}" destId="{CC114610-0529-4147-A597-1B23AB9559BC}" srcOrd="3" destOrd="0" parTransId="{5740823A-00FF-4A8B-80FC-D68720560335}" sibTransId="{B3F33F38-DDAF-45BD-AB76-4F725D3B730F}"/>
    <dgm:cxn modelId="{13CFDD9A-5CDE-4B4B-A72D-B6AAE4603516}" type="presOf" srcId="{CC114610-0529-4147-A597-1B23AB9559BC}" destId="{F678137F-3B48-40B0-9BE5-C153EA446C6E}" srcOrd="1" destOrd="0" presId="urn:microsoft.com/office/officeart/2005/8/layout/vProcess5"/>
    <dgm:cxn modelId="{41DEEC9A-7B74-42BE-AA05-BC076E3B44DC}" srcId="{F1A5C2BD-2B0F-45FE-888E-FFB346FC8C43}" destId="{566AA1B9-3F3B-49FE-A64D-23B8587E1F99}" srcOrd="4" destOrd="0" parTransId="{C975BEBE-230F-4F93-B934-754CCD9BFA46}" sibTransId="{4804E866-9590-4041-A32A-28FAA715A5E6}"/>
    <dgm:cxn modelId="{9174A39E-72CB-40DF-914E-F9F316735AF2}" type="presOf" srcId="{1BEF9B72-5848-4E81-894D-7DBA6CC19446}" destId="{A9420A26-86C9-4B46-A7CA-60084E245D69}" srcOrd="0" destOrd="0" presId="urn:microsoft.com/office/officeart/2005/8/layout/vProcess5"/>
    <dgm:cxn modelId="{F1791ABF-5ED2-49D4-BA71-A78FB51A7C4F}" type="presOf" srcId="{117537BE-87AC-445E-85CA-8ACF9029E9D1}" destId="{44EB8688-98EC-44D1-A585-116ADDAA53FD}" srcOrd="0" destOrd="0" presId="urn:microsoft.com/office/officeart/2005/8/layout/vProcess5"/>
    <dgm:cxn modelId="{19671CCD-4A5D-48B4-B30A-4AFC8BC9C426}" srcId="{F1A5C2BD-2B0F-45FE-888E-FFB346FC8C43}" destId="{5F837630-7877-4D08-AF45-A44C18D56D79}" srcOrd="0" destOrd="0" parTransId="{3DA402DF-ABF7-465A-985C-23BC5904BB40}" sibTransId="{117537BE-87AC-445E-85CA-8ACF9029E9D1}"/>
    <dgm:cxn modelId="{AEDCCED8-FACC-4E5A-8413-1F8346183296}" srcId="{F1A5C2BD-2B0F-45FE-888E-FFB346FC8C43}" destId="{73F7545A-5780-4B74-A8D8-913D66629C7F}" srcOrd="1" destOrd="0" parTransId="{95F5F656-3C3F-4B92-A75B-4EA34CB0D622}" sibTransId="{ED159658-4D3F-4660-B74F-D8657E402DDF}"/>
    <dgm:cxn modelId="{72A7F8E6-3FC9-4FA0-B4B4-543043EBA968}" type="presOf" srcId="{CC114610-0529-4147-A597-1B23AB9559BC}" destId="{5EA6B35D-8311-4DC0-9020-2A0C2FE732C4}" srcOrd="0" destOrd="0" presId="urn:microsoft.com/office/officeart/2005/8/layout/vProcess5"/>
    <dgm:cxn modelId="{4CAD94F3-6320-4C8B-9681-B0ED8682C439}" type="presOf" srcId="{F1A5C2BD-2B0F-45FE-888E-FFB346FC8C43}" destId="{CD9F490E-34B4-4D22-BC9A-E2C0FF0CE639}" srcOrd="0" destOrd="0" presId="urn:microsoft.com/office/officeart/2005/8/layout/vProcess5"/>
    <dgm:cxn modelId="{64D60FF7-40B6-494C-9FA7-82BE8724F0A1}" type="presOf" srcId="{FE2A1BA6-8C2A-40C1-92F3-B8E0FAE8E64E}" destId="{9106D31E-E0DC-4E12-8664-AAFC0922A7C0}" srcOrd="0" destOrd="0" presId="urn:microsoft.com/office/officeart/2005/8/layout/vProcess5"/>
    <dgm:cxn modelId="{06CD1DFE-84A3-4297-9A2A-38DB20B7ADFF}" type="presOf" srcId="{B3F33F38-DDAF-45BD-AB76-4F725D3B730F}" destId="{6DC1ACA7-960E-46A0-8FAD-86F3F684FBF4}" srcOrd="0" destOrd="0" presId="urn:microsoft.com/office/officeart/2005/8/layout/vProcess5"/>
    <dgm:cxn modelId="{1AADEB0E-5FE6-403C-A110-7FD31594A010}" type="presParOf" srcId="{CD9F490E-34B4-4D22-BC9A-E2C0FF0CE639}" destId="{519E6047-2645-41B2-A169-03B88BA72325}" srcOrd="0" destOrd="0" presId="urn:microsoft.com/office/officeart/2005/8/layout/vProcess5"/>
    <dgm:cxn modelId="{D85A7423-DCDF-4E84-8A4B-73122A45210C}" type="presParOf" srcId="{CD9F490E-34B4-4D22-BC9A-E2C0FF0CE639}" destId="{D563BBAF-6FF2-4499-8925-5B57CCFABFCB}" srcOrd="1" destOrd="0" presId="urn:microsoft.com/office/officeart/2005/8/layout/vProcess5"/>
    <dgm:cxn modelId="{8F776130-5854-4E8A-8E7D-D2B9B427FD4C}" type="presParOf" srcId="{CD9F490E-34B4-4D22-BC9A-E2C0FF0CE639}" destId="{867F342D-50BA-414D-8D94-44167281BB11}" srcOrd="2" destOrd="0" presId="urn:microsoft.com/office/officeart/2005/8/layout/vProcess5"/>
    <dgm:cxn modelId="{1D1186B7-911C-4A50-8489-D77134E5F2DC}" type="presParOf" srcId="{CD9F490E-34B4-4D22-BC9A-E2C0FF0CE639}" destId="{9106D31E-E0DC-4E12-8664-AAFC0922A7C0}" srcOrd="3" destOrd="0" presId="urn:microsoft.com/office/officeart/2005/8/layout/vProcess5"/>
    <dgm:cxn modelId="{8497C52D-8C8B-4F25-8820-74881151A7F5}" type="presParOf" srcId="{CD9F490E-34B4-4D22-BC9A-E2C0FF0CE639}" destId="{5EA6B35D-8311-4DC0-9020-2A0C2FE732C4}" srcOrd="4" destOrd="0" presId="urn:microsoft.com/office/officeart/2005/8/layout/vProcess5"/>
    <dgm:cxn modelId="{AD81F83F-4B09-4007-A95C-F48ED4E5F844}" type="presParOf" srcId="{CD9F490E-34B4-4D22-BC9A-E2C0FF0CE639}" destId="{A223ED1D-17E6-45C1-B0F0-8270689E3D90}" srcOrd="5" destOrd="0" presId="urn:microsoft.com/office/officeart/2005/8/layout/vProcess5"/>
    <dgm:cxn modelId="{12D3CD8C-405B-4553-97CD-47BC2A241CE0}" type="presParOf" srcId="{CD9F490E-34B4-4D22-BC9A-E2C0FF0CE639}" destId="{44EB8688-98EC-44D1-A585-116ADDAA53FD}" srcOrd="6" destOrd="0" presId="urn:microsoft.com/office/officeart/2005/8/layout/vProcess5"/>
    <dgm:cxn modelId="{156B8C97-CBFF-4881-B232-7319F5A4C2E6}" type="presParOf" srcId="{CD9F490E-34B4-4D22-BC9A-E2C0FF0CE639}" destId="{CD024C37-CEC3-41D0-ABC9-6AC1A64E47A3}" srcOrd="7" destOrd="0" presId="urn:microsoft.com/office/officeart/2005/8/layout/vProcess5"/>
    <dgm:cxn modelId="{B0D1418A-5513-4DBB-A207-902841ED8431}" type="presParOf" srcId="{CD9F490E-34B4-4D22-BC9A-E2C0FF0CE639}" destId="{A9420A26-86C9-4B46-A7CA-60084E245D69}" srcOrd="8" destOrd="0" presId="urn:microsoft.com/office/officeart/2005/8/layout/vProcess5"/>
    <dgm:cxn modelId="{D1AF4455-BCAC-49C3-8C6A-ED98CCF1F5B8}" type="presParOf" srcId="{CD9F490E-34B4-4D22-BC9A-E2C0FF0CE639}" destId="{6DC1ACA7-960E-46A0-8FAD-86F3F684FBF4}" srcOrd="9" destOrd="0" presId="urn:microsoft.com/office/officeart/2005/8/layout/vProcess5"/>
    <dgm:cxn modelId="{4BAB2B9C-CB39-4A3E-B2E7-4A1335675FC2}" type="presParOf" srcId="{CD9F490E-34B4-4D22-BC9A-E2C0FF0CE639}" destId="{0D661468-513B-4B6A-BA6E-95095ED9EEE9}" srcOrd="10" destOrd="0" presId="urn:microsoft.com/office/officeart/2005/8/layout/vProcess5"/>
    <dgm:cxn modelId="{8CDCD1F2-D9F0-477C-9B8C-0811C4AAE6AA}" type="presParOf" srcId="{CD9F490E-34B4-4D22-BC9A-E2C0FF0CE639}" destId="{CF6286AD-AB4E-4767-9C76-7991643E72C2}" srcOrd="11" destOrd="0" presId="urn:microsoft.com/office/officeart/2005/8/layout/vProcess5"/>
    <dgm:cxn modelId="{3727046C-30C2-4E45-946A-5D2B58101FB0}" type="presParOf" srcId="{CD9F490E-34B4-4D22-BC9A-E2C0FF0CE639}" destId="{7962669E-EBAA-4272-BB02-F86943D09F0C}" srcOrd="12" destOrd="0" presId="urn:microsoft.com/office/officeart/2005/8/layout/vProcess5"/>
    <dgm:cxn modelId="{32525DFE-F308-4524-935D-6A71C490C7C1}" type="presParOf" srcId="{CD9F490E-34B4-4D22-BC9A-E2C0FF0CE639}" destId="{F678137F-3B48-40B0-9BE5-C153EA446C6E}" srcOrd="13" destOrd="0" presId="urn:microsoft.com/office/officeart/2005/8/layout/vProcess5"/>
    <dgm:cxn modelId="{9955FEA2-1041-4E0F-8AFD-358C47932076}" type="presParOf" srcId="{CD9F490E-34B4-4D22-BC9A-E2C0FF0CE639}" destId="{30C1CCEE-7F4E-4AA6-B1D7-17EE4E56534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89983E-9ED4-46F0-BBDE-4E27D3503F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8A6EE3A-708B-4B54-89F8-728106A41CB0}">
      <dgm:prSet/>
      <dgm:spPr/>
      <dgm:t>
        <a:bodyPr/>
        <a:lstStyle/>
        <a:p>
          <a:r>
            <a:rPr lang="tr-TR"/>
            <a:t>Bu çalışma kapsamında veri setleri üzerinde R ve Shiny ile web uygulaması üzerinde sonifikasyon gerçekleştirmek ve buna ek olarak kullanıcının el hareketlerini bir sensörle bilgisayara aktararak, makine öğrenmesi algoritmaları kullanarak veri sonifikasyonunu farklı programlar/ diller ile gerçekleştirmektir. Bu çalışmanın</a:t>
          </a:r>
          <a:r>
            <a:rPr lang="tr-TR" b="0" i="0"/>
            <a:t> ana amacını gerçekleştirmek için R ve R’ın web uygulama kütüphanesi olan Shiny, ikincil amacını gerçekleştirmek için ise </a:t>
          </a:r>
          <a:r>
            <a:rPr lang="tr-TR"/>
            <a:t>yapay zeka ile çalışan açık kaynak araç ve diller kullanılacaktır.</a:t>
          </a:r>
          <a:r>
            <a:rPr lang="tr-TR" b="0" i="0"/>
            <a:t> </a:t>
          </a:r>
          <a:endParaRPr lang="en-US"/>
        </a:p>
      </dgm:t>
    </dgm:pt>
    <dgm:pt modelId="{465A1A87-CD67-4F97-864F-6D8BFF422047}" type="parTrans" cxnId="{4C0804D8-A128-4C81-AB11-B1E6AE7A2AAE}">
      <dgm:prSet/>
      <dgm:spPr/>
      <dgm:t>
        <a:bodyPr/>
        <a:lstStyle/>
        <a:p>
          <a:endParaRPr lang="en-US"/>
        </a:p>
      </dgm:t>
    </dgm:pt>
    <dgm:pt modelId="{FB5FFB69-17F7-43FA-A199-C3E5735C91BE}" type="sibTrans" cxnId="{4C0804D8-A128-4C81-AB11-B1E6AE7A2AAE}">
      <dgm:prSet/>
      <dgm:spPr/>
      <dgm:t>
        <a:bodyPr/>
        <a:lstStyle/>
        <a:p>
          <a:endParaRPr lang="en-US"/>
        </a:p>
      </dgm:t>
    </dgm:pt>
    <dgm:pt modelId="{0C18873A-AFB2-4F08-8DBF-2926A789F40E}">
      <dgm:prSet/>
      <dgm:spPr/>
      <dgm:t>
        <a:bodyPr/>
        <a:lstStyle/>
        <a:p>
          <a:r>
            <a:rPr lang="tr-TR"/>
            <a:t>Belirlenen veri</a:t>
          </a:r>
          <a:r>
            <a:rPr lang="tr-TR" b="0" i="0"/>
            <a:t> setleri temizlenip düzenlenerek </a:t>
          </a:r>
          <a:r>
            <a:rPr lang="tr-TR" b="0" i="0" err="1"/>
            <a:t>sonifikasyona</a:t>
          </a:r>
          <a:r>
            <a:rPr lang="tr-TR" b="0" i="0"/>
            <a:t> uygun hale getirilecek, ardından </a:t>
          </a:r>
          <a:r>
            <a:rPr lang="tr-TR" err="1"/>
            <a:t>R'ın</a:t>
          </a:r>
          <a:r>
            <a:rPr lang="tr-TR"/>
            <a:t> </a:t>
          </a:r>
          <a:r>
            <a:rPr lang="tr-TR" b="0" i="0"/>
            <a:t>“</a:t>
          </a:r>
          <a:r>
            <a:rPr lang="tr-TR" b="0" i="0" err="1"/>
            <a:t>BrailleR</a:t>
          </a:r>
          <a:r>
            <a:rPr lang="tr-TR" b="0" i="0"/>
            <a:t>”, “</a:t>
          </a:r>
          <a:r>
            <a:rPr lang="tr-TR" b="0" i="0" err="1"/>
            <a:t>sonify</a:t>
          </a:r>
          <a:r>
            <a:rPr lang="tr-TR" b="0" i="0"/>
            <a:t>”, “</a:t>
          </a:r>
          <a:r>
            <a:rPr lang="tr-TR" b="0" i="0" err="1"/>
            <a:t>tuneR</a:t>
          </a:r>
          <a:r>
            <a:rPr lang="tr-TR" b="0" i="0"/>
            <a:t>”, “</a:t>
          </a:r>
          <a:r>
            <a:rPr lang="tr-TR" b="0" i="0" err="1"/>
            <a:t>drumr</a:t>
          </a:r>
          <a:r>
            <a:rPr lang="tr-TR" b="0" i="0"/>
            <a:t>”, “</a:t>
          </a:r>
          <a:r>
            <a:rPr lang="tr-TR" b="0" i="0" err="1"/>
            <a:t>sound</a:t>
          </a:r>
          <a:r>
            <a:rPr lang="tr-TR" b="0" i="0"/>
            <a:t>”, “</a:t>
          </a:r>
          <a:r>
            <a:rPr lang="tr-TR" b="0" i="0" err="1"/>
            <a:t>audio</a:t>
          </a:r>
          <a:r>
            <a:rPr lang="tr-TR" b="0" i="0"/>
            <a:t>”, “</a:t>
          </a:r>
          <a:r>
            <a:rPr lang="tr-TR" b="0" i="0" err="1"/>
            <a:t>seewave</a:t>
          </a:r>
          <a:r>
            <a:rPr lang="tr-TR" b="0" i="0"/>
            <a:t>”, “</a:t>
          </a:r>
          <a:r>
            <a:rPr lang="tr-TR" b="0" i="0" err="1"/>
            <a:t>soundgen</a:t>
          </a:r>
          <a:r>
            <a:rPr lang="tr-TR" b="0" i="0"/>
            <a:t>”, “</a:t>
          </a:r>
          <a:r>
            <a:rPr lang="tr-TR" b="0" i="0" err="1"/>
            <a:t>audiolyzR</a:t>
          </a:r>
          <a:r>
            <a:rPr lang="tr-TR" b="0" i="0"/>
            <a:t>” kütüphaneleri ve ilgili algoritma kütüphaneleri kullanılarak </a:t>
          </a:r>
          <a:r>
            <a:rPr lang="tr-TR" b="0" i="0" err="1"/>
            <a:t>sonifikasyon</a:t>
          </a:r>
          <a:r>
            <a:rPr lang="tr-TR" b="0" i="0"/>
            <a:t> </a:t>
          </a:r>
          <a:r>
            <a:rPr lang="tr-TR" b="0" i="0" err="1"/>
            <a:t>gerçekleştirileektir</a:t>
          </a:r>
          <a:r>
            <a:rPr lang="tr-TR" b="0" i="0"/>
            <a:t>. </a:t>
          </a:r>
          <a:endParaRPr lang="en-US"/>
        </a:p>
      </dgm:t>
    </dgm:pt>
    <dgm:pt modelId="{28B4AAA9-F684-4FEA-84D5-C4A825331FCD}" type="parTrans" cxnId="{F2FD5004-795A-44DB-BD15-5ECA46FFB590}">
      <dgm:prSet/>
      <dgm:spPr/>
      <dgm:t>
        <a:bodyPr/>
        <a:lstStyle/>
        <a:p>
          <a:endParaRPr lang="en-US"/>
        </a:p>
      </dgm:t>
    </dgm:pt>
    <dgm:pt modelId="{8BA3FAD8-5237-42B3-A50D-7AA54383C997}" type="sibTrans" cxnId="{F2FD5004-795A-44DB-BD15-5ECA46FFB590}">
      <dgm:prSet/>
      <dgm:spPr/>
      <dgm:t>
        <a:bodyPr/>
        <a:lstStyle/>
        <a:p>
          <a:endParaRPr lang="en-US"/>
        </a:p>
      </dgm:t>
    </dgm:pt>
    <dgm:pt modelId="{017CB9F0-AF56-4F0F-8963-952CD8842744}">
      <dgm:prSet/>
      <dgm:spPr/>
      <dgm:t>
        <a:bodyPr/>
        <a:lstStyle/>
        <a:p>
          <a:r>
            <a:rPr lang="tr-TR" err="1"/>
            <a:t>Sonifikason</a:t>
          </a:r>
          <a:r>
            <a:rPr lang="tr-TR" b="0" i="0"/>
            <a:t> uygulaması, </a:t>
          </a:r>
          <a:r>
            <a:rPr lang="tr-TR" b="0" i="0" err="1"/>
            <a:t>R’ın</a:t>
          </a:r>
          <a:r>
            <a:rPr lang="tr-TR" b="0" i="0"/>
            <a:t> </a:t>
          </a:r>
          <a:r>
            <a:rPr lang="tr-TR" b="0" i="0" err="1"/>
            <a:t>Shiny</a:t>
          </a:r>
          <a:r>
            <a:rPr lang="tr-TR" b="0" i="0"/>
            <a:t> kütüphanesi kullanılarak bir web </a:t>
          </a:r>
          <a:r>
            <a:rPr lang="tr-TR"/>
            <a:t>uygulamasına</a:t>
          </a:r>
          <a:r>
            <a:rPr lang="tr-TR" b="0" i="0"/>
            <a:t> dönüştürülecektir. </a:t>
          </a:r>
          <a:r>
            <a:rPr lang="tr-TR"/>
            <a:t>Böylelikle</a:t>
          </a:r>
          <a:r>
            <a:rPr lang="tr-TR" b="0" i="0"/>
            <a:t> kullanıcılar kendi veri setleri üzerinde </a:t>
          </a:r>
          <a:r>
            <a:rPr lang="tr-TR"/>
            <a:t>çalışabilecekler ve farklı akustik parametrelerle oynayarak kendi veri setleri üzerinde “Veri Şarkılarını” üretebileceklerdir.</a:t>
          </a:r>
          <a:endParaRPr lang="en-US"/>
        </a:p>
      </dgm:t>
    </dgm:pt>
    <dgm:pt modelId="{B33D564C-C748-4AD9-A587-56A6B546ADCD}" type="parTrans" cxnId="{13C8343A-1D13-420C-B086-91426896FB8C}">
      <dgm:prSet/>
      <dgm:spPr/>
      <dgm:t>
        <a:bodyPr/>
        <a:lstStyle/>
        <a:p>
          <a:endParaRPr lang="en-US"/>
        </a:p>
      </dgm:t>
    </dgm:pt>
    <dgm:pt modelId="{510D7AF9-2E03-44D9-A537-FCB86CB25FB6}" type="sibTrans" cxnId="{13C8343A-1D13-420C-B086-91426896FB8C}">
      <dgm:prSet/>
      <dgm:spPr/>
      <dgm:t>
        <a:bodyPr/>
        <a:lstStyle/>
        <a:p>
          <a:endParaRPr lang="en-US"/>
        </a:p>
      </dgm:t>
    </dgm:pt>
    <dgm:pt modelId="{D537E5B5-7E0F-4FB6-AC0D-2939E6DC8020}" type="pres">
      <dgm:prSet presAssocID="{7D89983E-9ED4-46F0-BBDE-4E27D3503F50}" presName="linear" presStyleCnt="0">
        <dgm:presLayoutVars>
          <dgm:animLvl val="lvl"/>
          <dgm:resizeHandles val="exact"/>
        </dgm:presLayoutVars>
      </dgm:prSet>
      <dgm:spPr/>
    </dgm:pt>
    <dgm:pt modelId="{BA71832B-1BD4-4C6E-93FC-58F78529F57A}" type="pres">
      <dgm:prSet presAssocID="{F8A6EE3A-708B-4B54-89F8-728106A41CB0}" presName="parentText" presStyleLbl="node1" presStyleIdx="0" presStyleCnt="3">
        <dgm:presLayoutVars>
          <dgm:chMax val="0"/>
          <dgm:bulletEnabled val="1"/>
        </dgm:presLayoutVars>
      </dgm:prSet>
      <dgm:spPr/>
    </dgm:pt>
    <dgm:pt modelId="{A1D1F447-B3A9-4365-95B7-BA228107EBEB}" type="pres">
      <dgm:prSet presAssocID="{FB5FFB69-17F7-43FA-A199-C3E5735C91BE}" presName="spacer" presStyleCnt="0"/>
      <dgm:spPr/>
    </dgm:pt>
    <dgm:pt modelId="{7ED85610-2D0A-43BA-86E9-86510ADA5F3F}" type="pres">
      <dgm:prSet presAssocID="{0C18873A-AFB2-4F08-8DBF-2926A789F40E}" presName="parentText" presStyleLbl="node1" presStyleIdx="1" presStyleCnt="3">
        <dgm:presLayoutVars>
          <dgm:chMax val="0"/>
          <dgm:bulletEnabled val="1"/>
        </dgm:presLayoutVars>
      </dgm:prSet>
      <dgm:spPr/>
    </dgm:pt>
    <dgm:pt modelId="{F2CFDD4A-A90F-4772-BA38-FE5497186254}" type="pres">
      <dgm:prSet presAssocID="{8BA3FAD8-5237-42B3-A50D-7AA54383C997}" presName="spacer" presStyleCnt="0"/>
      <dgm:spPr/>
    </dgm:pt>
    <dgm:pt modelId="{1FACD032-25BD-4615-BB38-E19A592ABC1A}" type="pres">
      <dgm:prSet presAssocID="{017CB9F0-AF56-4F0F-8963-952CD8842744}" presName="parentText" presStyleLbl="node1" presStyleIdx="2" presStyleCnt="3">
        <dgm:presLayoutVars>
          <dgm:chMax val="0"/>
          <dgm:bulletEnabled val="1"/>
        </dgm:presLayoutVars>
      </dgm:prSet>
      <dgm:spPr/>
    </dgm:pt>
  </dgm:ptLst>
  <dgm:cxnLst>
    <dgm:cxn modelId="{F2FD5004-795A-44DB-BD15-5ECA46FFB590}" srcId="{7D89983E-9ED4-46F0-BBDE-4E27D3503F50}" destId="{0C18873A-AFB2-4F08-8DBF-2926A789F40E}" srcOrd="1" destOrd="0" parTransId="{28B4AAA9-F684-4FEA-84D5-C4A825331FCD}" sibTransId="{8BA3FAD8-5237-42B3-A50D-7AA54383C997}"/>
    <dgm:cxn modelId="{82236A11-85FA-4B3E-8E4B-2D10F5730190}" type="presOf" srcId="{0C18873A-AFB2-4F08-8DBF-2926A789F40E}" destId="{7ED85610-2D0A-43BA-86E9-86510ADA5F3F}" srcOrd="0" destOrd="0" presId="urn:microsoft.com/office/officeart/2005/8/layout/vList2"/>
    <dgm:cxn modelId="{411EBB1B-7CD5-420F-A7BF-ABED074C6486}" type="presOf" srcId="{017CB9F0-AF56-4F0F-8963-952CD8842744}" destId="{1FACD032-25BD-4615-BB38-E19A592ABC1A}" srcOrd="0" destOrd="0" presId="urn:microsoft.com/office/officeart/2005/8/layout/vList2"/>
    <dgm:cxn modelId="{D07CE026-C4E3-468C-82B4-323F55315C3E}" type="presOf" srcId="{7D89983E-9ED4-46F0-BBDE-4E27D3503F50}" destId="{D537E5B5-7E0F-4FB6-AC0D-2939E6DC8020}" srcOrd="0" destOrd="0" presId="urn:microsoft.com/office/officeart/2005/8/layout/vList2"/>
    <dgm:cxn modelId="{13C8343A-1D13-420C-B086-91426896FB8C}" srcId="{7D89983E-9ED4-46F0-BBDE-4E27D3503F50}" destId="{017CB9F0-AF56-4F0F-8963-952CD8842744}" srcOrd="2" destOrd="0" parTransId="{B33D564C-C748-4AD9-A587-56A6B546ADCD}" sibTransId="{510D7AF9-2E03-44D9-A537-FCB86CB25FB6}"/>
    <dgm:cxn modelId="{1C64E747-F93B-4CEF-B6C8-1904C54B023A}" type="presOf" srcId="{F8A6EE3A-708B-4B54-89F8-728106A41CB0}" destId="{BA71832B-1BD4-4C6E-93FC-58F78529F57A}" srcOrd="0" destOrd="0" presId="urn:microsoft.com/office/officeart/2005/8/layout/vList2"/>
    <dgm:cxn modelId="{4C0804D8-A128-4C81-AB11-B1E6AE7A2AAE}" srcId="{7D89983E-9ED4-46F0-BBDE-4E27D3503F50}" destId="{F8A6EE3A-708B-4B54-89F8-728106A41CB0}" srcOrd="0" destOrd="0" parTransId="{465A1A87-CD67-4F97-864F-6D8BFF422047}" sibTransId="{FB5FFB69-17F7-43FA-A199-C3E5735C91BE}"/>
    <dgm:cxn modelId="{BE8DDE28-21FB-45B9-ACAF-2B738B969A6E}" type="presParOf" srcId="{D537E5B5-7E0F-4FB6-AC0D-2939E6DC8020}" destId="{BA71832B-1BD4-4C6E-93FC-58F78529F57A}" srcOrd="0" destOrd="0" presId="urn:microsoft.com/office/officeart/2005/8/layout/vList2"/>
    <dgm:cxn modelId="{CCDF8DEB-5D3A-417F-975E-AA3676072067}" type="presParOf" srcId="{D537E5B5-7E0F-4FB6-AC0D-2939E6DC8020}" destId="{A1D1F447-B3A9-4365-95B7-BA228107EBEB}" srcOrd="1" destOrd="0" presId="urn:microsoft.com/office/officeart/2005/8/layout/vList2"/>
    <dgm:cxn modelId="{734BD466-9624-4ED8-B13D-F2CED880D4CD}" type="presParOf" srcId="{D537E5B5-7E0F-4FB6-AC0D-2939E6DC8020}" destId="{7ED85610-2D0A-43BA-86E9-86510ADA5F3F}" srcOrd="2" destOrd="0" presId="urn:microsoft.com/office/officeart/2005/8/layout/vList2"/>
    <dgm:cxn modelId="{6A431915-E3F6-4AFD-83FD-1B399CB4C56A}" type="presParOf" srcId="{D537E5B5-7E0F-4FB6-AC0D-2939E6DC8020}" destId="{F2CFDD4A-A90F-4772-BA38-FE5497186254}" srcOrd="3" destOrd="0" presId="urn:microsoft.com/office/officeart/2005/8/layout/vList2"/>
    <dgm:cxn modelId="{CC48264D-1FD1-4705-8F59-654DB432D835}" type="presParOf" srcId="{D537E5B5-7E0F-4FB6-AC0D-2939E6DC8020}" destId="{1FACD032-25BD-4615-BB38-E19A592ABC1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1AF44E-5D47-4CC0-A9BC-2F865816B1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A66D596-3FB2-45D4-BF40-5872D3122865}">
      <dgm:prSet phldrT="[Text]" phldr="0"/>
      <dgm:spPr/>
      <dgm:t>
        <a:bodyPr/>
        <a:lstStyle/>
        <a:p>
          <a:pPr algn="l" rtl="0"/>
          <a:r>
            <a:rPr lang="en-US" err="1">
              <a:latin typeface="Calibri Light" panose="020F0302020204030204"/>
            </a:rPr>
            <a:t>Güçlü</a:t>
          </a:r>
          <a:r>
            <a:rPr lang="en-US">
              <a:latin typeface="Calibri Light" panose="020F0302020204030204"/>
            </a:rPr>
            <a:t> </a:t>
          </a:r>
          <a:r>
            <a:rPr lang="en-US" err="1">
              <a:latin typeface="Calibri Light" panose="020F0302020204030204"/>
            </a:rPr>
            <a:t>Yanlar</a:t>
          </a:r>
          <a:endParaRPr lang="en-US"/>
        </a:p>
      </dgm:t>
    </dgm:pt>
    <dgm:pt modelId="{0B5C7FC4-A597-4284-A3A7-77D844DED0B1}" type="parTrans" cxnId="{F5F5331F-E5B5-4E0F-8FFC-A6188589ED8C}">
      <dgm:prSet/>
      <dgm:spPr/>
      <dgm:t>
        <a:bodyPr/>
        <a:lstStyle/>
        <a:p>
          <a:endParaRPr lang="en-US"/>
        </a:p>
      </dgm:t>
    </dgm:pt>
    <dgm:pt modelId="{3781152D-8E96-42A4-974A-D764273EE13D}" type="sibTrans" cxnId="{F5F5331F-E5B5-4E0F-8FFC-A6188589ED8C}">
      <dgm:prSet/>
      <dgm:spPr/>
      <dgm:t>
        <a:bodyPr/>
        <a:lstStyle/>
        <a:p>
          <a:endParaRPr lang="en-US"/>
        </a:p>
      </dgm:t>
    </dgm:pt>
    <dgm:pt modelId="{B5375A33-6BF0-48A9-BBF6-C479BD138155}">
      <dgm:prSet phldrT="[Text]" phldr="0"/>
      <dgm:spPr/>
      <dgm:t>
        <a:bodyPr/>
        <a:lstStyle/>
        <a:p>
          <a:pPr rtl="0"/>
          <a:r>
            <a:rPr lang="en-US" err="1">
              <a:latin typeface="Calibri Light" panose="020F0302020204030204"/>
            </a:rPr>
            <a:t>Zayıf</a:t>
          </a:r>
          <a:r>
            <a:rPr lang="en-US">
              <a:latin typeface="Calibri Light" panose="020F0302020204030204"/>
            </a:rPr>
            <a:t> </a:t>
          </a:r>
          <a:r>
            <a:rPr lang="en-US" err="1">
              <a:latin typeface="Calibri Light" panose="020F0302020204030204"/>
            </a:rPr>
            <a:t>Yanlar</a:t>
          </a:r>
          <a:endParaRPr lang="en-US"/>
        </a:p>
      </dgm:t>
    </dgm:pt>
    <dgm:pt modelId="{2B4E12D8-803A-492A-A430-46FEE4B4655C}" type="parTrans" cxnId="{0441217C-FBEA-4B01-8E2E-C192F646F335}">
      <dgm:prSet/>
      <dgm:spPr/>
      <dgm:t>
        <a:bodyPr/>
        <a:lstStyle/>
        <a:p>
          <a:endParaRPr lang="en-US"/>
        </a:p>
      </dgm:t>
    </dgm:pt>
    <dgm:pt modelId="{12F44A5A-FF73-473F-92B2-EF00A94E606D}" type="sibTrans" cxnId="{0441217C-FBEA-4B01-8E2E-C192F646F335}">
      <dgm:prSet/>
      <dgm:spPr/>
      <dgm:t>
        <a:bodyPr/>
        <a:lstStyle/>
        <a:p>
          <a:endParaRPr lang="en-US"/>
        </a:p>
      </dgm:t>
    </dgm:pt>
    <dgm:pt modelId="{77F9D062-CFF4-4762-8170-0DE2EE57D802}">
      <dgm:prSet phldrT="[Text]" phldr="0"/>
      <dgm:spPr/>
      <dgm:t>
        <a:bodyPr/>
        <a:lstStyle/>
        <a:p>
          <a:pPr algn="l"/>
          <a:r>
            <a:rPr lang="en-US" err="1">
              <a:latin typeface="Calibri Light" panose="020F0302020204030204"/>
            </a:rPr>
            <a:t>Fırsatlar</a:t>
          </a:r>
          <a:endParaRPr lang="en-US" err="1"/>
        </a:p>
      </dgm:t>
    </dgm:pt>
    <dgm:pt modelId="{FC1924F8-7DDB-4C92-9D93-A875BF82BCB7}" type="parTrans" cxnId="{C4B300F2-807A-4564-9B2A-F9D8254CCB44}">
      <dgm:prSet/>
      <dgm:spPr/>
      <dgm:t>
        <a:bodyPr/>
        <a:lstStyle/>
        <a:p>
          <a:endParaRPr lang="en-US"/>
        </a:p>
      </dgm:t>
    </dgm:pt>
    <dgm:pt modelId="{DF3D662E-0FDA-441E-A998-CF2AFE23A056}" type="sibTrans" cxnId="{C4B300F2-807A-4564-9B2A-F9D8254CCB44}">
      <dgm:prSet/>
      <dgm:spPr/>
      <dgm:t>
        <a:bodyPr/>
        <a:lstStyle/>
        <a:p>
          <a:endParaRPr lang="en-US"/>
        </a:p>
      </dgm:t>
    </dgm:pt>
    <dgm:pt modelId="{87F7E27E-603C-40E8-A8E7-A2777214FBE1}">
      <dgm:prSet phldrT="[Text]" phldr="0" custT="1"/>
      <dgm:spPr/>
      <dgm:t>
        <a:bodyPr/>
        <a:lstStyle/>
        <a:p>
          <a:r>
            <a:rPr lang="en-US" sz="2200" err="1">
              <a:latin typeface="Calibri Light" panose="020F0302020204030204"/>
            </a:rPr>
            <a:t>Tehditler</a:t>
          </a:r>
          <a:endParaRPr lang="en-US" sz="2000"/>
        </a:p>
      </dgm:t>
    </dgm:pt>
    <dgm:pt modelId="{9428D749-7892-4B57-8E06-0B068DB6C1B8}" type="parTrans" cxnId="{AE00618C-B6B1-4E46-872F-3027B1218139}">
      <dgm:prSet/>
      <dgm:spPr/>
      <dgm:t>
        <a:bodyPr/>
        <a:lstStyle/>
        <a:p>
          <a:endParaRPr lang="en-US"/>
        </a:p>
      </dgm:t>
    </dgm:pt>
    <dgm:pt modelId="{DAEA084A-B746-4A55-98EA-9DE3315E9D93}" type="sibTrans" cxnId="{AE00618C-B6B1-4E46-872F-3027B1218139}">
      <dgm:prSet/>
      <dgm:spPr/>
      <dgm:t>
        <a:bodyPr/>
        <a:lstStyle/>
        <a:p>
          <a:endParaRPr lang="en-US"/>
        </a:p>
      </dgm:t>
    </dgm:pt>
    <dgm:pt modelId="{9C2D209E-F91D-4A76-B308-10A71B9CDA49}">
      <dgm:prSet phldr="0"/>
      <dgm:spPr/>
      <dgm:t>
        <a:bodyPr/>
        <a:lstStyle/>
        <a:p>
          <a:pPr algn="l" rtl="0"/>
          <a:r>
            <a:rPr lang="en-US">
              <a:latin typeface="Calibri Light" panose="020F0302020204030204"/>
            </a:rPr>
            <a:t>R hem </a:t>
          </a:r>
          <a:r>
            <a:rPr lang="en-US" err="1">
              <a:latin typeface="Calibri Light" panose="020F0302020204030204"/>
            </a:rPr>
            <a:t>ses</a:t>
          </a:r>
          <a:r>
            <a:rPr lang="en-US">
              <a:latin typeface="Calibri Light" panose="020F0302020204030204"/>
            </a:rPr>
            <a:t> </a:t>
          </a:r>
          <a:r>
            <a:rPr lang="en-US" err="1">
              <a:latin typeface="Calibri Light" panose="020F0302020204030204"/>
            </a:rPr>
            <a:t>işleme</a:t>
          </a:r>
          <a:r>
            <a:rPr lang="en-US">
              <a:latin typeface="Calibri Light" panose="020F0302020204030204"/>
            </a:rPr>
            <a:t> hem de </a:t>
          </a:r>
          <a:r>
            <a:rPr lang="en-US" err="1">
              <a:latin typeface="Calibri Light" panose="020F0302020204030204"/>
            </a:rPr>
            <a:t>görselleştirme</a:t>
          </a:r>
          <a:r>
            <a:rPr lang="en-US">
              <a:latin typeface="Calibri Light" panose="020F0302020204030204"/>
            </a:rPr>
            <a:t> </a:t>
          </a:r>
          <a:r>
            <a:rPr lang="en-US" err="1">
              <a:latin typeface="Calibri Light" panose="020F0302020204030204"/>
            </a:rPr>
            <a:t>için</a:t>
          </a:r>
          <a:r>
            <a:rPr lang="en-US">
              <a:latin typeface="Calibri Light" panose="020F0302020204030204"/>
            </a:rPr>
            <a:t> </a:t>
          </a:r>
          <a:r>
            <a:rPr lang="en-US" err="1">
              <a:latin typeface="Calibri Light" panose="020F0302020204030204"/>
            </a:rPr>
            <a:t>çok</a:t>
          </a:r>
          <a:r>
            <a:rPr lang="en-US">
              <a:latin typeface="Calibri Light" panose="020F0302020204030204"/>
            </a:rPr>
            <a:t> </a:t>
          </a:r>
          <a:r>
            <a:rPr lang="en-US" err="1">
              <a:latin typeface="Calibri Light" panose="020F0302020204030204"/>
            </a:rPr>
            <a:t>zengin</a:t>
          </a:r>
          <a:r>
            <a:rPr lang="en-US">
              <a:latin typeface="Calibri Light" panose="020F0302020204030204"/>
            </a:rPr>
            <a:t> </a:t>
          </a:r>
          <a:r>
            <a:rPr lang="en-US" err="1">
              <a:latin typeface="Calibri Light" panose="020F0302020204030204"/>
            </a:rPr>
            <a:t>kütüphanelere</a:t>
          </a:r>
          <a:r>
            <a:rPr lang="en-US">
              <a:latin typeface="Calibri Light" panose="020F0302020204030204"/>
            </a:rPr>
            <a:t> </a:t>
          </a:r>
          <a:r>
            <a:rPr lang="en-US" err="1">
              <a:latin typeface="Calibri Light" panose="020F0302020204030204"/>
            </a:rPr>
            <a:t>sahip</a:t>
          </a:r>
          <a:r>
            <a:rPr lang="tr-TR">
              <a:latin typeface="Calibri Light" panose="020F0302020204030204"/>
            </a:rPr>
            <a:t>tir.</a:t>
          </a:r>
          <a:endParaRPr lang="en-US">
            <a:latin typeface="Calibri Light" panose="020F0302020204030204"/>
          </a:endParaRPr>
        </a:p>
      </dgm:t>
    </dgm:pt>
    <dgm:pt modelId="{53B6C780-DC39-4100-9873-C96E1235089A}" type="parTrans" cxnId="{3FE091E1-BAA4-4FDD-B6AB-D2690BFF03D3}">
      <dgm:prSet/>
      <dgm:spPr/>
      <dgm:t>
        <a:bodyPr/>
        <a:lstStyle/>
        <a:p>
          <a:endParaRPr lang="tr-TR"/>
        </a:p>
      </dgm:t>
    </dgm:pt>
    <dgm:pt modelId="{F225D85F-90E0-4F39-B4CA-D27737150B07}" type="sibTrans" cxnId="{3FE091E1-BAA4-4FDD-B6AB-D2690BFF03D3}">
      <dgm:prSet/>
      <dgm:spPr/>
      <dgm:t>
        <a:bodyPr/>
        <a:lstStyle/>
        <a:p>
          <a:endParaRPr lang="tr-TR"/>
        </a:p>
      </dgm:t>
    </dgm:pt>
    <dgm:pt modelId="{590AE0E7-7C07-4A5F-BDF1-F70BD3C99CA7}">
      <dgm:prSet phldr="0"/>
      <dgm:spPr/>
      <dgm:t>
        <a:bodyPr/>
        <a:lstStyle/>
        <a:p>
          <a:pPr rtl="0"/>
          <a:r>
            <a:rPr lang="en-US">
              <a:latin typeface="Calibri Light" panose="020F0302020204030204"/>
            </a:rPr>
            <a:t> </a:t>
          </a:r>
          <a:r>
            <a:rPr lang="en-US" err="1">
              <a:latin typeface="Calibri Light" panose="020F0302020204030204"/>
            </a:rPr>
            <a:t>Ses</a:t>
          </a:r>
          <a:r>
            <a:rPr lang="en-US">
              <a:latin typeface="Calibri Light" panose="020F0302020204030204"/>
            </a:rPr>
            <a:t> </a:t>
          </a:r>
          <a:r>
            <a:rPr lang="en-US" err="1">
              <a:latin typeface="Calibri Light" panose="020F0302020204030204"/>
            </a:rPr>
            <a:t>işleme</a:t>
          </a:r>
          <a:r>
            <a:rPr lang="en-US">
              <a:latin typeface="Calibri Light" panose="020F0302020204030204"/>
            </a:rPr>
            <a:t>, </a:t>
          </a:r>
          <a:r>
            <a:rPr lang="en-US" err="1">
              <a:latin typeface="Calibri Light" panose="020F0302020204030204"/>
            </a:rPr>
            <a:t>müzik</a:t>
          </a:r>
          <a:r>
            <a:rPr lang="en-US">
              <a:latin typeface="Calibri Light" panose="020F0302020204030204"/>
            </a:rPr>
            <a:t> </a:t>
          </a:r>
          <a:r>
            <a:rPr lang="en-US" err="1">
              <a:latin typeface="Calibri Light" panose="020F0302020204030204"/>
            </a:rPr>
            <a:t>ile</a:t>
          </a:r>
          <a:r>
            <a:rPr lang="en-US">
              <a:latin typeface="Calibri Light" panose="020F0302020204030204"/>
            </a:rPr>
            <a:t> </a:t>
          </a:r>
          <a:r>
            <a:rPr lang="en-US" err="1">
              <a:latin typeface="Calibri Light" panose="020F0302020204030204"/>
            </a:rPr>
            <a:t>ilgili</a:t>
          </a:r>
          <a:r>
            <a:rPr lang="en-US">
              <a:latin typeface="Calibri Light" panose="020F0302020204030204"/>
            </a:rPr>
            <a:t> </a:t>
          </a:r>
          <a:r>
            <a:rPr lang="en-US" err="1">
              <a:latin typeface="Calibri Light" panose="020F0302020204030204"/>
            </a:rPr>
            <a:t>teknik</a:t>
          </a:r>
          <a:r>
            <a:rPr lang="en-US">
              <a:latin typeface="Calibri Light" panose="020F0302020204030204"/>
            </a:rPr>
            <a:t> </a:t>
          </a:r>
          <a:r>
            <a:rPr lang="en-US" err="1">
              <a:latin typeface="Calibri Light" panose="020F0302020204030204"/>
            </a:rPr>
            <a:t>bilgilerin</a:t>
          </a:r>
          <a:r>
            <a:rPr lang="en-US">
              <a:latin typeface="Calibri Light" panose="020F0302020204030204"/>
            </a:rPr>
            <a:t> </a:t>
          </a:r>
          <a:r>
            <a:rPr lang="en-US" err="1">
              <a:latin typeface="Calibri Light" panose="020F0302020204030204"/>
            </a:rPr>
            <a:t>giderilmesi</a:t>
          </a:r>
          <a:r>
            <a:rPr lang="tr-TR">
              <a:latin typeface="Calibri Light" panose="020F0302020204030204"/>
            </a:rPr>
            <a:t>.</a:t>
          </a:r>
          <a:endParaRPr lang="en-US">
            <a:latin typeface="Calibri Light" panose="020F0302020204030204"/>
          </a:endParaRPr>
        </a:p>
      </dgm:t>
    </dgm:pt>
    <dgm:pt modelId="{2607C7E1-58B8-4C0D-83F1-DE2EAB2D25A4}" type="parTrans" cxnId="{4C77ECA1-0C0A-486E-A909-576FCB599943}">
      <dgm:prSet/>
      <dgm:spPr/>
      <dgm:t>
        <a:bodyPr/>
        <a:lstStyle/>
        <a:p>
          <a:endParaRPr lang="tr-TR"/>
        </a:p>
      </dgm:t>
    </dgm:pt>
    <dgm:pt modelId="{736D5572-2259-40F3-A9A9-6D21F4B17743}" type="sibTrans" cxnId="{4C77ECA1-0C0A-486E-A909-576FCB599943}">
      <dgm:prSet/>
      <dgm:spPr/>
      <dgm:t>
        <a:bodyPr/>
        <a:lstStyle/>
        <a:p>
          <a:endParaRPr lang="tr-TR"/>
        </a:p>
      </dgm:t>
    </dgm:pt>
    <dgm:pt modelId="{EC9B07EC-9E10-4A8E-89F6-0A4FABB085FF}">
      <dgm:prSet phldr="0"/>
      <dgm:spPr/>
      <dgm:t>
        <a:bodyPr/>
        <a:lstStyle/>
        <a:p>
          <a:pPr algn="l" rtl="0"/>
          <a:r>
            <a:rPr lang="en-US" err="1">
              <a:latin typeface="Calibri Light" panose="020F0302020204030204"/>
            </a:rPr>
            <a:t>Yakın</a:t>
          </a:r>
          <a:r>
            <a:rPr lang="en-US">
              <a:latin typeface="Calibri Light" panose="020F0302020204030204"/>
            </a:rPr>
            <a:t> </a:t>
          </a:r>
          <a:r>
            <a:rPr lang="en-US" err="1">
              <a:latin typeface="Calibri Light" panose="020F0302020204030204"/>
            </a:rPr>
            <a:t>zamanda</a:t>
          </a:r>
          <a:r>
            <a:rPr lang="en-US">
              <a:latin typeface="Calibri Light" panose="020F0302020204030204"/>
            </a:rPr>
            <a:t> </a:t>
          </a:r>
          <a:r>
            <a:rPr lang="en-US" err="1">
              <a:latin typeface="Calibri Light" panose="020F0302020204030204"/>
            </a:rPr>
            <a:t>birçok</a:t>
          </a:r>
          <a:r>
            <a:rPr lang="en-US">
              <a:latin typeface="Calibri Light" panose="020F0302020204030204"/>
            </a:rPr>
            <a:t> </a:t>
          </a:r>
          <a:r>
            <a:rPr lang="en-US" err="1">
              <a:latin typeface="Calibri Light" panose="020F0302020204030204"/>
            </a:rPr>
            <a:t>uygulamada</a:t>
          </a:r>
          <a:r>
            <a:rPr lang="en-US">
              <a:latin typeface="Calibri Light" panose="020F0302020204030204"/>
            </a:rPr>
            <a:t> </a:t>
          </a:r>
          <a:r>
            <a:rPr lang="en-US" err="1">
              <a:latin typeface="Calibri Light" panose="020F0302020204030204"/>
            </a:rPr>
            <a:t>erken</a:t>
          </a:r>
          <a:r>
            <a:rPr lang="en-US">
              <a:latin typeface="Calibri Light" panose="020F0302020204030204"/>
            </a:rPr>
            <a:t> </a:t>
          </a:r>
          <a:r>
            <a:rPr lang="en-US" err="1">
              <a:latin typeface="Calibri Light" panose="020F0302020204030204"/>
            </a:rPr>
            <a:t>uyarı</a:t>
          </a:r>
          <a:r>
            <a:rPr lang="en-US">
              <a:latin typeface="Calibri Light" panose="020F0302020204030204"/>
            </a:rPr>
            <a:t> </a:t>
          </a:r>
          <a:r>
            <a:rPr lang="en-US" err="1">
              <a:latin typeface="Calibri Light" panose="020F0302020204030204"/>
            </a:rPr>
            <a:t>sistemi</a:t>
          </a:r>
          <a:r>
            <a:rPr lang="en-US">
              <a:latin typeface="Calibri Light" panose="020F0302020204030204"/>
            </a:rPr>
            <a:t>, </a:t>
          </a:r>
          <a:r>
            <a:rPr lang="en-US" err="1">
              <a:latin typeface="Calibri Light" panose="020F0302020204030204"/>
            </a:rPr>
            <a:t>örüntü</a:t>
          </a:r>
          <a:r>
            <a:rPr lang="en-US">
              <a:latin typeface="Calibri Light" panose="020F0302020204030204"/>
            </a:rPr>
            <a:t> </a:t>
          </a:r>
          <a:r>
            <a:rPr lang="en-US" err="1">
              <a:latin typeface="Calibri Light" panose="020F0302020204030204"/>
            </a:rPr>
            <a:t>farklılaşmasının</a:t>
          </a:r>
          <a:r>
            <a:rPr lang="en-US">
              <a:latin typeface="Calibri Light" panose="020F0302020204030204"/>
            </a:rPr>
            <a:t> </a:t>
          </a:r>
          <a:r>
            <a:rPr lang="en-US" err="1">
              <a:latin typeface="Calibri Light" panose="020F0302020204030204"/>
            </a:rPr>
            <a:t>belirlenmesi</a:t>
          </a:r>
          <a:r>
            <a:rPr lang="en-US">
              <a:latin typeface="Calibri Light" panose="020F0302020204030204"/>
            </a:rPr>
            <a:t> </a:t>
          </a:r>
          <a:r>
            <a:rPr lang="en-US" err="1">
              <a:latin typeface="Calibri Light" panose="020F0302020204030204"/>
            </a:rPr>
            <a:t>gibi</a:t>
          </a:r>
          <a:r>
            <a:rPr lang="en-US">
              <a:latin typeface="Calibri Light" panose="020F0302020204030204"/>
            </a:rPr>
            <a:t> </a:t>
          </a:r>
          <a:r>
            <a:rPr lang="en-US" err="1">
              <a:latin typeface="Calibri Light" panose="020F0302020204030204"/>
            </a:rPr>
            <a:t>amaçlarda</a:t>
          </a:r>
          <a:r>
            <a:rPr lang="en-US">
              <a:latin typeface="Calibri Light" panose="020F0302020204030204"/>
            </a:rPr>
            <a:t> </a:t>
          </a:r>
          <a:r>
            <a:rPr lang="en-US" err="1">
              <a:latin typeface="Calibri Light" panose="020F0302020204030204"/>
            </a:rPr>
            <a:t>kullanımı</a:t>
          </a:r>
          <a:r>
            <a:rPr lang="en-US">
              <a:latin typeface="Calibri Light" panose="020F0302020204030204"/>
            </a:rPr>
            <a:t> </a:t>
          </a:r>
          <a:r>
            <a:rPr lang="en-US" err="1">
              <a:latin typeface="Calibri Light" panose="020F0302020204030204"/>
            </a:rPr>
            <a:t>öne</a:t>
          </a:r>
          <a:r>
            <a:rPr lang="en-US">
              <a:latin typeface="Calibri Light" panose="020F0302020204030204"/>
            </a:rPr>
            <a:t> </a:t>
          </a:r>
          <a:r>
            <a:rPr lang="en-US" err="1">
              <a:latin typeface="Calibri Light" panose="020F0302020204030204"/>
            </a:rPr>
            <a:t>çıkacaktır</a:t>
          </a:r>
          <a:r>
            <a:rPr lang="en-US">
              <a:latin typeface="Calibri Light" panose="020F0302020204030204"/>
            </a:rPr>
            <a:t>.</a:t>
          </a:r>
        </a:p>
      </dgm:t>
    </dgm:pt>
    <dgm:pt modelId="{CDD1F078-DE73-4011-8F23-74DC36C51A4B}" type="parTrans" cxnId="{FBAEDEEE-1E21-461F-B93E-9A6D3B35DC16}">
      <dgm:prSet/>
      <dgm:spPr/>
      <dgm:t>
        <a:bodyPr/>
        <a:lstStyle/>
        <a:p>
          <a:endParaRPr lang="tr-TR"/>
        </a:p>
      </dgm:t>
    </dgm:pt>
    <dgm:pt modelId="{99A440D8-81CA-4B11-A374-E30B42B2D18D}" type="sibTrans" cxnId="{FBAEDEEE-1E21-461F-B93E-9A6D3B35DC16}">
      <dgm:prSet/>
      <dgm:spPr/>
      <dgm:t>
        <a:bodyPr/>
        <a:lstStyle/>
        <a:p>
          <a:endParaRPr lang="tr-TR"/>
        </a:p>
      </dgm:t>
    </dgm:pt>
    <dgm:pt modelId="{8A982F74-9F0C-4569-A147-A46F116903D6}">
      <dgm:prSet phldr="0" custT="1"/>
      <dgm:spPr/>
      <dgm:t>
        <a:bodyPr/>
        <a:lstStyle/>
        <a:p>
          <a:pPr rtl="0"/>
          <a:r>
            <a:rPr lang="en-US" sz="1200" err="1">
              <a:latin typeface="Calibri Light" panose="020F0302020204030204"/>
            </a:rPr>
            <a:t>Shiny'nin</a:t>
          </a:r>
          <a:r>
            <a:rPr lang="en-US" sz="1200">
              <a:latin typeface="Calibri Light" panose="020F0302020204030204"/>
            </a:rPr>
            <a:t> zaman/</a:t>
          </a:r>
          <a:r>
            <a:rPr lang="en-US" sz="1200" err="1">
              <a:latin typeface="Calibri Light" panose="020F0302020204030204"/>
            </a:rPr>
            <a:t>uygulama</a:t>
          </a:r>
          <a:r>
            <a:rPr lang="en-US" sz="1200">
              <a:latin typeface="Calibri Light" panose="020F0302020204030204"/>
            </a:rPr>
            <a:t> </a:t>
          </a:r>
          <a:r>
            <a:rPr lang="en-US" sz="1200" err="1">
              <a:latin typeface="Calibri Light" panose="020F0302020204030204"/>
            </a:rPr>
            <a:t>kısıtı</a:t>
          </a:r>
          <a:endParaRPr lang="en-US" sz="1200">
            <a:latin typeface="Calibri Light" panose="020F0302020204030204"/>
          </a:endParaRPr>
        </a:p>
      </dgm:t>
    </dgm:pt>
    <dgm:pt modelId="{A75ADD7F-49B1-4BAD-9DE2-A4D4F053AEC5}" type="parTrans" cxnId="{7BEE2BEF-1ECE-4122-8D86-FDD162F031E1}">
      <dgm:prSet/>
      <dgm:spPr/>
      <dgm:t>
        <a:bodyPr/>
        <a:lstStyle/>
        <a:p>
          <a:endParaRPr lang="tr-TR"/>
        </a:p>
      </dgm:t>
    </dgm:pt>
    <dgm:pt modelId="{B673F5F5-2E70-4B1D-B98E-B5E109935CB9}" type="sibTrans" cxnId="{7BEE2BEF-1ECE-4122-8D86-FDD162F031E1}">
      <dgm:prSet/>
      <dgm:spPr/>
      <dgm:t>
        <a:bodyPr/>
        <a:lstStyle/>
        <a:p>
          <a:endParaRPr lang="tr-TR"/>
        </a:p>
      </dgm:t>
    </dgm:pt>
    <dgm:pt modelId="{B84034E2-F0B4-4D40-BAFD-0FBEE09CF75C}">
      <dgm:prSet phldr="0" custT="1"/>
      <dgm:spPr/>
      <dgm:t>
        <a:bodyPr/>
        <a:lstStyle/>
        <a:p>
          <a:pPr rtl="0"/>
          <a:r>
            <a:rPr lang="tr-TR" sz="1200" err="1">
              <a:latin typeface="Calibri Light" panose="020F0302020204030204"/>
            </a:rPr>
            <a:t>Shiny</a:t>
          </a:r>
          <a:r>
            <a:rPr lang="tr-TR" sz="1200">
              <a:latin typeface="Calibri Light" panose="020F0302020204030204"/>
            </a:rPr>
            <a:t> R-</a:t>
          </a:r>
          <a:r>
            <a:rPr lang="tr-TR" sz="1200" err="1">
              <a:latin typeface="Calibri Light" panose="020F0302020204030204"/>
            </a:rPr>
            <a:t>Studio</a:t>
          </a:r>
          <a:r>
            <a:rPr lang="tr-TR" sz="1200">
              <a:latin typeface="Calibri Light" panose="020F0302020204030204"/>
            </a:rPr>
            <a:t> tarafından desteklenen ve web aplikasyonu oluşturmak için kullanılan bir pakettir. Kullanımı ve domaini size ait bir web sitesi üzerinden ya da R-</a:t>
          </a:r>
          <a:r>
            <a:rPr lang="tr-TR" sz="1200" err="1">
              <a:latin typeface="Calibri Light" panose="020F0302020204030204"/>
            </a:rPr>
            <a:t>Studio’nun</a:t>
          </a:r>
          <a:r>
            <a:rPr lang="tr-TR" sz="1200">
              <a:latin typeface="Calibri Light" panose="020F0302020204030204"/>
            </a:rPr>
            <a:t> bulut hizmeti üzerinden gerçekleşecektir. R-</a:t>
          </a:r>
          <a:r>
            <a:rPr lang="tr-TR" sz="1200" err="1">
              <a:latin typeface="Calibri Light" panose="020F0302020204030204"/>
            </a:rPr>
            <a:t>Studio</a:t>
          </a:r>
          <a:r>
            <a:rPr lang="tr-TR" sz="1200">
              <a:latin typeface="Calibri Light" panose="020F0302020204030204"/>
            </a:rPr>
            <a:t> bulut hizmetini aylık 25 saat olarak ücretsiz sunmaktadır.</a:t>
          </a:r>
          <a:endParaRPr lang="en-US" sz="1200">
            <a:latin typeface="Calibri Light" panose="020F0302020204030204"/>
          </a:endParaRPr>
        </a:p>
      </dgm:t>
    </dgm:pt>
    <dgm:pt modelId="{5106E87C-D14F-40D7-B9B6-9EEF5928C255}" type="parTrans" cxnId="{E85F30C9-82A3-4EE0-A8F4-E276A17E364E}">
      <dgm:prSet/>
      <dgm:spPr/>
      <dgm:t>
        <a:bodyPr/>
        <a:lstStyle/>
        <a:p>
          <a:endParaRPr lang="tr-TR"/>
        </a:p>
      </dgm:t>
    </dgm:pt>
    <dgm:pt modelId="{3BFD8F6B-73A7-45EE-B9E2-495BA9AF5B7B}" type="sibTrans" cxnId="{E85F30C9-82A3-4EE0-A8F4-E276A17E364E}">
      <dgm:prSet/>
      <dgm:spPr/>
      <dgm:t>
        <a:bodyPr/>
        <a:lstStyle/>
        <a:p>
          <a:endParaRPr lang="tr-TR"/>
        </a:p>
      </dgm:t>
    </dgm:pt>
    <dgm:pt modelId="{4968785A-2656-4157-AD72-EFC7C1B97A9A}" type="pres">
      <dgm:prSet presAssocID="{9F1AF44E-5D47-4CC0-A9BC-2F865816B1CC}" presName="diagram" presStyleCnt="0">
        <dgm:presLayoutVars>
          <dgm:dir/>
          <dgm:resizeHandles val="exact"/>
        </dgm:presLayoutVars>
      </dgm:prSet>
      <dgm:spPr/>
    </dgm:pt>
    <dgm:pt modelId="{1ED1A679-483A-4551-A547-7F67DBD1171E}" type="pres">
      <dgm:prSet presAssocID="{2A66D596-3FB2-45D4-BF40-5872D3122865}" presName="node" presStyleLbl="node1" presStyleIdx="0" presStyleCnt="4">
        <dgm:presLayoutVars>
          <dgm:bulletEnabled val="1"/>
        </dgm:presLayoutVars>
      </dgm:prSet>
      <dgm:spPr/>
    </dgm:pt>
    <dgm:pt modelId="{54B7EF71-7FAD-42E9-AEA3-C59650502261}" type="pres">
      <dgm:prSet presAssocID="{3781152D-8E96-42A4-974A-D764273EE13D}" presName="sibTrans" presStyleCnt="0"/>
      <dgm:spPr/>
    </dgm:pt>
    <dgm:pt modelId="{EE73839D-5FF1-4818-9B48-DA3BC887A9D6}" type="pres">
      <dgm:prSet presAssocID="{B5375A33-6BF0-48A9-BBF6-C479BD138155}" presName="node" presStyleLbl="node1" presStyleIdx="1" presStyleCnt="4">
        <dgm:presLayoutVars>
          <dgm:bulletEnabled val="1"/>
        </dgm:presLayoutVars>
      </dgm:prSet>
      <dgm:spPr/>
    </dgm:pt>
    <dgm:pt modelId="{A0DE2088-09EC-4959-BDA4-3CE65B8FCEFA}" type="pres">
      <dgm:prSet presAssocID="{12F44A5A-FF73-473F-92B2-EF00A94E606D}" presName="sibTrans" presStyleCnt="0"/>
      <dgm:spPr/>
    </dgm:pt>
    <dgm:pt modelId="{D073862C-E76B-4DF9-9A25-9B4F5C80D3B2}" type="pres">
      <dgm:prSet presAssocID="{77F9D062-CFF4-4762-8170-0DE2EE57D802}" presName="node" presStyleLbl="node1" presStyleIdx="2" presStyleCnt="4" custScaleY="105219">
        <dgm:presLayoutVars>
          <dgm:bulletEnabled val="1"/>
        </dgm:presLayoutVars>
      </dgm:prSet>
      <dgm:spPr/>
    </dgm:pt>
    <dgm:pt modelId="{6725ED93-35D0-4DDF-BE23-4AA31FA1B230}" type="pres">
      <dgm:prSet presAssocID="{DF3D662E-0FDA-441E-A998-CF2AFE23A056}" presName="sibTrans" presStyleCnt="0"/>
      <dgm:spPr/>
    </dgm:pt>
    <dgm:pt modelId="{008A1806-D4A1-422B-A8C4-DD37230DBFBB}" type="pres">
      <dgm:prSet presAssocID="{87F7E27E-603C-40E8-A8E7-A2777214FBE1}" presName="node" presStyleLbl="node1" presStyleIdx="3" presStyleCnt="4" custScaleY="106647" custLinFactNeighborX="446" custLinFactNeighborY="796">
        <dgm:presLayoutVars>
          <dgm:bulletEnabled val="1"/>
        </dgm:presLayoutVars>
      </dgm:prSet>
      <dgm:spPr/>
    </dgm:pt>
  </dgm:ptLst>
  <dgm:cxnLst>
    <dgm:cxn modelId="{67736B03-5FDC-4F5A-BC23-D344D49B684F}" type="presOf" srcId="{9C2D209E-F91D-4A76-B308-10A71B9CDA49}" destId="{1ED1A679-483A-4551-A547-7F67DBD1171E}" srcOrd="0" destOrd="1" presId="urn:microsoft.com/office/officeart/2005/8/layout/default"/>
    <dgm:cxn modelId="{F5F5331F-E5B5-4E0F-8FFC-A6188589ED8C}" srcId="{9F1AF44E-5D47-4CC0-A9BC-2F865816B1CC}" destId="{2A66D596-3FB2-45D4-BF40-5872D3122865}" srcOrd="0" destOrd="0" parTransId="{0B5C7FC4-A597-4284-A3A7-77D844DED0B1}" sibTransId="{3781152D-8E96-42A4-974A-D764273EE13D}"/>
    <dgm:cxn modelId="{3C8D5244-3C03-4E75-99A9-834336F02672}" type="presOf" srcId="{B5375A33-6BF0-48A9-BBF6-C479BD138155}" destId="{EE73839D-5FF1-4818-9B48-DA3BC887A9D6}" srcOrd="0" destOrd="0" presId="urn:microsoft.com/office/officeart/2005/8/layout/default"/>
    <dgm:cxn modelId="{B490244B-0B89-431A-9FEC-A658EFF792C7}" type="presOf" srcId="{87F7E27E-603C-40E8-A8E7-A2777214FBE1}" destId="{008A1806-D4A1-422B-A8C4-DD37230DBFBB}" srcOrd="0" destOrd="0" presId="urn:microsoft.com/office/officeart/2005/8/layout/default"/>
    <dgm:cxn modelId="{FB9E8B6B-CF5B-4AD4-8F4D-F3F5C840573E}" type="presOf" srcId="{590AE0E7-7C07-4A5F-BDF1-F70BD3C99CA7}" destId="{EE73839D-5FF1-4818-9B48-DA3BC887A9D6}" srcOrd="0" destOrd="1" presId="urn:microsoft.com/office/officeart/2005/8/layout/default"/>
    <dgm:cxn modelId="{8FEE906F-1EE2-4AE7-8C70-FF92425422EA}" type="presOf" srcId="{9F1AF44E-5D47-4CC0-A9BC-2F865816B1CC}" destId="{4968785A-2656-4157-AD72-EFC7C1B97A9A}" srcOrd="0" destOrd="0" presId="urn:microsoft.com/office/officeart/2005/8/layout/default"/>
    <dgm:cxn modelId="{0441217C-FBEA-4B01-8E2E-C192F646F335}" srcId="{9F1AF44E-5D47-4CC0-A9BC-2F865816B1CC}" destId="{B5375A33-6BF0-48A9-BBF6-C479BD138155}" srcOrd="1" destOrd="0" parTransId="{2B4E12D8-803A-492A-A430-46FEE4B4655C}" sibTransId="{12F44A5A-FF73-473F-92B2-EF00A94E606D}"/>
    <dgm:cxn modelId="{AE00618C-B6B1-4E46-872F-3027B1218139}" srcId="{9F1AF44E-5D47-4CC0-A9BC-2F865816B1CC}" destId="{87F7E27E-603C-40E8-A8E7-A2777214FBE1}" srcOrd="3" destOrd="0" parTransId="{9428D749-7892-4B57-8E06-0B068DB6C1B8}" sibTransId="{DAEA084A-B746-4A55-98EA-9DE3315E9D93}"/>
    <dgm:cxn modelId="{8814599A-53EB-4E0B-A24E-C8F08F47EABD}" type="presOf" srcId="{EC9B07EC-9E10-4A8E-89F6-0A4FABB085FF}" destId="{D073862C-E76B-4DF9-9A25-9B4F5C80D3B2}" srcOrd="0" destOrd="1" presId="urn:microsoft.com/office/officeart/2005/8/layout/default"/>
    <dgm:cxn modelId="{4C77ECA1-0C0A-486E-A909-576FCB599943}" srcId="{B5375A33-6BF0-48A9-BBF6-C479BD138155}" destId="{590AE0E7-7C07-4A5F-BDF1-F70BD3C99CA7}" srcOrd="0" destOrd="0" parTransId="{2607C7E1-58B8-4C0D-83F1-DE2EAB2D25A4}" sibTransId="{736D5572-2259-40F3-A9A9-6D21F4B17743}"/>
    <dgm:cxn modelId="{0AC466AE-4F5D-4C47-A53F-D5204F639E57}" type="presOf" srcId="{B84034E2-F0B4-4D40-BAFD-0FBEE09CF75C}" destId="{008A1806-D4A1-422B-A8C4-DD37230DBFBB}" srcOrd="0" destOrd="2" presId="urn:microsoft.com/office/officeart/2005/8/layout/default"/>
    <dgm:cxn modelId="{34ED4FC8-8117-4534-B97D-34A45DDE4682}" type="presOf" srcId="{2A66D596-3FB2-45D4-BF40-5872D3122865}" destId="{1ED1A679-483A-4551-A547-7F67DBD1171E}" srcOrd="0" destOrd="0" presId="urn:microsoft.com/office/officeart/2005/8/layout/default"/>
    <dgm:cxn modelId="{E85F30C9-82A3-4EE0-A8F4-E276A17E364E}" srcId="{87F7E27E-603C-40E8-A8E7-A2777214FBE1}" destId="{B84034E2-F0B4-4D40-BAFD-0FBEE09CF75C}" srcOrd="1" destOrd="0" parTransId="{5106E87C-D14F-40D7-B9B6-9EEF5928C255}" sibTransId="{3BFD8F6B-73A7-45EE-B9E2-495BA9AF5B7B}"/>
    <dgm:cxn modelId="{15BF18D0-AC41-4DA1-BAED-79BD116172DF}" type="presOf" srcId="{8A982F74-9F0C-4569-A147-A46F116903D6}" destId="{008A1806-D4A1-422B-A8C4-DD37230DBFBB}" srcOrd="0" destOrd="1" presId="urn:microsoft.com/office/officeart/2005/8/layout/default"/>
    <dgm:cxn modelId="{3FE091E1-BAA4-4FDD-B6AB-D2690BFF03D3}" srcId="{2A66D596-3FB2-45D4-BF40-5872D3122865}" destId="{9C2D209E-F91D-4A76-B308-10A71B9CDA49}" srcOrd="0" destOrd="0" parTransId="{53B6C780-DC39-4100-9873-C96E1235089A}" sibTransId="{F225D85F-90E0-4F39-B4CA-D27737150B07}"/>
    <dgm:cxn modelId="{FBAEDEEE-1E21-461F-B93E-9A6D3B35DC16}" srcId="{77F9D062-CFF4-4762-8170-0DE2EE57D802}" destId="{EC9B07EC-9E10-4A8E-89F6-0A4FABB085FF}" srcOrd="0" destOrd="0" parTransId="{CDD1F078-DE73-4011-8F23-74DC36C51A4B}" sibTransId="{99A440D8-81CA-4B11-A374-E30B42B2D18D}"/>
    <dgm:cxn modelId="{7BEE2BEF-1ECE-4122-8D86-FDD162F031E1}" srcId="{87F7E27E-603C-40E8-A8E7-A2777214FBE1}" destId="{8A982F74-9F0C-4569-A147-A46F116903D6}" srcOrd="0" destOrd="0" parTransId="{A75ADD7F-49B1-4BAD-9DE2-A4D4F053AEC5}" sibTransId="{B673F5F5-2E70-4B1D-B98E-B5E109935CB9}"/>
    <dgm:cxn modelId="{C4B300F2-807A-4564-9B2A-F9D8254CCB44}" srcId="{9F1AF44E-5D47-4CC0-A9BC-2F865816B1CC}" destId="{77F9D062-CFF4-4762-8170-0DE2EE57D802}" srcOrd="2" destOrd="0" parTransId="{FC1924F8-7DDB-4C92-9D93-A875BF82BCB7}" sibTransId="{DF3D662E-0FDA-441E-A998-CF2AFE23A056}"/>
    <dgm:cxn modelId="{071D36F3-5136-4768-AD26-CF2350504153}" type="presOf" srcId="{77F9D062-CFF4-4762-8170-0DE2EE57D802}" destId="{D073862C-E76B-4DF9-9A25-9B4F5C80D3B2}" srcOrd="0" destOrd="0" presId="urn:microsoft.com/office/officeart/2005/8/layout/default"/>
    <dgm:cxn modelId="{ECB821B9-5A85-477C-B2F6-B80808057B44}" type="presParOf" srcId="{4968785A-2656-4157-AD72-EFC7C1B97A9A}" destId="{1ED1A679-483A-4551-A547-7F67DBD1171E}" srcOrd="0" destOrd="0" presId="urn:microsoft.com/office/officeart/2005/8/layout/default"/>
    <dgm:cxn modelId="{3ACAD913-68AB-49B2-93BE-4B88AAB1B680}" type="presParOf" srcId="{4968785A-2656-4157-AD72-EFC7C1B97A9A}" destId="{54B7EF71-7FAD-42E9-AEA3-C59650502261}" srcOrd="1" destOrd="0" presId="urn:microsoft.com/office/officeart/2005/8/layout/default"/>
    <dgm:cxn modelId="{6128A6CA-6A2F-4693-975A-1B1E828951E0}" type="presParOf" srcId="{4968785A-2656-4157-AD72-EFC7C1B97A9A}" destId="{EE73839D-5FF1-4818-9B48-DA3BC887A9D6}" srcOrd="2" destOrd="0" presId="urn:microsoft.com/office/officeart/2005/8/layout/default"/>
    <dgm:cxn modelId="{9DA93E89-04E3-4CB9-8F69-71637772B082}" type="presParOf" srcId="{4968785A-2656-4157-AD72-EFC7C1B97A9A}" destId="{A0DE2088-09EC-4959-BDA4-3CE65B8FCEFA}" srcOrd="3" destOrd="0" presId="urn:microsoft.com/office/officeart/2005/8/layout/default"/>
    <dgm:cxn modelId="{777AA8F7-B61E-47F0-808D-8A8E4C14C231}" type="presParOf" srcId="{4968785A-2656-4157-AD72-EFC7C1B97A9A}" destId="{D073862C-E76B-4DF9-9A25-9B4F5C80D3B2}" srcOrd="4" destOrd="0" presId="urn:microsoft.com/office/officeart/2005/8/layout/default"/>
    <dgm:cxn modelId="{AFBA88EA-46A6-4CAA-A300-8B5BED70245F}" type="presParOf" srcId="{4968785A-2656-4157-AD72-EFC7C1B97A9A}" destId="{6725ED93-35D0-4DDF-BE23-4AA31FA1B230}" srcOrd="5" destOrd="0" presId="urn:microsoft.com/office/officeart/2005/8/layout/default"/>
    <dgm:cxn modelId="{C099FC79-6D8F-4D12-AB71-65469E40E897}" type="presParOf" srcId="{4968785A-2656-4157-AD72-EFC7C1B97A9A}" destId="{008A1806-D4A1-422B-A8C4-DD37230DBFBB}" srcOrd="6"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3BBAF-6FF2-4499-8925-5B57CCFABFCB}">
      <dsp:nvSpPr>
        <dsp:cNvPr id="0" name=""/>
        <dsp:cNvSpPr/>
      </dsp:nvSpPr>
      <dsp:spPr>
        <a:xfrm>
          <a:off x="0" y="0"/>
          <a:ext cx="4858771" cy="765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Seslendirme (Audification)</a:t>
          </a:r>
        </a:p>
      </dsp:txBody>
      <dsp:txXfrm>
        <a:off x="22415" y="22415"/>
        <a:ext cx="3943389" cy="720490"/>
      </dsp:txXfrm>
    </dsp:sp>
    <dsp:sp modelId="{867F342D-50BA-414D-8D94-44167281BB11}">
      <dsp:nvSpPr>
        <dsp:cNvPr id="0" name=""/>
        <dsp:cNvSpPr/>
      </dsp:nvSpPr>
      <dsp:spPr>
        <a:xfrm>
          <a:off x="362830" y="871614"/>
          <a:ext cx="4858771" cy="765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İşitsel Simgeler (Auditory Icons)</a:t>
          </a:r>
        </a:p>
      </dsp:txBody>
      <dsp:txXfrm>
        <a:off x="385245" y="894029"/>
        <a:ext cx="3953653" cy="720490"/>
      </dsp:txXfrm>
    </dsp:sp>
    <dsp:sp modelId="{9106D31E-E0DC-4E12-8664-AAFC0922A7C0}">
      <dsp:nvSpPr>
        <dsp:cNvPr id="0" name=""/>
        <dsp:cNvSpPr/>
      </dsp:nvSpPr>
      <dsp:spPr>
        <a:xfrm>
          <a:off x="725660" y="1743229"/>
          <a:ext cx="4858771" cy="765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err="1"/>
            <a:t>Yapay</a:t>
          </a:r>
          <a:r>
            <a:rPr lang="en-US" sz="2000" kern="1200"/>
            <a:t> </a:t>
          </a:r>
          <a:r>
            <a:rPr lang="en-US" sz="2000" kern="1200" err="1"/>
            <a:t>İşitsel</a:t>
          </a:r>
          <a:r>
            <a:rPr lang="en-US" sz="2000" kern="1200"/>
            <a:t> </a:t>
          </a:r>
          <a:r>
            <a:rPr lang="en-US" sz="2000" kern="1200" err="1"/>
            <a:t>Simgeler</a:t>
          </a:r>
          <a:r>
            <a:rPr lang="en-US" sz="2000" kern="1200"/>
            <a:t> (</a:t>
          </a:r>
          <a:r>
            <a:rPr lang="en-US" sz="2000" kern="1200" err="1"/>
            <a:t>Earcons</a:t>
          </a:r>
          <a:r>
            <a:rPr lang="en-US" sz="2000" kern="1200"/>
            <a:t>)</a:t>
          </a:r>
        </a:p>
      </dsp:txBody>
      <dsp:txXfrm>
        <a:off x="748075" y="1765644"/>
        <a:ext cx="3953653" cy="720490"/>
      </dsp:txXfrm>
    </dsp:sp>
    <dsp:sp modelId="{5EA6B35D-8311-4DC0-9020-2A0C2FE732C4}">
      <dsp:nvSpPr>
        <dsp:cNvPr id="0" name=""/>
        <dsp:cNvSpPr/>
      </dsp:nvSpPr>
      <dsp:spPr>
        <a:xfrm>
          <a:off x="1088491" y="2614844"/>
          <a:ext cx="4858771" cy="765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Parametre Eşleme (Parameter Mapping)</a:t>
          </a:r>
        </a:p>
      </dsp:txBody>
      <dsp:txXfrm>
        <a:off x="1110906" y="2637259"/>
        <a:ext cx="3953653" cy="720490"/>
      </dsp:txXfrm>
    </dsp:sp>
    <dsp:sp modelId="{A223ED1D-17E6-45C1-B0F0-8270689E3D90}">
      <dsp:nvSpPr>
        <dsp:cNvPr id="0" name=""/>
        <dsp:cNvSpPr/>
      </dsp:nvSpPr>
      <dsp:spPr>
        <a:xfrm>
          <a:off x="1451321" y="3486458"/>
          <a:ext cx="4858771" cy="765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Model Tabanlı Sonifikasyon (Model-Based Sonification)</a:t>
          </a:r>
        </a:p>
      </dsp:txBody>
      <dsp:txXfrm>
        <a:off x="1473736" y="3508873"/>
        <a:ext cx="3953653" cy="720490"/>
      </dsp:txXfrm>
    </dsp:sp>
    <dsp:sp modelId="{44EB8688-98EC-44D1-A585-116ADDAA53FD}">
      <dsp:nvSpPr>
        <dsp:cNvPr id="0" name=""/>
        <dsp:cNvSpPr/>
      </dsp:nvSpPr>
      <dsp:spPr>
        <a:xfrm>
          <a:off x="4361313" y="559108"/>
          <a:ext cx="497458" cy="4974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473241" y="559108"/>
        <a:ext cx="273602" cy="374337"/>
      </dsp:txXfrm>
    </dsp:sp>
    <dsp:sp modelId="{CD024C37-CEC3-41D0-ABC9-6AC1A64E47A3}">
      <dsp:nvSpPr>
        <dsp:cNvPr id="0" name=""/>
        <dsp:cNvSpPr/>
      </dsp:nvSpPr>
      <dsp:spPr>
        <a:xfrm>
          <a:off x="4724143" y="1430723"/>
          <a:ext cx="497458" cy="4974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836071" y="1430723"/>
        <a:ext cx="273602" cy="374337"/>
      </dsp:txXfrm>
    </dsp:sp>
    <dsp:sp modelId="{A9420A26-86C9-4B46-A7CA-60084E245D69}">
      <dsp:nvSpPr>
        <dsp:cNvPr id="0" name=""/>
        <dsp:cNvSpPr/>
      </dsp:nvSpPr>
      <dsp:spPr>
        <a:xfrm>
          <a:off x="5086974" y="2289582"/>
          <a:ext cx="497458" cy="4974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198902" y="2289582"/>
        <a:ext cx="273602" cy="374337"/>
      </dsp:txXfrm>
    </dsp:sp>
    <dsp:sp modelId="{6DC1ACA7-960E-46A0-8FAD-86F3F684FBF4}">
      <dsp:nvSpPr>
        <dsp:cNvPr id="0" name=""/>
        <dsp:cNvSpPr/>
      </dsp:nvSpPr>
      <dsp:spPr>
        <a:xfrm>
          <a:off x="5449804" y="3169701"/>
          <a:ext cx="497458" cy="49745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561732" y="3169701"/>
        <a:ext cx="273602" cy="374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1832B-1BD4-4C6E-93FC-58F78529F57A}">
      <dsp:nvSpPr>
        <dsp:cNvPr id="0" name=""/>
        <dsp:cNvSpPr/>
      </dsp:nvSpPr>
      <dsp:spPr>
        <a:xfrm>
          <a:off x="0" y="120850"/>
          <a:ext cx="10345615" cy="1298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Bu çalışma kapsamında veri setleri üzerinde R ve Shiny ile web uygulaması üzerinde sonifikasyon gerçekleştirmek ve buna ek olarak kullanıcının el hareketlerini bir sensörle bilgisayara aktararak, makine öğrenmesi algoritmaları kullanarak veri sonifikasyonunu farklı programlar/ diller ile gerçekleştirmektir. Bu çalışmanın</a:t>
          </a:r>
          <a:r>
            <a:rPr lang="tr-TR" sz="1500" b="0" i="0" kern="1200"/>
            <a:t> ana amacını gerçekleştirmek için R ve R’ın web uygulama kütüphanesi olan Shiny, ikincil amacını gerçekleştirmek için ise </a:t>
          </a:r>
          <a:r>
            <a:rPr lang="tr-TR" sz="1500" kern="1200"/>
            <a:t>yapay zeka ile çalışan açık kaynak araç ve diller kullanılacaktır.</a:t>
          </a:r>
          <a:r>
            <a:rPr lang="tr-TR" sz="1500" b="0" i="0" kern="1200"/>
            <a:t> </a:t>
          </a:r>
          <a:endParaRPr lang="en-US" sz="1500" kern="1200"/>
        </a:p>
      </dsp:txBody>
      <dsp:txXfrm>
        <a:off x="63397" y="184247"/>
        <a:ext cx="10218821" cy="1171906"/>
      </dsp:txXfrm>
    </dsp:sp>
    <dsp:sp modelId="{7ED85610-2D0A-43BA-86E9-86510ADA5F3F}">
      <dsp:nvSpPr>
        <dsp:cNvPr id="0" name=""/>
        <dsp:cNvSpPr/>
      </dsp:nvSpPr>
      <dsp:spPr>
        <a:xfrm>
          <a:off x="0" y="1462751"/>
          <a:ext cx="10345615" cy="1298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Belirlenen veri</a:t>
          </a:r>
          <a:r>
            <a:rPr lang="tr-TR" sz="1500" b="0" i="0" kern="1200"/>
            <a:t> setleri temizlenip düzenlenerek </a:t>
          </a:r>
          <a:r>
            <a:rPr lang="tr-TR" sz="1500" b="0" i="0" kern="1200" err="1"/>
            <a:t>sonifikasyona</a:t>
          </a:r>
          <a:r>
            <a:rPr lang="tr-TR" sz="1500" b="0" i="0" kern="1200"/>
            <a:t> uygun hale getirilecek, ardından </a:t>
          </a:r>
          <a:r>
            <a:rPr lang="tr-TR" sz="1500" kern="1200" err="1"/>
            <a:t>R'ın</a:t>
          </a:r>
          <a:r>
            <a:rPr lang="tr-TR" sz="1500" kern="1200"/>
            <a:t> </a:t>
          </a:r>
          <a:r>
            <a:rPr lang="tr-TR" sz="1500" b="0" i="0" kern="1200"/>
            <a:t>“</a:t>
          </a:r>
          <a:r>
            <a:rPr lang="tr-TR" sz="1500" b="0" i="0" kern="1200" err="1"/>
            <a:t>BrailleR</a:t>
          </a:r>
          <a:r>
            <a:rPr lang="tr-TR" sz="1500" b="0" i="0" kern="1200"/>
            <a:t>”, “</a:t>
          </a:r>
          <a:r>
            <a:rPr lang="tr-TR" sz="1500" b="0" i="0" kern="1200" err="1"/>
            <a:t>sonify</a:t>
          </a:r>
          <a:r>
            <a:rPr lang="tr-TR" sz="1500" b="0" i="0" kern="1200"/>
            <a:t>”, “</a:t>
          </a:r>
          <a:r>
            <a:rPr lang="tr-TR" sz="1500" b="0" i="0" kern="1200" err="1"/>
            <a:t>tuneR</a:t>
          </a:r>
          <a:r>
            <a:rPr lang="tr-TR" sz="1500" b="0" i="0" kern="1200"/>
            <a:t>”, “</a:t>
          </a:r>
          <a:r>
            <a:rPr lang="tr-TR" sz="1500" b="0" i="0" kern="1200" err="1"/>
            <a:t>drumr</a:t>
          </a:r>
          <a:r>
            <a:rPr lang="tr-TR" sz="1500" b="0" i="0" kern="1200"/>
            <a:t>”, “</a:t>
          </a:r>
          <a:r>
            <a:rPr lang="tr-TR" sz="1500" b="0" i="0" kern="1200" err="1"/>
            <a:t>sound</a:t>
          </a:r>
          <a:r>
            <a:rPr lang="tr-TR" sz="1500" b="0" i="0" kern="1200"/>
            <a:t>”, “</a:t>
          </a:r>
          <a:r>
            <a:rPr lang="tr-TR" sz="1500" b="0" i="0" kern="1200" err="1"/>
            <a:t>audio</a:t>
          </a:r>
          <a:r>
            <a:rPr lang="tr-TR" sz="1500" b="0" i="0" kern="1200"/>
            <a:t>”, “</a:t>
          </a:r>
          <a:r>
            <a:rPr lang="tr-TR" sz="1500" b="0" i="0" kern="1200" err="1"/>
            <a:t>seewave</a:t>
          </a:r>
          <a:r>
            <a:rPr lang="tr-TR" sz="1500" b="0" i="0" kern="1200"/>
            <a:t>”, “</a:t>
          </a:r>
          <a:r>
            <a:rPr lang="tr-TR" sz="1500" b="0" i="0" kern="1200" err="1"/>
            <a:t>soundgen</a:t>
          </a:r>
          <a:r>
            <a:rPr lang="tr-TR" sz="1500" b="0" i="0" kern="1200"/>
            <a:t>”, “</a:t>
          </a:r>
          <a:r>
            <a:rPr lang="tr-TR" sz="1500" b="0" i="0" kern="1200" err="1"/>
            <a:t>audiolyzR</a:t>
          </a:r>
          <a:r>
            <a:rPr lang="tr-TR" sz="1500" b="0" i="0" kern="1200"/>
            <a:t>” kütüphaneleri ve ilgili algoritma kütüphaneleri kullanılarak </a:t>
          </a:r>
          <a:r>
            <a:rPr lang="tr-TR" sz="1500" b="0" i="0" kern="1200" err="1"/>
            <a:t>sonifikasyon</a:t>
          </a:r>
          <a:r>
            <a:rPr lang="tr-TR" sz="1500" b="0" i="0" kern="1200"/>
            <a:t> </a:t>
          </a:r>
          <a:r>
            <a:rPr lang="tr-TR" sz="1500" b="0" i="0" kern="1200" err="1"/>
            <a:t>gerçekleştirileektir</a:t>
          </a:r>
          <a:r>
            <a:rPr lang="tr-TR" sz="1500" b="0" i="0" kern="1200"/>
            <a:t>. </a:t>
          </a:r>
          <a:endParaRPr lang="en-US" sz="1500" kern="1200"/>
        </a:p>
      </dsp:txBody>
      <dsp:txXfrm>
        <a:off x="63397" y="1526148"/>
        <a:ext cx="10218821" cy="1171906"/>
      </dsp:txXfrm>
    </dsp:sp>
    <dsp:sp modelId="{1FACD032-25BD-4615-BB38-E19A592ABC1A}">
      <dsp:nvSpPr>
        <dsp:cNvPr id="0" name=""/>
        <dsp:cNvSpPr/>
      </dsp:nvSpPr>
      <dsp:spPr>
        <a:xfrm>
          <a:off x="0" y="2804651"/>
          <a:ext cx="10345615" cy="1298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err="1"/>
            <a:t>Sonifikason</a:t>
          </a:r>
          <a:r>
            <a:rPr lang="tr-TR" sz="1500" b="0" i="0" kern="1200"/>
            <a:t> uygulaması, </a:t>
          </a:r>
          <a:r>
            <a:rPr lang="tr-TR" sz="1500" b="0" i="0" kern="1200" err="1"/>
            <a:t>R’ın</a:t>
          </a:r>
          <a:r>
            <a:rPr lang="tr-TR" sz="1500" b="0" i="0" kern="1200"/>
            <a:t> </a:t>
          </a:r>
          <a:r>
            <a:rPr lang="tr-TR" sz="1500" b="0" i="0" kern="1200" err="1"/>
            <a:t>Shiny</a:t>
          </a:r>
          <a:r>
            <a:rPr lang="tr-TR" sz="1500" b="0" i="0" kern="1200"/>
            <a:t> kütüphanesi kullanılarak bir web </a:t>
          </a:r>
          <a:r>
            <a:rPr lang="tr-TR" sz="1500" kern="1200"/>
            <a:t>uygulamasına</a:t>
          </a:r>
          <a:r>
            <a:rPr lang="tr-TR" sz="1500" b="0" i="0" kern="1200"/>
            <a:t> dönüştürülecektir. </a:t>
          </a:r>
          <a:r>
            <a:rPr lang="tr-TR" sz="1500" kern="1200"/>
            <a:t>Böylelikle</a:t>
          </a:r>
          <a:r>
            <a:rPr lang="tr-TR" sz="1500" b="0" i="0" kern="1200"/>
            <a:t> kullanıcılar kendi veri setleri üzerinde </a:t>
          </a:r>
          <a:r>
            <a:rPr lang="tr-TR" sz="1500" kern="1200"/>
            <a:t>çalışabilecekler ve farklı akustik parametrelerle oynayarak kendi veri setleri üzerinde “Veri Şarkılarını” üretebileceklerdir.</a:t>
          </a:r>
          <a:endParaRPr lang="en-US" sz="1500" kern="1200"/>
        </a:p>
      </dsp:txBody>
      <dsp:txXfrm>
        <a:off x="63397" y="2868048"/>
        <a:ext cx="10218821" cy="1171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1A679-483A-4551-A547-7F67DBD1171E}">
      <dsp:nvSpPr>
        <dsp:cNvPr id="0" name=""/>
        <dsp:cNvSpPr/>
      </dsp:nvSpPr>
      <dsp:spPr>
        <a:xfrm>
          <a:off x="808" y="636510"/>
          <a:ext cx="3151698" cy="1891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err="1">
              <a:latin typeface="Calibri Light" panose="020F0302020204030204"/>
            </a:rPr>
            <a:t>Güçlü</a:t>
          </a:r>
          <a:r>
            <a:rPr lang="en-US" sz="2200" kern="1200">
              <a:latin typeface="Calibri Light" panose="020F0302020204030204"/>
            </a:rPr>
            <a:t> </a:t>
          </a:r>
          <a:r>
            <a:rPr lang="en-US" sz="2200" kern="1200" err="1">
              <a:latin typeface="Calibri Light" panose="020F0302020204030204"/>
            </a:rPr>
            <a:t>Yanlar</a:t>
          </a:r>
          <a:endParaRPr lang="en-US" sz="2200" kern="1200"/>
        </a:p>
        <a:p>
          <a:pPr marL="171450" lvl="1" indent="-171450" algn="l" defTabSz="755650" rtl="0">
            <a:lnSpc>
              <a:spcPct val="90000"/>
            </a:lnSpc>
            <a:spcBef>
              <a:spcPct val="0"/>
            </a:spcBef>
            <a:spcAft>
              <a:spcPct val="15000"/>
            </a:spcAft>
            <a:buChar char="•"/>
          </a:pPr>
          <a:r>
            <a:rPr lang="en-US" sz="1700" kern="1200">
              <a:latin typeface="Calibri Light" panose="020F0302020204030204"/>
            </a:rPr>
            <a:t>R hem </a:t>
          </a:r>
          <a:r>
            <a:rPr lang="en-US" sz="1700" kern="1200" err="1">
              <a:latin typeface="Calibri Light" panose="020F0302020204030204"/>
            </a:rPr>
            <a:t>ses</a:t>
          </a:r>
          <a:r>
            <a:rPr lang="en-US" sz="1700" kern="1200">
              <a:latin typeface="Calibri Light" panose="020F0302020204030204"/>
            </a:rPr>
            <a:t> </a:t>
          </a:r>
          <a:r>
            <a:rPr lang="en-US" sz="1700" kern="1200" err="1">
              <a:latin typeface="Calibri Light" panose="020F0302020204030204"/>
            </a:rPr>
            <a:t>işleme</a:t>
          </a:r>
          <a:r>
            <a:rPr lang="en-US" sz="1700" kern="1200">
              <a:latin typeface="Calibri Light" panose="020F0302020204030204"/>
            </a:rPr>
            <a:t> hem de </a:t>
          </a:r>
          <a:r>
            <a:rPr lang="en-US" sz="1700" kern="1200" err="1">
              <a:latin typeface="Calibri Light" panose="020F0302020204030204"/>
            </a:rPr>
            <a:t>görselleştirme</a:t>
          </a:r>
          <a:r>
            <a:rPr lang="en-US" sz="1700" kern="1200">
              <a:latin typeface="Calibri Light" panose="020F0302020204030204"/>
            </a:rPr>
            <a:t> </a:t>
          </a:r>
          <a:r>
            <a:rPr lang="en-US" sz="1700" kern="1200" err="1">
              <a:latin typeface="Calibri Light" panose="020F0302020204030204"/>
            </a:rPr>
            <a:t>için</a:t>
          </a:r>
          <a:r>
            <a:rPr lang="en-US" sz="1700" kern="1200">
              <a:latin typeface="Calibri Light" panose="020F0302020204030204"/>
            </a:rPr>
            <a:t> </a:t>
          </a:r>
          <a:r>
            <a:rPr lang="en-US" sz="1700" kern="1200" err="1">
              <a:latin typeface="Calibri Light" panose="020F0302020204030204"/>
            </a:rPr>
            <a:t>çok</a:t>
          </a:r>
          <a:r>
            <a:rPr lang="en-US" sz="1700" kern="1200">
              <a:latin typeface="Calibri Light" panose="020F0302020204030204"/>
            </a:rPr>
            <a:t> </a:t>
          </a:r>
          <a:r>
            <a:rPr lang="en-US" sz="1700" kern="1200" err="1">
              <a:latin typeface="Calibri Light" panose="020F0302020204030204"/>
            </a:rPr>
            <a:t>zengin</a:t>
          </a:r>
          <a:r>
            <a:rPr lang="en-US" sz="1700" kern="1200">
              <a:latin typeface="Calibri Light" panose="020F0302020204030204"/>
            </a:rPr>
            <a:t> </a:t>
          </a:r>
          <a:r>
            <a:rPr lang="en-US" sz="1700" kern="1200" err="1">
              <a:latin typeface="Calibri Light" panose="020F0302020204030204"/>
            </a:rPr>
            <a:t>kütüphanelere</a:t>
          </a:r>
          <a:r>
            <a:rPr lang="en-US" sz="1700" kern="1200">
              <a:latin typeface="Calibri Light" panose="020F0302020204030204"/>
            </a:rPr>
            <a:t> </a:t>
          </a:r>
          <a:r>
            <a:rPr lang="en-US" sz="1700" kern="1200" err="1">
              <a:latin typeface="Calibri Light" panose="020F0302020204030204"/>
            </a:rPr>
            <a:t>sahip</a:t>
          </a:r>
          <a:r>
            <a:rPr lang="tr-TR" sz="1700" kern="1200">
              <a:latin typeface="Calibri Light" panose="020F0302020204030204"/>
            </a:rPr>
            <a:t>tir.</a:t>
          </a:r>
          <a:endParaRPr lang="en-US" sz="1700" kern="1200">
            <a:latin typeface="Calibri Light" panose="020F0302020204030204"/>
          </a:endParaRPr>
        </a:p>
      </dsp:txBody>
      <dsp:txXfrm>
        <a:off x="808" y="636510"/>
        <a:ext cx="3151698" cy="1891019"/>
      </dsp:txXfrm>
    </dsp:sp>
    <dsp:sp modelId="{EE73839D-5FF1-4818-9B48-DA3BC887A9D6}">
      <dsp:nvSpPr>
        <dsp:cNvPr id="0" name=""/>
        <dsp:cNvSpPr/>
      </dsp:nvSpPr>
      <dsp:spPr>
        <a:xfrm>
          <a:off x="3467676" y="636510"/>
          <a:ext cx="3151698" cy="1891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err="1">
              <a:latin typeface="Calibri Light" panose="020F0302020204030204"/>
            </a:rPr>
            <a:t>Zayıf</a:t>
          </a:r>
          <a:r>
            <a:rPr lang="en-US" sz="2200" kern="1200">
              <a:latin typeface="Calibri Light" panose="020F0302020204030204"/>
            </a:rPr>
            <a:t> </a:t>
          </a:r>
          <a:r>
            <a:rPr lang="en-US" sz="2200" kern="1200" err="1">
              <a:latin typeface="Calibri Light" panose="020F0302020204030204"/>
            </a:rPr>
            <a:t>Yanlar</a:t>
          </a:r>
          <a:endParaRPr lang="en-US" sz="2200" kern="1200"/>
        </a:p>
        <a:p>
          <a:pPr marL="171450" lvl="1" indent="-171450" algn="l" defTabSz="755650" rtl="0">
            <a:lnSpc>
              <a:spcPct val="90000"/>
            </a:lnSpc>
            <a:spcBef>
              <a:spcPct val="0"/>
            </a:spcBef>
            <a:spcAft>
              <a:spcPct val="15000"/>
            </a:spcAft>
            <a:buChar char="•"/>
          </a:pPr>
          <a:r>
            <a:rPr lang="en-US" sz="1700" kern="1200">
              <a:latin typeface="Calibri Light" panose="020F0302020204030204"/>
            </a:rPr>
            <a:t> </a:t>
          </a:r>
          <a:r>
            <a:rPr lang="en-US" sz="1700" kern="1200" err="1">
              <a:latin typeface="Calibri Light" panose="020F0302020204030204"/>
            </a:rPr>
            <a:t>Ses</a:t>
          </a:r>
          <a:r>
            <a:rPr lang="en-US" sz="1700" kern="1200">
              <a:latin typeface="Calibri Light" panose="020F0302020204030204"/>
            </a:rPr>
            <a:t> </a:t>
          </a:r>
          <a:r>
            <a:rPr lang="en-US" sz="1700" kern="1200" err="1">
              <a:latin typeface="Calibri Light" panose="020F0302020204030204"/>
            </a:rPr>
            <a:t>işleme</a:t>
          </a:r>
          <a:r>
            <a:rPr lang="en-US" sz="1700" kern="1200">
              <a:latin typeface="Calibri Light" panose="020F0302020204030204"/>
            </a:rPr>
            <a:t>, </a:t>
          </a:r>
          <a:r>
            <a:rPr lang="en-US" sz="1700" kern="1200" err="1">
              <a:latin typeface="Calibri Light" panose="020F0302020204030204"/>
            </a:rPr>
            <a:t>müzik</a:t>
          </a:r>
          <a:r>
            <a:rPr lang="en-US" sz="1700" kern="1200">
              <a:latin typeface="Calibri Light" panose="020F0302020204030204"/>
            </a:rPr>
            <a:t> </a:t>
          </a:r>
          <a:r>
            <a:rPr lang="en-US" sz="1700" kern="1200" err="1">
              <a:latin typeface="Calibri Light" panose="020F0302020204030204"/>
            </a:rPr>
            <a:t>ile</a:t>
          </a:r>
          <a:r>
            <a:rPr lang="en-US" sz="1700" kern="1200">
              <a:latin typeface="Calibri Light" panose="020F0302020204030204"/>
            </a:rPr>
            <a:t> </a:t>
          </a:r>
          <a:r>
            <a:rPr lang="en-US" sz="1700" kern="1200" err="1">
              <a:latin typeface="Calibri Light" panose="020F0302020204030204"/>
            </a:rPr>
            <a:t>ilgili</a:t>
          </a:r>
          <a:r>
            <a:rPr lang="en-US" sz="1700" kern="1200">
              <a:latin typeface="Calibri Light" panose="020F0302020204030204"/>
            </a:rPr>
            <a:t> </a:t>
          </a:r>
          <a:r>
            <a:rPr lang="en-US" sz="1700" kern="1200" err="1">
              <a:latin typeface="Calibri Light" panose="020F0302020204030204"/>
            </a:rPr>
            <a:t>teknik</a:t>
          </a:r>
          <a:r>
            <a:rPr lang="en-US" sz="1700" kern="1200">
              <a:latin typeface="Calibri Light" panose="020F0302020204030204"/>
            </a:rPr>
            <a:t> </a:t>
          </a:r>
          <a:r>
            <a:rPr lang="en-US" sz="1700" kern="1200" err="1">
              <a:latin typeface="Calibri Light" panose="020F0302020204030204"/>
            </a:rPr>
            <a:t>bilgilerin</a:t>
          </a:r>
          <a:r>
            <a:rPr lang="en-US" sz="1700" kern="1200">
              <a:latin typeface="Calibri Light" panose="020F0302020204030204"/>
            </a:rPr>
            <a:t> </a:t>
          </a:r>
          <a:r>
            <a:rPr lang="en-US" sz="1700" kern="1200" err="1">
              <a:latin typeface="Calibri Light" panose="020F0302020204030204"/>
            </a:rPr>
            <a:t>giderilmesi</a:t>
          </a:r>
          <a:r>
            <a:rPr lang="tr-TR" sz="1700" kern="1200">
              <a:latin typeface="Calibri Light" panose="020F0302020204030204"/>
            </a:rPr>
            <a:t>.</a:t>
          </a:r>
          <a:endParaRPr lang="en-US" sz="1700" kern="1200">
            <a:latin typeface="Calibri Light" panose="020F0302020204030204"/>
          </a:endParaRPr>
        </a:p>
      </dsp:txBody>
      <dsp:txXfrm>
        <a:off x="3467676" y="636510"/>
        <a:ext cx="3151698" cy="1891019"/>
      </dsp:txXfrm>
    </dsp:sp>
    <dsp:sp modelId="{D073862C-E76B-4DF9-9A25-9B4F5C80D3B2}">
      <dsp:nvSpPr>
        <dsp:cNvPr id="0" name=""/>
        <dsp:cNvSpPr/>
      </dsp:nvSpPr>
      <dsp:spPr>
        <a:xfrm>
          <a:off x="808" y="2856201"/>
          <a:ext cx="3151698" cy="19897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err="1">
              <a:latin typeface="Calibri Light" panose="020F0302020204030204"/>
            </a:rPr>
            <a:t>Fırsatlar</a:t>
          </a:r>
          <a:endParaRPr lang="en-US" sz="2200" kern="1200" err="1"/>
        </a:p>
        <a:p>
          <a:pPr marL="171450" lvl="1" indent="-171450" algn="l" defTabSz="755650" rtl="0">
            <a:lnSpc>
              <a:spcPct val="90000"/>
            </a:lnSpc>
            <a:spcBef>
              <a:spcPct val="0"/>
            </a:spcBef>
            <a:spcAft>
              <a:spcPct val="15000"/>
            </a:spcAft>
            <a:buChar char="•"/>
          </a:pPr>
          <a:r>
            <a:rPr lang="en-US" sz="1700" kern="1200" err="1">
              <a:latin typeface="Calibri Light" panose="020F0302020204030204"/>
            </a:rPr>
            <a:t>Yakın</a:t>
          </a:r>
          <a:r>
            <a:rPr lang="en-US" sz="1700" kern="1200">
              <a:latin typeface="Calibri Light" panose="020F0302020204030204"/>
            </a:rPr>
            <a:t> </a:t>
          </a:r>
          <a:r>
            <a:rPr lang="en-US" sz="1700" kern="1200" err="1">
              <a:latin typeface="Calibri Light" panose="020F0302020204030204"/>
            </a:rPr>
            <a:t>zamanda</a:t>
          </a:r>
          <a:r>
            <a:rPr lang="en-US" sz="1700" kern="1200">
              <a:latin typeface="Calibri Light" panose="020F0302020204030204"/>
            </a:rPr>
            <a:t> </a:t>
          </a:r>
          <a:r>
            <a:rPr lang="en-US" sz="1700" kern="1200" err="1">
              <a:latin typeface="Calibri Light" panose="020F0302020204030204"/>
            </a:rPr>
            <a:t>birçok</a:t>
          </a:r>
          <a:r>
            <a:rPr lang="en-US" sz="1700" kern="1200">
              <a:latin typeface="Calibri Light" panose="020F0302020204030204"/>
            </a:rPr>
            <a:t> </a:t>
          </a:r>
          <a:r>
            <a:rPr lang="en-US" sz="1700" kern="1200" err="1">
              <a:latin typeface="Calibri Light" panose="020F0302020204030204"/>
            </a:rPr>
            <a:t>uygulamada</a:t>
          </a:r>
          <a:r>
            <a:rPr lang="en-US" sz="1700" kern="1200">
              <a:latin typeface="Calibri Light" panose="020F0302020204030204"/>
            </a:rPr>
            <a:t> </a:t>
          </a:r>
          <a:r>
            <a:rPr lang="en-US" sz="1700" kern="1200" err="1">
              <a:latin typeface="Calibri Light" panose="020F0302020204030204"/>
            </a:rPr>
            <a:t>erken</a:t>
          </a:r>
          <a:r>
            <a:rPr lang="en-US" sz="1700" kern="1200">
              <a:latin typeface="Calibri Light" panose="020F0302020204030204"/>
            </a:rPr>
            <a:t> </a:t>
          </a:r>
          <a:r>
            <a:rPr lang="en-US" sz="1700" kern="1200" err="1">
              <a:latin typeface="Calibri Light" panose="020F0302020204030204"/>
            </a:rPr>
            <a:t>uyarı</a:t>
          </a:r>
          <a:r>
            <a:rPr lang="en-US" sz="1700" kern="1200">
              <a:latin typeface="Calibri Light" panose="020F0302020204030204"/>
            </a:rPr>
            <a:t> </a:t>
          </a:r>
          <a:r>
            <a:rPr lang="en-US" sz="1700" kern="1200" err="1">
              <a:latin typeface="Calibri Light" panose="020F0302020204030204"/>
            </a:rPr>
            <a:t>sistemi</a:t>
          </a:r>
          <a:r>
            <a:rPr lang="en-US" sz="1700" kern="1200">
              <a:latin typeface="Calibri Light" panose="020F0302020204030204"/>
            </a:rPr>
            <a:t>, </a:t>
          </a:r>
          <a:r>
            <a:rPr lang="en-US" sz="1700" kern="1200" err="1">
              <a:latin typeface="Calibri Light" panose="020F0302020204030204"/>
            </a:rPr>
            <a:t>örüntü</a:t>
          </a:r>
          <a:r>
            <a:rPr lang="en-US" sz="1700" kern="1200">
              <a:latin typeface="Calibri Light" panose="020F0302020204030204"/>
            </a:rPr>
            <a:t> </a:t>
          </a:r>
          <a:r>
            <a:rPr lang="en-US" sz="1700" kern="1200" err="1">
              <a:latin typeface="Calibri Light" panose="020F0302020204030204"/>
            </a:rPr>
            <a:t>farklılaşmasının</a:t>
          </a:r>
          <a:r>
            <a:rPr lang="en-US" sz="1700" kern="1200">
              <a:latin typeface="Calibri Light" panose="020F0302020204030204"/>
            </a:rPr>
            <a:t> </a:t>
          </a:r>
          <a:r>
            <a:rPr lang="en-US" sz="1700" kern="1200" err="1">
              <a:latin typeface="Calibri Light" panose="020F0302020204030204"/>
            </a:rPr>
            <a:t>belirlenmesi</a:t>
          </a:r>
          <a:r>
            <a:rPr lang="en-US" sz="1700" kern="1200">
              <a:latin typeface="Calibri Light" panose="020F0302020204030204"/>
            </a:rPr>
            <a:t> </a:t>
          </a:r>
          <a:r>
            <a:rPr lang="en-US" sz="1700" kern="1200" err="1">
              <a:latin typeface="Calibri Light" panose="020F0302020204030204"/>
            </a:rPr>
            <a:t>gibi</a:t>
          </a:r>
          <a:r>
            <a:rPr lang="en-US" sz="1700" kern="1200">
              <a:latin typeface="Calibri Light" panose="020F0302020204030204"/>
            </a:rPr>
            <a:t> </a:t>
          </a:r>
          <a:r>
            <a:rPr lang="en-US" sz="1700" kern="1200" err="1">
              <a:latin typeface="Calibri Light" panose="020F0302020204030204"/>
            </a:rPr>
            <a:t>amaçlarda</a:t>
          </a:r>
          <a:r>
            <a:rPr lang="en-US" sz="1700" kern="1200">
              <a:latin typeface="Calibri Light" panose="020F0302020204030204"/>
            </a:rPr>
            <a:t> </a:t>
          </a:r>
          <a:r>
            <a:rPr lang="en-US" sz="1700" kern="1200" err="1">
              <a:latin typeface="Calibri Light" panose="020F0302020204030204"/>
            </a:rPr>
            <a:t>kullanımı</a:t>
          </a:r>
          <a:r>
            <a:rPr lang="en-US" sz="1700" kern="1200">
              <a:latin typeface="Calibri Light" panose="020F0302020204030204"/>
            </a:rPr>
            <a:t> </a:t>
          </a:r>
          <a:r>
            <a:rPr lang="en-US" sz="1700" kern="1200" err="1">
              <a:latin typeface="Calibri Light" panose="020F0302020204030204"/>
            </a:rPr>
            <a:t>öne</a:t>
          </a:r>
          <a:r>
            <a:rPr lang="en-US" sz="1700" kern="1200">
              <a:latin typeface="Calibri Light" panose="020F0302020204030204"/>
            </a:rPr>
            <a:t> </a:t>
          </a:r>
          <a:r>
            <a:rPr lang="en-US" sz="1700" kern="1200" err="1">
              <a:latin typeface="Calibri Light" panose="020F0302020204030204"/>
            </a:rPr>
            <a:t>çıkacaktır</a:t>
          </a:r>
          <a:r>
            <a:rPr lang="en-US" sz="1700" kern="1200">
              <a:latin typeface="Calibri Light" panose="020F0302020204030204"/>
            </a:rPr>
            <a:t>.</a:t>
          </a:r>
        </a:p>
      </dsp:txBody>
      <dsp:txXfrm>
        <a:off x="808" y="2856201"/>
        <a:ext cx="3151698" cy="1989711"/>
      </dsp:txXfrm>
    </dsp:sp>
    <dsp:sp modelId="{008A1806-D4A1-422B-A8C4-DD37230DBFBB}">
      <dsp:nvSpPr>
        <dsp:cNvPr id="0" name=""/>
        <dsp:cNvSpPr/>
      </dsp:nvSpPr>
      <dsp:spPr>
        <a:xfrm>
          <a:off x="3468484" y="2857752"/>
          <a:ext cx="3151698" cy="20167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err="1">
              <a:latin typeface="Calibri Light" panose="020F0302020204030204"/>
            </a:rPr>
            <a:t>Tehditler</a:t>
          </a:r>
          <a:endParaRPr lang="en-US" sz="2000" kern="1200"/>
        </a:p>
        <a:p>
          <a:pPr marL="114300" lvl="1" indent="-114300" algn="l" defTabSz="533400" rtl="0">
            <a:lnSpc>
              <a:spcPct val="90000"/>
            </a:lnSpc>
            <a:spcBef>
              <a:spcPct val="0"/>
            </a:spcBef>
            <a:spcAft>
              <a:spcPct val="15000"/>
            </a:spcAft>
            <a:buChar char="•"/>
          </a:pPr>
          <a:r>
            <a:rPr lang="en-US" sz="1200" kern="1200" err="1">
              <a:latin typeface="Calibri Light" panose="020F0302020204030204"/>
            </a:rPr>
            <a:t>Shiny'nin</a:t>
          </a:r>
          <a:r>
            <a:rPr lang="en-US" sz="1200" kern="1200">
              <a:latin typeface="Calibri Light" panose="020F0302020204030204"/>
            </a:rPr>
            <a:t> zaman/</a:t>
          </a:r>
          <a:r>
            <a:rPr lang="en-US" sz="1200" kern="1200" err="1">
              <a:latin typeface="Calibri Light" panose="020F0302020204030204"/>
            </a:rPr>
            <a:t>uygulama</a:t>
          </a:r>
          <a:r>
            <a:rPr lang="en-US" sz="1200" kern="1200">
              <a:latin typeface="Calibri Light" panose="020F0302020204030204"/>
            </a:rPr>
            <a:t> </a:t>
          </a:r>
          <a:r>
            <a:rPr lang="en-US" sz="1200" kern="1200" err="1">
              <a:latin typeface="Calibri Light" panose="020F0302020204030204"/>
            </a:rPr>
            <a:t>kısıtı</a:t>
          </a:r>
          <a:endParaRPr lang="en-US" sz="1200" kern="1200">
            <a:latin typeface="Calibri Light" panose="020F0302020204030204"/>
          </a:endParaRPr>
        </a:p>
        <a:p>
          <a:pPr marL="114300" lvl="1" indent="-114300" algn="l" defTabSz="533400" rtl="0">
            <a:lnSpc>
              <a:spcPct val="90000"/>
            </a:lnSpc>
            <a:spcBef>
              <a:spcPct val="0"/>
            </a:spcBef>
            <a:spcAft>
              <a:spcPct val="15000"/>
            </a:spcAft>
            <a:buChar char="•"/>
          </a:pPr>
          <a:r>
            <a:rPr lang="tr-TR" sz="1200" kern="1200" err="1">
              <a:latin typeface="Calibri Light" panose="020F0302020204030204"/>
            </a:rPr>
            <a:t>Shiny</a:t>
          </a:r>
          <a:r>
            <a:rPr lang="tr-TR" sz="1200" kern="1200">
              <a:latin typeface="Calibri Light" panose="020F0302020204030204"/>
            </a:rPr>
            <a:t> R-</a:t>
          </a:r>
          <a:r>
            <a:rPr lang="tr-TR" sz="1200" kern="1200" err="1">
              <a:latin typeface="Calibri Light" panose="020F0302020204030204"/>
            </a:rPr>
            <a:t>Studio</a:t>
          </a:r>
          <a:r>
            <a:rPr lang="tr-TR" sz="1200" kern="1200">
              <a:latin typeface="Calibri Light" panose="020F0302020204030204"/>
            </a:rPr>
            <a:t> tarafından desteklenen ve web aplikasyonu oluşturmak için kullanılan bir pakettir. Kullanımı ve domaini size ait bir web sitesi üzerinden ya da R-</a:t>
          </a:r>
          <a:r>
            <a:rPr lang="tr-TR" sz="1200" kern="1200" err="1">
              <a:latin typeface="Calibri Light" panose="020F0302020204030204"/>
            </a:rPr>
            <a:t>Studio’nun</a:t>
          </a:r>
          <a:r>
            <a:rPr lang="tr-TR" sz="1200" kern="1200">
              <a:latin typeface="Calibri Light" panose="020F0302020204030204"/>
            </a:rPr>
            <a:t> bulut hizmeti üzerinden gerçekleşecektir. R-</a:t>
          </a:r>
          <a:r>
            <a:rPr lang="tr-TR" sz="1200" kern="1200" err="1">
              <a:latin typeface="Calibri Light" panose="020F0302020204030204"/>
            </a:rPr>
            <a:t>Studio</a:t>
          </a:r>
          <a:r>
            <a:rPr lang="tr-TR" sz="1200" kern="1200">
              <a:latin typeface="Calibri Light" panose="020F0302020204030204"/>
            </a:rPr>
            <a:t> bulut hizmetini aylık 25 saat olarak ücretsiz sunmaktadır.</a:t>
          </a:r>
          <a:endParaRPr lang="en-US" sz="1200" kern="1200">
            <a:latin typeface="Calibri Light" panose="020F0302020204030204"/>
          </a:endParaRPr>
        </a:p>
      </dsp:txBody>
      <dsp:txXfrm>
        <a:off x="3468484" y="2857752"/>
        <a:ext cx="3151698" cy="20167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853D5-9C71-4406-BEC5-3B2A7EECC962}" type="datetimeFigureOut">
              <a:rPr lang="tr-TR" smtClean="0"/>
              <a:t>30.03.2022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B18B2-AB4C-4BBB-B6B0-BC4FF8759003}" type="slidenum">
              <a:rPr lang="tr-TR" smtClean="0"/>
              <a:t>‹#›</a:t>
            </a:fld>
            <a:endParaRPr lang="tr-TR"/>
          </a:p>
        </p:txBody>
      </p:sp>
    </p:spTree>
    <p:extLst>
      <p:ext uri="{BB962C8B-B14F-4D97-AF65-F5344CB8AC3E}">
        <p14:creationId xmlns:p14="http://schemas.microsoft.com/office/powerpoint/2010/main" val="162480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err="1"/>
              <a:t>Sonify</a:t>
            </a:r>
            <a:r>
              <a:rPr lang="tr-TR"/>
              <a:t> kursundaki </a:t>
            </a:r>
            <a:r>
              <a:rPr lang="tr-TR" err="1"/>
              <a:t>açıkalamaları</a:t>
            </a:r>
            <a:r>
              <a:rPr lang="tr-TR"/>
              <a:t> not olarak ekle anlatırken bahset.</a:t>
            </a:r>
          </a:p>
        </p:txBody>
      </p:sp>
      <p:sp>
        <p:nvSpPr>
          <p:cNvPr id="4" name="Slide Number Placeholder 3"/>
          <p:cNvSpPr>
            <a:spLocks noGrp="1"/>
          </p:cNvSpPr>
          <p:nvPr>
            <p:ph type="sldNum" sz="quarter" idx="5"/>
          </p:nvPr>
        </p:nvSpPr>
        <p:spPr/>
        <p:txBody>
          <a:bodyPr/>
          <a:lstStyle/>
          <a:p>
            <a:fld id="{73AB18B2-AB4C-4BBB-B6B0-BC4FF8759003}" type="slidenum">
              <a:rPr lang="tr-TR" smtClean="0"/>
              <a:t>3</a:t>
            </a:fld>
            <a:endParaRPr lang="tr-TR"/>
          </a:p>
        </p:txBody>
      </p:sp>
    </p:spTree>
    <p:extLst>
      <p:ext uri="{BB962C8B-B14F-4D97-AF65-F5344CB8AC3E}">
        <p14:creationId xmlns:p14="http://schemas.microsoft.com/office/powerpoint/2010/main" val="23955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Linkleri önceden hazırlayıp açıklamasıyla izleyiciler dinlet.</a:t>
            </a:r>
          </a:p>
        </p:txBody>
      </p:sp>
      <p:sp>
        <p:nvSpPr>
          <p:cNvPr id="4" name="Slide Number Placeholder 3"/>
          <p:cNvSpPr>
            <a:spLocks noGrp="1"/>
          </p:cNvSpPr>
          <p:nvPr>
            <p:ph type="sldNum" sz="quarter" idx="5"/>
          </p:nvPr>
        </p:nvSpPr>
        <p:spPr/>
        <p:txBody>
          <a:bodyPr/>
          <a:lstStyle/>
          <a:p>
            <a:fld id="{73AB18B2-AB4C-4BBB-B6B0-BC4FF8759003}" type="slidenum">
              <a:rPr lang="tr-TR" smtClean="0"/>
              <a:t>4</a:t>
            </a:fld>
            <a:endParaRPr lang="tr-TR"/>
          </a:p>
        </p:txBody>
      </p:sp>
    </p:spTree>
    <p:extLst>
      <p:ext uri="{BB962C8B-B14F-4D97-AF65-F5344CB8AC3E}">
        <p14:creationId xmlns:p14="http://schemas.microsoft.com/office/powerpoint/2010/main" val="264605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Ek olarak burada denediklerini r üzerinden ya da tanımlayıcı biçimde anlat kodun içindeki </a:t>
            </a:r>
            <a:r>
              <a:rPr lang="tr-TR" err="1"/>
              <a:t>parametleri</a:t>
            </a:r>
            <a:r>
              <a:rPr lang="tr-TR"/>
              <a:t> buraya bahsetmek yerine sesli anlat.</a:t>
            </a:r>
          </a:p>
        </p:txBody>
      </p:sp>
      <p:sp>
        <p:nvSpPr>
          <p:cNvPr id="4" name="Slide Number Placeholder 3"/>
          <p:cNvSpPr>
            <a:spLocks noGrp="1"/>
          </p:cNvSpPr>
          <p:nvPr>
            <p:ph type="sldNum" sz="quarter" idx="5"/>
          </p:nvPr>
        </p:nvSpPr>
        <p:spPr/>
        <p:txBody>
          <a:bodyPr/>
          <a:lstStyle/>
          <a:p>
            <a:fld id="{73AB18B2-AB4C-4BBB-B6B0-BC4FF8759003}" type="slidenum">
              <a:rPr lang="tr-TR" smtClean="0"/>
              <a:t>6</a:t>
            </a:fld>
            <a:endParaRPr lang="tr-TR"/>
          </a:p>
        </p:txBody>
      </p:sp>
    </p:spTree>
    <p:extLst>
      <p:ext uri="{BB962C8B-B14F-4D97-AF65-F5344CB8AC3E}">
        <p14:creationId xmlns:p14="http://schemas.microsoft.com/office/powerpoint/2010/main" val="27936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Bu kısımda </a:t>
            </a:r>
            <a:r>
              <a:rPr lang="tr-TR" err="1"/>
              <a:t>sonify</a:t>
            </a:r>
            <a:r>
              <a:rPr lang="tr-TR"/>
              <a:t> </a:t>
            </a:r>
            <a:r>
              <a:rPr lang="tr-TR" err="1"/>
              <a:t>paketii</a:t>
            </a:r>
            <a:r>
              <a:rPr lang="tr-TR"/>
              <a:t> dışında açıklanacak diğer kütüphaneleri kısaca anlat.</a:t>
            </a:r>
          </a:p>
          <a:p>
            <a:endParaRPr lang="tr-TR"/>
          </a:p>
        </p:txBody>
      </p:sp>
      <p:sp>
        <p:nvSpPr>
          <p:cNvPr id="4" name="Slide Number Placeholder 3"/>
          <p:cNvSpPr>
            <a:spLocks noGrp="1"/>
          </p:cNvSpPr>
          <p:nvPr>
            <p:ph type="sldNum" sz="quarter" idx="5"/>
          </p:nvPr>
        </p:nvSpPr>
        <p:spPr/>
        <p:txBody>
          <a:bodyPr/>
          <a:lstStyle/>
          <a:p>
            <a:fld id="{73AB18B2-AB4C-4BBB-B6B0-BC4FF8759003}" type="slidenum">
              <a:rPr lang="tr-TR" smtClean="0"/>
              <a:t>7</a:t>
            </a:fld>
            <a:endParaRPr lang="tr-TR"/>
          </a:p>
        </p:txBody>
      </p:sp>
    </p:spTree>
    <p:extLst>
      <p:ext uri="{BB962C8B-B14F-4D97-AF65-F5344CB8AC3E}">
        <p14:creationId xmlns:p14="http://schemas.microsoft.com/office/powerpoint/2010/main" val="298833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Sesli paylaşım yaptığından emin ol.</a:t>
            </a:r>
          </a:p>
          <a:p>
            <a:r>
              <a:rPr lang="tr-TR"/>
              <a:t>Bu kısımda </a:t>
            </a:r>
            <a:r>
              <a:rPr lang="tr-TR" err="1"/>
              <a:t>waw</a:t>
            </a:r>
            <a:r>
              <a:rPr lang="tr-TR"/>
              <a:t> ve </a:t>
            </a:r>
            <a:r>
              <a:rPr lang="tr-TR" err="1"/>
              <a:t>giflerin</a:t>
            </a:r>
            <a:r>
              <a:rPr lang="tr-TR"/>
              <a:t> oluşturulma </a:t>
            </a:r>
            <a:r>
              <a:rPr lang="tr-TR" err="1"/>
              <a:t>sekiller</a:t>
            </a:r>
            <a:r>
              <a:rPr lang="tr-TR"/>
              <a:t> kodlara ve </a:t>
            </a:r>
            <a:r>
              <a:rPr lang="tr-TR" err="1"/>
              <a:t>formülizasyonlara</a:t>
            </a:r>
            <a:r>
              <a:rPr lang="tr-TR"/>
              <a:t> detaylı değin.</a:t>
            </a:r>
          </a:p>
          <a:p>
            <a:endParaRPr lang="tr-TR"/>
          </a:p>
        </p:txBody>
      </p:sp>
      <p:sp>
        <p:nvSpPr>
          <p:cNvPr id="4" name="Slide Number Placeholder 3"/>
          <p:cNvSpPr>
            <a:spLocks noGrp="1"/>
          </p:cNvSpPr>
          <p:nvPr>
            <p:ph type="sldNum" sz="quarter" idx="5"/>
          </p:nvPr>
        </p:nvSpPr>
        <p:spPr/>
        <p:txBody>
          <a:bodyPr/>
          <a:lstStyle/>
          <a:p>
            <a:fld id="{73AB18B2-AB4C-4BBB-B6B0-BC4FF8759003}" type="slidenum">
              <a:rPr lang="tr-TR" smtClean="0"/>
              <a:t>8</a:t>
            </a:fld>
            <a:endParaRPr lang="tr-TR"/>
          </a:p>
        </p:txBody>
      </p:sp>
    </p:spTree>
    <p:extLst>
      <p:ext uri="{BB962C8B-B14F-4D97-AF65-F5344CB8AC3E}">
        <p14:creationId xmlns:p14="http://schemas.microsoft.com/office/powerpoint/2010/main" val="138323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Tehditler kısmında </a:t>
            </a:r>
            <a:r>
              <a:rPr lang="tr-TR" err="1"/>
              <a:t>Shiny</a:t>
            </a:r>
            <a:r>
              <a:rPr lang="tr-TR"/>
              <a:t> detaylandır.</a:t>
            </a:r>
          </a:p>
          <a:p>
            <a:endParaRPr lang="tr-TR"/>
          </a:p>
        </p:txBody>
      </p:sp>
      <p:sp>
        <p:nvSpPr>
          <p:cNvPr id="4" name="Slide Number Placeholder 3"/>
          <p:cNvSpPr>
            <a:spLocks noGrp="1"/>
          </p:cNvSpPr>
          <p:nvPr>
            <p:ph type="sldNum" sz="quarter" idx="5"/>
          </p:nvPr>
        </p:nvSpPr>
        <p:spPr/>
        <p:txBody>
          <a:bodyPr/>
          <a:lstStyle/>
          <a:p>
            <a:fld id="{73AB18B2-AB4C-4BBB-B6B0-BC4FF8759003}" type="slidenum">
              <a:rPr lang="tr-TR" smtClean="0"/>
              <a:t>9</a:t>
            </a:fld>
            <a:endParaRPr lang="tr-TR"/>
          </a:p>
        </p:txBody>
      </p:sp>
    </p:spTree>
    <p:extLst>
      <p:ext uri="{BB962C8B-B14F-4D97-AF65-F5344CB8AC3E}">
        <p14:creationId xmlns:p14="http://schemas.microsoft.com/office/powerpoint/2010/main" val="294947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t>Posterin </a:t>
            </a:r>
            <a:r>
              <a:rPr lang="tr-TR" err="1"/>
              <a:t>github</a:t>
            </a:r>
            <a:r>
              <a:rPr lang="tr-TR"/>
              <a:t> versiyonunda güncel olduğunu kontrol et.</a:t>
            </a:r>
          </a:p>
        </p:txBody>
      </p:sp>
      <p:sp>
        <p:nvSpPr>
          <p:cNvPr id="4" name="Slide Number Placeholder 3"/>
          <p:cNvSpPr>
            <a:spLocks noGrp="1"/>
          </p:cNvSpPr>
          <p:nvPr>
            <p:ph type="sldNum" sz="quarter" idx="5"/>
          </p:nvPr>
        </p:nvSpPr>
        <p:spPr/>
        <p:txBody>
          <a:bodyPr/>
          <a:lstStyle/>
          <a:p>
            <a:fld id="{73AB18B2-AB4C-4BBB-B6B0-BC4FF8759003}" type="slidenum">
              <a:rPr lang="tr-TR" smtClean="0"/>
              <a:t>12</a:t>
            </a:fld>
            <a:endParaRPr lang="tr-TR"/>
          </a:p>
        </p:txBody>
      </p:sp>
    </p:spTree>
    <p:extLst>
      <p:ext uri="{BB962C8B-B14F-4D97-AF65-F5344CB8AC3E}">
        <p14:creationId xmlns:p14="http://schemas.microsoft.com/office/powerpoint/2010/main" val="19370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CDC3-8173-4035-A9B5-0D7AD28432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9BA83C21-4A4F-48E2-8D57-30561841E8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19C6D300-65DE-45FF-8F05-425EB59F63EE}"/>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5" name="Footer Placeholder 4">
            <a:extLst>
              <a:ext uri="{FF2B5EF4-FFF2-40B4-BE49-F238E27FC236}">
                <a16:creationId xmlns:a16="http://schemas.microsoft.com/office/drawing/2014/main" id="{6702CB9A-CA3D-4EA8-93E8-48B37C17D59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813B5E2-2AF0-474D-974B-398D3025A59C}"/>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86088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B4BE-D230-4E0D-8FF6-AE169EA3A774}"/>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D59AA1E-F4D7-400A-A568-9718F70BD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DC425D3-9B2B-4DDD-84AE-319553757F9F}"/>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5" name="Footer Placeholder 4">
            <a:extLst>
              <a:ext uri="{FF2B5EF4-FFF2-40B4-BE49-F238E27FC236}">
                <a16:creationId xmlns:a16="http://schemas.microsoft.com/office/drawing/2014/main" id="{8CFB258F-9920-40CB-B419-C6EFE62394F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DC183C6-5D53-4517-B982-946FEB99D9BD}"/>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246190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75DF1-5FF3-44CF-9367-63CA9087C5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1C24845-E992-4CDA-B1AA-28979D567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5C9B9AB-8DE8-4585-9B05-24AC9A2B331F}"/>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5" name="Footer Placeholder 4">
            <a:extLst>
              <a:ext uri="{FF2B5EF4-FFF2-40B4-BE49-F238E27FC236}">
                <a16:creationId xmlns:a16="http://schemas.microsoft.com/office/drawing/2014/main" id="{A1AE7AE2-EC08-464B-AEDE-18F3A41C1A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6D6B781-2DB6-4648-81BB-3ED37CA10CA9}"/>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14107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BF7E-0F0C-4B01-B438-4DBBC5B3830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A1A5F25-1DB0-49E4-9457-34628D3D7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65F1E32-6138-4A3E-9B44-7D9865B9BA0D}"/>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5" name="Footer Placeholder 4">
            <a:extLst>
              <a:ext uri="{FF2B5EF4-FFF2-40B4-BE49-F238E27FC236}">
                <a16:creationId xmlns:a16="http://schemas.microsoft.com/office/drawing/2014/main" id="{6C41318D-D4B8-4A34-8301-014A2652F1E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AF1ABB5-2ACE-4041-BC27-D320A9112B34}"/>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363271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E65F-12DD-47DE-9A45-9811FB615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41BE71EA-8637-4086-BD77-DFAE62DBB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27CAB-21B3-4D25-8108-DDD5B1AB66AC}"/>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5" name="Footer Placeholder 4">
            <a:extLst>
              <a:ext uri="{FF2B5EF4-FFF2-40B4-BE49-F238E27FC236}">
                <a16:creationId xmlns:a16="http://schemas.microsoft.com/office/drawing/2014/main" id="{261B0A1D-1C30-4C42-A086-842A91569EC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1911418-F45A-42E9-9CAD-8D375D3D18D8}"/>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01646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779D-56D4-450D-8B5B-4181B6C9C5D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09702C8-CCDB-4639-8800-BD350BA1C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3E31B5D2-FD75-4A65-80CF-5CA28B200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B85B8B95-EC5C-4261-8D19-1C06A42F88C6}"/>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6" name="Footer Placeholder 5">
            <a:extLst>
              <a:ext uri="{FF2B5EF4-FFF2-40B4-BE49-F238E27FC236}">
                <a16:creationId xmlns:a16="http://schemas.microsoft.com/office/drawing/2014/main" id="{8E824247-AD33-4051-83AD-BDBCC967CE7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BF6BB54-C89E-4D54-9B53-DFE2FB9CB264}"/>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223694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E21A-81C7-4BAD-ACB5-50AB2B6E25F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C948BFD3-BF7C-4B3C-9BC8-EE84E78DC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CAF77-9F99-433C-AD0D-BC948AACF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8F966B9A-74FF-433D-829C-D16BA9B8D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19BD2-49DD-4828-9E2B-E981861A9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9810B7B6-082C-45D3-BFF6-F76B04BED179}"/>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8" name="Footer Placeholder 7">
            <a:extLst>
              <a:ext uri="{FF2B5EF4-FFF2-40B4-BE49-F238E27FC236}">
                <a16:creationId xmlns:a16="http://schemas.microsoft.com/office/drawing/2014/main" id="{83398FE8-8725-4DAC-9D1C-4EA77481F6F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898ED813-B66C-4E2A-A360-E59A526F5A97}"/>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50033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CE59-CE5C-426A-8C29-27F65D71E5C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6FFBD45-978C-4DED-961D-5EEE45CA48CE}"/>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4" name="Footer Placeholder 3">
            <a:extLst>
              <a:ext uri="{FF2B5EF4-FFF2-40B4-BE49-F238E27FC236}">
                <a16:creationId xmlns:a16="http://schemas.microsoft.com/office/drawing/2014/main" id="{B7ABA9CD-90FF-42EE-B98B-C101BB2C67C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BC3E181-0BFB-47BE-9844-4398696D9229}"/>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86599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B21BA-0CEA-4307-9E3B-EF89456C404B}"/>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3" name="Footer Placeholder 2">
            <a:extLst>
              <a:ext uri="{FF2B5EF4-FFF2-40B4-BE49-F238E27FC236}">
                <a16:creationId xmlns:a16="http://schemas.microsoft.com/office/drawing/2014/main" id="{11EFC393-F710-4E08-A425-DF9312DBE6D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D1D5F9AC-F15E-4373-8DE4-EF1B7021043B}"/>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360638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9FA7-1DD4-4A3A-81E1-7B2A5AC2B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576510E-D5D4-4E84-9173-228EB322F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89D21426-EC49-4825-8946-8671AC8E7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F7985-89C9-42B4-978C-F6B7A770F6D5}"/>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6" name="Footer Placeholder 5">
            <a:extLst>
              <a:ext uri="{FF2B5EF4-FFF2-40B4-BE49-F238E27FC236}">
                <a16:creationId xmlns:a16="http://schemas.microsoft.com/office/drawing/2014/main" id="{2FE5D7B5-8578-4DAF-8FB7-555B8091B2E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684AC63-2C84-4125-A494-DBE8B416E6FE}"/>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421964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B162-8945-4E6A-B4CF-311D1AC9F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D3543C8C-F3D4-46CE-825C-B7A56D9B9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4EA644D5-C241-4728-9620-DFD5032CC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3C498-2E36-48F2-A0F2-A7675D3ADA91}"/>
              </a:ext>
            </a:extLst>
          </p:cNvPr>
          <p:cNvSpPr>
            <a:spLocks noGrp="1"/>
          </p:cNvSpPr>
          <p:nvPr>
            <p:ph type="dt" sz="half" idx="10"/>
          </p:nvPr>
        </p:nvSpPr>
        <p:spPr/>
        <p:txBody>
          <a:bodyPr/>
          <a:lstStyle/>
          <a:p>
            <a:fld id="{BFFD9086-7995-447B-9351-6969DE0BB387}" type="datetimeFigureOut">
              <a:rPr lang="tr-TR" smtClean="0"/>
              <a:t>30.03.2022</a:t>
            </a:fld>
            <a:endParaRPr lang="tr-TR"/>
          </a:p>
        </p:txBody>
      </p:sp>
      <p:sp>
        <p:nvSpPr>
          <p:cNvPr id="6" name="Footer Placeholder 5">
            <a:extLst>
              <a:ext uri="{FF2B5EF4-FFF2-40B4-BE49-F238E27FC236}">
                <a16:creationId xmlns:a16="http://schemas.microsoft.com/office/drawing/2014/main" id="{123ED0AA-D3EB-4C47-9ADB-CBA24B39362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8BF316EA-4010-467D-96C1-FC58D0B53B5B}"/>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326283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446BB-A53A-4C51-8B1E-31D9E2D25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8F85D813-2CE2-402D-A252-F47F6C194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1886524-ED80-4712-8E16-7E0A1D1319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D9086-7995-447B-9351-6969DE0BB387}" type="datetimeFigureOut">
              <a:rPr lang="tr-TR" smtClean="0"/>
              <a:t>30.03.2022</a:t>
            </a:fld>
            <a:endParaRPr lang="tr-TR"/>
          </a:p>
        </p:txBody>
      </p:sp>
      <p:sp>
        <p:nvSpPr>
          <p:cNvPr id="5" name="Footer Placeholder 4">
            <a:extLst>
              <a:ext uri="{FF2B5EF4-FFF2-40B4-BE49-F238E27FC236}">
                <a16:creationId xmlns:a16="http://schemas.microsoft.com/office/drawing/2014/main" id="{2CEF9079-E153-405B-B8A3-318C7CFCF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C21BB58-BD4B-4458-B082-FA0A02A29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DCC72-4AFD-4BC3-A5E5-5E48AD63153E}" type="slidenum">
              <a:rPr lang="tr-TR" smtClean="0"/>
              <a:t>‹#›</a:t>
            </a:fld>
            <a:endParaRPr lang="tr-TR"/>
          </a:p>
        </p:txBody>
      </p:sp>
    </p:spTree>
    <p:extLst>
      <p:ext uri="{BB962C8B-B14F-4D97-AF65-F5344CB8AC3E}">
        <p14:creationId xmlns:p14="http://schemas.microsoft.com/office/powerpoint/2010/main" val="376221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svg"/><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nasa.gov/mission_pages/chandra/news/data-sonification-a-new-cosmic-triad-of-sound.html"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bifrostonline.org/sonification-of-the-coronavirus-spike-protein-amino-acid-scal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notesSlide" Target="../notesSlides/notesSlide5.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png"/><Relationship Id="rId7" Type="http://schemas.openxmlformats.org/officeDocument/2006/relationships/diagramLayout" Target="../diagrams/layout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1.png"/><Relationship Id="rId10" Type="http://schemas.microsoft.com/office/2007/relationships/diagramDrawing" Target="../diagrams/drawing3.xml"/><Relationship Id="rId4" Type="http://schemas.openxmlformats.org/officeDocument/2006/relationships/image" Target="../media/image6.svg"/><Relationship Id="rId9"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Resim 5">
            <a:extLst>
              <a:ext uri="{FF2B5EF4-FFF2-40B4-BE49-F238E27FC236}">
                <a16:creationId xmlns:a16="http://schemas.microsoft.com/office/drawing/2014/main" id="{5B7EBB0F-41DD-44E7-90A5-45B4A09F64BE}"/>
              </a:ext>
            </a:extLst>
          </p:cNvPr>
          <p:cNvPicPr>
            <a:picLocks noGrp="1" noChangeAspect="1"/>
          </p:cNvPicPr>
          <p:nvPr>
            <p:ph idx="1"/>
          </p:nvPr>
        </p:nvPicPr>
        <p:blipFill>
          <a:blip r:embed="rId2"/>
          <a:stretch>
            <a:fillRect/>
          </a:stretch>
        </p:blipFill>
        <p:spPr>
          <a:xfrm>
            <a:off x="6828500" y="906035"/>
            <a:ext cx="2522965" cy="2522965"/>
          </a:xfrm>
          <a:prstGeom prst="rect">
            <a:avLst/>
          </a:prstGeom>
        </p:spPr>
      </p:pic>
      <p:sp>
        <p:nvSpPr>
          <p:cNvPr id="8" name="TextBox 7">
            <a:extLst>
              <a:ext uri="{FF2B5EF4-FFF2-40B4-BE49-F238E27FC236}">
                <a16:creationId xmlns:a16="http://schemas.microsoft.com/office/drawing/2014/main" id="{5516E7EB-31D0-4CEA-9B75-35632279A2C4}"/>
              </a:ext>
            </a:extLst>
          </p:cNvPr>
          <p:cNvSpPr txBox="1"/>
          <p:nvPr/>
        </p:nvSpPr>
        <p:spPr>
          <a:xfrm>
            <a:off x="2495550" y="3128785"/>
            <a:ext cx="7200900" cy="707886"/>
          </a:xfrm>
          <a:prstGeom prst="rect">
            <a:avLst/>
          </a:prstGeom>
          <a:noFill/>
        </p:spPr>
        <p:txBody>
          <a:bodyPr wrap="square">
            <a:spAutoFit/>
          </a:bodyPr>
          <a:lstStyle/>
          <a:p>
            <a:pPr algn="ctr"/>
            <a:r>
              <a:rPr lang="tr-TR" sz="4000">
                <a:solidFill>
                  <a:schemeClr val="accent1"/>
                </a:solidFill>
                <a:effectLst>
                  <a:outerShdw blurRad="38100" dist="38100" dir="2700000" algn="tl">
                    <a:srgbClr val="000000">
                      <a:alpha val="43137"/>
                    </a:srgbClr>
                  </a:outerShdw>
                </a:effectLst>
              </a:rPr>
              <a:t>R ile Veri </a:t>
            </a:r>
            <a:r>
              <a:rPr lang="tr-TR" sz="4000" noProof="1">
                <a:solidFill>
                  <a:schemeClr val="accent1"/>
                </a:solidFill>
                <a:effectLst>
                  <a:outerShdw blurRad="38100" dist="38100" dir="2700000" algn="tl">
                    <a:srgbClr val="000000">
                      <a:alpha val="43137"/>
                    </a:srgbClr>
                  </a:outerShdw>
                </a:effectLst>
              </a:rPr>
              <a:t>Sonifikasyonu</a:t>
            </a:r>
            <a:endParaRPr lang="en-US" sz="4000" noProof="1">
              <a:solidFill>
                <a:schemeClr val="accent1"/>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78FBED2C-39AD-441E-918A-D491C8EF4FFB}"/>
              </a:ext>
            </a:extLst>
          </p:cNvPr>
          <p:cNvSpPr txBox="1"/>
          <p:nvPr/>
        </p:nvSpPr>
        <p:spPr>
          <a:xfrm>
            <a:off x="2495550" y="3788543"/>
            <a:ext cx="6098458" cy="523220"/>
          </a:xfrm>
          <a:prstGeom prst="rect">
            <a:avLst/>
          </a:prstGeom>
          <a:noFill/>
        </p:spPr>
        <p:txBody>
          <a:bodyPr wrap="square">
            <a:spAutoFit/>
          </a:bodyPr>
          <a:lstStyle/>
          <a:p>
            <a:pPr marL="0" indent="0" algn="r">
              <a:buNone/>
            </a:pPr>
            <a:r>
              <a:rPr lang="tr-TR" sz="2800">
                <a:solidFill>
                  <a:schemeClr val="accent1"/>
                </a:solidFill>
                <a:effectLst>
                  <a:outerShdw blurRad="38100" dist="38100" dir="2700000" algn="tl">
                    <a:srgbClr val="000000">
                      <a:alpha val="43137"/>
                    </a:srgbClr>
                  </a:outerShdw>
                </a:effectLst>
              </a:rPr>
              <a:t>Elif GÜLEÇ</a:t>
            </a:r>
          </a:p>
        </p:txBody>
      </p:sp>
      <p:pic>
        <p:nvPicPr>
          <p:cNvPr id="12" name="Graphic 5">
            <a:extLst>
              <a:ext uri="{FF2B5EF4-FFF2-40B4-BE49-F238E27FC236}">
                <a16:creationId xmlns:a16="http://schemas.microsoft.com/office/drawing/2014/main" id="{B5D587ED-6D0C-4445-9322-6A010FBC0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654" y="6004483"/>
            <a:ext cx="2458275" cy="528505"/>
          </a:xfrm>
          <a:prstGeom prst="rect">
            <a:avLst/>
          </a:prstGeom>
        </p:spPr>
      </p:pic>
    </p:spTree>
    <p:extLst>
      <p:ext uri="{BB962C8B-B14F-4D97-AF65-F5344CB8AC3E}">
        <p14:creationId xmlns:p14="http://schemas.microsoft.com/office/powerpoint/2010/main" val="378889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AB140-6E9E-4375-B9F6-8E0999F65344}"/>
              </a:ext>
            </a:extLst>
          </p:cNvPr>
          <p:cNvSpPr>
            <a:spLocks noGrp="1"/>
          </p:cNvSpPr>
          <p:nvPr>
            <p:ph idx="1"/>
          </p:nvPr>
        </p:nvSpPr>
        <p:spPr>
          <a:xfrm>
            <a:off x="838200" y="1397922"/>
            <a:ext cx="10515600" cy="4351338"/>
          </a:xfrm>
        </p:spPr>
        <p:txBody>
          <a:bodyPr vert="horz" lIns="91440" tIns="45720" rIns="91440" bIns="45720" rtlCol="0" anchor="t">
            <a:normAutofit/>
          </a:bodyPr>
          <a:lstStyle/>
          <a:p>
            <a:pPr marL="0" indent="0" algn="ctr" fontAlgn="base">
              <a:buNone/>
            </a:pPr>
            <a:endParaRPr lang="tr-TR">
              <a:solidFill>
                <a:srgbClr val="000000"/>
              </a:solidFill>
              <a:latin typeface="Calibri"/>
              <a:cs typeface="Calibri"/>
            </a:endParaRPr>
          </a:p>
          <a:p>
            <a:pPr marL="0" indent="0" algn="ctr">
              <a:buNone/>
            </a:pPr>
            <a:r>
              <a:rPr lang="tr-TR" b="0" i="0" u="none" strike="noStrike">
                <a:solidFill>
                  <a:schemeClr val="accent1"/>
                </a:solidFill>
                <a:effectLst/>
                <a:latin typeface="Calibri"/>
                <a:cs typeface="Calibri"/>
              </a:rPr>
              <a:t>TEŞEKKÜRLER</a:t>
            </a:r>
            <a:r>
              <a:rPr lang="en-US" b="0" i="0">
                <a:solidFill>
                  <a:schemeClr val="accent1"/>
                </a:solidFill>
                <a:effectLst/>
                <a:latin typeface="Calibri"/>
                <a:cs typeface="Calibri"/>
              </a:rPr>
              <a:t>​</a:t>
            </a:r>
          </a:p>
          <a:p>
            <a:pPr marL="0" indent="0" algn="ctr" rtl="0" fontAlgn="base">
              <a:buNone/>
            </a:pPr>
            <a:r>
              <a:rPr lang="tr-TR" b="0" i="0">
                <a:solidFill>
                  <a:srgbClr val="000000"/>
                </a:solidFill>
                <a:effectLst/>
                <a:latin typeface="Calibri" panose="020F0502020204030204" pitchFamily="34" charset="0"/>
              </a:rPr>
              <a:t>​</a:t>
            </a:r>
            <a:endParaRPr lang="tr-TR" b="0" i="0">
              <a:solidFill>
                <a:srgbClr val="000000"/>
              </a:solidFill>
              <a:effectLst/>
              <a:latin typeface="Segoe UI" panose="020B0502040204020203" pitchFamily="34" charset="0"/>
            </a:endParaRPr>
          </a:p>
          <a:p>
            <a:pPr algn="ctr" rtl="0" fontAlgn="base"/>
            <a:endParaRPr lang="tr-TR" b="0" i="0">
              <a:solidFill>
                <a:srgbClr val="000000"/>
              </a:solidFill>
              <a:effectLst/>
              <a:latin typeface="Segoe UI" panose="020B0502040204020203" pitchFamily="34" charset="0"/>
            </a:endParaRPr>
          </a:p>
          <a:p>
            <a:pPr marL="0" indent="0" algn="ctr">
              <a:buNone/>
            </a:pPr>
            <a:endParaRPr lang="tr-TR" b="0" i="0">
              <a:solidFill>
                <a:srgbClr val="000000"/>
              </a:solidFill>
              <a:effectLst/>
              <a:latin typeface="Segoe UI" panose="020B0502040204020203" pitchFamily="34" charset="0"/>
              <a:cs typeface="Segoe UI" panose="020B0502040204020203" pitchFamily="34" charset="0"/>
            </a:endParaRPr>
          </a:p>
          <a:p>
            <a:pPr marL="0" indent="0" algn="ctr" fontAlgn="base">
              <a:buNone/>
            </a:pPr>
            <a:endParaRPr lang="tr-TR">
              <a:solidFill>
                <a:srgbClr val="000000"/>
              </a:solidFill>
              <a:latin typeface="Segoe UI" panose="020B0502040204020203" pitchFamily="34" charset="0"/>
              <a:cs typeface="Segoe UI" panose="020B0502040204020203" pitchFamily="34" charset="0"/>
            </a:endParaRPr>
          </a:p>
          <a:p>
            <a:pPr marL="0" indent="0" algn="ctr" rtl="0" fontAlgn="base">
              <a:buNone/>
            </a:pPr>
            <a:r>
              <a:rPr lang="tr-TR" sz="1800" b="0" i="0" u="none" strike="noStrike">
                <a:solidFill>
                  <a:srgbClr val="000000"/>
                </a:solidFill>
                <a:effectLst/>
                <a:cs typeface="Calibri"/>
              </a:rPr>
              <a:t>Bu Proje TÜBİTAK 2209-A Üniversite Öğrencileri Araştırma Projeleri Destekleme Programı 2021/2' de değerlendirme aşamasındadır.</a:t>
            </a:r>
            <a:r>
              <a:rPr lang="en-US" sz="1800" b="0" i="0">
                <a:solidFill>
                  <a:srgbClr val="000000"/>
                </a:solidFill>
                <a:effectLst/>
                <a:cs typeface="Calibri"/>
              </a:rPr>
              <a:t>​</a:t>
            </a:r>
            <a:endParaRPr lang="en-US" sz="1800" b="0" i="0">
              <a:solidFill>
                <a:srgbClr val="000000"/>
              </a:solidFill>
              <a:effectLst/>
              <a:cs typeface="Segoe UI"/>
            </a:endParaRPr>
          </a:p>
          <a:p>
            <a:pPr marL="0" indent="0" algn="ctr" rtl="0" fontAlgn="base">
              <a:buNone/>
            </a:pPr>
            <a:r>
              <a:rPr lang="tr-TR" sz="1800" b="0" i="0" u="none" strike="noStrike">
                <a:solidFill>
                  <a:srgbClr val="000000"/>
                </a:solidFill>
                <a:effectLst/>
                <a:cs typeface="Calibri"/>
              </a:rPr>
              <a:t>Danışman: Dr. </a:t>
            </a:r>
            <a:r>
              <a:rPr lang="tr-TR" sz="1800" b="0" i="0" u="none" strike="noStrike" err="1">
                <a:solidFill>
                  <a:srgbClr val="000000"/>
                </a:solidFill>
                <a:effectLst/>
                <a:cs typeface="Calibri"/>
              </a:rPr>
              <a:t>Öğr</a:t>
            </a:r>
            <a:r>
              <a:rPr lang="tr-TR" sz="1800" b="0" i="0" u="none" strike="noStrike">
                <a:solidFill>
                  <a:srgbClr val="000000"/>
                </a:solidFill>
                <a:effectLst/>
                <a:cs typeface="Calibri"/>
              </a:rPr>
              <a:t>. </a:t>
            </a:r>
            <a:r>
              <a:rPr lang="tr-TR" sz="1800" b="0" i="0" u="none" strike="noStrike" err="1">
                <a:solidFill>
                  <a:srgbClr val="000000"/>
                </a:solidFill>
                <a:effectLst/>
                <a:cs typeface="Calibri"/>
              </a:rPr>
              <a:t>Üy</a:t>
            </a:r>
            <a:r>
              <a:rPr lang="tr-TR" sz="1800" b="0" i="0" u="none" strike="noStrike">
                <a:solidFill>
                  <a:srgbClr val="000000"/>
                </a:solidFill>
                <a:effectLst/>
                <a:cs typeface="Calibri"/>
              </a:rPr>
              <a:t>. Elif Özge Özdamar</a:t>
            </a:r>
            <a:r>
              <a:rPr lang="en-US" sz="1800" b="0" i="0">
                <a:solidFill>
                  <a:srgbClr val="000000"/>
                </a:solidFill>
                <a:effectLst/>
                <a:cs typeface="Calibri"/>
              </a:rPr>
              <a:t>​</a:t>
            </a:r>
          </a:p>
          <a:p>
            <a:endParaRPr lang="tr-TR"/>
          </a:p>
        </p:txBody>
      </p:sp>
      <p:pic>
        <p:nvPicPr>
          <p:cNvPr id="5" name="Graphic 4">
            <a:extLst>
              <a:ext uri="{FF2B5EF4-FFF2-40B4-BE49-F238E27FC236}">
                <a16:creationId xmlns:a16="http://schemas.microsoft.com/office/drawing/2014/main" id="{F2561A9C-AEC9-465A-B757-CF69C188D9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8306" y="5903115"/>
            <a:ext cx="2743196" cy="589760"/>
          </a:xfrm>
          <a:prstGeom prst="rect">
            <a:avLst/>
          </a:prstGeom>
        </p:spPr>
      </p:pic>
      <p:pic>
        <p:nvPicPr>
          <p:cNvPr id="2" name="Resim 5">
            <a:extLst>
              <a:ext uri="{FF2B5EF4-FFF2-40B4-BE49-F238E27FC236}">
                <a16:creationId xmlns:a16="http://schemas.microsoft.com/office/drawing/2014/main" id="{30E4C733-ABF8-41DD-AA90-A31A470D2555}"/>
              </a:ext>
            </a:extLst>
          </p:cNvPr>
          <p:cNvPicPr>
            <a:picLocks noChangeAspect="1"/>
          </p:cNvPicPr>
          <p:nvPr/>
        </p:nvPicPr>
        <p:blipFill>
          <a:blip r:embed="rId4"/>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276208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08CE-F352-4620-A14B-FD7271EF07D3}"/>
              </a:ext>
            </a:extLst>
          </p:cNvPr>
          <p:cNvSpPr>
            <a:spLocks noGrp="1"/>
          </p:cNvSpPr>
          <p:nvPr>
            <p:ph type="title"/>
          </p:nvPr>
        </p:nvSpPr>
        <p:spPr/>
        <p:txBody>
          <a:bodyPr/>
          <a:lstStyle/>
          <a:p>
            <a:r>
              <a:rPr lang="en-US" noProof="1">
                <a:solidFill>
                  <a:schemeClr val="accent1"/>
                </a:solidFill>
                <a:cs typeface="Calibri Light"/>
              </a:rPr>
              <a:t>Kaynaklar</a:t>
            </a:r>
          </a:p>
        </p:txBody>
      </p:sp>
      <p:sp>
        <p:nvSpPr>
          <p:cNvPr id="3" name="Content Placeholder 2">
            <a:extLst>
              <a:ext uri="{FF2B5EF4-FFF2-40B4-BE49-F238E27FC236}">
                <a16:creationId xmlns:a16="http://schemas.microsoft.com/office/drawing/2014/main" id="{D6479355-A295-400D-A148-3233D623999F}"/>
              </a:ext>
            </a:extLst>
          </p:cNvPr>
          <p:cNvSpPr>
            <a:spLocks noGrp="1"/>
          </p:cNvSpPr>
          <p:nvPr>
            <p:ph idx="1"/>
          </p:nvPr>
        </p:nvSpPr>
        <p:spPr>
          <a:xfrm>
            <a:off x="838200" y="1471663"/>
            <a:ext cx="10515600" cy="4351338"/>
          </a:xfrm>
        </p:spPr>
        <p:txBody>
          <a:bodyPr vert="horz" lIns="91440" tIns="45720" rIns="91440" bIns="45720" rtlCol="0" anchor="t">
            <a:normAutofit fontScale="85000" lnSpcReduction="20000"/>
          </a:bodyPr>
          <a:lstStyle/>
          <a:p>
            <a:pPr marL="0" indent="0" fontAlgn="base">
              <a:buNone/>
            </a:pPr>
            <a:r>
              <a:rPr lang="tr-TR" sz="1900" b="0" i="0" noProof="1">
                <a:solidFill>
                  <a:srgbClr val="000000"/>
                </a:solidFill>
                <a:effectLst/>
                <a:latin typeface="Arial"/>
                <a:cs typeface="Arial"/>
              </a:rPr>
              <a:t>Dubreuil, A. (2020). </a:t>
            </a:r>
            <a:r>
              <a:rPr lang="tr-TR" sz="1900" b="0" i="1" noProof="1">
                <a:solidFill>
                  <a:srgbClr val="000000"/>
                </a:solidFill>
                <a:effectLst/>
                <a:latin typeface="Arial"/>
                <a:cs typeface="Arial"/>
              </a:rPr>
              <a:t>Hands-On Music Generation with Magenta</a:t>
            </a:r>
            <a:r>
              <a:rPr lang="tr-TR" sz="1900" b="0" i="0" noProof="1">
                <a:solidFill>
                  <a:srgbClr val="000000"/>
                </a:solidFill>
                <a:effectLst/>
                <a:latin typeface="Arial"/>
                <a:cs typeface="Arial"/>
              </a:rPr>
              <a:t>. Packt Publishing.</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algn="l">
              <a:buNone/>
            </a:pPr>
            <a:r>
              <a:rPr lang="tr-TR" sz="1900" b="0" i="0" noProof="1">
                <a:solidFill>
                  <a:srgbClr val="000000"/>
                </a:solidFill>
                <a:effectLst/>
                <a:latin typeface="Arial"/>
                <a:cs typeface="Arial"/>
              </a:rPr>
              <a:t>Hermann, T. (2021, 12 14). </a:t>
            </a:r>
            <a:r>
              <a:rPr lang="tr-TR" sz="1900" b="0" i="1" noProof="1">
                <a:solidFill>
                  <a:srgbClr val="000000"/>
                </a:solidFill>
                <a:effectLst/>
                <a:latin typeface="Arial"/>
                <a:cs typeface="Arial"/>
              </a:rPr>
              <a:t>Some Sonification Types</a:t>
            </a:r>
            <a:r>
              <a:rPr lang="tr-TR" sz="1900" b="0" i="0" noProof="1">
                <a:solidFill>
                  <a:srgbClr val="000000"/>
                </a:solidFill>
                <a:effectLst/>
                <a:latin typeface="Arial"/>
                <a:cs typeface="Arial"/>
              </a:rPr>
              <a:t>. Data Exploration by Sonification: https://www.techfak.uni-bielefeld.de/ags/ami/datason/datason_e.html adresinden alındı </a:t>
            </a:r>
            <a:endParaRPr lang="tr-TR"/>
          </a:p>
          <a:p>
            <a:pPr marL="0" indent="0" algn="l" rtl="0" fontAlgn="base">
              <a:buNone/>
            </a:pPr>
            <a:r>
              <a:rPr lang="tr-TR" sz="1900" b="0" i="0" noProof="1">
                <a:solidFill>
                  <a:srgbClr val="000000"/>
                </a:solidFill>
                <a:effectLst/>
                <a:latin typeface="Arial"/>
                <a:cs typeface="Arial"/>
              </a:rPr>
              <a:t>Hermann, T. (2021, 12 12). </a:t>
            </a:r>
            <a:r>
              <a:rPr lang="tr-TR" sz="1900" b="0" i="1" noProof="1">
                <a:solidFill>
                  <a:srgbClr val="000000"/>
                </a:solidFill>
                <a:effectLst/>
                <a:latin typeface="Arial"/>
                <a:cs typeface="Arial"/>
              </a:rPr>
              <a:t>Sonification Techniques</a:t>
            </a:r>
            <a:r>
              <a:rPr lang="tr-TR" sz="1900" b="0" i="0" noProof="1">
                <a:solidFill>
                  <a:srgbClr val="000000"/>
                </a:solidFill>
                <a:effectLst/>
                <a:latin typeface="Arial"/>
                <a:cs typeface="Arial"/>
              </a:rPr>
              <a:t>. sonification.de: https://sonification.de/son/ adresinden alındı </a:t>
            </a:r>
          </a:p>
          <a:p>
            <a:pPr marL="0" indent="0" algn="l" rtl="0" fontAlgn="base">
              <a:buNone/>
            </a:pPr>
            <a:r>
              <a:rPr lang="tr-TR" sz="1900" b="0" i="0" noProof="1">
                <a:solidFill>
                  <a:srgbClr val="000000"/>
                </a:solidFill>
                <a:effectLst/>
                <a:latin typeface="Arial"/>
                <a:cs typeface="Arial"/>
              </a:rPr>
              <a:t>Last, M., &amp; Usyskin, A. (2015). Listen to the sound of data. In </a:t>
            </a:r>
            <a:r>
              <a:rPr lang="tr-TR" sz="1900" b="0" i="1" noProof="1">
                <a:solidFill>
                  <a:srgbClr val="000000"/>
                </a:solidFill>
                <a:effectLst/>
                <a:latin typeface="Arial"/>
                <a:cs typeface="Arial"/>
              </a:rPr>
              <a:t>Multimedia Data Mining and Analytics</a:t>
            </a:r>
            <a:r>
              <a:rPr lang="tr-TR" sz="1900" b="0" i="0" noProof="1">
                <a:solidFill>
                  <a:srgbClr val="000000"/>
                </a:solidFill>
                <a:effectLst/>
                <a:latin typeface="Arial"/>
                <a:cs typeface="Arial"/>
              </a:rPr>
              <a:t> (pp. 419-446). Springer, Cham.</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fontAlgn="base">
              <a:buNone/>
            </a:pPr>
            <a:r>
              <a:rPr lang="tr-TR" sz="1900" b="0" i="0" noProof="1">
                <a:solidFill>
                  <a:srgbClr val="000000"/>
                </a:solidFill>
                <a:effectLst/>
                <a:latin typeface="Arial"/>
                <a:cs typeface="Arial"/>
              </a:rPr>
              <a:t>Manaris, B., &amp; Brown, A. R. (2014). </a:t>
            </a:r>
            <a:r>
              <a:rPr lang="tr-TR" sz="1900" b="0" i="1" noProof="1">
                <a:solidFill>
                  <a:srgbClr val="000000"/>
                </a:solidFill>
                <a:effectLst/>
                <a:latin typeface="Arial"/>
                <a:cs typeface="Arial"/>
              </a:rPr>
              <a:t>Making music with computers: Creative programming in Python</a:t>
            </a:r>
            <a:r>
              <a:rPr lang="tr-TR" sz="1900" b="0" i="0" noProof="1">
                <a:solidFill>
                  <a:srgbClr val="000000"/>
                </a:solidFill>
                <a:effectLst/>
                <a:latin typeface="Arial"/>
                <a:cs typeface="Arial"/>
              </a:rPr>
              <a:t>. CRC Press.</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algn="l" rtl="0" fontAlgn="base">
              <a:buNone/>
            </a:pPr>
            <a:r>
              <a:rPr lang="tr-TR" sz="1900" b="0" i="0" noProof="1">
                <a:solidFill>
                  <a:srgbClr val="000000"/>
                </a:solidFill>
                <a:effectLst/>
                <a:latin typeface="Arial"/>
                <a:cs typeface="Arial"/>
              </a:rPr>
              <a:t>Rönnberg, N., Lundberg, J., &amp; Löwgren, J. (2016). Sonifying the periphery: Supporting the formation of gestalt in air traffic control. In </a:t>
            </a:r>
            <a:r>
              <a:rPr lang="tr-TR" sz="1900" b="0" i="1" noProof="1">
                <a:solidFill>
                  <a:srgbClr val="000000"/>
                </a:solidFill>
                <a:effectLst/>
                <a:latin typeface="Arial"/>
                <a:cs typeface="Arial"/>
              </a:rPr>
              <a:t>ISon 2016, 5th Interactive Sonification Workshop, CITEC, Bielefeld University, Germany, December 15-16, 2016</a:t>
            </a:r>
            <a:r>
              <a:rPr lang="tr-TR" sz="1900" b="0" i="0" noProof="1">
                <a:solidFill>
                  <a:srgbClr val="000000"/>
                </a:solidFill>
                <a:effectLst/>
                <a:latin typeface="Arial"/>
                <a:cs typeface="Arial"/>
              </a:rPr>
              <a:t> (pp. 23-27). CITEC, Bielefeld University.</a:t>
            </a:r>
            <a:r>
              <a:rPr lang="tr-TR" sz="1900" b="0" i="0" noProof="1">
                <a:solidFill>
                  <a:srgbClr val="222222"/>
                </a:solidFill>
                <a:effectLst/>
                <a:latin typeface="Arial"/>
                <a:cs typeface="Arial"/>
              </a:rPr>
              <a:t> </a:t>
            </a:r>
          </a:p>
          <a:p>
            <a:pPr marL="0" indent="0" algn="l" rtl="0" fontAlgn="base">
              <a:buNone/>
            </a:pPr>
            <a:r>
              <a:rPr lang="tr-TR" sz="1900" b="0" i="1" noProof="1">
                <a:solidFill>
                  <a:srgbClr val="000000"/>
                </a:solidFill>
                <a:effectLst/>
                <a:latin typeface="Arial"/>
                <a:cs typeface="Arial"/>
              </a:rPr>
              <a:t>Sonification – A Definition</a:t>
            </a:r>
            <a:r>
              <a:rPr lang="tr-TR" sz="1900" b="0" i="0" noProof="1">
                <a:solidFill>
                  <a:srgbClr val="000000"/>
                </a:solidFill>
                <a:effectLst/>
                <a:latin typeface="Arial"/>
                <a:cs typeface="Arial"/>
              </a:rPr>
              <a:t>. (2021, 12 12). sonification.de: https://sonification.de/son/definition/ adresinden alındı </a:t>
            </a:r>
            <a:endParaRPr lang="tr-TR" sz="1900" b="0" i="0" noProof="1">
              <a:solidFill>
                <a:srgbClr val="222222"/>
              </a:solidFill>
              <a:effectLst/>
              <a:latin typeface="Arial"/>
              <a:cs typeface="Arial"/>
            </a:endParaRPr>
          </a:p>
          <a:p>
            <a:pPr marL="0" indent="0" fontAlgn="base">
              <a:buNone/>
            </a:pPr>
            <a:r>
              <a:rPr lang="tr-TR" sz="1900" noProof="1">
                <a:solidFill>
                  <a:srgbClr val="000000"/>
                </a:solidFill>
                <a:latin typeface="Arial"/>
                <a:cs typeface="Arial"/>
              </a:rPr>
              <a:t>Terasawa, Y.</a:t>
            </a:r>
            <a:r>
              <a:rPr lang="tr-TR" sz="1900" b="0" i="0" noProof="1">
                <a:solidFill>
                  <a:srgbClr val="000000"/>
                </a:solidFill>
                <a:effectLst/>
                <a:latin typeface="Arial"/>
                <a:cs typeface="Arial"/>
              </a:rPr>
              <a:t> (2012). " The Sonification Handbook.", Thomas Hermann, Andy Hunt, and John G. Neuhoff (Eds.)., Logos Publishing House, Berlin,(2011), e-book version (free): http://sonification . de/handbook/(This book I recommend, coffee break). Journal of the Acoustic Society of Japan, 68(9), 492-493.</a:t>
            </a:r>
            <a:r>
              <a:rPr lang="tr-TR" sz="1900" b="0" i="0" noProof="1">
                <a:solidFill>
                  <a:srgbClr val="222222"/>
                </a:solidFill>
                <a:effectLst/>
                <a:latin typeface="Arial"/>
                <a:cs typeface="Arial"/>
              </a:rPr>
              <a:t> </a:t>
            </a:r>
            <a:endParaRPr lang="tr-TR" sz="1900" b="0" i="0" noProof="1">
              <a:solidFill>
                <a:srgbClr val="000000"/>
              </a:solidFill>
              <a:effectLst/>
              <a:latin typeface="Times New Roman"/>
              <a:cs typeface="Times New Roman"/>
            </a:endParaRPr>
          </a:p>
          <a:p>
            <a:pPr marL="0" indent="0" fontAlgn="base">
              <a:buNone/>
            </a:pPr>
            <a:r>
              <a:rPr lang="tr-TR" sz="1900" b="0" i="0" noProof="1">
                <a:solidFill>
                  <a:srgbClr val="000000"/>
                </a:solidFill>
                <a:effectLst/>
                <a:latin typeface="Arial"/>
                <a:cs typeface="Arial"/>
              </a:rPr>
              <a:t>Worrall, D. (2019). </a:t>
            </a:r>
            <a:r>
              <a:rPr lang="tr-TR" sz="1900" b="0" i="1" noProof="1">
                <a:solidFill>
                  <a:srgbClr val="000000"/>
                </a:solidFill>
                <a:effectLst/>
                <a:latin typeface="Arial"/>
                <a:cs typeface="Arial"/>
              </a:rPr>
              <a:t>Sonfication Design .</a:t>
            </a:r>
            <a:r>
              <a:rPr lang="tr-TR" sz="1900" b="0" i="0" noProof="1">
                <a:solidFill>
                  <a:srgbClr val="000000"/>
                </a:solidFill>
                <a:effectLst/>
                <a:latin typeface="Arial"/>
                <a:cs typeface="Arial"/>
              </a:rPr>
              <a:t> Berlin: Springer. </a:t>
            </a:r>
          </a:p>
          <a:p>
            <a:pPr marL="0" indent="0" algn="l" rtl="0" fontAlgn="base">
              <a:buNone/>
            </a:pPr>
            <a:r>
              <a:rPr lang="tr-TR" sz="1900" b="0" i="0" noProof="1">
                <a:solidFill>
                  <a:srgbClr val="000000"/>
                </a:solidFill>
                <a:effectLst/>
                <a:latin typeface="Times New Roman"/>
                <a:cs typeface="Times New Roman"/>
              </a:rPr>
              <a:t>￼</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algn="l" rtl="0" fontAlgn="base">
              <a:buNone/>
            </a:pPr>
            <a:endParaRPr lang="tr-TR" b="0" i="0">
              <a:solidFill>
                <a:srgbClr val="000000"/>
              </a:solidFill>
              <a:effectLst/>
              <a:latin typeface="Segoe UI" panose="020B0502040204020203" pitchFamily="34" charset="0"/>
            </a:endParaRPr>
          </a:p>
        </p:txBody>
      </p:sp>
      <p:pic>
        <p:nvPicPr>
          <p:cNvPr id="5" name="Graphic 4">
            <a:extLst>
              <a:ext uri="{FF2B5EF4-FFF2-40B4-BE49-F238E27FC236}">
                <a16:creationId xmlns:a16="http://schemas.microsoft.com/office/drawing/2014/main" id="{8079A5E2-9AEE-4F9D-B383-789DC38A8A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8306" y="5903115"/>
            <a:ext cx="2743196" cy="589760"/>
          </a:xfrm>
          <a:prstGeom prst="rect">
            <a:avLst/>
          </a:prstGeom>
        </p:spPr>
      </p:pic>
      <p:pic>
        <p:nvPicPr>
          <p:cNvPr id="7" name="Resim 5">
            <a:extLst>
              <a:ext uri="{FF2B5EF4-FFF2-40B4-BE49-F238E27FC236}">
                <a16:creationId xmlns:a16="http://schemas.microsoft.com/office/drawing/2014/main" id="{62A2A4DC-396A-4751-A786-47D14CBDDEF7}"/>
              </a:ext>
            </a:extLst>
          </p:cNvPr>
          <p:cNvPicPr>
            <a:picLocks noChangeAspect="1"/>
          </p:cNvPicPr>
          <p:nvPr/>
        </p:nvPicPr>
        <p:blipFill>
          <a:blip r:embed="rId4"/>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194055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1A51F864-5A52-9DD9-2884-11D7F5430456}"/>
              </a:ext>
            </a:extLst>
          </p:cNvPr>
          <p:cNvPicPr>
            <a:picLocks noGrp="1" noChangeAspect="1"/>
          </p:cNvPicPr>
          <p:nvPr>
            <p:ph idx="1"/>
          </p:nvPr>
        </p:nvPicPr>
        <p:blipFill>
          <a:blip r:embed="rId3"/>
          <a:stretch>
            <a:fillRect/>
          </a:stretch>
        </p:blipFill>
        <p:spPr>
          <a:xfrm>
            <a:off x="1817855" y="-3175"/>
            <a:ext cx="7071204" cy="6139498"/>
          </a:xfrm>
        </p:spPr>
      </p:pic>
      <p:pic>
        <p:nvPicPr>
          <p:cNvPr id="6" name="Resim 5">
            <a:extLst>
              <a:ext uri="{FF2B5EF4-FFF2-40B4-BE49-F238E27FC236}">
                <a16:creationId xmlns:a16="http://schemas.microsoft.com/office/drawing/2014/main" id="{094875DE-0AFE-BC57-54A7-3A636AA0A88E}"/>
              </a:ext>
            </a:extLst>
          </p:cNvPr>
          <p:cNvPicPr>
            <a:picLocks noChangeAspect="1"/>
          </p:cNvPicPr>
          <p:nvPr/>
        </p:nvPicPr>
        <p:blipFill>
          <a:blip r:embed="rId4"/>
          <a:stretch>
            <a:fillRect/>
          </a:stretch>
        </p:blipFill>
        <p:spPr>
          <a:xfrm>
            <a:off x="143630" y="5445000"/>
            <a:ext cx="1270000" cy="1260230"/>
          </a:xfrm>
          <a:prstGeom prst="rect">
            <a:avLst/>
          </a:prstGeom>
        </p:spPr>
      </p:pic>
      <p:pic>
        <p:nvPicPr>
          <p:cNvPr id="8" name="Graphic 4">
            <a:extLst>
              <a:ext uri="{FF2B5EF4-FFF2-40B4-BE49-F238E27FC236}">
                <a16:creationId xmlns:a16="http://schemas.microsoft.com/office/drawing/2014/main" id="{0FB73FB5-2657-675F-C660-8E6BDD10F6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88306" y="5903115"/>
            <a:ext cx="2743196" cy="589760"/>
          </a:xfrm>
          <a:prstGeom prst="rect">
            <a:avLst/>
          </a:prstGeom>
        </p:spPr>
      </p:pic>
      <p:sp>
        <p:nvSpPr>
          <p:cNvPr id="5" name="Metin kutusu 4">
            <a:extLst>
              <a:ext uri="{FF2B5EF4-FFF2-40B4-BE49-F238E27FC236}">
                <a16:creationId xmlns:a16="http://schemas.microsoft.com/office/drawing/2014/main" id="{E615AE0A-A998-51C5-E87B-D196DF1822C7}"/>
              </a:ext>
            </a:extLst>
          </p:cNvPr>
          <p:cNvSpPr txBox="1"/>
          <p:nvPr/>
        </p:nvSpPr>
        <p:spPr>
          <a:xfrm>
            <a:off x="1820174" y="6133382"/>
            <a:ext cx="6625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https://github.com/ellegulec/R_Sonify/blob/main/poster.html</a:t>
            </a:r>
          </a:p>
        </p:txBody>
      </p:sp>
    </p:spTree>
    <p:extLst>
      <p:ext uri="{BB962C8B-B14F-4D97-AF65-F5344CB8AC3E}">
        <p14:creationId xmlns:p14="http://schemas.microsoft.com/office/powerpoint/2010/main" val="110524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a:extLst>
              <a:ext uri="{FF2B5EF4-FFF2-40B4-BE49-F238E27FC236}">
                <a16:creationId xmlns:a16="http://schemas.microsoft.com/office/drawing/2014/main" id="{DA50517E-A09F-4DEA-ABE5-89D8D1DD2CD0}"/>
              </a:ext>
            </a:extLst>
          </p:cNvPr>
          <p:cNvPicPr>
            <a:picLocks noChangeAspect="1"/>
          </p:cNvPicPr>
          <p:nvPr/>
        </p:nvPicPr>
        <p:blipFill>
          <a:blip r:embed="rId2"/>
          <a:stretch>
            <a:fillRect/>
          </a:stretch>
        </p:blipFill>
        <p:spPr>
          <a:xfrm>
            <a:off x="143630" y="5445000"/>
            <a:ext cx="1270000" cy="1260230"/>
          </a:xfrm>
          <a:prstGeom prst="rect">
            <a:avLst/>
          </a:prstGeom>
        </p:spPr>
      </p:pic>
      <p:sp>
        <p:nvSpPr>
          <p:cNvPr id="2" name="Title 1">
            <a:extLst>
              <a:ext uri="{FF2B5EF4-FFF2-40B4-BE49-F238E27FC236}">
                <a16:creationId xmlns:a16="http://schemas.microsoft.com/office/drawing/2014/main" id="{F227FB1E-C878-46C7-802E-8BB9CB6BE47A}"/>
              </a:ext>
            </a:extLst>
          </p:cNvPr>
          <p:cNvSpPr>
            <a:spLocks noGrp="1"/>
          </p:cNvSpPr>
          <p:nvPr>
            <p:ph type="title"/>
          </p:nvPr>
        </p:nvSpPr>
        <p:spPr/>
        <p:txBody>
          <a:bodyPr/>
          <a:lstStyle/>
          <a:p>
            <a:r>
              <a:rPr lang="tr-TR" noProof="1">
                <a:solidFill>
                  <a:schemeClr val="accent1"/>
                </a:solidFill>
              </a:rPr>
              <a:t>Sonifikasyon </a:t>
            </a:r>
            <a:r>
              <a:rPr lang="tr-TR">
                <a:solidFill>
                  <a:schemeClr val="accent1"/>
                </a:solidFill>
              </a:rPr>
              <a:t>Nedir?</a:t>
            </a:r>
            <a:endParaRPr lang="tr-TR">
              <a:solidFill>
                <a:schemeClr val="accent1"/>
              </a:solidFill>
              <a:cs typeface="Calibri Light"/>
            </a:endParaRPr>
          </a:p>
        </p:txBody>
      </p:sp>
      <p:sp>
        <p:nvSpPr>
          <p:cNvPr id="3" name="Content Placeholder 2">
            <a:extLst>
              <a:ext uri="{FF2B5EF4-FFF2-40B4-BE49-F238E27FC236}">
                <a16:creationId xmlns:a16="http://schemas.microsoft.com/office/drawing/2014/main" id="{BB743912-C9C8-4FDF-82AF-8A26DCD03158}"/>
              </a:ext>
            </a:extLst>
          </p:cNvPr>
          <p:cNvSpPr>
            <a:spLocks noGrp="1"/>
          </p:cNvSpPr>
          <p:nvPr>
            <p:ph idx="1"/>
          </p:nvPr>
        </p:nvSpPr>
        <p:spPr>
          <a:xfrm>
            <a:off x="838199" y="1621233"/>
            <a:ext cx="10515600" cy="4351338"/>
          </a:xfrm>
        </p:spPr>
        <p:txBody>
          <a:bodyPr vert="horz" lIns="91440" tIns="45720" rIns="91440" bIns="45720" rtlCol="0" anchor="t">
            <a:normAutofit/>
          </a:bodyPr>
          <a:lstStyle/>
          <a:p>
            <a:pPr algn="just"/>
            <a:r>
              <a:rPr lang="tr-TR" sz="2000" noProof="1">
                <a:ea typeface="+mn-lt"/>
                <a:cs typeface="Arial"/>
              </a:rPr>
              <a:t>Sonifikasyon, bilgiyi iletmek veya verileri algılamak için sesin kullanılmasıdır.</a:t>
            </a:r>
            <a:endParaRPr lang="tr-TR">
              <a:ea typeface="+mn-lt"/>
              <a:cs typeface="+mn-lt"/>
            </a:endParaRPr>
          </a:p>
          <a:p>
            <a:pPr algn="just">
              <a:buFont typeface="Wingdings" panose="05000000000000000000" pitchFamily="2" charset="2"/>
              <a:buChar char="§"/>
            </a:pPr>
            <a:endParaRPr lang="tr-TR" sz="2000" noProof="1">
              <a:ea typeface="+mn-lt"/>
              <a:cs typeface="Arial"/>
            </a:endParaRPr>
          </a:p>
          <a:p>
            <a:pPr algn="just"/>
            <a:r>
              <a:rPr lang="tr-TR" sz="2000" noProof="1">
                <a:ea typeface="+mn-lt"/>
                <a:cs typeface="Arial"/>
              </a:rPr>
              <a:t>Müzik kompozisyonundan, algısal psikolojiden, bilgisayar bilimlerinden, akustikten, biyolojiden ve felsefeden fikir ve teknikleri kapsayan veri sonifikasyonu, disiplinler arası çok yönlü bir uygulamadır.</a:t>
            </a:r>
            <a:endParaRPr lang="tr-TR"/>
          </a:p>
          <a:p>
            <a:pPr algn="just">
              <a:buFont typeface="Wingdings" panose="05000000000000000000" pitchFamily="2" charset="2"/>
              <a:buChar char="§"/>
            </a:pPr>
            <a:endParaRPr lang="tr-TR" sz="2000" noProof="1">
              <a:ea typeface="+mn-lt"/>
              <a:cs typeface="Arial"/>
            </a:endParaRPr>
          </a:p>
          <a:p>
            <a:pPr algn="just"/>
            <a:r>
              <a:rPr lang="tr-TR" sz="2000" noProof="1">
                <a:ea typeface="+mn-lt"/>
                <a:cs typeface="Arial"/>
              </a:rPr>
              <a:t>Sonifikasyon güncel yaşamda navigasyonlarda, uzay biliminde,  tıbbi ve cerrahi işitsel görüntülerde, hava tahminlerinde, deniz altında haberleşmenin ve diğer cisimlerin tespit edilmesinde, deprem, volkanik patlama gibi oluşabilecek afetlerin risk değerlendirmelerinde, ve görme engelli kişilerin hayatlarını kolaylaştırmak ve fayda sağlamak gibi pek çok paydada karşımıza çıkmaktadır. Aynı zamanda görsel aşırı yüklenmeyi azaltmak amacıyla da sonifikasyondan yararlanılmaktadır .</a:t>
            </a:r>
            <a:endParaRPr lang="tr-TR"/>
          </a:p>
        </p:txBody>
      </p:sp>
      <p:pic>
        <p:nvPicPr>
          <p:cNvPr id="7" name="Graphic 5">
            <a:extLst>
              <a:ext uri="{FF2B5EF4-FFF2-40B4-BE49-F238E27FC236}">
                <a16:creationId xmlns:a16="http://schemas.microsoft.com/office/drawing/2014/main" id="{D0D54404-936C-44E9-8DAB-BC4B8A445C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88306" y="5903115"/>
            <a:ext cx="2743196" cy="589760"/>
          </a:xfrm>
          <a:prstGeom prst="rect">
            <a:avLst/>
          </a:prstGeom>
        </p:spPr>
      </p:pic>
    </p:spTree>
    <p:extLst>
      <p:ext uri="{BB962C8B-B14F-4D97-AF65-F5344CB8AC3E}">
        <p14:creationId xmlns:p14="http://schemas.microsoft.com/office/powerpoint/2010/main" val="336451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0030-20F3-4495-98A4-1062B10A367C}"/>
              </a:ext>
            </a:extLst>
          </p:cNvPr>
          <p:cNvSpPr>
            <a:spLocks noGrp="1"/>
          </p:cNvSpPr>
          <p:nvPr>
            <p:ph type="title"/>
          </p:nvPr>
        </p:nvSpPr>
        <p:spPr/>
        <p:txBody>
          <a:bodyPr/>
          <a:lstStyle/>
          <a:p>
            <a:r>
              <a:rPr lang="tr-TR" noProof="1">
                <a:solidFill>
                  <a:schemeClr val="accent1"/>
                </a:solidFill>
                <a:ea typeface="+mj-lt"/>
                <a:cs typeface="+mj-lt"/>
              </a:rPr>
              <a:t>Sonifikasyon Türleri</a:t>
            </a:r>
            <a:endParaRPr lang="en-US" noProof="1">
              <a:solidFill>
                <a:schemeClr val="accent1"/>
              </a:solidFill>
              <a:ea typeface="+mj-lt"/>
              <a:cs typeface="+mj-lt"/>
            </a:endParaRPr>
          </a:p>
        </p:txBody>
      </p:sp>
      <p:graphicFrame>
        <p:nvGraphicFramePr>
          <p:cNvPr id="10" name="Content Placeholder 2">
            <a:extLst>
              <a:ext uri="{FF2B5EF4-FFF2-40B4-BE49-F238E27FC236}">
                <a16:creationId xmlns:a16="http://schemas.microsoft.com/office/drawing/2014/main" id="{72264FC2-DB98-13AD-E3EA-846879C1D6D4}"/>
              </a:ext>
            </a:extLst>
          </p:cNvPr>
          <p:cNvGraphicFramePr>
            <a:graphicFrameLocks noGrp="1"/>
          </p:cNvGraphicFramePr>
          <p:nvPr>
            <p:ph idx="1"/>
            <p:extLst>
              <p:ext uri="{D42A27DB-BD31-4B8C-83A1-F6EECF244321}">
                <p14:modId xmlns:p14="http://schemas.microsoft.com/office/powerpoint/2010/main" val="3057929279"/>
              </p:ext>
            </p:extLst>
          </p:nvPr>
        </p:nvGraphicFramePr>
        <p:xfrm>
          <a:off x="5408295" y="1420836"/>
          <a:ext cx="6310093" cy="4251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Resim 5">
            <a:extLst>
              <a:ext uri="{FF2B5EF4-FFF2-40B4-BE49-F238E27FC236}">
                <a16:creationId xmlns:a16="http://schemas.microsoft.com/office/drawing/2014/main" id="{D8EBA967-13E8-414E-B629-02399B7A78A7}"/>
              </a:ext>
            </a:extLst>
          </p:cNvPr>
          <p:cNvPicPr>
            <a:picLocks noChangeAspect="1"/>
          </p:cNvPicPr>
          <p:nvPr/>
        </p:nvPicPr>
        <p:blipFill>
          <a:blip r:embed="rId8"/>
          <a:stretch>
            <a:fillRect/>
          </a:stretch>
        </p:blipFill>
        <p:spPr>
          <a:xfrm>
            <a:off x="143630" y="5445000"/>
            <a:ext cx="1270000" cy="1260230"/>
          </a:xfrm>
          <a:prstGeom prst="rect">
            <a:avLst/>
          </a:prstGeom>
        </p:spPr>
      </p:pic>
      <p:pic>
        <p:nvPicPr>
          <p:cNvPr id="5" name="Graphic 5">
            <a:extLst>
              <a:ext uri="{FF2B5EF4-FFF2-40B4-BE49-F238E27FC236}">
                <a16:creationId xmlns:a16="http://schemas.microsoft.com/office/drawing/2014/main" id="{A2CDD991-ACDF-4FB2-933B-95BA5680F9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88306" y="5903115"/>
            <a:ext cx="2743196" cy="589760"/>
          </a:xfrm>
          <a:prstGeom prst="rect">
            <a:avLst/>
          </a:prstGeom>
        </p:spPr>
      </p:pic>
      <p:pic>
        <p:nvPicPr>
          <p:cNvPr id="6" name="Picture 2">
            <a:extLst>
              <a:ext uri="{FF2B5EF4-FFF2-40B4-BE49-F238E27FC236}">
                <a16:creationId xmlns:a16="http://schemas.microsoft.com/office/drawing/2014/main" id="{C545FCF4-53A4-4CE0-9FD4-2BB2CC0027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7187" y="1321278"/>
            <a:ext cx="4431108" cy="443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4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B491-92E8-487D-9798-0F79EC0DFB0D}"/>
              </a:ext>
            </a:extLst>
          </p:cNvPr>
          <p:cNvSpPr>
            <a:spLocks noGrp="1"/>
          </p:cNvSpPr>
          <p:nvPr>
            <p:ph type="title"/>
          </p:nvPr>
        </p:nvSpPr>
        <p:spPr/>
        <p:txBody>
          <a:bodyPr/>
          <a:lstStyle/>
          <a:p>
            <a:r>
              <a:rPr lang="tr-TR" noProof="1">
                <a:solidFill>
                  <a:schemeClr val="accent1"/>
                </a:solidFill>
              </a:rPr>
              <a:t>Sonifikasyon</a:t>
            </a:r>
            <a:r>
              <a:rPr lang="tr-TR">
                <a:solidFill>
                  <a:schemeClr val="accent1"/>
                </a:solidFill>
              </a:rPr>
              <a:t> Örnekleri</a:t>
            </a:r>
            <a:endParaRPr lang="tr-TR">
              <a:solidFill>
                <a:schemeClr val="accent1"/>
              </a:solidFill>
              <a:cs typeface="Calibri Light"/>
            </a:endParaRPr>
          </a:p>
        </p:txBody>
      </p:sp>
      <p:sp>
        <p:nvSpPr>
          <p:cNvPr id="3" name="Content Placeholder 2">
            <a:extLst>
              <a:ext uri="{FF2B5EF4-FFF2-40B4-BE49-F238E27FC236}">
                <a16:creationId xmlns:a16="http://schemas.microsoft.com/office/drawing/2014/main" id="{5C03049D-ECAB-44D3-8C00-53CD3BB1A3BE}"/>
              </a:ext>
            </a:extLst>
          </p:cNvPr>
          <p:cNvSpPr>
            <a:spLocks noGrp="1"/>
          </p:cNvSpPr>
          <p:nvPr>
            <p:ph idx="1"/>
          </p:nvPr>
        </p:nvSpPr>
        <p:spPr>
          <a:xfrm>
            <a:off x="838199" y="1510980"/>
            <a:ext cx="10515600" cy="4351338"/>
          </a:xfrm>
        </p:spPr>
        <p:txBody>
          <a:bodyPr vert="horz" lIns="91440" tIns="45720" rIns="91440" bIns="45720" rtlCol="0" anchor="t">
            <a:normAutofit/>
          </a:bodyPr>
          <a:lstStyle/>
          <a:p>
            <a:r>
              <a:rPr lang="tr-TR" sz="2600" b="1" noProof="1"/>
              <a:t>NASA Sonifikasyon Örnekleri</a:t>
            </a:r>
            <a:endParaRPr lang="tr-TR" sz="2600" b="1" noProof="1">
              <a:solidFill>
                <a:srgbClr val="0563C1"/>
              </a:solidFill>
              <a:cs typeface="Calibri" panose="020F0502020204030204"/>
              <a:hlinkClick r:id="" action="ppaction://noaction"/>
            </a:endParaRPr>
          </a:p>
          <a:p>
            <a:pPr marL="0" indent="0">
              <a:buNone/>
            </a:pPr>
            <a:r>
              <a:rPr lang="tr-TR" sz="1600" noProof="1">
                <a:solidFill>
                  <a:srgbClr val="0563C1"/>
                </a:solidFill>
                <a:hlinkClick r:id="rId3">
                  <a:extLst>
                    <a:ext uri="{A12FA001-AC4F-418D-AE19-62706E023703}">
                      <ahyp:hlinkClr xmlns:ahyp="http://schemas.microsoft.com/office/drawing/2018/hyperlinkcolor" val="tx"/>
                    </a:ext>
                  </a:extLst>
                </a:hlinkClick>
              </a:rPr>
              <a:t>https://www.nasa.gov/mission_pages/chandra/news/data-sonification-a-new-cosmic-triad-of-sound.html</a:t>
            </a:r>
            <a:endParaRPr lang="tr-TR" sz="1600" noProof="1">
              <a:cs typeface="Calibri" panose="020F0502020204030204"/>
            </a:endParaRPr>
          </a:p>
          <a:p>
            <a:endParaRPr lang="tr-TR" noProof="1">
              <a:cs typeface="Calibri"/>
            </a:endParaRPr>
          </a:p>
          <a:p>
            <a:pPr fontAlgn="base"/>
            <a:r>
              <a:rPr lang="tr-TR" sz="2600" b="1" noProof="1">
                <a:solidFill>
                  <a:srgbClr val="000000"/>
                </a:solidFill>
              </a:rPr>
              <a:t>COVID-19 Spike Protein Amino Asit Dizisinin Sonifikasyonu</a:t>
            </a:r>
            <a:r>
              <a:rPr lang="tr-TR" sz="2600" noProof="1">
                <a:solidFill>
                  <a:srgbClr val="000000"/>
                </a:solidFill>
              </a:rPr>
              <a:t> </a:t>
            </a:r>
            <a:endParaRPr lang="tr-TR" sz="2600" noProof="1">
              <a:solidFill>
                <a:srgbClr val="000000"/>
              </a:solidFill>
              <a:cs typeface="Calibri" panose="020F0502020204030204"/>
            </a:endParaRPr>
          </a:p>
          <a:p>
            <a:pPr marL="0" indent="0" fontAlgn="base">
              <a:buNone/>
            </a:pPr>
            <a:r>
              <a:rPr lang="tr-TR" sz="1600" noProof="1">
                <a:hlinkClick r:id="rId4"/>
              </a:rPr>
              <a:t>https://bifrostonline.org/sonification-of-the-coronavirus-spike-protein-amino-acid-scale/</a:t>
            </a:r>
            <a:endParaRPr lang="tr-TR" sz="1600" noProof="1">
              <a:solidFill>
                <a:srgbClr val="000000"/>
              </a:solidFill>
              <a:cs typeface="Calibri"/>
            </a:endParaRPr>
          </a:p>
          <a:p>
            <a:pPr marL="0" indent="0" algn="just">
              <a:buNone/>
            </a:pPr>
            <a:r>
              <a:rPr lang="tr-TR" sz="2200" noProof="1">
                <a:solidFill>
                  <a:srgbClr val="000000"/>
                </a:solidFill>
              </a:rPr>
              <a:t>Markus J. Buehler tarafından Cambridge’de sonifike edilen parça, COVID-19, 2019-nCoV patojeninin spike proteininin amino asit dizisinin ve yapısının müzikal bir temsilidir. Beuhler çalışmasını, “hücrelerimiz, dokularımız ve virüsler gibi patojenler de dahil olmak üzere neredeyse tüm canlı maddeleri oluşturan proteinler veya diğer moleküller gibi küçük nanoskopik nesneleri göremesek de hesaplama algoritmamız maddi tezahürünü sesli hale getirmemizi sağlar.” olarak özetlemiştir.  </a:t>
            </a:r>
            <a:endParaRPr lang="tr-TR" sz="1600" noProof="1">
              <a:solidFill>
                <a:srgbClr val="000000"/>
              </a:solidFill>
              <a:cs typeface="Calibri" panose="020F0502020204030204"/>
            </a:endParaRPr>
          </a:p>
          <a:p>
            <a:endParaRPr lang="tr-TR"/>
          </a:p>
          <a:p>
            <a:endParaRPr lang="tr-TR"/>
          </a:p>
          <a:p>
            <a:pPr marL="0" indent="0">
              <a:buNone/>
            </a:pPr>
            <a:endParaRPr lang="tr-TR"/>
          </a:p>
        </p:txBody>
      </p:sp>
      <p:pic>
        <p:nvPicPr>
          <p:cNvPr id="5" name="Graphic 5">
            <a:extLst>
              <a:ext uri="{FF2B5EF4-FFF2-40B4-BE49-F238E27FC236}">
                <a16:creationId xmlns:a16="http://schemas.microsoft.com/office/drawing/2014/main" id="{E6A8ABE9-8FAB-41BF-A035-EF4AAE546B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88306" y="5797985"/>
            <a:ext cx="2743196" cy="589760"/>
          </a:xfrm>
          <a:prstGeom prst="rect">
            <a:avLst/>
          </a:prstGeom>
        </p:spPr>
      </p:pic>
      <p:pic>
        <p:nvPicPr>
          <p:cNvPr id="7" name="Resim 5">
            <a:extLst>
              <a:ext uri="{FF2B5EF4-FFF2-40B4-BE49-F238E27FC236}">
                <a16:creationId xmlns:a16="http://schemas.microsoft.com/office/drawing/2014/main" id="{111207DB-3C03-47C7-88B9-088672364021}"/>
              </a:ext>
            </a:extLst>
          </p:cNvPr>
          <p:cNvPicPr>
            <a:picLocks noChangeAspect="1"/>
          </p:cNvPicPr>
          <p:nvPr/>
        </p:nvPicPr>
        <p:blipFill>
          <a:blip r:embed="rId7"/>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256532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8DE-26DF-4151-92FE-96C28E54F918}"/>
              </a:ext>
            </a:extLst>
          </p:cNvPr>
          <p:cNvSpPr>
            <a:spLocks noGrp="1"/>
          </p:cNvSpPr>
          <p:nvPr>
            <p:ph type="title"/>
          </p:nvPr>
        </p:nvSpPr>
        <p:spPr/>
        <p:txBody>
          <a:bodyPr/>
          <a:lstStyle/>
          <a:p>
            <a:r>
              <a:rPr lang="tr-TR">
                <a:solidFill>
                  <a:schemeClr val="accent1"/>
                </a:solidFill>
              </a:rPr>
              <a:t>Çalışmanın Amaçları</a:t>
            </a:r>
            <a:endParaRPr lang="en-US">
              <a:solidFill>
                <a:schemeClr val="accent1"/>
              </a:solidFill>
              <a:cs typeface="Calibri Light"/>
            </a:endParaRPr>
          </a:p>
        </p:txBody>
      </p:sp>
      <p:graphicFrame>
        <p:nvGraphicFramePr>
          <p:cNvPr id="8" name="Content Placeholder 2">
            <a:extLst>
              <a:ext uri="{FF2B5EF4-FFF2-40B4-BE49-F238E27FC236}">
                <a16:creationId xmlns:a16="http://schemas.microsoft.com/office/drawing/2014/main" id="{D32E0BE5-B77F-A959-E6CA-AB47BF36252B}"/>
              </a:ext>
            </a:extLst>
          </p:cNvPr>
          <p:cNvGraphicFramePr>
            <a:graphicFrameLocks noGrp="1"/>
          </p:cNvGraphicFramePr>
          <p:nvPr>
            <p:ph idx="1"/>
            <p:extLst>
              <p:ext uri="{D42A27DB-BD31-4B8C-83A1-F6EECF244321}">
                <p14:modId xmlns:p14="http://schemas.microsoft.com/office/powerpoint/2010/main" val="3957589719"/>
              </p:ext>
            </p:extLst>
          </p:nvPr>
        </p:nvGraphicFramePr>
        <p:xfrm>
          <a:off x="923192" y="1455743"/>
          <a:ext cx="10345615" cy="4224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a:extLst>
              <a:ext uri="{FF2B5EF4-FFF2-40B4-BE49-F238E27FC236}">
                <a16:creationId xmlns:a16="http://schemas.microsoft.com/office/drawing/2014/main" id="{EA18CA93-0BF9-4F42-9F2A-458B8FAF0A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88306" y="5903115"/>
            <a:ext cx="2743196" cy="589760"/>
          </a:xfrm>
          <a:prstGeom prst="rect">
            <a:avLst/>
          </a:prstGeom>
        </p:spPr>
      </p:pic>
      <p:pic>
        <p:nvPicPr>
          <p:cNvPr id="4" name="Resim 5">
            <a:extLst>
              <a:ext uri="{FF2B5EF4-FFF2-40B4-BE49-F238E27FC236}">
                <a16:creationId xmlns:a16="http://schemas.microsoft.com/office/drawing/2014/main" id="{5739B4E6-CC8C-41F2-9717-FE03A1AA7A48}"/>
              </a:ext>
            </a:extLst>
          </p:cNvPr>
          <p:cNvPicPr>
            <a:picLocks noChangeAspect="1"/>
          </p:cNvPicPr>
          <p:nvPr/>
        </p:nvPicPr>
        <p:blipFill>
          <a:blip r:embed="rId9"/>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234827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183796-A94B-4170-945C-2172994E2D23}"/>
              </a:ext>
            </a:extLst>
          </p:cNvPr>
          <p:cNvSpPr>
            <a:spLocks noGrp="1"/>
          </p:cNvSpPr>
          <p:nvPr>
            <p:ph idx="1"/>
          </p:nvPr>
        </p:nvSpPr>
        <p:spPr>
          <a:xfrm>
            <a:off x="407963" y="337600"/>
            <a:ext cx="11197883" cy="5852185"/>
          </a:xfrm>
        </p:spPr>
        <p:txBody>
          <a:bodyPr/>
          <a:lstStyle/>
          <a:p>
            <a:pPr marL="0" indent="0">
              <a:lnSpc>
                <a:spcPct val="107000"/>
              </a:lnSpc>
              <a:spcBef>
                <a:spcPts val="0"/>
              </a:spcBef>
              <a:buNone/>
            </a:pPr>
            <a:r>
              <a:rPr lang="tr-TR" sz="3600">
                <a:solidFill>
                  <a:schemeClr val="accent1"/>
                </a:solidFill>
                <a:effectLst/>
                <a:latin typeface="+mj-lt"/>
                <a:ea typeface="Calibri" panose="020F0502020204030204" pitchFamily="34" charset="0"/>
                <a:cs typeface="Times New Roman" panose="02020603050405020304" pitchFamily="18" charset="0"/>
              </a:rPr>
              <a:t>Uygulama</a:t>
            </a:r>
          </a:p>
          <a:p>
            <a:pPr marL="0" indent="0">
              <a:lnSpc>
                <a:spcPct val="107000"/>
              </a:lnSpc>
              <a:spcBef>
                <a:spcPts val="0"/>
              </a:spcBef>
              <a:buNone/>
            </a:pPr>
            <a:r>
              <a:rPr lang="tr-TR" sz="2400" b="1" err="1">
                <a:effectLst/>
                <a:latin typeface="+mj-lt"/>
                <a:ea typeface="Calibri" panose="020F0502020204030204" pitchFamily="34" charset="0"/>
                <a:cs typeface="Times New Roman" panose="02020603050405020304" pitchFamily="18" charset="0"/>
              </a:rPr>
              <a:t>sonify</a:t>
            </a:r>
            <a:r>
              <a:rPr lang="tr-TR" sz="2400" b="1">
                <a:effectLst/>
                <a:latin typeface="+mj-lt"/>
                <a:ea typeface="Calibri" panose="020F0502020204030204" pitchFamily="34" charset="0"/>
                <a:cs typeface="Times New Roman" panose="02020603050405020304" pitchFamily="18" charset="0"/>
              </a:rPr>
              <a:t>?</a:t>
            </a:r>
            <a:r>
              <a:rPr lang="tr-TR" b="1">
                <a:effectLst/>
                <a:latin typeface="+mj-lt"/>
                <a:ea typeface="Calibri" panose="020F0502020204030204" pitchFamily="34" charset="0"/>
                <a:cs typeface="Times New Roman" panose="02020603050405020304" pitchFamily="18" charset="0"/>
              </a:rPr>
              <a:t>	</a:t>
            </a:r>
            <a:r>
              <a:rPr lang="tr-TR" sz="1800" b="1">
                <a:effectLst/>
                <a:latin typeface="+mj-lt"/>
                <a:ea typeface="Calibri" panose="020F0502020204030204" pitchFamily="34" charset="0"/>
                <a:cs typeface="Times New Roman" panose="02020603050405020304" pitchFamily="18" charset="0"/>
              </a:rPr>
              <a:t>	</a:t>
            </a:r>
            <a:endParaRPr lang="tr-TR" sz="1800" b="1">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2000" i="1">
                <a:effectLst/>
                <a:latin typeface="+mj-lt"/>
                <a:ea typeface="Calibri" panose="020F0502020204030204" pitchFamily="34" charset="0"/>
                <a:cs typeface="Times New Roman" panose="02020603050405020304" pitchFamily="18" charset="0"/>
              </a:rPr>
              <a:t>Parametre İncelemesi</a:t>
            </a:r>
            <a:endParaRPr lang="tr-TR" sz="2000" i="1">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b="1">
                <a:effectLst/>
                <a:ea typeface="Calibri" panose="020F0502020204030204" pitchFamily="34" charset="0"/>
                <a:cs typeface="Calibri" panose="020F0502020204030204" pitchFamily="34" charset="0"/>
              </a:rPr>
              <a:t>Tanım</a:t>
            </a:r>
            <a:endParaRPr lang="tr-TR" sz="1800" b="1">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tr-TR" sz="1800" err="1">
                <a:effectLst/>
                <a:ea typeface="Calibri" panose="020F0502020204030204" pitchFamily="34" charset="0"/>
                <a:cs typeface="Calibri" panose="020F0502020204030204" pitchFamily="34" charset="0"/>
              </a:rPr>
              <a:t>Sonifikasyon</a:t>
            </a:r>
            <a:r>
              <a:rPr lang="tr-TR" sz="1800">
                <a:effectLst/>
                <a:ea typeface="Calibri" panose="020F0502020204030204" pitchFamily="34" charset="0"/>
                <a:cs typeface="Calibri" panose="020F0502020204030204" pitchFamily="34" charset="0"/>
              </a:rPr>
              <a:t> verileri duyulabilir aralıktaki seslerle temsil etme işlemidir. Bu paket, düzenli veya düzensiz aralıklarla örneklenen tek değişkenli verileri zamana göre değişen frekansta sürekli bir sese dönüştürmeye yardımcı olur. Frekanstaki iniş ve çıkışlar, verilerdeki iniş ve çıkışları temsil eder. </a:t>
            </a:r>
            <a:r>
              <a:rPr lang="tr-TR" sz="1800" err="1">
                <a:effectLst/>
                <a:ea typeface="Calibri" panose="020F0502020204030204" pitchFamily="34" charset="0"/>
                <a:cs typeface="Calibri" panose="020F0502020204030204" pitchFamily="34" charset="0"/>
              </a:rPr>
              <a:t>Sonify</a:t>
            </a:r>
            <a:r>
              <a:rPr lang="tr-TR" sz="1800">
                <a:ea typeface="Calibri" panose="020F0502020204030204" pitchFamily="34" charset="0"/>
                <a:cs typeface="Calibri" panose="020F0502020204030204" pitchFamily="34" charset="0"/>
              </a:rPr>
              <a:t> paketi</a:t>
            </a:r>
            <a:r>
              <a:rPr lang="tr-TR" sz="1800">
                <a:effectLst/>
                <a:ea typeface="Calibri" panose="020F0502020204030204" pitchFamily="34" charset="0"/>
                <a:cs typeface="Calibri" panose="020F0502020204030204" pitchFamily="34" charset="0"/>
              </a:rPr>
              <a:t> görme engelliler, veri analizini basitleştirmek isteyenler için </a:t>
            </a:r>
            <a:r>
              <a:rPr lang="tr-TR" sz="1800" err="1">
                <a:effectLst/>
                <a:ea typeface="Calibri" panose="020F0502020204030204" pitchFamily="34" charset="0"/>
                <a:cs typeface="Calibri" panose="020F0502020204030204" pitchFamily="34" charset="0"/>
              </a:rPr>
              <a:t>R’ın</a:t>
            </a:r>
            <a:r>
              <a:rPr lang="tr-TR" sz="1800">
                <a:effectLst/>
                <a:ea typeface="Calibri" panose="020F0502020204030204" pitchFamily="34" charset="0"/>
                <a:cs typeface="Calibri" panose="020F0502020204030204" pitchFamily="34" charset="0"/>
              </a:rPr>
              <a:t> sağladığı bir işlevdir.</a:t>
            </a:r>
          </a:p>
          <a:p>
            <a:pPr marL="0" indent="0" algn="just">
              <a:lnSpc>
                <a:spcPct val="100000"/>
              </a:lnSpc>
              <a:spcBef>
                <a:spcPts val="0"/>
              </a:spcBef>
              <a:buNone/>
            </a:pPr>
            <a:endParaRPr lang="tr-TR" sz="1800" b="1">
              <a:ea typeface="Calibri" panose="020F0502020204030204" pitchFamily="34" charset="0"/>
              <a:cs typeface="Calibri" panose="020F0502020204030204" pitchFamily="34" charset="0"/>
            </a:endParaRPr>
          </a:p>
          <a:p>
            <a:pPr marL="0" indent="0" algn="just">
              <a:lnSpc>
                <a:spcPct val="100000"/>
              </a:lnSpc>
              <a:spcBef>
                <a:spcPts val="0"/>
              </a:spcBef>
              <a:buNone/>
            </a:pPr>
            <a:r>
              <a:rPr lang="tr-TR" sz="1800" b="1">
                <a:effectLst/>
                <a:ea typeface="Calibri" panose="020F0502020204030204" pitchFamily="34" charset="0"/>
                <a:cs typeface="Calibri" panose="020F0502020204030204" pitchFamily="34" charset="0"/>
              </a:rPr>
              <a:t> Kullanım</a:t>
            </a:r>
            <a:endParaRPr lang="tr-TR" sz="1800" b="1">
              <a:effectLst/>
              <a:ea typeface="Calibri" panose="020F0502020204030204" pitchFamily="34" charset="0"/>
              <a:cs typeface="Times New Roman" panose="02020603050405020304" pitchFamily="18" charset="0"/>
            </a:endParaRPr>
          </a:p>
          <a:p>
            <a:pPr marL="0" indent="0" algn="ctr">
              <a:buNone/>
            </a:pPr>
            <a:endParaRPr lang="tr-TR"/>
          </a:p>
        </p:txBody>
      </p:sp>
      <p:pic>
        <p:nvPicPr>
          <p:cNvPr id="7" name="Picture 6" descr="Text, letter&#10;&#10;Description automatically generated">
            <a:extLst>
              <a:ext uri="{FF2B5EF4-FFF2-40B4-BE49-F238E27FC236}">
                <a16:creationId xmlns:a16="http://schemas.microsoft.com/office/drawing/2014/main" id="{19D82165-D813-4B00-8DB0-F356C5F670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908" y="4176473"/>
            <a:ext cx="10044184" cy="1726642"/>
          </a:xfrm>
          <a:prstGeom prst="rect">
            <a:avLst/>
          </a:prstGeom>
          <a:noFill/>
          <a:ln>
            <a:noFill/>
          </a:ln>
        </p:spPr>
      </p:pic>
      <p:pic>
        <p:nvPicPr>
          <p:cNvPr id="8" name="Resim 5">
            <a:extLst>
              <a:ext uri="{FF2B5EF4-FFF2-40B4-BE49-F238E27FC236}">
                <a16:creationId xmlns:a16="http://schemas.microsoft.com/office/drawing/2014/main" id="{0550E788-3A94-4291-A96F-BD10C445F538}"/>
              </a:ext>
            </a:extLst>
          </p:cNvPr>
          <p:cNvPicPr>
            <a:picLocks noChangeAspect="1"/>
          </p:cNvPicPr>
          <p:nvPr/>
        </p:nvPicPr>
        <p:blipFill>
          <a:blip r:embed="rId4"/>
          <a:stretch>
            <a:fillRect/>
          </a:stretch>
        </p:blipFill>
        <p:spPr>
          <a:xfrm>
            <a:off x="143630" y="5445000"/>
            <a:ext cx="1270000" cy="1260230"/>
          </a:xfrm>
          <a:prstGeom prst="rect">
            <a:avLst/>
          </a:prstGeom>
        </p:spPr>
      </p:pic>
      <p:pic>
        <p:nvPicPr>
          <p:cNvPr id="9" name="Graphic 8">
            <a:extLst>
              <a:ext uri="{FF2B5EF4-FFF2-40B4-BE49-F238E27FC236}">
                <a16:creationId xmlns:a16="http://schemas.microsoft.com/office/drawing/2014/main" id="{C4B1985F-80D3-4530-8E58-FEE20D0136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88306" y="5903115"/>
            <a:ext cx="2743196" cy="589760"/>
          </a:xfrm>
          <a:prstGeom prst="rect">
            <a:avLst/>
          </a:prstGeom>
        </p:spPr>
      </p:pic>
    </p:spTree>
    <p:extLst>
      <p:ext uri="{BB962C8B-B14F-4D97-AF65-F5344CB8AC3E}">
        <p14:creationId xmlns:p14="http://schemas.microsoft.com/office/powerpoint/2010/main" val="255088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B7A877-EA87-4F7D-A759-73E767AEA672}"/>
              </a:ext>
            </a:extLst>
          </p:cNvPr>
          <p:cNvSpPr>
            <a:spLocks noGrp="1"/>
          </p:cNvSpPr>
          <p:nvPr>
            <p:ph type="title"/>
          </p:nvPr>
        </p:nvSpPr>
        <p:spPr>
          <a:xfrm>
            <a:off x="934872" y="982272"/>
            <a:ext cx="3388419" cy="4560970"/>
          </a:xfrm>
        </p:spPr>
        <p:txBody>
          <a:bodyPr>
            <a:normAutofit/>
          </a:bodyPr>
          <a:lstStyle/>
          <a:p>
            <a:r>
              <a:rPr lang="tr-TR" sz="4000">
                <a:solidFill>
                  <a:schemeClr val="bg1"/>
                </a:solidFill>
              </a:rPr>
              <a:t>Uygulama Örneği</a:t>
            </a:r>
            <a:endParaRPr lang="tr-TR" sz="4000">
              <a:solidFill>
                <a:schemeClr val="bg1"/>
              </a:solidFill>
              <a:cs typeface="Calibri Ligh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249F313-1EB4-4434-94D3-3D6ED9759FF8}"/>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tr-TR" sz="2000" b="1" noProof="1">
                <a:solidFill>
                  <a:srgbClr val="FEFFFF"/>
                </a:solidFill>
                <a:cs typeface="Calibri"/>
              </a:rPr>
              <a:t>Ele alınan örnek veri seti;</a:t>
            </a:r>
            <a:endParaRPr lang="tr-TR"/>
          </a:p>
          <a:p>
            <a:pPr marL="342900" indent="-342900"/>
            <a:r>
              <a:rPr lang="tr-TR" sz="2000" noProof="1">
                <a:solidFill>
                  <a:srgbClr val="FEFFFF"/>
                </a:solidFill>
                <a:cs typeface="Calibri"/>
              </a:rPr>
              <a:t>Mobil telefon üzerinden kişisel sağlık veri:</a:t>
            </a:r>
            <a:endParaRPr lang="tr-TR"/>
          </a:p>
          <a:p>
            <a:pPr marL="0" indent="0">
              <a:buNone/>
            </a:pPr>
            <a:r>
              <a:rPr lang="tr-TR" sz="2000" noProof="1">
                <a:solidFill>
                  <a:srgbClr val="FEFFFF"/>
                </a:solidFill>
                <a:cs typeface="Calibri"/>
              </a:rPr>
              <a:t> Gün ve adım sayısı olmak üzere 2 değişkenin 60 gün boyunca izlenerek sonifiye edilmesi:</a:t>
            </a:r>
            <a:endParaRPr lang="tr-TR"/>
          </a:p>
          <a:p>
            <a:pPr marL="0" indent="0">
              <a:buNone/>
            </a:pPr>
            <a:endParaRPr lang="tr-TR" sz="2000" b="1" noProof="1">
              <a:solidFill>
                <a:srgbClr val="FEFFFF"/>
              </a:solidFill>
              <a:cs typeface="Calibri"/>
            </a:endParaRPr>
          </a:p>
          <a:p>
            <a:pPr marL="0" indent="0">
              <a:buNone/>
            </a:pPr>
            <a:r>
              <a:rPr lang="tr-TR" sz="2000" b="1" noProof="1">
                <a:solidFill>
                  <a:srgbClr val="FEFFFF"/>
                </a:solidFill>
                <a:cs typeface="Calibri"/>
              </a:rPr>
              <a:t>Kullanılan paketler,</a:t>
            </a:r>
          </a:p>
          <a:p>
            <a:pPr marL="0" indent="0">
              <a:buNone/>
            </a:pPr>
            <a:r>
              <a:rPr lang="tr-TR" sz="2000" noProof="1">
                <a:solidFill>
                  <a:srgbClr val="FEFFFF"/>
                </a:solidFill>
                <a:cs typeface="Calibri"/>
              </a:rPr>
              <a:t>sonify</a:t>
            </a:r>
          </a:p>
          <a:p>
            <a:pPr marL="0" indent="0">
              <a:buNone/>
            </a:pPr>
            <a:r>
              <a:rPr lang="tr-TR" sz="2000" noProof="1">
                <a:solidFill>
                  <a:srgbClr val="FEFFFF"/>
                </a:solidFill>
                <a:cs typeface="Calibri"/>
              </a:rPr>
              <a:t>ggformula</a:t>
            </a:r>
          </a:p>
          <a:p>
            <a:pPr marL="0" indent="0">
              <a:buNone/>
            </a:pPr>
            <a:r>
              <a:rPr lang="tr-TR" sz="2000" noProof="1">
                <a:solidFill>
                  <a:srgbClr val="FEFFFF"/>
                </a:solidFill>
                <a:cs typeface="Calibri"/>
              </a:rPr>
              <a:t>gganimate</a:t>
            </a:r>
          </a:p>
          <a:p>
            <a:pPr marL="0" indent="0">
              <a:buNone/>
            </a:pPr>
            <a:r>
              <a:rPr lang="tr-TR" sz="2000" noProof="1">
                <a:solidFill>
                  <a:srgbClr val="FEFFFF"/>
                </a:solidFill>
                <a:cs typeface="Calibri"/>
              </a:rPr>
              <a:t>tidyverse</a:t>
            </a:r>
          </a:p>
          <a:p>
            <a:pPr marL="0" indent="0">
              <a:buNone/>
            </a:pPr>
            <a:r>
              <a:rPr lang="tr-TR" sz="2000" noProof="1">
                <a:solidFill>
                  <a:srgbClr val="FEFFFF"/>
                </a:solidFill>
                <a:cs typeface="Calibri"/>
              </a:rPr>
              <a:t>zoo</a:t>
            </a:r>
          </a:p>
        </p:txBody>
      </p:sp>
    </p:spTree>
    <p:extLst>
      <p:ext uri="{BB962C8B-B14F-4D97-AF65-F5344CB8AC3E}">
        <p14:creationId xmlns:p14="http://schemas.microsoft.com/office/powerpoint/2010/main" val="292122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2422-5D0C-433A-8854-52C58829C131}"/>
              </a:ext>
            </a:extLst>
          </p:cNvPr>
          <p:cNvSpPr>
            <a:spLocks noGrp="1"/>
          </p:cNvSpPr>
          <p:nvPr>
            <p:ph type="title"/>
          </p:nvPr>
        </p:nvSpPr>
        <p:spPr>
          <a:xfrm>
            <a:off x="838200" y="208179"/>
            <a:ext cx="10515600" cy="1325563"/>
          </a:xfrm>
        </p:spPr>
        <p:txBody>
          <a:bodyPr/>
          <a:lstStyle/>
          <a:p>
            <a:r>
              <a:rPr lang="tr-TR">
                <a:solidFill>
                  <a:schemeClr val="accent1"/>
                </a:solidFill>
              </a:rPr>
              <a:t>Yürüyüş adımları:</a:t>
            </a:r>
          </a:p>
        </p:txBody>
      </p:sp>
      <p:pic>
        <p:nvPicPr>
          <p:cNvPr id="10" name="Graphic 9">
            <a:extLst>
              <a:ext uri="{FF2B5EF4-FFF2-40B4-BE49-F238E27FC236}">
                <a16:creationId xmlns:a16="http://schemas.microsoft.com/office/drawing/2014/main" id="{D281D642-76A5-45A9-A018-7F3C8AD272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88306" y="5903115"/>
            <a:ext cx="2743196" cy="589760"/>
          </a:xfrm>
          <a:prstGeom prst="rect">
            <a:avLst/>
          </a:prstGeom>
        </p:spPr>
      </p:pic>
      <p:pic>
        <p:nvPicPr>
          <p:cNvPr id="3" name="Resim 5">
            <a:extLst>
              <a:ext uri="{FF2B5EF4-FFF2-40B4-BE49-F238E27FC236}">
                <a16:creationId xmlns:a16="http://schemas.microsoft.com/office/drawing/2014/main" id="{01760A2D-78D7-4872-8CC5-14DFC9CA27C4}"/>
              </a:ext>
            </a:extLst>
          </p:cNvPr>
          <p:cNvPicPr>
            <a:picLocks noChangeAspect="1"/>
          </p:cNvPicPr>
          <p:nvPr/>
        </p:nvPicPr>
        <p:blipFill>
          <a:blip r:embed="rId7"/>
          <a:stretch>
            <a:fillRect/>
          </a:stretch>
        </p:blipFill>
        <p:spPr>
          <a:xfrm>
            <a:off x="143630" y="5445000"/>
            <a:ext cx="1270000" cy="1260230"/>
          </a:xfrm>
          <a:prstGeom prst="rect">
            <a:avLst/>
          </a:prstGeom>
        </p:spPr>
      </p:pic>
      <p:pic>
        <p:nvPicPr>
          <p:cNvPr id="15" name="Content Placeholder 14" descr="A picture containing chart&#10;&#10;Description automatically generated">
            <a:extLst>
              <a:ext uri="{FF2B5EF4-FFF2-40B4-BE49-F238E27FC236}">
                <a16:creationId xmlns:a16="http://schemas.microsoft.com/office/drawing/2014/main" id="{72AC1552-9B1D-4E03-94C3-E1395E351E44}"/>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1683952" y="1357786"/>
            <a:ext cx="5292035" cy="5292035"/>
          </a:xfrm>
        </p:spPr>
      </p:pic>
      <p:pic>
        <p:nvPicPr>
          <p:cNvPr id="16" name="adım">
            <a:hlinkClick r:id="" action="ppaction://media"/>
            <a:extLst>
              <a:ext uri="{FF2B5EF4-FFF2-40B4-BE49-F238E27FC236}">
                <a16:creationId xmlns:a16="http://schemas.microsoft.com/office/drawing/2014/main" id="{F476F776-AA4A-4D1E-85EB-9CFDEAFF627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8883506" y="2176617"/>
            <a:ext cx="609600" cy="609600"/>
          </a:xfrm>
          <a:prstGeom prst="rect">
            <a:avLst/>
          </a:prstGeom>
        </p:spPr>
      </p:pic>
    </p:spTree>
    <p:extLst>
      <p:ext uri="{BB962C8B-B14F-4D97-AF65-F5344CB8AC3E}">
        <p14:creationId xmlns:p14="http://schemas.microsoft.com/office/powerpoint/2010/main" val="314545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0"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F006-9023-4C9B-89D0-DFB12F559A11}"/>
              </a:ext>
            </a:extLst>
          </p:cNvPr>
          <p:cNvSpPr>
            <a:spLocks noGrp="1"/>
          </p:cNvSpPr>
          <p:nvPr>
            <p:ph type="title"/>
          </p:nvPr>
        </p:nvSpPr>
        <p:spPr/>
        <p:txBody>
          <a:bodyPr/>
          <a:lstStyle/>
          <a:p>
            <a:r>
              <a:rPr lang="tr-TR" b="0" i="0">
                <a:solidFill>
                  <a:schemeClr val="accent1"/>
                </a:solidFill>
                <a:effectLst/>
                <a:latin typeface="Calibri Light" panose="020F0302020204030204" pitchFamily="34" charset="0"/>
              </a:rPr>
              <a:t>SWOT Analizi</a:t>
            </a:r>
            <a:endParaRPr lang="en-US">
              <a:solidFill>
                <a:schemeClr val="accent1"/>
              </a:solidFill>
            </a:endParaRPr>
          </a:p>
        </p:txBody>
      </p:sp>
      <p:sp>
        <p:nvSpPr>
          <p:cNvPr id="3" name="Content Placeholder 2">
            <a:extLst>
              <a:ext uri="{FF2B5EF4-FFF2-40B4-BE49-F238E27FC236}">
                <a16:creationId xmlns:a16="http://schemas.microsoft.com/office/drawing/2014/main" id="{924C0AE5-674D-446F-B8C5-41F8CB00C557}"/>
              </a:ext>
            </a:extLst>
          </p:cNvPr>
          <p:cNvSpPr>
            <a:spLocks noGrp="1"/>
          </p:cNvSpPr>
          <p:nvPr>
            <p:ph idx="1"/>
          </p:nvPr>
        </p:nvSpPr>
        <p:spPr/>
        <p:txBody>
          <a:bodyPr vert="horz" lIns="91440" tIns="45720" rIns="91440" bIns="45720" rtlCol="0" anchor="t">
            <a:normAutofit/>
          </a:bodyPr>
          <a:lstStyle/>
          <a:p>
            <a:pPr marL="0" indent="0">
              <a:buNone/>
            </a:pPr>
            <a:r>
              <a:rPr lang="tr-TR" b="0" i="0">
                <a:solidFill>
                  <a:srgbClr val="000000"/>
                </a:solidFill>
                <a:effectLst/>
                <a:latin typeface="Times New Roman" panose="02020603050405020304" pitchFamily="18" charset="0"/>
              </a:rPr>
              <a:t>  </a:t>
            </a:r>
            <a:endParaRPr lang="en-US"/>
          </a:p>
        </p:txBody>
      </p:sp>
      <p:pic>
        <p:nvPicPr>
          <p:cNvPr id="4" name="Graphic 3">
            <a:extLst>
              <a:ext uri="{FF2B5EF4-FFF2-40B4-BE49-F238E27FC236}">
                <a16:creationId xmlns:a16="http://schemas.microsoft.com/office/drawing/2014/main" id="{D0E1FCC0-9534-4ED5-B805-C5D65D0342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88306" y="5903115"/>
            <a:ext cx="2743196" cy="589760"/>
          </a:xfrm>
          <a:prstGeom prst="rect">
            <a:avLst/>
          </a:prstGeom>
        </p:spPr>
      </p:pic>
      <p:pic>
        <p:nvPicPr>
          <p:cNvPr id="7" name="Resim 5">
            <a:extLst>
              <a:ext uri="{FF2B5EF4-FFF2-40B4-BE49-F238E27FC236}">
                <a16:creationId xmlns:a16="http://schemas.microsoft.com/office/drawing/2014/main" id="{7F01FE1C-FBA5-47B1-B423-F5A34434DCD8}"/>
              </a:ext>
            </a:extLst>
          </p:cNvPr>
          <p:cNvPicPr>
            <a:picLocks noChangeAspect="1"/>
          </p:cNvPicPr>
          <p:nvPr/>
        </p:nvPicPr>
        <p:blipFill>
          <a:blip r:embed="rId5"/>
          <a:stretch>
            <a:fillRect/>
          </a:stretch>
        </p:blipFill>
        <p:spPr>
          <a:xfrm>
            <a:off x="143630" y="5445000"/>
            <a:ext cx="1270000" cy="1260230"/>
          </a:xfrm>
          <a:prstGeom prst="rect">
            <a:avLst/>
          </a:prstGeom>
        </p:spPr>
      </p:pic>
      <p:graphicFrame>
        <p:nvGraphicFramePr>
          <p:cNvPr id="5" name="Diagram 5">
            <a:extLst>
              <a:ext uri="{FF2B5EF4-FFF2-40B4-BE49-F238E27FC236}">
                <a16:creationId xmlns:a16="http://schemas.microsoft.com/office/drawing/2014/main" id="{10720206-1CB2-47A9-9FF0-3CC7C5D3893C}"/>
              </a:ext>
            </a:extLst>
          </p:cNvPr>
          <p:cNvGraphicFramePr/>
          <p:nvPr>
            <p:extLst>
              <p:ext uri="{D42A27DB-BD31-4B8C-83A1-F6EECF244321}">
                <p14:modId xmlns:p14="http://schemas.microsoft.com/office/powerpoint/2010/main" val="605157781"/>
              </p:ext>
            </p:extLst>
          </p:nvPr>
        </p:nvGraphicFramePr>
        <p:xfrm>
          <a:off x="2785908" y="893710"/>
          <a:ext cx="6620183" cy="54959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6677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7</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Sonifikasyon Nedir?</vt:lpstr>
      <vt:lpstr>Sonifikasyon Türleri</vt:lpstr>
      <vt:lpstr>Sonifikasyon Örnekleri</vt:lpstr>
      <vt:lpstr>Çalışmanın Amaçları</vt:lpstr>
      <vt:lpstr>PowerPoint Presentation</vt:lpstr>
      <vt:lpstr>Uygulama Örneği</vt:lpstr>
      <vt:lpstr>Yürüyüş adımları:</vt:lpstr>
      <vt:lpstr>SWOT Analizi</vt:lpstr>
      <vt:lpstr>PowerPoint Presentation</vt:lpstr>
      <vt:lpstr>Kaynaklar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Sonification</dc:title>
  <dc:creator>Elif GULEC</dc:creator>
  <cp:revision>1</cp:revision>
  <dcterms:created xsi:type="dcterms:W3CDTF">2022-03-09T12:31:40Z</dcterms:created>
  <dcterms:modified xsi:type="dcterms:W3CDTF">2022-03-30T17:30:04Z</dcterms:modified>
</cp:coreProperties>
</file>