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67" r:id="rId3"/>
    <p:sldId id="262" r:id="rId4"/>
    <p:sldId id="263" r:id="rId5"/>
    <p:sldId id="266" r:id="rId6"/>
    <p:sldId id="279" r:id="rId7"/>
    <p:sldId id="286" r:id="rId8"/>
    <p:sldId id="288" r:id="rId9"/>
    <p:sldId id="283" r:id="rId10"/>
    <p:sldId id="287" r:id="rId11"/>
    <p:sldId id="294" r:id="rId12"/>
    <p:sldId id="295" r:id="rId13"/>
    <p:sldId id="296" r:id="rId14"/>
    <p:sldId id="297" r:id="rId15"/>
    <p:sldId id="299" r:id="rId16"/>
    <p:sldId id="300" r:id="rId17"/>
    <p:sldId id="301" r:id="rId18"/>
    <p:sldId id="284" r:id="rId19"/>
    <p:sldId id="303" r:id="rId20"/>
    <p:sldId id="302" r:id="rId21"/>
    <p:sldId id="304" r:id="rId22"/>
    <p:sldId id="305" r:id="rId23"/>
    <p:sldId id="306" r:id="rId24"/>
    <p:sldId id="307" r:id="rId25"/>
    <p:sldId id="275" r:id="rId26"/>
    <p:sldId id="291" r:id="rId27"/>
    <p:sldId id="293" r:id="rId28"/>
    <p:sldId id="265"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159" autoAdjust="0"/>
  </p:normalViewPr>
  <p:slideViewPr>
    <p:cSldViewPr>
      <p:cViewPr varScale="1">
        <p:scale>
          <a:sx n="97" d="100"/>
          <a:sy n="97" d="100"/>
        </p:scale>
        <p:origin x="1110" y="8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2/1/2018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2/1/2018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The story of one missing 17-year old girl in California has since become the shining example of data triumphing in the world of human trafficking. Using data science, analysts were able to find multiple online posts advertising the missing girl in question for sex. By analyzing over 50 ads, and nine different women spanning five states, analysts didn’t just find the girl—they saw the larger ring and were able to link the pimp to other crimes and victims.</a:t>
            </a:r>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dirty="0"/>
          </a:p>
        </p:txBody>
      </p:sp>
    </p:spTree>
    <p:extLst>
      <p:ext uri="{BB962C8B-B14F-4D97-AF65-F5344CB8AC3E}">
        <p14:creationId xmlns:p14="http://schemas.microsoft.com/office/powerpoint/2010/main" val="27003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dirty="0"/>
          </a:p>
        </p:txBody>
      </p:sp>
    </p:spTree>
    <p:extLst>
      <p:ext uri="{BB962C8B-B14F-4D97-AF65-F5344CB8AC3E}">
        <p14:creationId xmlns:p14="http://schemas.microsoft.com/office/powerpoint/2010/main" val="82844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sym typeface="Wingdings" panose="05000000000000000000" pitchFamily="2" charset="2"/>
              </a:rPr>
              <a:t>some Northeast Africa children are trafficked to Mediterranean </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dirty="0"/>
          </a:p>
        </p:txBody>
      </p:sp>
    </p:spTree>
    <p:extLst>
      <p:ext uri="{BB962C8B-B14F-4D97-AF65-F5344CB8AC3E}">
        <p14:creationId xmlns:p14="http://schemas.microsoft.com/office/powerpoint/2010/main" val="3470248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Forced Labor – older victims / Male</a:t>
            </a:r>
          </a:p>
          <a:p>
            <a:r>
              <a:rPr lang="en-US" dirty="0"/>
              <a:t>Sexual Exploit – younger / Female</a:t>
            </a:r>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dirty="0"/>
          </a:p>
        </p:txBody>
      </p:sp>
    </p:spTree>
    <p:extLst>
      <p:ext uri="{BB962C8B-B14F-4D97-AF65-F5344CB8AC3E}">
        <p14:creationId xmlns:p14="http://schemas.microsoft.com/office/powerpoint/2010/main" val="41971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19</a:t>
            </a:fld>
            <a:endParaRPr lang="en-US" dirty="0"/>
          </a:p>
        </p:txBody>
      </p:sp>
    </p:spTree>
    <p:extLst>
      <p:ext uri="{BB962C8B-B14F-4D97-AF65-F5344CB8AC3E}">
        <p14:creationId xmlns:p14="http://schemas.microsoft.com/office/powerpoint/2010/main" val="1854427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Best: Northwestern Europe, North America, West Africa, East Africa</a:t>
            </a:r>
          </a:p>
          <a:p>
            <a:r>
              <a:rPr lang="en-US" sz="1200" b="0" i="0" kern="1200" dirty="0">
                <a:solidFill>
                  <a:schemeClr val="tx1">
                    <a:lumMod val="50000"/>
                  </a:schemeClr>
                </a:solidFill>
                <a:effectLst/>
                <a:latin typeface="+mn-lt"/>
                <a:ea typeface="+mn-ea"/>
                <a:cs typeface="+mn-cs"/>
              </a:rPr>
              <a:t>Moderate: Eurasia, Middle East, Southeast Asia, Southeastern Europe</a:t>
            </a:r>
          </a:p>
          <a:p>
            <a:r>
              <a:rPr lang="en-US" sz="1200" b="0" i="0" kern="1200" dirty="0">
                <a:solidFill>
                  <a:schemeClr val="tx1">
                    <a:lumMod val="50000"/>
                  </a:schemeClr>
                </a:solidFill>
                <a:effectLst/>
                <a:latin typeface="+mn-lt"/>
                <a:ea typeface="+mn-ea"/>
                <a:cs typeface="+mn-cs"/>
              </a:rPr>
              <a:t>Worst: Central Asia, Central Europe, East Asia, Eastern Europe, South Africa, South America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20</a:t>
            </a:fld>
            <a:endParaRPr lang="en-US" dirty="0"/>
          </a:p>
        </p:txBody>
      </p:sp>
    </p:spTree>
    <p:extLst>
      <p:ext uri="{BB962C8B-B14F-4D97-AF65-F5344CB8AC3E}">
        <p14:creationId xmlns:p14="http://schemas.microsoft.com/office/powerpoint/2010/main" val="30187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Type of Exploitation: Purpose for which the victim was being trafficked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Feature importance – when compared to the previous slide, geo importances drastically decreased – which makes sense</a:t>
            </a:r>
          </a:p>
        </p:txBody>
      </p:sp>
      <p:sp>
        <p:nvSpPr>
          <p:cNvPr id="4" name="Slide Number Placeholder 3"/>
          <p:cNvSpPr>
            <a:spLocks noGrp="1"/>
          </p:cNvSpPr>
          <p:nvPr>
            <p:ph type="sldNum" sz="quarter" idx="10"/>
          </p:nvPr>
        </p:nvSpPr>
        <p:spPr/>
        <p:txBody>
          <a:bodyPr/>
          <a:lstStyle/>
          <a:p>
            <a:fld id="{3A2CC701-D80A-463B-8415-A85485312088}" type="slidenum">
              <a:rPr lang="en-US" smtClean="0"/>
              <a:t>21</a:t>
            </a:fld>
            <a:endParaRPr lang="en-US" dirty="0"/>
          </a:p>
        </p:txBody>
      </p:sp>
    </p:spTree>
    <p:extLst>
      <p:ext uri="{BB962C8B-B14F-4D97-AF65-F5344CB8AC3E}">
        <p14:creationId xmlns:p14="http://schemas.microsoft.com/office/powerpoint/2010/main" val="547095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1200" b="0" i="0" kern="1200" dirty="0">
                <a:solidFill>
                  <a:schemeClr val="tx1">
                    <a:lumMod val="50000"/>
                  </a:schemeClr>
                </a:solidFill>
                <a:effectLst/>
                <a:latin typeface="+mn-lt"/>
                <a:ea typeface="+mn-ea"/>
                <a:cs typeface="+mn-cs"/>
              </a:rPr>
              <a:t>Means of Control: how does the trafficker manipulate the victim so as to exert authority over them</a:t>
            </a:r>
          </a:p>
          <a:p>
            <a:endParaRPr lang="en-US" sz="1200" b="0" i="0" kern="1200" dirty="0">
              <a:solidFill>
                <a:schemeClr val="tx1">
                  <a:lumMod val="50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Data is not great. Scores are significantly lower than the other output predictions.  </a:t>
            </a:r>
          </a:p>
        </p:txBody>
      </p:sp>
      <p:sp>
        <p:nvSpPr>
          <p:cNvPr id="4" name="Slide Number Placeholder 3"/>
          <p:cNvSpPr>
            <a:spLocks noGrp="1"/>
          </p:cNvSpPr>
          <p:nvPr>
            <p:ph type="sldNum" sz="quarter" idx="10"/>
          </p:nvPr>
        </p:nvSpPr>
        <p:spPr/>
        <p:txBody>
          <a:bodyPr/>
          <a:lstStyle/>
          <a:p>
            <a:fld id="{3A2CC701-D80A-463B-8415-A85485312088}" type="slidenum">
              <a:rPr lang="en-US" smtClean="0"/>
              <a:t>22</a:t>
            </a:fld>
            <a:endParaRPr lang="en-US" dirty="0"/>
          </a:p>
        </p:txBody>
      </p:sp>
    </p:spTree>
    <p:extLst>
      <p:ext uri="{BB962C8B-B14F-4D97-AF65-F5344CB8AC3E}">
        <p14:creationId xmlns:p14="http://schemas.microsoft.com/office/powerpoint/2010/main" val="217851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23</a:t>
            </a:fld>
            <a:endParaRPr lang="en-US" dirty="0"/>
          </a:p>
        </p:txBody>
      </p:sp>
    </p:spTree>
    <p:extLst>
      <p:ext uri="{BB962C8B-B14F-4D97-AF65-F5344CB8AC3E}">
        <p14:creationId xmlns:p14="http://schemas.microsoft.com/office/powerpoint/2010/main" val="3029421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24</a:t>
            </a:fld>
            <a:endParaRPr lang="en-US" dirty="0"/>
          </a:p>
        </p:txBody>
      </p:sp>
    </p:spTree>
    <p:extLst>
      <p:ext uri="{BB962C8B-B14F-4D97-AF65-F5344CB8AC3E}">
        <p14:creationId xmlns:p14="http://schemas.microsoft.com/office/powerpoint/2010/main" val="4264518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26</a:t>
            </a:fld>
            <a:endParaRPr lang="en-US" dirty="0"/>
          </a:p>
        </p:txBody>
      </p:sp>
    </p:spTree>
    <p:extLst>
      <p:ext uri="{BB962C8B-B14F-4D97-AF65-F5344CB8AC3E}">
        <p14:creationId xmlns:p14="http://schemas.microsoft.com/office/powerpoint/2010/main" val="138141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dirty="0"/>
          </a:p>
        </p:txBody>
      </p:sp>
    </p:spTree>
    <p:extLst>
      <p:ext uri="{BB962C8B-B14F-4D97-AF65-F5344CB8AC3E}">
        <p14:creationId xmlns:p14="http://schemas.microsoft.com/office/powerpoint/2010/main" val="4136793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27</a:t>
            </a:fld>
            <a:endParaRPr lang="en-US" dirty="0"/>
          </a:p>
        </p:txBody>
      </p:sp>
    </p:spTree>
    <p:extLst>
      <p:ext uri="{BB962C8B-B14F-4D97-AF65-F5344CB8AC3E}">
        <p14:creationId xmlns:p14="http://schemas.microsoft.com/office/powerpoint/2010/main" val="175906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28</a:t>
            </a:fld>
            <a:endParaRPr lang="en-US" dirty="0"/>
          </a:p>
        </p:txBody>
      </p:sp>
    </p:spTree>
    <p:extLst>
      <p:ext uri="{BB962C8B-B14F-4D97-AF65-F5344CB8AC3E}">
        <p14:creationId xmlns:p14="http://schemas.microsoft.com/office/powerpoint/2010/main" val="16999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228600" indent="-228600">
              <a:buAutoNum type="arabicParenR"/>
            </a:pPr>
            <a:r>
              <a:rPr lang="en-US" dirty="0"/>
              <a:t>Between 27 and 45.8 million individuals worldwide are trapped in some form of modern-day slavery. It has sadly become a hugely profitable industry, generating an estimated US$150 billion annually in illegal profits per year.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Analytics could help law enforcement combat human trafficking. Traffickers often leave a data trail as they move the "supply" (human victim) through a network to meet "demand (for cheap, vulnerable and illegal labor), despite their efforts to operate off the grid and in the shadows. With such data, there is an opportunity to use bits and pieces of information gathered to get on the distribution of victims, traffickers and exploiters, and to disrupt the supply chain wherever and however possible.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dirty="0"/>
          </a:p>
        </p:txBody>
      </p:sp>
    </p:spTree>
    <p:extLst>
      <p:ext uri="{BB962C8B-B14F-4D97-AF65-F5344CB8AC3E}">
        <p14:creationId xmlns:p14="http://schemas.microsoft.com/office/powerpoint/2010/main" val="71130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The dataset for this project is acquired from Counter-Trafficking Data Collaborative, who serves as a central repository for critical information about human trafficking.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It publishes standard and harmonized data from various organizations using a unified schema in its Global Dataset, which includes data from 2002 to 2017.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lumMod val="50000"/>
                  </a:schemeClr>
                </a:solidFill>
                <a:effectLst/>
                <a:latin typeface="+mn-lt"/>
                <a:ea typeface="+mn-ea"/>
                <a:cs typeface="+mn-cs"/>
              </a:rPr>
              <a:t>Data contributors include the International Organization for Migration, Polaris, and Liberty Asia.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lumMod val="50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lumMod val="50000"/>
                  </a:schemeClr>
                </a:solidFill>
                <a:effectLst/>
                <a:latin typeface="+mn-lt"/>
                <a:ea typeface="+mn-ea"/>
                <a:cs typeface="+mn-cs"/>
              </a:rPr>
              <a:t>Major issue: Missing data partially due to the difficulty in data collection, and that it’s a relatively newer collaborative effort between organizations.</a:t>
            </a:r>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dirty="0"/>
          </a:p>
        </p:txBody>
      </p:sp>
    </p:spTree>
    <p:extLst>
      <p:ext uri="{BB962C8B-B14F-4D97-AF65-F5344CB8AC3E}">
        <p14:creationId xmlns:p14="http://schemas.microsoft.com/office/powerpoint/2010/main" val="335171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much of these data are collected from hotline statistics, it's likely that if there's indication of at least one column being 1, it's a reasonable assumption to say the other columns are 0s. If all columns are 0, then the "Not Specified" column for that group of variables is set as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some inconsistencies in the data as well: e.g. at least one type of Sexual Exploitation is indicated as 1, but the isSexualExploit column is still 0. In those cases, I corrected those specific isSexualExploit=0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dirty="0"/>
          </a:p>
        </p:txBody>
      </p:sp>
    </p:spTree>
    <p:extLst>
      <p:ext uri="{BB962C8B-B14F-4D97-AF65-F5344CB8AC3E}">
        <p14:creationId xmlns:p14="http://schemas.microsoft.com/office/powerpoint/2010/main" val="219779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dirty="0"/>
          </a:p>
        </p:txBody>
      </p:sp>
    </p:spTree>
    <p:extLst>
      <p:ext uri="{BB962C8B-B14F-4D97-AF65-F5344CB8AC3E}">
        <p14:creationId xmlns:p14="http://schemas.microsoft.com/office/powerpoint/2010/main" val="322083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dirty="0"/>
          </a:p>
        </p:txBody>
      </p:sp>
    </p:spTree>
    <p:extLst>
      <p:ext uri="{BB962C8B-B14F-4D97-AF65-F5344CB8AC3E}">
        <p14:creationId xmlns:p14="http://schemas.microsoft.com/office/powerpoint/2010/main" val="40499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dirty="0"/>
          </a:p>
        </p:txBody>
      </p:sp>
    </p:spTree>
    <p:extLst>
      <p:ext uri="{BB962C8B-B14F-4D97-AF65-F5344CB8AC3E}">
        <p14:creationId xmlns:p14="http://schemas.microsoft.com/office/powerpoint/2010/main" val="15859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13</a:t>
            </a:fld>
            <a:endParaRPr lang="en-US" dirty="0"/>
          </a:p>
        </p:txBody>
      </p:sp>
    </p:spTree>
    <p:extLst>
      <p:ext uri="{BB962C8B-B14F-4D97-AF65-F5344CB8AC3E}">
        <p14:creationId xmlns:p14="http://schemas.microsoft.com/office/powerpoint/2010/main" val="114933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2/1/2018</a:t>
            </a:fld>
            <a:endParaRPr dirty="0"/>
          </a:p>
        </p:txBody>
      </p:sp>
      <p:sp>
        <p:nvSpPr>
          <p:cNvPr id="6" name="Slide Number Placeholder 5"/>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2/1/2018</a:t>
            </a:fld>
            <a:endParaRPr dirty="0"/>
          </a:p>
        </p:txBody>
      </p:sp>
      <p:sp>
        <p:nvSpPr>
          <p:cNvPr id="9" name="Slide Number Placeholder 8"/>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2/1/2018</a:t>
            </a:fld>
            <a:endParaRPr dirty="0"/>
          </a:p>
        </p:txBody>
      </p:sp>
      <p:sp>
        <p:nvSpPr>
          <p:cNvPr id="5" name="Slide Number Placeholder 4"/>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2/1/2018</a:t>
            </a:fld>
            <a:endParaRPr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2/1/2018</a:t>
            </a:fld>
            <a:endParaRPr dirty="0"/>
          </a:p>
        </p:txBody>
      </p:sp>
      <p:sp>
        <p:nvSpPr>
          <p:cNvPr id="7" name="Slide Number Placeholder 6"/>
          <p:cNvSpPr>
            <a:spLocks noGrp="1"/>
          </p:cNvSpPr>
          <p:nvPr>
            <p:ph type="sldNum" sz="quarter" idx="12"/>
          </p:nvPr>
        </p:nvSpPr>
        <p:spPr/>
        <p:txBody>
          <a:bodyPr/>
          <a:lstStyle/>
          <a:p>
            <a:fld id="{F36C87F6-986D-49E6-AF40-1B3A1EE8064D}" type="slidenum">
              <a:rPr/>
              <a:t>‹#›</a:t>
            </a:fld>
            <a:endParaRPr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2/1/2018</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hyperlink" Target="http://dataconomy.com/2016/05/data-science-leveraged-stop-human-trafficking/" TargetMode="External"/><Relationship Id="rId13" Type="http://schemas.openxmlformats.org/officeDocument/2006/relationships/hyperlink" Target="https://mapr.com/blog/how-big-data-fights-human-trafficking/" TargetMode="External"/><Relationship Id="rId3" Type="http://schemas.openxmlformats.org/officeDocument/2006/relationships/hyperlink" Target="http://dataaspirant.com/2017/05/15/implement-multinomial-logistic-regression-python/" TargetMode="External"/><Relationship Id="rId7" Type="http://schemas.openxmlformats.org/officeDocument/2006/relationships/hyperlink" Target="https://datascienceplus.com/building-a-logistic-regression-in-python-step-by-step/" TargetMode="External"/><Relationship Id="rId12" Type="http://schemas.openxmlformats.org/officeDocument/2006/relationships/hyperlink" Target="https://www.boozallen.com/s/insight/thought-leadership/combating-human-trafficking-using-data-science-.html"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stackoverflow.com/questions/36523558/multi-class-logistic-regression-in-scikit-learn?noredirect=1&amp;lq=1" TargetMode="External"/><Relationship Id="rId11" Type="http://schemas.openxmlformats.org/officeDocument/2006/relationships/hyperlink" Target="https://www.scientificamerican.com/article/data-science-can-help-us-fight-human-trafficking/" TargetMode="External"/><Relationship Id="rId5" Type="http://schemas.openxmlformats.org/officeDocument/2006/relationships/hyperlink" Target="http://scikit-learn.org/stable/modules/generated/sklearn.linear_model.LogisticRegression.html" TargetMode="External"/><Relationship Id="rId15" Type="http://schemas.openxmlformats.org/officeDocument/2006/relationships/hyperlink" Target="https://www.wpi.edu/news/in-the-news/data-science-can-help-us-fight-human-trafficking" TargetMode="External"/><Relationship Id="rId10" Type="http://schemas.openxmlformats.org/officeDocument/2006/relationships/hyperlink" Target="https://gigaom.com/2015/01/13/darpa-funded-research-ids-sex-traffickers-with-machine-learning/" TargetMode="External"/><Relationship Id="rId4" Type="http://schemas.openxmlformats.org/officeDocument/2006/relationships/hyperlink" Target="http://scikit-learn.org/stable/modules/multiclass.html" TargetMode="External"/><Relationship Id="rId9" Type="http://schemas.openxmlformats.org/officeDocument/2006/relationships/hyperlink" Target="http://www.cnn.com/2017/02/09/tech/traffickcam-sex-trafficking/index.html" TargetMode="External"/><Relationship Id="rId14" Type="http://schemas.openxmlformats.org/officeDocument/2006/relationships/hyperlink" Target="https://www.usnews.com/news/articles/2015/01/14/how-big-data-is-being-used-in-the-fight-against-human-traffick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812" y="1524000"/>
            <a:ext cx="9753600" cy="3048001"/>
          </a:xfrm>
        </p:spPr>
        <p:txBody>
          <a:bodyPr/>
          <a:lstStyle/>
          <a:p>
            <a:r>
              <a:rPr lang="en-US" dirty="0"/>
              <a:t>Understanding </a:t>
            </a:r>
            <a:br>
              <a:rPr lang="en-US" dirty="0"/>
            </a:br>
            <a:r>
              <a:rPr lang="en-US" dirty="0"/>
              <a:t>human trafficking </a:t>
            </a:r>
            <a:br>
              <a:rPr lang="en-US" dirty="0"/>
            </a:br>
            <a:r>
              <a:rPr lang="en-US" dirty="0"/>
              <a:t>patterns</a:t>
            </a:r>
          </a:p>
        </p:txBody>
      </p:sp>
      <p:sp>
        <p:nvSpPr>
          <p:cNvPr id="3" name="Subtitle 2"/>
          <p:cNvSpPr>
            <a:spLocks noGrp="1"/>
          </p:cNvSpPr>
          <p:nvPr>
            <p:ph type="subTitle" idx="1"/>
          </p:nvPr>
        </p:nvSpPr>
        <p:spPr>
          <a:xfrm>
            <a:off x="948605" y="4589254"/>
            <a:ext cx="7848600" cy="1143000"/>
          </a:xfrm>
        </p:spPr>
        <p:txBody>
          <a:bodyPr/>
          <a:lstStyle/>
          <a:p>
            <a:r>
              <a:rPr lang="en-US" dirty="0"/>
              <a:t>A small step towards fighting a big crime using data science</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Data Timeline </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684212" y="1600200"/>
            <a:ext cx="5029200"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Huge spikes in data availability from 2014 to 2016</a:t>
            </a:r>
          </a:p>
          <a:p>
            <a:r>
              <a:rPr lang="en-US" dirty="0"/>
              <a:t>Potential sampling bias</a:t>
            </a:r>
          </a:p>
          <a:p>
            <a:r>
              <a:rPr lang="en-US" dirty="0"/>
              <a:t>Exclude yearOfRegistration when building models</a:t>
            </a:r>
          </a:p>
        </p:txBody>
      </p:sp>
      <p:pic>
        <p:nvPicPr>
          <p:cNvPr id="4" name="Picture 3">
            <a:extLst>
              <a:ext uri="{FF2B5EF4-FFF2-40B4-BE49-F238E27FC236}">
                <a16:creationId xmlns:a16="http://schemas.microsoft.com/office/drawing/2014/main" id="{C58BB6A4-D43A-41BA-B1F9-D0021F1AAA9F}"/>
              </a:ext>
            </a:extLst>
          </p:cNvPr>
          <p:cNvPicPr>
            <a:picLocks noChangeAspect="1"/>
          </p:cNvPicPr>
          <p:nvPr/>
        </p:nvPicPr>
        <p:blipFill>
          <a:blip r:embed="rId3"/>
          <a:stretch>
            <a:fillRect/>
          </a:stretch>
        </p:blipFill>
        <p:spPr>
          <a:xfrm>
            <a:off x="5856286" y="1565787"/>
            <a:ext cx="5435564" cy="3768213"/>
          </a:xfrm>
          <a:prstGeom prst="rect">
            <a:avLst/>
          </a:prstGeom>
        </p:spPr>
      </p:pic>
    </p:spTree>
    <p:extLst>
      <p:ext uri="{BB962C8B-B14F-4D97-AF65-F5344CB8AC3E}">
        <p14:creationId xmlns:p14="http://schemas.microsoft.com/office/powerpoint/2010/main" val="419492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Age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498268" y="1600200"/>
            <a:ext cx="5596143"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Generally more female than male victims</a:t>
            </a:r>
          </a:p>
          <a:p>
            <a:r>
              <a:rPr lang="en-US" dirty="0"/>
              <a:t>Age of female spiking at around 13yo and 30yo</a:t>
            </a:r>
          </a:p>
          <a:p>
            <a:r>
              <a:rPr lang="en-US" dirty="0"/>
              <a:t>Age of male spiking at around 34yo</a:t>
            </a:r>
          </a:p>
          <a:p>
            <a:r>
              <a:rPr lang="en-US" dirty="0"/>
              <a:t>4yo group: most likely babies given birth by trafficked victims</a:t>
            </a:r>
          </a:p>
        </p:txBody>
      </p:sp>
      <p:pic>
        <p:nvPicPr>
          <p:cNvPr id="5" name="Picture 4">
            <a:extLst>
              <a:ext uri="{FF2B5EF4-FFF2-40B4-BE49-F238E27FC236}">
                <a16:creationId xmlns:a16="http://schemas.microsoft.com/office/drawing/2014/main" id="{D2BA1197-87DB-462F-B411-707D4AC7E5E9}"/>
              </a:ext>
            </a:extLst>
          </p:cNvPr>
          <p:cNvPicPr>
            <a:picLocks noChangeAspect="1"/>
          </p:cNvPicPr>
          <p:nvPr/>
        </p:nvPicPr>
        <p:blipFill>
          <a:blip r:embed="rId3"/>
          <a:stretch>
            <a:fillRect/>
          </a:stretch>
        </p:blipFill>
        <p:spPr>
          <a:xfrm>
            <a:off x="5933379" y="1524000"/>
            <a:ext cx="6199882" cy="4038600"/>
          </a:xfrm>
          <a:prstGeom prst="rect">
            <a:avLst/>
          </a:prstGeom>
        </p:spPr>
      </p:pic>
    </p:spTree>
    <p:extLst>
      <p:ext uri="{BB962C8B-B14F-4D97-AF65-F5344CB8AC3E}">
        <p14:creationId xmlns:p14="http://schemas.microsoft.com/office/powerpoint/2010/main" val="135602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9982199" cy="1325562"/>
          </a:xfrm>
        </p:spPr>
        <p:txBody>
          <a:bodyPr/>
          <a:lstStyle/>
          <a:p>
            <a:r>
              <a:rPr lang="en-US" dirty="0"/>
              <a:t>Citizenship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Majority of female in Eastern Europe, North America, and Southeast Asia</a:t>
            </a:r>
          </a:p>
          <a:p>
            <a:r>
              <a:rPr lang="en-US" dirty="0"/>
              <a:t>Majority of male in Eastern Europe and Southeast Asia</a:t>
            </a:r>
          </a:p>
          <a:p>
            <a:r>
              <a:rPr lang="en-US" dirty="0"/>
              <a:t>Vast contrast between female and male in North America</a:t>
            </a:r>
          </a:p>
        </p:txBody>
      </p:sp>
      <p:pic>
        <p:nvPicPr>
          <p:cNvPr id="4" name="Picture 3">
            <a:extLst>
              <a:ext uri="{FF2B5EF4-FFF2-40B4-BE49-F238E27FC236}">
                <a16:creationId xmlns:a16="http://schemas.microsoft.com/office/drawing/2014/main" id="{BA67F1CF-4F61-424D-A201-95F195A91E8A}"/>
              </a:ext>
            </a:extLst>
          </p:cNvPr>
          <p:cNvPicPr>
            <a:picLocks noChangeAspect="1"/>
          </p:cNvPicPr>
          <p:nvPr/>
        </p:nvPicPr>
        <p:blipFill>
          <a:blip r:embed="rId3"/>
          <a:stretch>
            <a:fillRect/>
          </a:stretch>
        </p:blipFill>
        <p:spPr>
          <a:xfrm>
            <a:off x="5408612" y="1676400"/>
            <a:ext cx="6629400" cy="3798094"/>
          </a:xfrm>
          <a:prstGeom prst="rect">
            <a:avLst/>
          </a:prstGeom>
        </p:spPr>
      </p:pic>
    </p:spTree>
    <p:extLst>
      <p:ext uri="{BB962C8B-B14F-4D97-AF65-F5344CB8AC3E}">
        <p14:creationId xmlns:p14="http://schemas.microsoft.com/office/powerpoint/2010/main" val="210454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11201400" cy="1325562"/>
          </a:xfrm>
        </p:spPr>
        <p:txBody>
          <a:bodyPr/>
          <a:lstStyle/>
          <a:p>
            <a:r>
              <a:rPr lang="en-US" dirty="0"/>
              <a:t>Exploitation Geo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Some shifts between citizenship vs exploitation</a:t>
            </a:r>
          </a:p>
          <a:p>
            <a:r>
              <a:rPr lang="en-US" dirty="0"/>
              <a:t>For example:</a:t>
            </a:r>
          </a:p>
          <a:p>
            <a:pPr lvl="1"/>
            <a:r>
              <a:rPr lang="en-US" dirty="0"/>
              <a:t>Eastern Europe </a:t>
            </a:r>
            <a:r>
              <a:rPr lang="en-US" dirty="0">
                <a:sym typeface="Wingdings" panose="05000000000000000000" pitchFamily="2" charset="2"/>
              </a:rPr>
              <a:t> Central Europe and Eurasia</a:t>
            </a:r>
          </a:p>
          <a:p>
            <a:pPr lvl="1"/>
            <a:r>
              <a:rPr lang="en-US" dirty="0">
                <a:sym typeface="Wingdings" panose="05000000000000000000" pitchFamily="2" charset="2"/>
              </a:rPr>
              <a:t>Southeast Asia  Middle East</a:t>
            </a:r>
          </a:p>
          <a:p>
            <a:endParaRPr lang="en-US" dirty="0">
              <a:sym typeface="Wingdings" panose="05000000000000000000" pitchFamily="2" charset="2"/>
            </a:endParaRPr>
          </a:p>
          <a:p>
            <a:pPr lvl="1"/>
            <a:endParaRPr lang="en-US" dirty="0">
              <a:sym typeface="Wingdings" panose="05000000000000000000" pitchFamily="2" charset="2"/>
            </a:endParaRPr>
          </a:p>
          <a:p>
            <a:endParaRPr lang="en-US" dirty="0"/>
          </a:p>
        </p:txBody>
      </p:sp>
      <p:pic>
        <p:nvPicPr>
          <p:cNvPr id="2" name="Picture 1">
            <a:extLst>
              <a:ext uri="{FF2B5EF4-FFF2-40B4-BE49-F238E27FC236}">
                <a16:creationId xmlns:a16="http://schemas.microsoft.com/office/drawing/2014/main" id="{4218A7C7-EB17-4B9F-A462-5555736ED981}"/>
              </a:ext>
            </a:extLst>
          </p:cNvPr>
          <p:cNvPicPr>
            <a:picLocks noChangeAspect="1"/>
          </p:cNvPicPr>
          <p:nvPr/>
        </p:nvPicPr>
        <p:blipFill>
          <a:blip r:embed="rId3"/>
          <a:stretch>
            <a:fillRect/>
          </a:stretch>
        </p:blipFill>
        <p:spPr>
          <a:xfrm>
            <a:off x="5180012" y="1752600"/>
            <a:ext cx="6837465" cy="3581400"/>
          </a:xfrm>
          <a:prstGeom prst="rect">
            <a:avLst/>
          </a:prstGeom>
        </p:spPr>
      </p:pic>
    </p:spTree>
    <p:extLst>
      <p:ext uri="{BB962C8B-B14F-4D97-AF65-F5344CB8AC3E}">
        <p14:creationId xmlns:p14="http://schemas.microsoft.com/office/powerpoint/2010/main" val="418631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1812" y="76200"/>
            <a:ext cx="11201400" cy="1325562"/>
          </a:xfrm>
        </p:spPr>
        <p:txBody>
          <a:bodyPr/>
          <a:lstStyle/>
          <a:p>
            <a:r>
              <a:rPr lang="en-US" dirty="0"/>
              <a:t>Exploitation Type </a:t>
            </a:r>
            <a:r>
              <a:rPr lang="en-US" sz="2800" dirty="0"/>
              <a:t>&amp;</a:t>
            </a:r>
            <a:r>
              <a:rPr lang="en-US" dirty="0"/>
              <a:t> Gender</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71348" y="1828800"/>
            <a:ext cx="5105401" cy="41148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Some shifts between citizenship vs exploitation</a:t>
            </a:r>
          </a:p>
          <a:p>
            <a:r>
              <a:rPr lang="en-US" dirty="0"/>
              <a:t>For example:</a:t>
            </a:r>
          </a:p>
          <a:p>
            <a:pPr lvl="1"/>
            <a:r>
              <a:rPr lang="en-US" dirty="0"/>
              <a:t>Eastern Europe </a:t>
            </a:r>
            <a:r>
              <a:rPr lang="en-US" dirty="0">
                <a:sym typeface="Wingdings" panose="05000000000000000000" pitchFamily="2" charset="2"/>
              </a:rPr>
              <a:t> Central Europe and Eurasia</a:t>
            </a:r>
          </a:p>
          <a:p>
            <a:pPr lvl="1"/>
            <a:r>
              <a:rPr lang="en-US" dirty="0">
                <a:sym typeface="Wingdings" panose="05000000000000000000" pitchFamily="2" charset="2"/>
              </a:rPr>
              <a:t>Southeast Asia  Middle East</a:t>
            </a:r>
          </a:p>
          <a:p>
            <a:endParaRPr lang="en-US" dirty="0">
              <a:sym typeface="Wingdings" panose="05000000000000000000" pitchFamily="2" charset="2"/>
            </a:endParaRPr>
          </a:p>
          <a:p>
            <a:pPr lvl="1"/>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C4397E4C-CBB4-4EBA-B900-AB2B7680039A}"/>
              </a:ext>
            </a:extLst>
          </p:cNvPr>
          <p:cNvPicPr>
            <a:picLocks noChangeAspect="1"/>
          </p:cNvPicPr>
          <p:nvPr/>
        </p:nvPicPr>
        <p:blipFill>
          <a:blip r:embed="rId3"/>
          <a:stretch>
            <a:fillRect/>
          </a:stretch>
        </p:blipFill>
        <p:spPr>
          <a:xfrm>
            <a:off x="5383595" y="1600200"/>
            <a:ext cx="6633882" cy="3810000"/>
          </a:xfrm>
          <a:prstGeom prst="rect">
            <a:avLst/>
          </a:prstGeom>
        </p:spPr>
      </p:pic>
    </p:spTree>
    <p:extLst>
      <p:ext uri="{BB962C8B-B14F-4D97-AF65-F5344CB8AC3E}">
        <p14:creationId xmlns:p14="http://schemas.microsoft.com/office/powerpoint/2010/main" val="194961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EF74FD-485C-4B52-B920-2856FBDFC6F7}"/>
              </a:ext>
            </a:extLst>
          </p:cNvPr>
          <p:cNvPicPr>
            <a:picLocks noChangeAspect="1"/>
          </p:cNvPicPr>
          <p:nvPr/>
        </p:nvPicPr>
        <p:blipFill>
          <a:blip r:embed="rId3"/>
          <a:stretch>
            <a:fillRect/>
          </a:stretch>
        </p:blipFill>
        <p:spPr>
          <a:xfrm>
            <a:off x="5924644" y="1265238"/>
            <a:ext cx="6080048" cy="4876800"/>
          </a:xfrm>
          <a:prstGeom prst="rect">
            <a:avLst/>
          </a:prstGeom>
        </p:spPr>
      </p:pic>
      <p:sp>
        <p:nvSpPr>
          <p:cNvPr id="2" name="Title 1">
            <a:extLst>
              <a:ext uri="{FF2B5EF4-FFF2-40B4-BE49-F238E27FC236}">
                <a16:creationId xmlns:a16="http://schemas.microsoft.com/office/drawing/2014/main" id="{93C537A6-51EC-4319-822A-46FF67F4CB84}"/>
              </a:ext>
            </a:extLst>
          </p:cNvPr>
          <p:cNvSpPr>
            <a:spLocks noGrp="1"/>
          </p:cNvSpPr>
          <p:nvPr>
            <p:ph type="title"/>
          </p:nvPr>
        </p:nvSpPr>
        <p:spPr>
          <a:xfrm>
            <a:off x="608012" y="274638"/>
            <a:ext cx="10363202" cy="944562"/>
          </a:xfrm>
        </p:spPr>
        <p:txBody>
          <a:bodyPr/>
          <a:lstStyle/>
          <a:p>
            <a:r>
              <a:rPr lang="en-US" dirty="0"/>
              <a:t>Geo, AGE </a:t>
            </a:r>
            <a:r>
              <a:rPr lang="en-US" sz="2800" dirty="0"/>
              <a:t>&amp;</a:t>
            </a:r>
            <a:r>
              <a:rPr lang="en-US" dirty="0"/>
              <a:t> GEnder</a:t>
            </a:r>
          </a:p>
        </p:txBody>
      </p:sp>
      <p:sp>
        <p:nvSpPr>
          <p:cNvPr id="4" name="Content Placeholder 2">
            <a:extLst>
              <a:ext uri="{FF2B5EF4-FFF2-40B4-BE49-F238E27FC236}">
                <a16:creationId xmlns:a16="http://schemas.microsoft.com/office/drawing/2014/main" id="{E497BB1A-EA4C-47CC-AC3F-6BA448E33B7A}"/>
              </a:ext>
            </a:extLst>
          </p:cNvPr>
          <p:cNvSpPr txBox="1">
            <a:spLocks/>
          </p:cNvSpPr>
          <p:nvPr/>
        </p:nvSpPr>
        <p:spPr>
          <a:xfrm>
            <a:off x="280117" y="1600200"/>
            <a:ext cx="5389663" cy="45418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lvl="1"/>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BCDACAA0-643A-4305-9E2E-FADDF26E94EC}"/>
              </a:ext>
            </a:extLst>
          </p:cNvPr>
          <p:cNvPicPr>
            <a:picLocks noChangeAspect="1"/>
          </p:cNvPicPr>
          <p:nvPr/>
        </p:nvPicPr>
        <p:blipFill>
          <a:blip r:embed="rId4"/>
          <a:stretch>
            <a:fillRect/>
          </a:stretch>
        </p:blipFill>
        <p:spPr>
          <a:xfrm>
            <a:off x="212965" y="1480984"/>
            <a:ext cx="5444169" cy="3134032"/>
          </a:xfrm>
          <a:prstGeom prst="rect">
            <a:avLst/>
          </a:prstGeom>
        </p:spPr>
      </p:pic>
      <p:sp>
        <p:nvSpPr>
          <p:cNvPr id="8" name="TextBox 7">
            <a:extLst>
              <a:ext uri="{FF2B5EF4-FFF2-40B4-BE49-F238E27FC236}">
                <a16:creationId xmlns:a16="http://schemas.microsoft.com/office/drawing/2014/main" id="{132E4893-FA94-4082-9DF6-DAF0A298E0F0}"/>
              </a:ext>
            </a:extLst>
          </p:cNvPr>
          <p:cNvSpPr txBox="1"/>
          <p:nvPr/>
        </p:nvSpPr>
        <p:spPr>
          <a:xfrm>
            <a:off x="160284" y="4876800"/>
            <a:ext cx="5764360" cy="1089529"/>
          </a:xfrm>
          <a:prstGeom prst="rect">
            <a:avLst/>
          </a:prstGeom>
          <a:noFill/>
        </p:spPr>
        <p:txBody>
          <a:bodyPr wrap="square" rtlCol="0">
            <a:spAutoFit/>
          </a:bodyPr>
          <a:lstStyle/>
          <a:p>
            <a:pPr>
              <a:lnSpc>
                <a:spcPct val="90000"/>
              </a:lnSpc>
            </a:pPr>
            <a:r>
              <a:rPr lang="en-US" sz="2400" dirty="0"/>
              <a:t>(heatmaps reflect average ages)</a:t>
            </a:r>
          </a:p>
          <a:p>
            <a:pPr>
              <a:lnSpc>
                <a:spcPct val="90000"/>
              </a:lnSpc>
            </a:pPr>
            <a:endParaRPr lang="en-US" sz="2400" dirty="0"/>
          </a:p>
          <a:p>
            <a:pPr marL="342900" indent="-342900">
              <a:lnSpc>
                <a:spcPct val="90000"/>
              </a:lnSpc>
              <a:buFont typeface="Arial" panose="020B0604020202020204" pitchFamily="34" charset="0"/>
              <a:buChar char="•"/>
            </a:pPr>
            <a:endParaRPr lang="en-US" sz="2400" dirty="0"/>
          </a:p>
        </p:txBody>
      </p:sp>
      <p:sp>
        <p:nvSpPr>
          <p:cNvPr id="9" name="Rectangle: Rounded Corners 8">
            <a:extLst>
              <a:ext uri="{FF2B5EF4-FFF2-40B4-BE49-F238E27FC236}">
                <a16:creationId xmlns:a16="http://schemas.microsoft.com/office/drawing/2014/main" id="{2DCEB632-6101-4CEE-B1B1-C872703960FF}"/>
              </a:ext>
            </a:extLst>
          </p:cNvPr>
          <p:cNvSpPr/>
          <p:nvPr/>
        </p:nvSpPr>
        <p:spPr>
          <a:xfrm>
            <a:off x="876332" y="3871119"/>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0" name="Rectangle: Rounded Corners 9">
            <a:extLst>
              <a:ext uri="{FF2B5EF4-FFF2-40B4-BE49-F238E27FC236}">
                <a16:creationId xmlns:a16="http://schemas.microsoft.com/office/drawing/2014/main" id="{73710EC2-0537-433D-A911-E6DD8E956725}"/>
              </a:ext>
            </a:extLst>
          </p:cNvPr>
          <p:cNvSpPr/>
          <p:nvPr/>
        </p:nvSpPr>
        <p:spPr>
          <a:xfrm>
            <a:off x="861208" y="1707740"/>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1" name="Rectangle: Rounded Corners 10">
            <a:extLst>
              <a:ext uri="{FF2B5EF4-FFF2-40B4-BE49-F238E27FC236}">
                <a16:creationId xmlns:a16="http://schemas.microsoft.com/office/drawing/2014/main" id="{4E65514F-CB77-4366-A7B4-58778E24CAFA}"/>
              </a:ext>
            </a:extLst>
          </p:cNvPr>
          <p:cNvSpPr/>
          <p:nvPr/>
        </p:nvSpPr>
        <p:spPr>
          <a:xfrm>
            <a:off x="7923212" y="1661102"/>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2" name="Rectangle: Rounded Corners 11">
            <a:extLst>
              <a:ext uri="{FF2B5EF4-FFF2-40B4-BE49-F238E27FC236}">
                <a16:creationId xmlns:a16="http://schemas.microsoft.com/office/drawing/2014/main" id="{E77028D5-10D6-44D9-B9FA-3F8D4FA167A3}"/>
              </a:ext>
            </a:extLst>
          </p:cNvPr>
          <p:cNvSpPr/>
          <p:nvPr/>
        </p:nvSpPr>
        <p:spPr>
          <a:xfrm>
            <a:off x="9174175" y="2441646"/>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3" name="Rectangle: Rounded Corners 12">
            <a:extLst>
              <a:ext uri="{FF2B5EF4-FFF2-40B4-BE49-F238E27FC236}">
                <a16:creationId xmlns:a16="http://schemas.microsoft.com/office/drawing/2014/main" id="{4670E5CD-AF1A-4FEA-A276-2ACCB0B17F47}"/>
              </a:ext>
            </a:extLst>
          </p:cNvPr>
          <p:cNvSpPr/>
          <p:nvPr/>
        </p:nvSpPr>
        <p:spPr>
          <a:xfrm>
            <a:off x="8964668" y="2999735"/>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2982F292-2530-4E91-B80D-334A32F79E75}"/>
              </a:ext>
            </a:extLst>
          </p:cNvPr>
          <p:cNvSpPr/>
          <p:nvPr/>
        </p:nvSpPr>
        <p:spPr>
          <a:xfrm>
            <a:off x="10930496" y="4076100"/>
            <a:ext cx="533400"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5" name="TextBox 14">
            <a:extLst>
              <a:ext uri="{FF2B5EF4-FFF2-40B4-BE49-F238E27FC236}">
                <a16:creationId xmlns:a16="http://schemas.microsoft.com/office/drawing/2014/main" id="{E9EA8A4E-1DF4-4C68-AA41-6F5FBD49AF1F}"/>
              </a:ext>
            </a:extLst>
          </p:cNvPr>
          <p:cNvSpPr txBox="1"/>
          <p:nvPr/>
        </p:nvSpPr>
        <p:spPr>
          <a:xfrm>
            <a:off x="7016228" y="403903"/>
            <a:ext cx="2691347"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Younger victims:</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Africa</a:t>
            </a:r>
          </a:p>
        </p:txBody>
      </p:sp>
      <p:sp>
        <p:nvSpPr>
          <p:cNvPr id="16" name="Rectangle: Rounded Corners 15">
            <a:extLst>
              <a:ext uri="{FF2B5EF4-FFF2-40B4-BE49-F238E27FC236}">
                <a16:creationId xmlns:a16="http://schemas.microsoft.com/office/drawing/2014/main" id="{982CA434-0232-43F8-90B5-418612C2A9E2}"/>
              </a:ext>
            </a:extLst>
          </p:cNvPr>
          <p:cNvSpPr/>
          <p:nvPr/>
        </p:nvSpPr>
        <p:spPr>
          <a:xfrm>
            <a:off x="821309" y="3200400"/>
            <a:ext cx="4227479" cy="463219"/>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7" name="Rectangle: Rounded Corners 16">
            <a:extLst>
              <a:ext uri="{FF2B5EF4-FFF2-40B4-BE49-F238E27FC236}">
                <a16:creationId xmlns:a16="http://schemas.microsoft.com/office/drawing/2014/main" id="{B1B30154-A5C6-4E5C-9909-EE614EB22113}"/>
              </a:ext>
            </a:extLst>
          </p:cNvPr>
          <p:cNvSpPr/>
          <p:nvPr/>
        </p:nvSpPr>
        <p:spPr>
          <a:xfrm>
            <a:off x="855212" y="1516099"/>
            <a:ext cx="4227479" cy="357598"/>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8" name="Rectangle: Rounded Corners 17">
            <a:extLst>
              <a:ext uri="{FF2B5EF4-FFF2-40B4-BE49-F238E27FC236}">
                <a16:creationId xmlns:a16="http://schemas.microsoft.com/office/drawing/2014/main" id="{7EF7AED8-CFEE-4DF6-953B-8EAC56CA2CF1}"/>
              </a:ext>
            </a:extLst>
          </p:cNvPr>
          <p:cNvSpPr/>
          <p:nvPr/>
        </p:nvSpPr>
        <p:spPr>
          <a:xfrm>
            <a:off x="7327135" y="1431821"/>
            <a:ext cx="596077" cy="404236"/>
          </a:xfrm>
          <a:prstGeom prst="roundRect">
            <a:avLst/>
          </a:prstGeom>
          <a:noFill/>
          <a:ln w="66675">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9" name="TextBox 18">
            <a:extLst>
              <a:ext uri="{FF2B5EF4-FFF2-40B4-BE49-F238E27FC236}">
                <a16:creationId xmlns:a16="http://schemas.microsoft.com/office/drawing/2014/main" id="{BB86E018-C708-41CE-9E4E-D98F10343054}"/>
              </a:ext>
            </a:extLst>
          </p:cNvPr>
          <p:cNvSpPr txBox="1"/>
          <p:nvPr/>
        </p:nvSpPr>
        <p:spPr>
          <a:xfrm>
            <a:off x="3703114" y="5354507"/>
            <a:ext cx="3153298"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Older victims:</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Asia</a:t>
            </a:r>
          </a:p>
        </p:txBody>
      </p:sp>
    </p:spTree>
    <p:extLst>
      <p:ext uri="{BB962C8B-B14F-4D97-AF65-F5344CB8AC3E}">
        <p14:creationId xmlns:p14="http://schemas.microsoft.com/office/powerpoint/2010/main" val="411555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5"/>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3"/>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4"/>
                                        </p:tgtEl>
                                        <p:attrNameLst>
                                          <p:attrName>style.visibility</p:attrName>
                                        </p:attrNameLst>
                                      </p:cBhvr>
                                      <p:to>
                                        <p:strVal val="hidden"/>
                                      </p:to>
                                    </p:set>
                                  </p:childTnLst>
                                </p:cTn>
                              </p:par>
                              <p:par>
                                <p:cTn id="42" presetID="14"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randombar(horizontal)">
                                      <p:cBhvr>
                                        <p:cTn id="44" dur="500"/>
                                        <p:tgtEl>
                                          <p:spTgt spid="1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randombar(horizontal)">
                                      <p:cBhvr>
                                        <p:cTn id="50" dur="500"/>
                                        <p:tgtEl>
                                          <p:spTgt spid="1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randombar(horizontal)">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animBg="1"/>
      <p:bldP spid="17" grpId="0" animBg="1"/>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6386-13F6-45CD-9B59-915D1898439A}"/>
              </a:ext>
            </a:extLst>
          </p:cNvPr>
          <p:cNvSpPr>
            <a:spLocks noGrp="1"/>
          </p:cNvSpPr>
          <p:nvPr>
            <p:ph type="title"/>
          </p:nvPr>
        </p:nvSpPr>
        <p:spPr>
          <a:xfrm>
            <a:off x="1217614" y="274638"/>
            <a:ext cx="9753600" cy="715962"/>
          </a:xfrm>
        </p:spPr>
        <p:txBody>
          <a:bodyPr/>
          <a:lstStyle/>
          <a:p>
            <a:r>
              <a:rPr lang="en-US" dirty="0"/>
              <a:t>Exploitation type </a:t>
            </a:r>
            <a:r>
              <a:rPr lang="en-US" sz="2800" dirty="0"/>
              <a:t>vs</a:t>
            </a:r>
            <a:r>
              <a:rPr lang="en-US" dirty="0"/>
              <a:t> GEO</a:t>
            </a:r>
          </a:p>
        </p:txBody>
      </p:sp>
      <p:pic>
        <p:nvPicPr>
          <p:cNvPr id="4" name="Picture 3">
            <a:extLst>
              <a:ext uri="{FF2B5EF4-FFF2-40B4-BE49-F238E27FC236}">
                <a16:creationId xmlns:a16="http://schemas.microsoft.com/office/drawing/2014/main" id="{C839F828-532E-4DF4-932C-B8F63DDCC263}"/>
              </a:ext>
            </a:extLst>
          </p:cNvPr>
          <p:cNvPicPr>
            <a:picLocks noChangeAspect="1"/>
          </p:cNvPicPr>
          <p:nvPr/>
        </p:nvPicPr>
        <p:blipFill>
          <a:blip r:embed="rId3"/>
          <a:stretch>
            <a:fillRect/>
          </a:stretch>
        </p:blipFill>
        <p:spPr>
          <a:xfrm>
            <a:off x="6238126" y="2085945"/>
            <a:ext cx="5448300" cy="4497417"/>
          </a:xfrm>
          <a:prstGeom prst="rect">
            <a:avLst/>
          </a:prstGeom>
        </p:spPr>
      </p:pic>
      <p:pic>
        <p:nvPicPr>
          <p:cNvPr id="5" name="Picture 4">
            <a:extLst>
              <a:ext uri="{FF2B5EF4-FFF2-40B4-BE49-F238E27FC236}">
                <a16:creationId xmlns:a16="http://schemas.microsoft.com/office/drawing/2014/main" id="{BB15344D-0E8C-4DFF-9B19-EC09E08499E7}"/>
              </a:ext>
            </a:extLst>
          </p:cNvPr>
          <p:cNvPicPr>
            <a:picLocks noChangeAspect="1"/>
          </p:cNvPicPr>
          <p:nvPr/>
        </p:nvPicPr>
        <p:blipFill>
          <a:blip r:embed="rId4"/>
          <a:stretch>
            <a:fillRect/>
          </a:stretch>
        </p:blipFill>
        <p:spPr>
          <a:xfrm>
            <a:off x="303212" y="2049910"/>
            <a:ext cx="5285442" cy="4343400"/>
          </a:xfrm>
          <a:prstGeom prst="rect">
            <a:avLst/>
          </a:prstGeom>
        </p:spPr>
      </p:pic>
      <p:sp>
        <p:nvSpPr>
          <p:cNvPr id="6" name="TextBox 5">
            <a:extLst>
              <a:ext uri="{FF2B5EF4-FFF2-40B4-BE49-F238E27FC236}">
                <a16:creationId xmlns:a16="http://schemas.microsoft.com/office/drawing/2014/main" id="{6FBA8F4E-2FFB-477F-85B2-94C2CE65ABBD}"/>
              </a:ext>
            </a:extLst>
          </p:cNvPr>
          <p:cNvSpPr txBox="1"/>
          <p:nvPr/>
        </p:nvSpPr>
        <p:spPr>
          <a:xfrm>
            <a:off x="2007254" y="1558413"/>
            <a:ext cx="3581400" cy="424732"/>
          </a:xfrm>
          <a:prstGeom prst="rect">
            <a:avLst/>
          </a:prstGeom>
          <a:noFill/>
        </p:spPr>
        <p:txBody>
          <a:bodyPr wrap="square" rtlCol="0">
            <a:spAutoFit/>
          </a:bodyPr>
          <a:lstStyle/>
          <a:p>
            <a:pPr>
              <a:lnSpc>
                <a:spcPct val="90000"/>
              </a:lnSpc>
            </a:pPr>
            <a:r>
              <a:rPr lang="en-US" sz="2400" b="1" dirty="0"/>
              <a:t>Age</a:t>
            </a:r>
          </a:p>
        </p:txBody>
      </p:sp>
      <p:sp>
        <p:nvSpPr>
          <p:cNvPr id="7" name="TextBox 6">
            <a:extLst>
              <a:ext uri="{FF2B5EF4-FFF2-40B4-BE49-F238E27FC236}">
                <a16:creationId xmlns:a16="http://schemas.microsoft.com/office/drawing/2014/main" id="{0CCD30B9-FF60-402F-BACF-F06CB8B0588A}"/>
              </a:ext>
            </a:extLst>
          </p:cNvPr>
          <p:cNvSpPr txBox="1"/>
          <p:nvPr/>
        </p:nvSpPr>
        <p:spPr>
          <a:xfrm>
            <a:off x="7427555" y="1524000"/>
            <a:ext cx="3581400" cy="424732"/>
          </a:xfrm>
          <a:prstGeom prst="rect">
            <a:avLst/>
          </a:prstGeom>
          <a:noFill/>
        </p:spPr>
        <p:txBody>
          <a:bodyPr wrap="square" rtlCol="0">
            <a:spAutoFit/>
          </a:bodyPr>
          <a:lstStyle/>
          <a:p>
            <a:pPr>
              <a:lnSpc>
                <a:spcPct val="90000"/>
              </a:lnSpc>
            </a:pPr>
            <a:r>
              <a:rPr lang="en-US" sz="2400" b="1" dirty="0"/>
              <a:t>Gender (1 = Female)</a:t>
            </a:r>
          </a:p>
        </p:txBody>
      </p:sp>
      <p:sp>
        <p:nvSpPr>
          <p:cNvPr id="8" name="Rectangle: Rounded Corners 7">
            <a:extLst>
              <a:ext uri="{FF2B5EF4-FFF2-40B4-BE49-F238E27FC236}">
                <a16:creationId xmlns:a16="http://schemas.microsoft.com/office/drawing/2014/main" id="{456A054F-FACE-4EF7-8823-0A46C7C348DA}"/>
              </a:ext>
            </a:extLst>
          </p:cNvPr>
          <p:cNvSpPr/>
          <p:nvPr/>
        </p:nvSpPr>
        <p:spPr>
          <a:xfrm>
            <a:off x="482404" y="2077524"/>
            <a:ext cx="10526551" cy="946868"/>
          </a:xfrm>
          <a:prstGeom prst="roundRect">
            <a:avLst/>
          </a:prstGeom>
          <a:noFill/>
          <a:ln w="50800">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0" name="Rectangle: Rounded Corners 9">
            <a:extLst>
              <a:ext uri="{FF2B5EF4-FFF2-40B4-BE49-F238E27FC236}">
                <a16:creationId xmlns:a16="http://schemas.microsoft.com/office/drawing/2014/main" id="{1D6AE8CD-49BD-46C1-8AEE-BFC621DA190E}"/>
              </a:ext>
            </a:extLst>
          </p:cNvPr>
          <p:cNvSpPr/>
          <p:nvPr/>
        </p:nvSpPr>
        <p:spPr>
          <a:xfrm>
            <a:off x="502399" y="4102695"/>
            <a:ext cx="10526551" cy="946868"/>
          </a:xfrm>
          <a:prstGeom prst="roundRect">
            <a:avLst/>
          </a:prstGeom>
          <a:noFill/>
          <a:ln w="50800">
            <a:solidFill>
              <a:schemeClr val="accent5">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TextBox 13">
            <a:extLst>
              <a:ext uri="{FF2B5EF4-FFF2-40B4-BE49-F238E27FC236}">
                <a16:creationId xmlns:a16="http://schemas.microsoft.com/office/drawing/2014/main" id="{C6A3DB06-A702-416F-81B8-FA6463223068}"/>
              </a:ext>
            </a:extLst>
          </p:cNvPr>
          <p:cNvSpPr txBox="1"/>
          <p:nvPr/>
        </p:nvSpPr>
        <p:spPr>
          <a:xfrm>
            <a:off x="4242980" y="1292780"/>
            <a:ext cx="2691347" cy="757130"/>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Forced Labor:</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older male</a:t>
            </a:r>
          </a:p>
        </p:txBody>
      </p:sp>
      <p:sp>
        <p:nvSpPr>
          <p:cNvPr id="16" name="TextBox 15">
            <a:extLst>
              <a:ext uri="{FF2B5EF4-FFF2-40B4-BE49-F238E27FC236}">
                <a16:creationId xmlns:a16="http://schemas.microsoft.com/office/drawing/2014/main" id="{CDD6DF89-0C2F-438B-AEB8-83968DDAC56D}"/>
              </a:ext>
            </a:extLst>
          </p:cNvPr>
          <p:cNvSpPr txBox="1"/>
          <p:nvPr/>
        </p:nvSpPr>
        <p:spPr>
          <a:xfrm>
            <a:off x="5027612" y="5102505"/>
            <a:ext cx="2691347" cy="1089529"/>
          </a:xfrm>
          <a:prstGeom prst="rect">
            <a:avLst/>
          </a:prstGeom>
          <a:noFill/>
        </p:spPr>
        <p:txBody>
          <a:bodyPr wrap="square" rtlCol="0">
            <a:spAutoFit/>
          </a:bodyPr>
          <a:lstStyle/>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Sexual Exploit:</a:t>
            </a:r>
          </a:p>
          <a:p>
            <a:pPr>
              <a:lnSpc>
                <a:spcPct val="90000"/>
              </a:lnSpc>
            </a:pPr>
            <a:r>
              <a:rPr lang="en-US" sz="2400" b="1" dirty="0">
                <a:solidFill>
                  <a:schemeClr val="accent5">
                    <a:lumMod val="60000"/>
                    <a:lumOff val="40000"/>
                  </a:schemeClr>
                </a:solidFill>
                <a:effectLst>
                  <a:outerShdw blurRad="50800" dist="50800" dir="5400000" algn="ctr" rotWithShape="0">
                    <a:schemeClr val="accent5">
                      <a:lumMod val="75000"/>
                    </a:schemeClr>
                  </a:outerShdw>
                </a:effectLst>
              </a:rPr>
              <a:t>Younger female</a:t>
            </a:r>
          </a:p>
          <a:p>
            <a:pPr>
              <a:lnSpc>
                <a:spcPct val="90000"/>
              </a:lnSpc>
            </a:pPr>
            <a:endParaRPr lang="en-US" sz="2400" b="1" dirty="0">
              <a:solidFill>
                <a:schemeClr val="accent5">
                  <a:lumMod val="60000"/>
                  <a:lumOff val="40000"/>
                </a:schemeClr>
              </a:solidFill>
              <a:effectLst>
                <a:outerShdw blurRad="50800" dist="50800" dir="5400000" algn="ctr" rotWithShape="0">
                  <a:schemeClr val="accent5">
                    <a:lumMod val="75000"/>
                  </a:schemeClr>
                </a:outerShdw>
              </a:effectLst>
            </a:endParaRPr>
          </a:p>
        </p:txBody>
      </p:sp>
    </p:spTree>
    <p:extLst>
      <p:ext uri="{BB962C8B-B14F-4D97-AF65-F5344CB8AC3E}">
        <p14:creationId xmlns:p14="http://schemas.microsoft.com/office/powerpoint/2010/main" val="270568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4" grpId="0"/>
      <p:bldP spid="14" grpId="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E7E3-F759-4BED-ACE2-B6D770D4FDB5}"/>
              </a:ext>
            </a:extLst>
          </p:cNvPr>
          <p:cNvSpPr>
            <a:spLocks noGrp="1"/>
          </p:cNvSpPr>
          <p:nvPr>
            <p:ph type="title"/>
          </p:nvPr>
        </p:nvSpPr>
        <p:spPr>
          <a:xfrm>
            <a:off x="1217614" y="274638"/>
            <a:ext cx="9753600" cy="944562"/>
          </a:xfrm>
        </p:spPr>
        <p:txBody>
          <a:bodyPr/>
          <a:lstStyle/>
          <a:p>
            <a:r>
              <a:rPr lang="en-US" dirty="0"/>
              <a:t>correlation</a:t>
            </a:r>
          </a:p>
        </p:txBody>
      </p:sp>
      <p:pic>
        <p:nvPicPr>
          <p:cNvPr id="3" name="Picture 2">
            <a:extLst>
              <a:ext uri="{FF2B5EF4-FFF2-40B4-BE49-F238E27FC236}">
                <a16:creationId xmlns:a16="http://schemas.microsoft.com/office/drawing/2014/main" id="{AB12B1AF-878B-419B-A83E-FEF4C6C9F58E}"/>
              </a:ext>
            </a:extLst>
          </p:cNvPr>
          <p:cNvPicPr>
            <a:picLocks noChangeAspect="1"/>
          </p:cNvPicPr>
          <p:nvPr/>
        </p:nvPicPr>
        <p:blipFill>
          <a:blip r:embed="rId2"/>
          <a:stretch>
            <a:fillRect/>
          </a:stretch>
        </p:blipFill>
        <p:spPr>
          <a:xfrm>
            <a:off x="8456612" y="994236"/>
            <a:ext cx="2990850" cy="2895600"/>
          </a:xfrm>
          <a:prstGeom prst="rect">
            <a:avLst/>
          </a:prstGeom>
        </p:spPr>
      </p:pic>
      <p:pic>
        <p:nvPicPr>
          <p:cNvPr id="4" name="Picture 3">
            <a:extLst>
              <a:ext uri="{FF2B5EF4-FFF2-40B4-BE49-F238E27FC236}">
                <a16:creationId xmlns:a16="http://schemas.microsoft.com/office/drawing/2014/main" id="{39AC9C0A-DDAD-429A-AA02-A265A345EB45}"/>
              </a:ext>
            </a:extLst>
          </p:cNvPr>
          <p:cNvPicPr>
            <a:picLocks noChangeAspect="1"/>
          </p:cNvPicPr>
          <p:nvPr/>
        </p:nvPicPr>
        <p:blipFill>
          <a:blip r:embed="rId3"/>
          <a:stretch>
            <a:fillRect/>
          </a:stretch>
        </p:blipFill>
        <p:spPr>
          <a:xfrm>
            <a:off x="227012" y="4415964"/>
            <a:ext cx="11544300" cy="2152650"/>
          </a:xfrm>
          <a:prstGeom prst="rect">
            <a:avLst/>
          </a:prstGeom>
        </p:spPr>
      </p:pic>
      <p:pic>
        <p:nvPicPr>
          <p:cNvPr id="5" name="Picture 4">
            <a:extLst>
              <a:ext uri="{FF2B5EF4-FFF2-40B4-BE49-F238E27FC236}">
                <a16:creationId xmlns:a16="http://schemas.microsoft.com/office/drawing/2014/main" id="{93275C77-F57B-4ADA-BEB5-D3965951B46D}"/>
              </a:ext>
            </a:extLst>
          </p:cNvPr>
          <p:cNvPicPr>
            <a:picLocks noChangeAspect="1"/>
          </p:cNvPicPr>
          <p:nvPr/>
        </p:nvPicPr>
        <p:blipFill>
          <a:blip r:embed="rId4"/>
          <a:stretch>
            <a:fillRect/>
          </a:stretch>
        </p:blipFill>
        <p:spPr>
          <a:xfrm>
            <a:off x="379412" y="1957054"/>
            <a:ext cx="6924675" cy="1447800"/>
          </a:xfrm>
          <a:prstGeom prst="rect">
            <a:avLst/>
          </a:prstGeom>
        </p:spPr>
      </p:pic>
      <p:sp>
        <p:nvSpPr>
          <p:cNvPr id="6" name="Rectangle: Rounded Corners 5">
            <a:extLst>
              <a:ext uri="{FF2B5EF4-FFF2-40B4-BE49-F238E27FC236}">
                <a16:creationId xmlns:a16="http://schemas.microsoft.com/office/drawing/2014/main" id="{B6B540CB-91C9-417A-8956-E6B24CF38A44}"/>
              </a:ext>
            </a:extLst>
          </p:cNvPr>
          <p:cNvSpPr/>
          <p:nvPr/>
        </p:nvSpPr>
        <p:spPr>
          <a:xfrm>
            <a:off x="10056812" y="3453209"/>
            <a:ext cx="11430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7" name="Rectangle: Rounded Corners 6">
            <a:extLst>
              <a:ext uri="{FF2B5EF4-FFF2-40B4-BE49-F238E27FC236}">
                <a16:creationId xmlns:a16="http://schemas.microsoft.com/office/drawing/2014/main" id="{C1F3656E-3EC3-4506-A7E4-8861DA0B6B99}"/>
              </a:ext>
            </a:extLst>
          </p:cNvPr>
          <p:cNvSpPr/>
          <p:nvPr/>
        </p:nvSpPr>
        <p:spPr>
          <a:xfrm>
            <a:off x="3776269" y="3148347"/>
            <a:ext cx="11430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Rectangle: Rounded Corners 7">
            <a:extLst>
              <a:ext uri="{FF2B5EF4-FFF2-40B4-BE49-F238E27FC236}">
                <a16:creationId xmlns:a16="http://schemas.microsoft.com/office/drawing/2014/main" id="{9EC8E4D2-D387-4FBC-892A-16655857692E}"/>
              </a:ext>
            </a:extLst>
          </p:cNvPr>
          <p:cNvSpPr/>
          <p:nvPr/>
        </p:nvSpPr>
        <p:spPr>
          <a:xfrm>
            <a:off x="10437812" y="1786398"/>
            <a:ext cx="838200"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04649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 y="0"/>
            <a:ext cx="12188825" cy="731101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20E4355-99EA-4310-BFF3-BB701BB3BA26}"/>
              </a:ext>
            </a:extLst>
          </p:cNvPr>
          <p:cNvSpPr txBox="1">
            <a:spLocks/>
          </p:cNvSpPr>
          <p:nvPr/>
        </p:nvSpPr>
        <p:spPr>
          <a:xfrm>
            <a:off x="5484812" y="5105400"/>
            <a:ext cx="60198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r"/>
            <a:r>
              <a:rPr lang="en-US" dirty="0">
                <a:solidFill>
                  <a:schemeClr val="bg1"/>
                </a:solidFill>
              </a:rPr>
              <a:t>Predictive modeling</a:t>
            </a:r>
          </a:p>
          <a:p>
            <a:pPr algn="r"/>
            <a:r>
              <a:rPr lang="en-US" dirty="0">
                <a:solidFill>
                  <a:schemeClr val="bg1"/>
                </a:solidFill>
              </a:rPr>
              <a:t>&amp; Results</a:t>
            </a:r>
          </a:p>
        </p:txBody>
      </p:sp>
    </p:spTree>
    <p:extLst>
      <p:ext uri="{BB962C8B-B14F-4D97-AF65-F5344CB8AC3E}">
        <p14:creationId xmlns:p14="http://schemas.microsoft.com/office/powerpoint/2010/main" val="382492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5612" y="152400"/>
            <a:ext cx="10515600" cy="990600"/>
          </a:xfrm>
        </p:spPr>
        <p:txBody>
          <a:bodyPr/>
          <a:lstStyle/>
          <a:p>
            <a:r>
              <a:rPr lang="en-US" dirty="0"/>
              <a:t>Objective:</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4300896" y="4038600"/>
            <a:ext cx="3124200" cy="19050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1800" dirty="0"/>
              <a:t>Multinomial Logistic Regression</a:t>
            </a:r>
          </a:p>
          <a:p>
            <a:r>
              <a:rPr lang="en-US" sz="1800" dirty="0"/>
              <a:t>Random Forest Classifier</a:t>
            </a:r>
          </a:p>
          <a:p>
            <a:r>
              <a:rPr lang="en-US" sz="1800" dirty="0"/>
              <a:t>(One-vs-All Classifier)</a:t>
            </a:r>
          </a:p>
          <a:p>
            <a:endParaRPr lang="en-US" dirty="0"/>
          </a:p>
        </p:txBody>
      </p:sp>
      <p:sp>
        <p:nvSpPr>
          <p:cNvPr id="4" name="Rectangle 3">
            <a:extLst>
              <a:ext uri="{FF2B5EF4-FFF2-40B4-BE49-F238E27FC236}">
                <a16:creationId xmlns:a16="http://schemas.microsoft.com/office/drawing/2014/main" id="{BC97EF24-F521-4817-8F3B-D66EAFB567AB}"/>
              </a:ext>
            </a:extLst>
          </p:cNvPr>
          <p:cNvSpPr/>
          <p:nvPr/>
        </p:nvSpPr>
        <p:spPr>
          <a:xfrm>
            <a:off x="4570413" y="2147169"/>
            <a:ext cx="2286000" cy="1752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algorithms</a:t>
            </a:r>
          </a:p>
        </p:txBody>
      </p:sp>
      <p:sp>
        <p:nvSpPr>
          <p:cNvPr id="5" name="Arrow: Right 4">
            <a:extLst>
              <a:ext uri="{FF2B5EF4-FFF2-40B4-BE49-F238E27FC236}">
                <a16:creationId xmlns:a16="http://schemas.microsoft.com/office/drawing/2014/main" id="{9C9C9FA3-4C86-4D65-A0D1-312CA9C6372E}"/>
              </a:ext>
            </a:extLst>
          </p:cNvPr>
          <p:cNvSpPr/>
          <p:nvPr/>
        </p:nvSpPr>
        <p:spPr>
          <a:xfrm>
            <a:off x="3275013" y="2775819"/>
            <a:ext cx="990600" cy="4953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8" name="Arrow: Right 7">
            <a:extLst>
              <a:ext uri="{FF2B5EF4-FFF2-40B4-BE49-F238E27FC236}">
                <a16:creationId xmlns:a16="http://schemas.microsoft.com/office/drawing/2014/main" id="{A5379D51-55A8-4537-AA99-929B462FE1C4}"/>
              </a:ext>
            </a:extLst>
          </p:cNvPr>
          <p:cNvSpPr/>
          <p:nvPr/>
        </p:nvSpPr>
        <p:spPr>
          <a:xfrm>
            <a:off x="7161213" y="2790567"/>
            <a:ext cx="1143000" cy="488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E2FDE30F-8013-41DA-8F5D-77FF7AC2DE97}"/>
              </a:ext>
            </a:extLst>
          </p:cNvPr>
          <p:cNvSpPr txBox="1"/>
          <p:nvPr/>
        </p:nvSpPr>
        <p:spPr>
          <a:xfrm>
            <a:off x="434359" y="1693011"/>
            <a:ext cx="3276599" cy="4413516"/>
          </a:xfrm>
          <a:prstGeom prst="rect">
            <a:avLst/>
          </a:prstGeom>
          <a:noFill/>
        </p:spPr>
        <p:txBody>
          <a:bodyPr wrap="square" rtlCol="0">
            <a:spAutoFit/>
          </a:bodyPr>
          <a:lstStyle/>
          <a:p>
            <a:pPr>
              <a:lnSpc>
                <a:spcPct val="90000"/>
              </a:lnSpc>
            </a:pPr>
            <a:r>
              <a:rPr lang="en-US" sz="2400" b="1" dirty="0"/>
              <a:t>Input Variables: </a:t>
            </a:r>
          </a:p>
          <a:p>
            <a:pPr marL="342900" indent="-342900">
              <a:lnSpc>
                <a:spcPct val="90000"/>
              </a:lnSpc>
              <a:buFont typeface="Arial" panose="020B0604020202020204" pitchFamily="34" charset="0"/>
              <a:buChar char="•"/>
            </a:pPr>
            <a:r>
              <a:rPr lang="en-US" sz="2400" dirty="0"/>
              <a:t>Demographic</a:t>
            </a:r>
          </a:p>
          <a:p>
            <a:pPr lvl="1">
              <a:lnSpc>
                <a:spcPct val="90000"/>
              </a:lnSpc>
            </a:pPr>
            <a:r>
              <a:rPr lang="en-US" sz="2400" i="1" dirty="0">
                <a:solidFill>
                  <a:schemeClr val="accent1">
                    <a:lumMod val="75000"/>
                  </a:schemeClr>
                </a:solidFill>
              </a:rPr>
              <a:t>Age</a:t>
            </a:r>
          </a:p>
          <a:p>
            <a:pPr lvl="1">
              <a:lnSpc>
                <a:spcPct val="90000"/>
              </a:lnSpc>
            </a:pPr>
            <a:r>
              <a:rPr lang="en-US" sz="2400" i="1" dirty="0">
                <a:solidFill>
                  <a:schemeClr val="accent1">
                    <a:lumMod val="75000"/>
                  </a:schemeClr>
                </a:solidFill>
              </a:rPr>
              <a:t>Gender</a:t>
            </a:r>
          </a:p>
          <a:p>
            <a:pPr lvl="1">
              <a:lnSpc>
                <a:spcPct val="90000"/>
              </a:lnSpc>
            </a:pPr>
            <a:r>
              <a:rPr lang="en-US" sz="2400" i="1" dirty="0">
                <a:solidFill>
                  <a:schemeClr val="accent1">
                    <a:lumMod val="75000"/>
                  </a:schemeClr>
                </a:solidFill>
              </a:rPr>
              <a:t>Citizenship</a:t>
            </a:r>
          </a:p>
          <a:p>
            <a:pPr lvl="1">
              <a:lnSpc>
                <a:spcPct val="90000"/>
              </a:lnSpc>
            </a:pPr>
            <a:endParaRPr lang="en-US" sz="2400" dirty="0"/>
          </a:p>
          <a:p>
            <a:pPr marL="342900" indent="-342900">
              <a:lnSpc>
                <a:spcPct val="90000"/>
              </a:lnSpc>
              <a:buFont typeface="Arial" panose="020B0604020202020204" pitchFamily="34" charset="0"/>
              <a:buChar char="•"/>
            </a:pPr>
            <a:r>
              <a:rPr lang="en-US" sz="2400" dirty="0"/>
              <a:t>Recruiter Relationship</a:t>
            </a:r>
          </a:p>
          <a:p>
            <a:pPr lvl="1">
              <a:lnSpc>
                <a:spcPct val="90000"/>
              </a:lnSpc>
            </a:pPr>
            <a:r>
              <a:rPr lang="en-US" sz="2400" i="1" dirty="0">
                <a:solidFill>
                  <a:schemeClr val="accent1">
                    <a:lumMod val="75000"/>
                  </a:schemeClr>
                </a:solidFill>
              </a:rPr>
              <a:t>Friend</a:t>
            </a:r>
          </a:p>
          <a:p>
            <a:pPr lvl="1">
              <a:lnSpc>
                <a:spcPct val="90000"/>
              </a:lnSpc>
            </a:pPr>
            <a:r>
              <a:rPr lang="en-US" sz="2400" i="1" dirty="0">
                <a:solidFill>
                  <a:schemeClr val="accent1">
                    <a:lumMod val="75000"/>
                  </a:schemeClr>
                </a:solidFill>
              </a:rPr>
              <a:t>Family</a:t>
            </a:r>
          </a:p>
          <a:p>
            <a:pPr lvl="1">
              <a:lnSpc>
                <a:spcPct val="90000"/>
              </a:lnSpc>
            </a:pPr>
            <a:r>
              <a:rPr lang="en-US" sz="2400" i="1" dirty="0">
                <a:solidFill>
                  <a:schemeClr val="accent1">
                    <a:lumMod val="75000"/>
                  </a:schemeClr>
                </a:solidFill>
              </a:rPr>
              <a:t>Intimate Partner</a:t>
            </a:r>
          </a:p>
          <a:p>
            <a:pPr lvl="1">
              <a:lnSpc>
                <a:spcPct val="90000"/>
              </a:lnSpc>
            </a:pPr>
            <a:r>
              <a:rPr lang="en-US" sz="2400" i="1" dirty="0">
                <a:solidFill>
                  <a:schemeClr val="accent1">
                    <a:lumMod val="75000"/>
                  </a:schemeClr>
                </a:solidFill>
              </a:rPr>
              <a:t>Other</a:t>
            </a:r>
          </a:p>
          <a:p>
            <a:pPr>
              <a:lnSpc>
                <a:spcPct val="90000"/>
              </a:lnSpc>
            </a:pPr>
            <a:endParaRPr lang="en-US" sz="2400" dirty="0"/>
          </a:p>
        </p:txBody>
      </p:sp>
      <p:sp>
        <p:nvSpPr>
          <p:cNvPr id="9" name="TextBox 8">
            <a:extLst>
              <a:ext uri="{FF2B5EF4-FFF2-40B4-BE49-F238E27FC236}">
                <a16:creationId xmlns:a16="http://schemas.microsoft.com/office/drawing/2014/main" id="{26F289ED-34C0-41D2-A9E0-2A549A50DB80}"/>
              </a:ext>
            </a:extLst>
          </p:cNvPr>
          <p:cNvSpPr txBox="1"/>
          <p:nvPr/>
        </p:nvSpPr>
        <p:spPr>
          <a:xfrm>
            <a:off x="8477867" y="1903574"/>
            <a:ext cx="3276599" cy="2751522"/>
          </a:xfrm>
          <a:prstGeom prst="rect">
            <a:avLst/>
          </a:prstGeom>
          <a:noFill/>
        </p:spPr>
        <p:txBody>
          <a:bodyPr wrap="square" rtlCol="0">
            <a:spAutoFit/>
          </a:bodyPr>
          <a:lstStyle/>
          <a:p>
            <a:pPr>
              <a:lnSpc>
                <a:spcPct val="90000"/>
              </a:lnSpc>
            </a:pPr>
            <a:r>
              <a:rPr lang="en-US" sz="2400" b="1" dirty="0"/>
              <a:t>Output Variables: </a:t>
            </a:r>
          </a:p>
          <a:p>
            <a:pPr marL="342900" indent="-342900">
              <a:lnSpc>
                <a:spcPct val="90000"/>
              </a:lnSpc>
              <a:buFont typeface="Arial" panose="020B0604020202020204" pitchFamily="34" charset="0"/>
              <a:buChar char="•"/>
            </a:pPr>
            <a:r>
              <a:rPr lang="en-US" sz="2400" dirty="0">
                <a:solidFill>
                  <a:schemeClr val="accent6">
                    <a:lumMod val="75000"/>
                  </a:schemeClr>
                </a:solidFill>
              </a:rPr>
              <a:t>Exploitation Geo</a:t>
            </a:r>
          </a:p>
          <a:p>
            <a:pPr marL="342900" indent="-342900">
              <a:lnSpc>
                <a:spcPct val="90000"/>
              </a:lnSpc>
              <a:buFont typeface="Arial" panose="020B0604020202020204" pitchFamily="34" charset="0"/>
              <a:buChar char="•"/>
            </a:pPr>
            <a:r>
              <a:rPr lang="en-US" sz="2400" dirty="0">
                <a:solidFill>
                  <a:schemeClr val="accent6">
                    <a:lumMod val="75000"/>
                  </a:schemeClr>
                </a:solidFill>
              </a:rPr>
              <a:t>Exploitation Type</a:t>
            </a:r>
          </a:p>
          <a:p>
            <a:pPr marL="342900" indent="-342900">
              <a:lnSpc>
                <a:spcPct val="90000"/>
              </a:lnSpc>
              <a:buFont typeface="Arial" panose="020B0604020202020204" pitchFamily="34" charset="0"/>
              <a:buChar char="•"/>
            </a:pPr>
            <a:r>
              <a:rPr lang="en-US" sz="2400" dirty="0">
                <a:solidFill>
                  <a:schemeClr val="accent6">
                    <a:lumMod val="75000"/>
                  </a:schemeClr>
                </a:solidFill>
              </a:rPr>
              <a:t>Means of Control</a:t>
            </a:r>
          </a:p>
          <a:p>
            <a:pPr marL="342900" indent="-342900">
              <a:lnSpc>
                <a:spcPct val="90000"/>
              </a:lnSpc>
              <a:buFont typeface="Arial" panose="020B0604020202020204" pitchFamily="34" charset="0"/>
              <a:buChar char="•"/>
            </a:pPr>
            <a:r>
              <a:rPr lang="en-US" sz="2400" dirty="0">
                <a:solidFill>
                  <a:schemeClr val="accent6">
                    <a:lumMod val="75000"/>
                  </a:schemeClr>
                </a:solidFill>
              </a:rPr>
              <a:t>Type of Labor</a:t>
            </a:r>
          </a:p>
          <a:p>
            <a:pPr marL="342900" indent="-342900">
              <a:lnSpc>
                <a:spcPct val="90000"/>
              </a:lnSpc>
              <a:buFont typeface="Arial" panose="020B0604020202020204" pitchFamily="34" charset="0"/>
              <a:buChar char="•"/>
            </a:pPr>
            <a:r>
              <a:rPr lang="en-US" sz="2400" dirty="0">
                <a:solidFill>
                  <a:schemeClr val="accent6">
                    <a:lumMod val="75000"/>
                  </a:schemeClr>
                </a:solidFill>
              </a:rPr>
              <a:t>Type of Sex Exploitation</a:t>
            </a:r>
          </a:p>
          <a:p>
            <a:pPr>
              <a:lnSpc>
                <a:spcPct val="90000"/>
              </a:lnSpc>
            </a:pPr>
            <a:endParaRPr lang="en-US" sz="2400" dirty="0"/>
          </a:p>
        </p:txBody>
      </p:sp>
    </p:spTree>
    <p:extLst>
      <p:ext uri="{BB962C8B-B14F-4D97-AF65-F5344CB8AC3E}">
        <p14:creationId xmlns:p14="http://schemas.microsoft.com/office/powerpoint/2010/main" val="23175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8" grpId="0" animBg="1"/>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04151108-C328-4E6D-8A25-FD88395DC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E0F6BB9-7112-4D54-B54A-E58659DB85CF}"/>
              </a:ext>
            </a:extLst>
          </p:cNvPr>
          <p:cNvSpPr txBox="1">
            <a:spLocks/>
          </p:cNvSpPr>
          <p:nvPr/>
        </p:nvSpPr>
        <p:spPr>
          <a:xfrm>
            <a:off x="150812" y="152400"/>
            <a:ext cx="43434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A story…</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1) Predicting: Exploitation region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0.874</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pic>
        <p:nvPicPr>
          <p:cNvPr id="9" name="Picture 8">
            <a:extLst>
              <a:ext uri="{FF2B5EF4-FFF2-40B4-BE49-F238E27FC236}">
                <a16:creationId xmlns:a16="http://schemas.microsoft.com/office/drawing/2014/main" id="{57207751-063A-4467-81FA-F83D098BF675}"/>
              </a:ext>
            </a:extLst>
          </p:cNvPr>
          <p:cNvPicPr>
            <a:picLocks noChangeAspect="1"/>
          </p:cNvPicPr>
          <p:nvPr/>
        </p:nvPicPr>
        <p:blipFill>
          <a:blip r:embed="rId3"/>
          <a:stretch>
            <a:fillRect/>
          </a:stretch>
        </p:blipFill>
        <p:spPr>
          <a:xfrm>
            <a:off x="823452" y="2458477"/>
            <a:ext cx="2667000" cy="4302892"/>
          </a:xfrm>
          <a:prstGeom prst="rect">
            <a:avLst/>
          </a:prstGeom>
        </p:spPr>
      </p:pic>
      <p:cxnSp>
        <p:nvCxnSpPr>
          <p:cNvPr id="11" name="Straight Connector 10">
            <a:extLst>
              <a:ext uri="{FF2B5EF4-FFF2-40B4-BE49-F238E27FC236}">
                <a16:creationId xmlns:a16="http://schemas.microsoft.com/office/drawing/2014/main" id="{729F1920-483B-4800-B2DB-E2634CF5C652}"/>
              </a:ext>
            </a:extLst>
          </p:cNvPr>
          <p:cNvCxnSpPr/>
          <p:nvPr/>
        </p:nvCxnSpPr>
        <p:spPr>
          <a:xfrm>
            <a:off x="5180012" y="10923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332412" y="1107065"/>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0.887</a:t>
            </a:r>
          </a:p>
        </p:txBody>
      </p:sp>
      <p:pic>
        <p:nvPicPr>
          <p:cNvPr id="13" name="Picture 12">
            <a:extLst>
              <a:ext uri="{FF2B5EF4-FFF2-40B4-BE49-F238E27FC236}">
                <a16:creationId xmlns:a16="http://schemas.microsoft.com/office/drawing/2014/main" id="{909370DC-16C8-4EA3-9939-746E66A9F73A}"/>
              </a:ext>
            </a:extLst>
          </p:cNvPr>
          <p:cNvPicPr>
            <a:picLocks noChangeAspect="1"/>
          </p:cNvPicPr>
          <p:nvPr/>
        </p:nvPicPr>
        <p:blipFill>
          <a:blip r:embed="rId4"/>
          <a:stretch>
            <a:fillRect/>
          </a:stretch>
        </p:blipFill>
        <p:spPr>
          <a:xfrm>
            <a:off x="5675312" y="1864195"/>
            <a:ext cx="5848085" cy="3047032"/>
          </a:xfrm>
          <a:prstGeom prst="rect">
            <a:avLst/>
          </a:prstGeom>
        </p:spPr>
      </p:pic>
      <p:sp>
        <p:nvSpPr>
          <p:cNvPr id="14" name="TextBox 13">
            <a:extLst>
              <a:ext uri="{FF2B5EF4-FFF2-40B4-BE49-F238E27FC236}">
                <a16:creationId xmlns:a16="http://schemas.microsoft.com/office/drawing/2014/main" id="{6291C854-1AB9-45A6-A091-A13E65D1F397}"/>
              </a:ext>
            </a:extLst>
          </p:cNvPr>
          <p:cNvSpPr txBox="1"/>
          <p:nvPr/>
        </p:nvSpPr>
        <p:spPr>
          <a:xfrm>
            <a:off x="5332412" y="5029200"/>
            <a:ext cx="6553194"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Probabilities:</a:t>
            </a:r>
          </a:p>
          <a:p>
            <a:pPr>
              <a:lnSpc>
                <a:spcPct val="90000"/>
              </a:lnSpc>
            </a:pPr>
            <a:r>
              <a:rPr lang="en-US" sz="2400" dirty="0"/>
              <a:t>  P(North America|Female) = 0.64</a:t>
            </a:r>
          </a:p>
          <a:p>
            <a:pPr>
              <a:lnSpc>
                <a:spcPct val="90000"/>
              </a:lnSpc>
            </a:pPr>
            <a:r>
              <a:rPr lang="en-US" sz="2400" dirty="0"/>
              <a:t>  P(North America | Adult) = 0.44</a:t>
            </a:r>
          </a:p>
          <a:p>
            <a:pPr>
              <a:lnSpc>
                <a:spcPct val="90000"/>
              </a:lnSpc>
            </a:pPr>
            <a:r>
              <a:rPr lang="en-US" sz="2400" dirty="0"/>
              <a:t>  P(North America | Minor) = 0.76</a:t>
            </a:r>
          </a:p>
          <a:p>
            <a:pPr>
              <a:lnSpc>
                <a:spcPct val="90000"/>
              </a:lnSpc>
            </a:pPr>
            <a:r>
              <a:rPr lang="en-US" sz="2400" dirty="0"/>
              <a:t>  P(SE Asia | SE Asia) = 0.64</a:t>
            </a:r>
          </a:p>
        </p:txBody>
      </p:sp>
    </p:spTree>
    <p:extLst>
      <p:ext uri="{BB962C8B-B14F-4D97-AF65-F5344CB8AC3E}">
        <p14:creationId xmlns:p14="http://schemas.microsoft.com/office/powerpoint/2010/main" val="371840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2) Predicting: Type </a:t>
            </a:r>
            <a:r>
              <a:rPr lang="en-US" sz="2800" dirty="0"/>
              <a:t>of</a:t>
            </a:r>
            <a:r>
              <a:rPr lang="en-US" dirty="0"/>
              <a:t> Exploitation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0.915</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408612" y="1155759"/>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690930" y="1063759"/>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0.937</a:t>
            </a:r>
          </a:p>
        </p:txBody>
      </p:sp>
      <p:pic>
        <p:nvPicPr>
          <p:cNvPr id="2" name="Picture 1">
            <a:extLst>
              <a:ext uri="{FF2B5EF4-FFF2-40B4-BE49-F238E27FC236}">
                <a16:creationId xmlns:a16="http://schemas.microsoft.com/office/drawing/2014/main" id="{8939567E-FF72-4A73-9527-88780365D556}"/>
              </a:ext>
            </a:extLst>
          </p:cNvPr>
          <p:cNvPicPr>
            <a:picLocks noChangeAspect="1"/>
          </p:cNvPicPr>
          <p:nvPr/>
        </p:nvPicPr>
        <p:blipFill>
          <a:blip r:embed="rId3"/>
          <a:stretch>
            <a:fillRect/>
          </a:stretch>
        </p:blipFill>
        <p:spPr>
          <a:xfrm>
            <a:off x="84168" y="2639607"/>
            <a:ext cx="5233346" cy="1322793"/>
          </a:xfrm>
          <a:prstGeom prst="rect">
            <a:avLst/>
          </a:prstGeom>
        </p:spPr>
      </p:pic>
      <p:pic>
        <p:nvPicPr>
          <p:cNvPr id="3" name="Picture 2">
            <a:extLst>
              <a:ext uri="{FF2B5EF4-FFF2-40B4-BE49-F238E27FC236}">
                <a16:creationId xmlns:a16="http://schemas.microsoft.com/office/drawing/2014/main" id="{CC0674BD-7ACE-4545-840D-AF0E8C449B71}"/>
              </a:ext>
            </a:extLst>
          </p:cNvPr>
          <p:cNvPicPr>
            <a:picLocks noChangeAspect="1"/>
          </p:cNvPicPr>
          <p:nvPr/>
        </p:nvPicPr>
        <p:blipFill>
          <a:blip r:embed="rId4"/>
          <a:stretch>
            <a:fillRect/>
          </a:stretch>
        </p:blipFill>
        <p:spPr>
          <a:xfrm>
            <a:off x="1141412" y="4191000"/>
            <a:ext cx="2930091" cy="1981200"/>
          </a:xfrm>
          <a:prstGeom prst="rect">
            <a:avLst/>
          </a:prstGeom>
        </p:spPr>
      </p:pic>
      <p:sp>
        <p:nvSpPr>
          <p:cNvPr id="10" name="Rectangle: Rounded Corners 9">
            <a:extLst>
              <a:ext uri="{FF2B5EF4-FFF2-40B4-BE49-F238E27FC236}">
                <a16:creationId xmlns:a16="http://schemas.microsoft.com/office/drawing/2014/main" id="{C4792A37-4843-4773-8FCE-86CD8CBD580E}"/>
              </a:ext>
            </a:extLst>
          </p:cNvPr>
          <p:cNvSpPr/>
          <p:nvPr/>
        </p:nvSpPr>
        <p:spPr>
          <a:xfrm>
            <a:off x="1220569" y="4572000"/>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B353BDF1-28BA-4348-94B1-5C061B33BE2F}"/>
              </a:ext>
            </a:extLst>
          </p:cNvPr>
          <p:cNvSpPr/>
          <p:nvPr/>
        </p:nvSpPr>
        <p:spPr>
          <a:xfrm>
            <a:off x="1220569" y="5855110"/>
            <a:ext cx="2793337"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pic>
        <p:nvPicPr>
          <p:cNvPr id="4" name="Picture 3">
            <a:extLst>
              <a:ext uri="{FF2B5EF4-FFF2-40B4-BE49-F238E27FC236}">
                <a16:creationId xmlns:a16="http://schemas.microsoft.com/office/drawing/2014/main" id="{001A1907-AA15-402C-8BAC-60D58F2C182F}"/>
              </a:ext>
            </a:extLst>
          </p:cNvPr>
          <p:cNvPicPr>
            <a:picLocks noChangeAspect="1"/>
          </p:cNvPicPr>
          <p:nvPr/>
        </p:nvPicPr>
        <p:blipFill>
          <a:blip r:embed="rId5"/>
          <a:stretch>
            <a:fillRect/>
          </a:stretch>
        </p:blipFill>
        <p:spPr>
          <a:xfrm>
            <a:off x="5865812" y="1803282"/>
            <a:ext cx="5737475" cy="3006567"/>
          </a:xfrm>
          <a:prstGeom prst="rect">
            <a:avLst/>
          </a:prstGeom>
        </p:spPr>
      </p:pic>
      <p:sp>
        <p:nvSpPr>
          <p:cNvPr id="5" name="TextBox 4">
            <a:extLst>
              <a:ext uri="{FF2B5EF4-FFF2-40B4-BE49-F238E27FC236}">
                <a16:creationId xmlns:a16="http://schemas.microsoft.com/office/drawing/2014/main" id="{F3E85B0C-032B-45A3-9743-CB957263B977}"/>
              </a:ext>
            </a:extLst>
          </p:cNvPr>
          <p:cNvSpPr txBox="1"/>
          <p:nvPr/>
        </p:nvSpPr>
        <p:spPr>
          <a:xfrm>
            <a:off x="6018212" y="4876800"/>
            <a:ext cx="5912357" cy="1421928"/>
          </a:xfrm>
          <a:prstGeom prst="rect">
            <a:avLst/>
          </a:prstGeom>
          <a:noFill/>
        </p:spPr>
        <p:txBody>
          <a:bodyPr wrap="square" rtlCol="0">
            <a:spAutoFit/>
          </a:bodyPr>
          <a:lstStyle/>
          <a:p>
            <a:pPr>
              <a:lnSpc>
                <a:spcPct val="90000"/>
              </a:lnSpc>
            </a:pPr>
            <a:r>
              <a:rPr lang="en-US" sz="2400" dirty="0"/>
              <a:t>P(Forced Labor | age=43) = 0.90</a:t>
            </a:r>
          </a:p>
          <a:p>
            <a:pPr>
              <a:lnSpc>
                <a:spcPct val="90000"/>
              </a:lnSpc>
            </a:pPr>
            <a:r>
              <a:rPr lang="en-US" sz="2400" dirty="0"/>
              <a:t>P(Sexual Exploit | age = 11) = 0.88</a:t>
            </a:r>
          </a:p>
          <a:p>
            <a:pPr>
              <a:lnSpc>
                <a:spcPct val="90000"/>
              </a:lnSpc>
            </a:pPr>
            <a:r>
              <a:rPr lang="en-US" sz="2400" dirty="0"/>
              <a:t>P(Forced Labor | Male) = 0.97</a:t>
            </a:r>
          </a:p>
          <a:p>
            <a:pPr>
              <a:lnSpc>
                <a:spcPct val="90000"/>
              </a:lnSpc>
            </a:pPr>
            <a:r>
              <a:rPr lang="en-US" sz="2400" dirty="0"/>
              <a:t>P(Sexual Exploit | Female) = 0.78</a:t>
            </a:r>
          </a:p>
        </p:txBody>
      </p:sp>
    </p:spTree>
    <p:extLst>
      <p:ext uri="{BB962C8B-B14F-4D97-AF65-F5344CB8AC3E}">
        <p14:creationId xmlns:p14="http://schemas.microsoft.com/office/powerpoint/2010/main" val="224694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3) Predicting: Means </a:t>
            </a:r>
            <a:r>
              <a:rPr lang="en-US" sz="2800" dirty="0"/>
              <a:t>of</a:t>
            </a:r>
            <a:r>
              <a:rPr lang="en-US" dirty="0"/>
              <a:t> Control</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11010900" cy="2086725"/>
          </a:xfrm>
          <a:prstGeom prst="rect">
            <a:avLst/>
          </a:prstGeom>
          <a:noFill/>
        </p:spPr>
        <p:txBody>
          <a:bodyPr wrap="square" rtlCol="0">
            <a:spAutoFit/>
          </a:bodyPr>
          <a:lstStyle/>
          <a:p>
            <a:pPr>
              <a:lnSpc>
                <a:spcPct val="90000"/>
              </a:lnSpc>
            </a:pPr>
            <a:r>
              <a:rPr lang="en-US" sz="2400" b="1" dirty="0"/>
              <a:t>One-Vs-Rest Classifier</a:t>
            </a:r>
            <a:endParaRPr lang="en-US" sz="2400" dirty="0"/>
          </a:p>
          <a:p>
            <a:pPr marL="342900" indent="-342900">
              <a:lnSpc>
                <a:spcPct val="90000"/>
              </a:lnSpc>
              <a:buFont typeface="Arial" panose="020B0604020202020204" pitchFamily="34" charset="0"/>
              <a:buChar char="•"/>
            </a:pPr>
            <a:r>
              <a:rPr lang="en-US" sz="2400" dirty="0"/>
              <a:t>Accuracy = 0.64</a:t>
            </a:r>
          </a:p>
          <a:p>
            <a:pPr marL="342900" indent="-342900">
              <a:lnSpc>
                <a:spcPct val="90000"/>
              </a:lnSpc>
              <a:buFont typeface="Arial" panose="020B0604020202020204" pitchFamily="34" charset="0"/>
              <a:buChar char="•"/>
            </a:pPr>
            <a:endParaRPr lang="en-US" sz="2400" dirty="0"/>
          </a:p>
          <a:p>
            <a:pPr marL="342900" indent="-342900">
              <a:lnSpc>
                <a:spcPct val="90000"/>
              </a:lnSpc>
              <a:buFont typeface="Arial" panose="020B0604020202020204" pitchFamily="34" charset="0"/>
              <a:buChar char="•"/>
            </a:pPr>
            <a:endParaRPr lang="en-US" sz="2400" b="1" dirty="0"/>
          </a:p>
          <a:p>
            <a:pPr>
              <a:lnSpc>
                <a:spcPct val="90000"/>
              </a:lnSpc>
            </a:pPr>
            <a:r>
              <a:rPr lang="en-US" sz="2400" b="1" dirty="0"/>
              <a:t>Random Forest</a:t>
            </a:r>
          </a:p>
          <a:p>
            <a:pPr marL="342900" indent="-342900">
              <a:lnSpc>
                <a:spcPct val="90000"/>
              </a:lnSpc>
              <a:buFont typeface="Arial" panose="020B0604020202020204" pitchFamily="34" charset="0"/>
              <a:buChar char="•"/>
            </a:pPr>
            <a:r>
              <a:rPr lang="en-US" sz="2400" dirty="0"/>
              <a:t>Accuracy = 0.63</a:t>
            </a:r>
          </a:p>
        </p:txBody>
      </p:sp>
      <p:pic>
        <p:nvPicPr>
          <p:cNvPr id="2" name="Picture 1">
            <a:extLst>
              <a:ext uri="{FF2B5EF4-FFF2-40B4-BE49-F238E27FC236}">
                <a16:creationId xmlns:a16="http://schemas.microsoft.com/office/drawing/2014/main" id="{FD00B40C-06BD-447D-92AA-49FFD1438A28}"/>
              </a:ext>
            </a:extLst>
          </p:cNvPr>
          <p:cNvPicPr>
            <a:picLocks noChangeAspect="1"/>
          </p:cNvPicPr>
          <p:nvPr/>
        </p:nvPicPr>
        <p:blipFill>
          <a:blip r:embed="rId3"/>
          <a:stretch>
            <a:fillRect/>
          </a:stretch>
        </p:blipFill>
        <p:spPr>
          <a:xfrm>
            <a:off x="3808412" y="1409084"/>
            <a:ext cx="7848600" cy="4539747"/>
          </a:xfrm>
          <a:prstGeom prst="rect">
            <a:avLst/>
          </a:prstGeom>
        </p:spPr>
      </p:pic>
    </p:spTree>
    <p:extLst>
      <p:ext uri="{BB962C8B-B14F-4D97-AF65-F5344CB8AC3E}">
        <p14:creationId xmlns:p14="http://schemas.microsoft.com/office/powerpoint/2010/main" val="76847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4) Predicting: Type </a:t>
            </a:r>
            <a:r>
              <a:rPr lang="en-US" sz="2800" dirty="0"/>
              <a:t>of</a:t>
            </a:r>
            <a:r>
              <a:rPr lang="en-US" dirty="0"/>
              <a:t> Labor</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0.749</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561012" y="10923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5845179" y="1102150"/>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0.832</a:t>
            </a:r>
          </a:p>
        </p:txBody>
      </p:sp>
      <p:pic>
        <p:nvPicPr>
          <p:cNvPr id="3" name="Picture 2">
            <a:extLst>
              <a:ext uri="{FF2B5EF4-FFF2-40B4-BE49-F238E27FC236}">
                <a16:creationId xmlns:a16="http://schemas.microsoft.com/office/drawing/2014/main" id="{794FA9CE-68BB-4575-8385-36503DF4328C}"/>
              </a:ext>
            </a:extLst>
          </p:cNvPr>
          <p:cNvPicPr>
            <a:picLocks noChangeAspect="1"/>
          </p:cNvPicPr>
          <p:nvPr/>
        </p:nvPicPr>
        <p:blipFill>
          <a:blip r:embed="rId3"/>
          <a:stretch>
            <a:fillRect/>
          </a:stretch>
        </p:blipFill>
        <p:spPr>
          <a:xfrm>
            <a:off x="1217612" y="2568693"/>
            <a:ext cx="3133725" cy="3838575"/>
          </a:xfrm>
          <a:prstGeom prst="rect">
            <a:avLst/>
          </a:prstGeom>
        </p:spPr>
      </p:pic>
      <p:sp>
        <p:nvSpPr>
          <p:cNvPr id="10" name="Rectangle: Rounded Corners 9">
            <a:extLst>
              <a:ext uri="{FF2B5EF4-FFF2-40B4-BE49-F238E27FC236}">
                <a16:creationId xmlns:a16="http://schemas.microsoft.com/office/drawing/2014/main" id="{A6908B89-7C39-405C-9188-712BDA84FD99}"/>
              </a:ext>
            </a:extLst>
          </p:cNvPr>
          <p:cNvSpPr/>
          <p:nvPr/>
        </p:nvSpPr>
        <p:spPr>
          <a:xfrm>
            <a:off x="1513089" y="3746559"/>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4" name="Rectangle: Rounded Corners 13">
            <a:extLst>
              <a:ext uri="{FF2B5EF4-FFF2-40B4-BE49-F238E27FC236}">
                <a16:creationId xmlns:a16="http://schemas.microsoft.com/office/drawing/2014/main" id="{04C8D3DD-474B-4067-871E-849462040F84}"/>
              </a:ext>
            </a:extLst>
          </p:cNvPr>
          <p:cNvSpPr/>
          <p:nvPr/>
        </p:nvSpPr>
        <p:spPr>
          <a:xfrm>
            <a:off x="1371003" y="5229225"/>
            <a:ext cx="2935423"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15" name="Rectangle: Rounded Corners 14">
            <a:extLst>
              <a:ext uri="{FF2B5EF4-FFF2-40B4-BE49-F238E27FC236}">
                <a16:creationId xmlns:a16="http://schemas.microsoft.com/office/drawing/2014/main" id="{2C0605E1-165D-4A72-88EF-BF9A4B4B2CF7}"/>
              </a:ext>
            </a:extLst>
          </p:cNvPr>
          <p:cNvSpPr/>
          <p:nvPr/>
        </p:nvSpPr>
        <p:spPr>
          <a:xfrm>
            <a:off x="1492450" y="4152723"/>
            <a:ext cx="2793338" cy="304800"/>
          </a:xfrm>
          <a:prstGeom prst="roundRect">
            <a:avLst/>
          </a:prstGeom>
          <a:noFill/>
          <a:ln w="50800">
            <a:solidFill>
              <a:schemeClr val="accent6">
                <a:lumMod val="60000"/>
                <a:lumOff val="40000"/>
              </a:schemeClr>
            </a:solidFill>
          </a:ln>
          <a:effectLst>
            <a:innerShdw blurRad="114300">
              <a:prstClr val="black"/>
            </a:inn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pic>
        <p:nvPicPr>
          <p:cNvPr id="4" name="Picture 3">
            <a:extLst>
              <a:ext uri="{FF2B5EF4-FFF2-40B4-BE49-F238E27FC236}">
                <a16:creationId xmlns:a16="http://schemas.microsoft.com/office/drawing/2014/main" id="{498C91F5-BCC0-4315-8866-E73837C6478E}"/>
              </a:ext>
            </a:extLst>
          </p:cNvPr>
          <p:cNvPicPr>
            <a:picLocks noChangeAspect="1"/>
          </p:cNvPicPr>
          <p:nvPr/>
        </p:nvPicPr>
        <p:blipFill>
          <a:blip r:embed="rId4"/>
          <a:stretch>
            <a:fillRect/>
          </a:stretch>
        </p:blipFill>
        <p:spPr>
          <a:xfrm>
            <a:off x="6092824" y="1803282"/>
            <a:ext cx="5372099" cy="3108143"/>
          </a:xfrm>
          <a:prstGeom prst="rect">
            <a:avLst/>
          </a:prstGeom>
        </p:spPr>
      </p:pic>
      <p:sp>
        <p:nvSpPr>
          <p:cNvPr id="16" name="TextBox 15">
            <a:extLst>
              <a:ext uri="{FF2B5EF4-FFF2-40B4-BE49-F238E27FC236}">
                <a16:creationId xmlns:a16="http://schemas.microsoft.com/office/drawing/2014/main" id="{34AF6070-E7E9-497B-BDA6-B268CEF8FC8F}"/>
              </a:ext>
            </a:extLst>
          </p:cNvPr>
          <p:cNvSpPr txBox="1"/>
          <p:nvPr/>
        </p:nvSpPr>
        <p:spPr>
          <a:xfrm>
            <a:off x="5845179" y="4911425"/>
            <a:ext cx="6116627" cy="1754326"/>
          </a:xfrm>
          <a:prstGeom prst="rect">
            <a:avLst/>
          </a:prstGeom>
          <a:noFill/>
        </p:spPr>
        <p:txBody>
          <a:bodyPr wrap="square" rtlCol="0">
            <a:spAutoFit/>
          </a:bodyPr>
          <a:lstStyle/>
          <a:p>
            <a:pPr>
              <a:lnSpc>
                <a:spcPct val="90000"/>
              </a:lnSpc>
            </a:pPr>
            <a:r>
              <a:rPr lang="en-US" sz="2400" dirty="0"/>
              <a:t>P(Construction| age=55) = 0.313</a:t>
            </a:r>
          </a:p>
          <a:p>
            <a:pPr>
              <a:lnSpc>
                <a:spcPct val="90000"/>
              </a:lnSpc>
            </a:pPr>
            <a:r>
              <a:rPr lang="en-US" sz="2400" dirty="0"/>
              <a:t>P(Agriculture| age=30) = 0.35</a:t>
            </a:r>
          </a:p>
          <a:p>
            <a:pPr>
              <a:lnSpc>
                <a:spcPct val="90000"/>
              </a:lnSpc>
            </a:pPr>
            <a:r>
              <a:rPr lang="en-US" sz="2400" dirty="0"/>
              <a:t>P(Begging| age=11) = 0.41</a:t>
            </a:r>
          </a:p>
          <a:p>
            <a:pPr>
              <a:lnSpc>
                <a:spcPct val="90000"/>
              </a:lnSpc>
            </a:pPr>
            <a:r>
              <a:rPr lang="en-US" sz="2400" dirty="0"/>
              <a:t>P(Domestic Work| South Asia) = 0.75</a:t>
            </a:r>
          </a:p>
          <a:p>
            <a:pPr>
              <a:lnSpc>
                <a:spcPct val="90000"/>
              </a:lnSpc>
            </a:pPr>
            <a:r>
              <a:rPr lang="en-US" sz="2400" dirty="0"/>
              <a:t>P(Construction | Eastern Europe) = 0.45</a:t>
            </a:r>
          </a:p>
        </p:txBody>
      </p:sp>
    </p:spTree>
    <p:extLst>
      <p:ext uri="{BB962C8B-B14F-4D97-AF65-F5344CB8AC3E}">
        <p14:creationId xmlns:p14="http://schemas.microsoft.com/office/powerpoint/2010/main" val="22681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152400"/>
            <a:ext cx="10591800" cy="1447800"/>
          </a:xfrm>
        </p:spPr>
        <p:txBody>
          <a:bodyPr>
            <a:normAutofit/>
          </a:bodyPr>
          <a:lstStyle/>
          <a:p>
            <a:r>
              <a:rPr lang="en-US" dirty="0"/>
              <a:t>Predicting: Type </a:t>
            </a:r>
            <a:r>
              <a:rPr lang="en-US" sz="2800" dirty="0"/>
              <a:t>of</a:t>
            </a:r>
            <a:r>
              <a:rPr lang="en-US" dirty="0"/>
              <a:t> sex exploitation</a:t>
            </a:r>
            <a:br>
              <a:rPr lang="en-US" dirty="0"/>
            </a:br>
            <a:endParaRPr lang="en-US" dirty="0"/>
          </a:p>
        </p:txBody>
      </p:sp>
      <p:sp>
        <p:nvSpPr>
          <p:cNvPr id="6" name="TextBox 5">
            <a:extLst>
              <a:ext uri="{FF2B5EF4-FFF2-40B4-BE49-F238E27FC236}">
                <a16:creationId xmlns:a16="http://schemas.microsoft.com/office/drawing/2014/main" id="{DFCB0530-16F8-4292-9476-EF56DD3A3F42}"/>
              </a:ext>
            </a:extLst>
          </p:cNvPr>
          <p:cNvSpPr txBox="1"/>
          <p:nvPr/>
        </p:nvSpPr>
        <p:spPr>
          <a:xfrm>
            <a:off x="341312" y="1092318"/>
            <a:ext cx="5219697" cy="1421928"/>
          </a:xfrm>
          <a:prstGeom prst="rect">
            <a:avLst/>
          </a:prstGeom>
          <a:noFill/>
        </p:spPr>
        <p:txBody>
          <a:bodyPr wrap="square" rtlCol="0">
            <a:spAutoFit/>
          </a:bodyPr>
          <a:lstStyle/>
          <a:p>
            <a:pPr>
              <a:lnSpc>
                <a:spcPct val="90000"/>
              </a:lnSpc>
            </a:pPr>
            <a:r>
              <a:rPr lang="en-US" sz="2400" b="1" dirty="0"/>
              <a:t>Multinomial Logistic Regression</a:t>
            </a:r>
          </a:p>
          <a:p>
            <a:pPr marL="342900" indent="-342900">
              <a:lnSpc>
                <a:spcPct val="90000"/>
              </a:lnSpc>
              <a:buFont typeface="Arial" panose="020B0604020202020204" pitchFamily="34" charset="0"/>
              <a:buChar char="•"/>
            </a:pPr>
            <a:r>
              <a:rPr lang="en-US" sz="2400" dirty="0"/>
              <a:t>Accuracy = 0.687</a:t>
            </a:r>
          </a:p>
          <a:p>
            <a:pPr marL="342900" indent="-342900">
              <a:lnSpc>
                <a:spcPct val="90000"/>
              </a:lnSpc>
              <a:buFont typeface="Arial" panose="020B0604020202020204" pitchFamily="34" charset="0"/>
              <a:buChar char="•"/>
            </a:pPr>
            <a:r>
              <a:rPr lang="en-US" sz="2400" dirty="0"/>
              <a:t>Using the confusion matrix:</a:t>
            </a:r>
          </a:p>
          <a:p>
            <a:pPr>
              <a:lnSpc>
                <a:spcPct val="90000"/>
              </a:lnSpc>
            </a:pPr>
            <a:r>
              <a:rPr lang="en-US" sz="2400" dirty="0"/>
              <a:t>	Compute Recall &amp; Precision</a:t>
            </a:r>
          </a:p>
        </p:txBody>
      </p:sp>
      <p:cxnSp>
        <p:nvCxnSpPr>
          <p:cNvPr id="11" name="Straight Connector 10">
            <a:extLst>
              <a:ext uri="{FF2B5EF4-FFF2-40B4-BE49-F238E27FC236}">
                <a16:creationId xmlns:a16="http://schemas.microsoft.com/office/drawing/2014/main" id="{729F1920-483B-4800-B2DB-E2634CF5C652}"/>
              </a:ext>
            </a:extLst>
          </p:cNvPr>
          <p:cNvCxnSpPr/>
          <p:nvPr/>
        </p:nvCxnSpPr>
        <p:spPr>
          <a:xfrm>
            <a:off x="5975337" y="1244718"/>
            <a:ext cx="0" cy="561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137EE5C-E45C-4057-9D91-20D9BF3F12F5}"/>
              </a:ext>
            </a:extLst>
          </p:cNvPr>
          <p:cNvSpPr txBox="1"/>
          <p:nvPr/>
        </p:nvSpPr>
        <p:spPr>
          <a:xfrm>
            <a:off x="6559554" y="1092318"/>
            <a:ext cx="5219697" cy="757130"/>
          </a:xfrm>
          <a:prstGeom prst="rect">
            <a:avLst/>
          </a:prstGeom>
          <a:noFill/>
        </p:spPr>
        <p:txBody>
          <a:bodyPr wrap="square" rtlCol="0">
            <a:spAutoFit/>
          </a:bodyPr>
          <a:lstStyle/>
          <a:p>
            <a:pPr>
              <a:lnSpc>
                <a:spcPct val="90000"/>
              </a:lnSpc>
            </a:pPr>
            <a:r>
              <a:rPr lang="en-US" sz="2400" b="1" dirty="0"/>
              <a:t>Random Forest Classifier</a:t>
            </a:r>
          </a:p>
          <a:p>
            <a:pPr marL="342900" indent="-342900">
              <a:lnSpc>
                <a:spcPct val="90000"/>
              </a:lnSpc>
              <a:buFont typeface="Arial" panose="020B0604020202020204" pitchFamily="34" charset="0"/>
              <a:buChar char="•"/>
            </a:pPr>
            <a:r>
              <a:rPr lang="en-US" sz="2400" dirty="0"/>
              <a:t>Accuracy = 0.707</a:t>
            </a:r>
          </a:p>
        </p:txBody>
      </p:sp>
      <p:pic>
        <p:nvPicPr>
          <p:cNvPr id="2" name="Picture 1">
            <a:extLst>
              <a:ext uri="{FF2B5EF4-FFF2-40B4-BE49-F238E27FC236}">
                <a16:creationId xmlns:a16="http://schemas.microsoft.com/office/drawing/2014/main" id="{B61CB891-72EF-40BB-A852-F57A3FE82035}"/>
              </a:ext>
            </a:extLst>
          </p:cNvPr>
          <p:cNvPicPr>
            <a:picLocks noChangeAspect="1"/>
          </p:cNvPicPr>
          <p:nvPr/>
        </p:nvPicPr>
        <p:blipFill>
          <a:blip r:embed="rId3"/>
          <a:stretch>
            <a:fillRect/>
          </a:stretch>
        </p:blipFill>
        <p:spPr>
          <a:xfrm>
            <a:off x="155557" y="2540118"/>
            <a:ext cx="5789612" cy="1468688"/>
          </a:xfrm>
          <a:prstGeom prst="rect">
            <a:avLst/>
          </a:prstGeom>
        </p:spPr>
      </p:pic>
      <p:pic>
        <p:nvPicPr>
          <p:cNvPr id="3" name="Picture 2">
            <a:extLst>
              <a:ext uri="{FF2B5EF4-FFF2-40B4-BE49-F238E27FC236}">
                <a16:creationId xmlns:a16="http://schemas.microsoft.com/office/drawing/2014/main" id="{B830A8C6-0B67-46F9-8D65-23548D8ECFA3}"/>
              </a:ext>
            </a:extLst>
          </p:cNvPr>
          <p:cNvPicPr>
            <a:picLocks noChangeAspect="1"/>
          </p:cNvPicPr>
          <p:nvPr/>
        </p:nvPicPr>
        <p:blipFill>
          <a:blip r:embed="rId4"/>
          <a:stretch>
            <a:fillRect/>
          </a:stretch>
        </p:blipFill>
        <p:spPr>
          <a:xfrm>
            <a:off x="374648" y="4267200"/>
            <a:ext cx="3686175" cy="1933575"/>
          </a:xfrm>
          <a:prstGeom prst="rect">
            <a:avLst/>
          </a:prstGeom>
        </p:spPr>
      </p:pic>
      <p:sp>
        <p:nvSpPr>
          <p:cNvPr id="4" name="TextBox 3">
            <a:extLst>
              <a:ext uri="{FF2B5EF4-FFF2-40B4-BE49-F238E27FC236}">
                <a16:creationId xmlns:a16="http://schemas.microsoft.com/office/drawing/2014/main" id="{2EE56106-4066-4C17-82D3-EC95A12D985C}"/>
              </a:ext>
            </a:extLst>
          </p:cNvPr>
          <p:cNvSpPr txBox="1"/>
          <p:nvPr/>
        </p:nvSpPr>
        <p:spPr>
          <a:xfrm>
            <a:off x="4298942" y="4403959"/>
            <a:ext cx="1676395" cy="1089529"/>
          </a:xfrm>
          <a:prstGeom prst="rect">
            <a:avLst/>
          </a:prstGeom>
          <a:noFill/>
        </p:spPr>
        <p:txBody>
          <a:bodyPr wrap="square" rtlCol="0">
            <a:spAutoFit/>
          </a:bodyPr>
          <a:lstStyle/>
          <a:p>
            <a:pPr>
              <a:lnSpc>
                <a:spcPct val="90000"/>
              </a:lnSpc>
            </a:pPr>
            <a:r>
              <a:rPr lang="en-US" sz="2400" b="1" dirty="0">
                <a:solidFill>
                  <a:srgbClr val="C00000"/>
                </a:solidFill>
              </a:rPr>
              <a:t>Issue:</a:t>
            </a:r>
          </a:p>
          <a:p>
            <a:pPr>
              <a:lnSpc>
                <a:spcPct val="90000"/>
              </a:lnSpc>
            </a:pPr>
            <a:r>
              <a:rPr lang="en-US" sz="2400" b="1" dirty="0">
                <a:solidFill>
                  <a:srgbClr val="C00000"/>
                </a:solidFill>
              </a:rPr>
              <a:t>Missing data!!!</a:t>
            </a:r>
          </a:p>
        </p:txBody>
      </p:sp>
      <p:pic>
        <p:nvPicPr>
          <p:cNvPr id="5" name="Picture 4">
            <a:extLst>
              <a:ext uri="{FF2B5EF4-FFF2-40B4-BE49-F238E27FC236}">
                <a16:creationId xmlns:a16="http://schemas.microsoft.com/office/drawing/2014/main" id="{D90A5E14-07D5-4D74-AF3A-D19921E0D2FD}"/>
              </a:ext>
            </a:extLst>
          </p:cNvPr>
          <p:cNvPicPr>
            <a:picLocks noChangeAspect="1"/>
          </p:cNvPicPr>
          <p:nvPr/>
        </p:nvPicPr>
        <p:blipFill>
          <a:blip r:embed="rId5"/>
          <a:stretch>
            <a:fillRect/>
          </a:stretch>
        </p:blipFill>
        <p:spPr>
          <a:xfrm>
            <a:off x="6183288" y="1803283"/>
            <a:ext cx="5816624" cy="3073517"/>
          </a:xfrm>
          <a:prstGeom prst="rect">
            <a:avLst/>
          </a:prstGeom>
        </p:spPr>
      </p:pic>
      <p:sp>
        <p:nvSpPr>
          <p:cNvPr id="14" name="TextBox 13">
            <a:extLst>
              <a:ext uri="{FF2B5EF4-FFF2-40B4-BE49-F238E27FC236}">
                <a16:creationId xmlns:a16="http://schemas.microsoft.com/office/drawing/2014/main" id="{B9C6D5E9-9DD9-4471-A996-DE358A8A4063}"/>
              </a:ext>
            </a:extLst>
          </p:cNvPr>
          <p:cNvSpPr txBox="1"/>
          <p:nvPr/>
        </p:nvSpPr>
        <p:spPr>
          <a:xfrm>
            <a:off x="6094412" y="4891573"/>
            <a:ext cx="6116627" cy="1754326"/>
          </a:xfrm>
          <a:prstGeom prst="rect">
            <a:avLst/>
          </a:prstGeom>
          <a:noFill/>
        </p:spPr>
        <p:txBody>
          <a:bodyPr wrap="square" rtlCol="0">
            <a:spAutoFit/>
          </a:bodyPr>
          <a:lstStyle/>
          <a:p>
            <a:pPr>
              <a:lnSpc>
                <a:spcPct val="90000"/>
              </a:lnSpc>
            </a:pPr>
            <a:r>
              <a:rPr lang="en-US" sz="2400" dirty="0"/>
              <a:t>P(Prostitution | Female) = 0.38</a:t>
            </a:r>
          </a:p>
          <a:p>
            <a:pPr>
              <a:lnSpc>
                <a:spcPct val="90000"/>
              </a:lnSpc>
            </a:pPr>
            <a:r>
              <a:rPr lang="en-US" sz="2400" dirty="0"/>
              <a:t>P(Prostitution | Male) = 0.36</a:t>
            </a:r>
          </a:p>
          <a:p>
            <a:pPr>
              <a:lnSpc>
                <a:spcPct val="90000"/>
              </a:lnSpc>
            </a:pPr>
            <a:r>
              <a:rPr lang="en-US" sz="2400" dirty="0"/>
              <a:t>Highest probability of Prostitution is at age 9-17 range (0.56)	</a:t>
            </a:r>
          </a:p>
          <a:p>
            <a:pPr>
              <a:lnSpc>
                <a:spcPct val="90000"/>
              </a:lnSpc>
            </a:pPr>
            <a:endParaRPr lang="en-US" sz="2400" dirty="0"/>
          </a:p>
        </p:txBody>
      </p:sp>
    </p:spTree>
    <p:extLst>
      <p:ext uri="{BB962C8B-B14F-4D97-AF65-F5344CB8AC3E}">
        <p14:creationId xmlns:p14="http://schemas.microsoft.com/office/powerpoint/2010/main" val="226111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ata science human trafficking">
            <a:extLst>
              <a:ext uri="{FF2B5EF4-FFF2-40B4-BE49-F238E27FC236}">
                <a16:creationId xmlns:a16="http://schemas.microsoft.com/office/drawing/2014/main" id="{9F8B7D6D-494F-45AD-87FA-B9161AE29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7" y="-39301"/>
            <a:ext cx="12188825" cy="686423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3DC5DE9-0C10-402D-9EFF-A1212DC97946}"/>
              </a:ext>
            </a:extLst>
          </p:cNvPr>
          <p:cNvSpPr txBox="1">
            <a:spLocks/>
          </p:cNvSpPr>
          <p:nvPr/>
        </p:nvSpPr>
        <p:spPr>
          <a:xfrm>
            <a:off x="379412" y="1600200"/>
            <a:ext cx="4315265"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Key takeaways</a:t>
            </a:r>
          </a:p>
          <a:p>
            <a:r>
              <a:rPr lang="en-US" dirty="0">
                <a:solidFill>
                  <a:schemeClr val="bg1"/>
                </a:solidFill>
              </a:rPr>
              <a:t>&amp; Next steps…</a:t>
            </a:r>
          </a:p>
        </p:txBody>
      </p:sp>
    </p:spTree>
    <p:extLst>
      <p:ext uri="{BB962C8B-B14F-4D97-AF65-F5344CB8AC3E}">
        <p14:creationId xmlns:p14="http://schemas.microsoft.com/office/powerpoint/2010/main" val="39581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4212" y="152400"/>
            <a:ext cx="10287000" cy="1143000"/>
          </a:xfrm>
        </p:spPr>
        <p:txBody>
          <a:bodyPr/>
          <a:lstStyle/>
          <a:p>
            <a:r>
              <a:rPr lang="en-US" dirty="0"/>
              <a:t>Key takeaways &amp; Next Steps</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531812" y="1477962"/>
            <a:ext cx="10591800" cy="46942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Data quality is an issue – need more granular data for building a predictive and reliable model, where data integrity is preserved</a:t>
            </a:r>
          </a:p>
          <a:p>
            <a:r>
              <a:rPr lang="en-US" dirty="0"/>
              <a:t>Continue to monitor the CTDC website on any data updates they are releasing</a:t>
            </a:r>
          </a:p>
          <a:p>
            <a:r>
              <a:rPr lang="en-US" dirty="0"/>
              <a:t>Explore using other models (e.g. Naïve-Bayes) on the same set of data</a:t>
            </a:r>
          </a:p>
          <a:p>
            <a:r>
              <a:rPr lang="en-US" dirty="0"/>
              <a:t>The models imply a heavier issue on child trafficking than I imagined.  </a:t>
            </a:r>
          </a:p>
          <a:p>
            <a:pPr marL="274320" lvl="1" indent="0">
              <a:buNone/>
            </a:pPr>
            <a:r>
              <a:rPr lang="en-US" dirty="0"/>
              <a:t>Besides active fighting against this crime…</a:t>
            </a:r>
          </a:p>
          <a:p>
            <a:pPr marL="274320" lvl="1" indent="0">
              <a:buNone/>
            </a:pPr>
            <a:r>
              <a:rPr lang="en-US" dirty="0"/>
              <a:t>	we also need to have preventive measures!</a:t>
            </a:r>
          </a:p>
          <a:p>
            <a:pPr marL="274320" lvl="1" indent="0">
              <a:buNone/>
            </a:pPr>
            <a:endParaRPr lang="en-US" dirty="0"/>
          </a:p>
          <a:p>
            <a:pPr marL="274320" lvl="1" indent="0">
              <a:buNone/>
            </a:pPr>
            <a:endParaRPr lang="en-US" dirty="0"/>
          </a:p>
          <a:p>
            <a:endParaRPr lang="en-US" dirty="0"/>
          </a:p>
        </p:txBody>
      </p:sp>
    </p:spTree>
    <p:extLst>
      <p:ext uri="{BB962C8B-B14F-4D97-AF65-F5344CB8AC3E}">
        <p14:creationId xmlns:p14="http://schemas.microsoft.com/office/powerpoint/2010/main" val="40821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A215C4-6B1C-4196-848B-34C08A700927}"/>
              </a:ext>
            </a:extLst>
          </p:cNvPr>
          <p:cNvPicPr>
            <a:picLocks noChangeAspect="1"/>
          </p:cNvPicPr>
          <p:nvPr/>
        </p:nvPicPr>
        <p:blipFill>
          <a:blip r:embed="rId3"/>
          <a:stretch>
            <a:fillRect/>
          </a:stretch>
        </p:blipFill>
        <p:spPr>
          <a:xfrm>
            <a:off x="4999037" y="152400"/>
            <a:ext cx="6667500" cy="1733550"/>
          </a:xfrm>
          <a:prstGeom prst="rect">
            <a:avLst/>
          </a:prstGeom>
        </p:spPr>
      </p:pic>
      <p:pic>
        <p:nvPicPr>
          <p:cNvPr id="11" name="Picture 10">
            <a:extLst>
              <a:ext uri="{FF2B5EF4-FFF2-40B4-BE49-F238E27FC236}">
                <a16:creationId xmlns:a16="http://schemas.microsoft.com/office/drawing/2014/main" id="{9EB70289-72BA-4218-9CBA-6CAB228BEE00}"/>
              </a:ext>
            </a:extLst>
          </p:cNvPr>
          <p:cNvPicPr>
            <a:picLocks noChangeAspect="1"/>
          </p:cNvPicPr>
          <p:nvPr/>
        </p:nvPicPr>
        <p:blipFill>
          <a:blip r:embed="rId4"/>
          <a:stretch>
            <a:fillRect/>
          </a:stretch>
        </p:blipFill>
        <p:spPr>
          <a:xfrm>
            <a:off x="136524" y="361950"/>
            <a:ext cx="5514975" cy="6238875"/>
          </a:xfrm>
          <a:prstGeom prst="rect">
            <a:avLst/>
          </a:prstGeom>
        </p:spPr>
      </p:pic>
      <p:sp>
        <p:nvSpPr>
          <p:cNvPr id="7" name="Title 6"/>
          <p:cNvSpPr>
            <a:spLocks noGrp="1"/>
          </p:cNvSpPr>
          <p:nvPr>
            <p:ph type="title"/>
          </p:nvPr>
        </p:nvSpPr>
        <p:spPr>
          <a:xfrm>
            <a:off x="3732212" y="3009900"/>
            <a:ext cx="10515600" cy="838200"/>
          </a:xfrm>
        </p:spPr>
        <p:txBody>
          <a:bodyPr/>
          <a:lstStyle/>
          <a:p>
            <a:r>
              <a:rPr lang="en-US" dirty="0"/>
              <a:t>globally…</a:t>
            </a:r>
          </a:p>
        </p:txBody>
      </p:sp>
      <p:pic>
        <p:nvPicPr>
          <p:cNvPr id="9" name="Picture 8">
            <a:extLst>
              <a:ext uri="{FF2B5EF4-FFF2-40B4-BE49-F238E27FC236}">
                <a16:creationId xmlns:a16="http://schemas.microsoft.com/office/drawing/2014/main" id="{CEB8398A-E87F-4C3C-A8AF-54ABAD3E5AD8}"/>
              </a:ext>
            </a:extLst>
          </p:cNvPr>
          <p:cNvPicPr>
            <a:picLocks noChangeAspect="1"/>
          </p:cNvPicPr>
          <p:nvPr/>
        </p:nvPicPr>
        <p:blipFill>
          <a:blip r:embed="rId5"/>
          <a:stretch>
            <a:fillRect/>
          </a:stretch>
        </p:blipFill>
        <p:spPr>
          <a:xfrm>
            <a:off x="2817812" y="466725"/>
            <a:ext cx="9239250" cy="6200775"/>
          </a:xfrm>
          <a:prstGeom prst="rect">
            <a:avLst/>
          </a:prstGeom>
        </p:spPr>
      </p:pic>
      <p:pic>
        <p:nvPicPr>
          <p:cNvPr id="10" name="Picture 9">
            <a:extLst>
              <a:ext uri="{FF2B5EF4-FFF2-40B4-BE49-F238E27FC236}">
                <a16:creationId xmlns:a16="http://schemas.microsoft.com/office/drawing/2014/main" id="{A4BE8E66-56FD-4EDA-901E-6F81B9E242F4}"/>
              </a:ext>
            </a:extLst>
          </p:cNvPr>
          <p:cNvPicPr>
            <a:picLocks noChangeAspect="1"/>
          </p:cNvPicPr>
          <p:nvPr/>
        </p:nvPicPr>
        <p:blipFill>
          <a:blip r:embed="rId6"/>
          <a:stretch>
            <a:fillRect/>
          </a:stretch>
        </p:blipFill>
        <p:spPr>
          <a:xfrm>
            <a:off x="288924" y="1828800"/>
            <a:ext cx="7543800" cy="4562475"/>
          </a:xfrm>
          <a:prstGeom prst="rect">
            <a:avLst/>
          </a:prstGeom>
        </p:spPr>
      </p:pic>
    </p:spTree>
    <p:extLst>
      <p:ext uri="{BB962C8B-B14F-4D97-AF65-F5344CB8AC3E}">
        <p14:creationId xmlns:p14="http://schemas.microsoft.com/office/powerpoint/2010/main" val="135466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47685"/>
            <a:ext cx="9753600" cy="838200"/>
          </a:xfrm>
        </p:spPr>
        <p:txBody>
          <a:bodyPr/>
          <a:lstStyle/>
          <a:p>
            <a:r>
              <a:rPr lang="en-US" dirty="0"/>
              <a:t>Resources</a:t>
            </a:r>
          </a:p>
        </p:txBody>
      </p:sp>
      <p:sp>
        <p:nvSpPr>
          <p:cNvPr id="2" name="Rectangle 1">
            <a:extLst>
              <a:ext uri="{FF2B5EF4-FFF2-40B4-BE49-F238E27FC236}">
                <a16:creationId xmlns:a16="http://schemas.microsoft.com/office/drawing/2014/main" id="{868193AB-9DFE-4F33-8C48-90468ADE579B}"/>
              </a:ext>
            </a:extLst>
          </p:cNvPr>
          <p:cNvSpPr/>
          <p:nvPr/>
        </p:nvSpPr>
        <p:spPr>
          <a:xfrm>
            <a:off x="227012" y="885885"/>
            <a:ext cx="11125200" cy="5078313"/>
          </a:xfrm>
          <a:prstGeom prst="rect">
            <a:avLst/>
          </a:prstGeom>
        </p:spPr>
        <p:txBody>
          <a:bodyPr wrap="square">
            <a:spAutoFit/>
          </a:bodyPr>
          <a:lstStyle/>
          <a:p>
            <a:r>
              <a:rPr lang="en-US" dirty="0">
                <a:hlinkClick r:id="rId3"/>
              </a:rPr>
              <a:t>http://restorenyc.org/</a:t>
            </a:r>
          </a:p>
          <a:p>
            <a:r>
              <a:rPr lang="en-US">
                <a:hlinkClick r:id="rId3"/>
              </a:rPr>
              <a:t>https://www.ctdatacollaborative.org/</a:t>
            </a:r>
            <a:endParaRPr lang="en-US" dirty="0">
              <a:hlinkClick r:id="rId3"/>
            </a:endParaRPr>
          </a:p>
          <a:p>
            <a:r>
              <a:rPr lang="en-US" dirty="0">
                <a:hlinkClick r:id="rId3"/>
              </a:rPr>
              <a:t>http://dataaspirant.com/2017/05/15/implement-multinomial-logistic-regression-python/</a:t>
            </a:r>
            <a:endParaRPr lang="en-US" dirty="0"/>
          </a:p>
          <a:p>
            <a:r>
              <a:rPr lang="en-US" dirty="0">
                <a:hlinkClick r:id="rId4"/>
              </a:rPr>
              <a:t>http://scikit-learn.org/stable/modules/multiclass.html</a:t>
            </a:r>
            <a:endParaRPr lang="en-US" dirty="0"/>
          </a:p>
          <a:p>
            <a:r>
              <a:rPr lang="en-US" dirty="0">
                <a:hlinkClick r:id="rId5"/>
              </a:rPr>
              <a:t>http://scikit-learn.org/stable/modules/generated/sklearn.linear_model.LogisticRegression.html</a:t>
            </a:r>
            <a:endParaRPr lang="en-US" dirty="0"/>
          </a:p>
          <a:p>
            <a:r>
              <a:rPr lang="en-US" dirty="0">
                <a:hlinkClick r:id="rId6"/>
              </a:rPr>
              <a:t>https://stackoverflow.com/questions/36523558/multi-class-logistic-regression-in-scikit-learn?noredirect=1&amp;lq=1</a:t>
            </a:r>
            <a:endParaRPr lang="en-US" dirty="0"/>
          </a:p>
          <a:p>
            <a:r>
              <a:rPr lang="en-US" dirty="0">
                <a:hlinkClick r:id="rId7"/>
              </a:rPr>
              <a:t>https://datascienceplus.com/building-a-logistic-regression-in-python-step-by-step/</a:t>
            </a:r>
            <a:endParaRPr lang="en-US" dirty="0"/>
          </a:p>
          <a:p>
            <a:r>
              <a:rPr lang="en-US" dirty="0">
                <a:hlinkClick r:id="rId8"/>
              </a:rPr>
              <a:t>http://dataconomy.com/2016/05/data-science-leveraged-stop-human-trafficking/</a:t>
            </a:r>
            <a:endParaRPr lang="en-US" dirty="0"/>
          </a:p>
          <a:p>
            <a:r>
              <a:rPr lang="en-US" dirty="0">
                <a:hlinkClick r:id="rId9"/>
              </a:rPr>
              <a:t>http://www.cnn.com/2017/02/09/tech/traffickcam-sex-trafficking/index.html</a:t>
            </a:r>
            <a:endParaRPr lang="en-US" dirty="0"/>
          </a:p>
          <a:p>
            <a:r>
              <a:rPr lang="en-US" dirty="0">
                <a:hlinkClick r:id="rId10"/>
              </a:rPr>
              <a:t>https://gigaom.com/2015/01/13/darpa-funded-research-ids-sex-traffickers-with-machine-learning/</a:t>
            </a:r>
            <a:endParaRPr lang="en-US" dirty="0"/>
          </a:p>
          <a:p>
            <a:r>
              <a:rPr lang="en-US" dirty="0">
                <a:hlinkClick r:id="rId11"/>
              </a:rPr>
              <a:t>https://www.scientificamerican.com/article/data-science-can-help-us-fight-human-trafficking/</a:t>
            </a:r>
            <a:endParaRPr lang="en-US" dirty="0"/>
          </a:p>
          <a:p>
            <a:r>
              <a:rPr lang="en-US" dirty="0">
                <a:hlinkClick r:id="rId12"/>
              </a:rPr>
              <a:t>https://www.boozallen.com/s/insight/thought-leadership/combating-human-trafficking-using-data-science-.html</a:t>
            </a:r>
            <a:endParaRPr lang="en-US" dirty="0"/>
          </a:p>
          <a:p>
            <a:r>
              <a:rPr lang="en-US" dirty="0">
                <a:hlinkClick r:id="rId13"/>
              </a:rPr>
              <a:t>https://mapr.com/blog/how-big-data-fights-human-trafficking/</a:t>
            </a:r>
            <a:endParaRPr lang="en-US" dirty="0"/>
          </a:p>
          <a:p>
            <a:r>
              <a:rPr lang="en-US" dirty="0">
                <a:hlinkClick r:id="rId14"/>
              </a:rPr>
              <a:t>https://www.usnews.com/news/articles/2015/01/14/how-big-data-is-being-used-in-the-fight-against-human-trafficking</a:t>
            </a:r>
            <a:endParaRPr lang="en-US" dirty="0"/>
          </a:p>
          <a:p>
            <a:r>
              <a:rPr lang="en-US" dirty="0">
                <a:hlinkClick r:id="rId15"/>
              </a:rPr>
              <a:t>https://www.wpi.edu/news/in-the-news/data-science-can-help-us-fight-human-trafficking</a:t>
            </a:r>
            <a:endParaRPr lang="en-US" dirty="0"/>
          </a:p>
        </p:txBody>
      </p:sp>
      <p:sp>
        <p:nvSpPr>
          <p:cNvPr id="3" name="TextBox 2">
            <a:extLst>
              <a:ext uri="{FF2B5EF4-FFF2-40B4-BE49-F238E27FC236}">
                <a16:creationId xmlns:a16="http://schemas.microsoft.com/office/drawing/2014/main" id="{286F7075-C528-4DC2-8D41-566CAC7C37FE}"/>
              </a:ext>
            </a:extLst>
          </p:cNvPr>
          <p:cNvSpPr txBox="1"/>
          <p:nvPr/>
        </p:nvSpPr>
        <p:spPr>
          <a:xfrm>
            <a:off x="3275012" y="5972115"/>
            <a:ext cx="5410200" cy="424732"/>
          </a:xfrm>
          <a:prstGeom prst="rect">
            <a:avLst/>
          </a:prstGeom>
          <a:noFill/>
        </p:spPr>
        <p:txBody>
          <a:bodyPr wrap="square" rtlCol="0">
            <a:spAutoFit/>
          </a:bodyPr>
          <a:lstStyle/>
          <a:p>
            <a:pPr>
              <a:lnSpc>
                <a:spcPct val="90000"/>
              </a:lnSpc>
            </a:pPr>
            <a:r>
              <a:rPr lang="en-US" sz="2400" b="1" dirty="0"/>
              <a:t>Kudos to Jonathan and Nico!</a:t>
            </a:r>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lstStyle/>
          <a:p>
            <a:r>
              <a:rPr lang="en-US" dirty="0"/>
              <a:t>Problem Statement</a:t>
            </a:r>
          </a:p>
          <a:p>
            <a:r>
              <a:rPr lang="en-US" dirty="0"/>
              <a:t>Data Acquisition &amp; Cleaning</a:t>
            </a:r>
          </a:p>
          <a:p>
            <a:r>
              <a:rPr lang="en-US" dirty="0"/>
              <a:t>Exploratory Data Analysis</a:t>
            </a:r>
          </a:p>
          <a:p>
            <a:r>
              <a:rPr lang="en-US" dirty="0"/>
              <a:t>Predictive Modeling &amp; Results</a:t>
            </a:r>
          </a:p>
          <a:p>
            <a:r>
              <a:rPr lang="en-US" dirty="0"/>
              <a:t>Key Takeaways &amp; Next Steps</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uman trafficking">
            <a:extLst>
              <a:ext uri="{FF2B5EF4-FFF2-40B4-BE49-F238E27FC236}">
                <a16:creationId xmlns:a16="http://schemas.microsoft.com/office/drawing/2014/main" id="{9A8F4A05-92F3-483D-8579-191873D7F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48" y="76200"/>
            <a:ext cx="11557440" cy="68643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008812" y="1676400"/>
            <a:ext cx="4315265" cy="1524000"/>
          </a:xfrm>
        </p:spPr>
        <p:txBody>
          <a:bodyPr/>
          <a:lstStyle/>
          <a:p>
            <a:r>
              <a:rPr lang="en-US" dirty="0">
                <a:solidFill>
                  <a:schemeClr val="bg1"/>
                </a:solidFill>
              </a:rPr>
              <a:t>Problem </a:t>
            </a:r>
            <a:br>
              <a:rPr lang="en-US" dirty="0">
                <a:solidFill>
                  <a:schemeClr val="bg1"/>
                </a:solidFill>
              </a:rPr>
            </a:br>
            <a:r>
              <a:rPr lang="en-US" dirty="0">
                <a:solidFill>
                  <a:schemeClr val="bg1"/>
                </a:solidFill>
              </a:rPr>
              <a:t>Statement</a:t>
            </a: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2" y="152400"/>
            <a:ext cx="9144000" cy="1325562"/>
          </a:xfrm>
        </p:spPr>
        <p:txBody>
          <a:bodyPr/>
          <a:lstStyle/>
          <a:p>
            <a:r>
              <a:rPr lang="en-US" dirty="0"/>
              <a:t>Problem statement</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1233278" y="1828800"/>
            <a:ext cx="9280733"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Between 27 and 45.8 million individuals worldwide are trapped in some form of modern-day slavery</a:t>
            </a:r>
          </a:p>
          <a:p>
            <a:r>
              <a:rPr lang="en-US" dirty="0"/>
              <a:t>Analytics could help law enforcement combat human trafficking and identify victims. This is where data science comes into play</a:t>
            </a:r>
          </a:p>
          <a:p>
            <a:r>
              <a:rPr lang="en-US" b="1" i="1" dirty="0"/>
              <a:t>Objective:</a:t>
            </a:r>
            <a:r>
              <a:rPr lang="en-US" dirty="0"/>
              <a:t>  Based on </a:t>
            </a:r>
            <a:r>
              <a:rPr lang="en-US" b="1" dirty="0"/>
              <a:t>demographic data </a:t>
            </a:r>
            <a:r>
              <a:rPr lang="en-US" dirty="0"/>
              <a:t>of trafficked victims, model and predict trafficking behavior:</a:t>
            </a:r>
          </a:p>
          <a:p>
            <a:pPr lvl="1"/>
            <a:r>
              <a:rPr lang="en-US" dirty="0"/>
              <a:t>Exploitation location</a:t>
            </a:r>
          </a:p>
          <a:p>
            <a:pPr lvl="1"/>
            <a:r>
              <a:rPr lang="en-US" dirty="0"/>
              <a:t>Type of exploitation (e.g. sexual/labor/both)</a:t>
            </a:r>
          </a:p>
          <a:p>
            <a:pPr lvl="1"/>
            <a:r>
              <a:rPr lang="en-US" dirty="0"/>
              <a:t>Types of labor/sexual exploitation</a:t>
            </a:r>
          </a:p>
          <a:p>
            <a:pPr lvl="1"/>
            <a:r>
              <a:rPr lang="en-US" dirty="0"/>
              <a:t>Means of control</a:t>
            </a: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450950" cy="7239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7C8281D-1D81-445A-AA30-CB5272B041F5}"/>
              </a:ext>
            </a:extLst>
          </p:cNvPr>
          <p:cNvSpPr txBox="1">
            <a:spLocks/>
          </p:cNvSpPr>
          <p:nvPr/>
        </p:nvSpPr>
        <p:spPr>
          <a:xfrm>
            <a:off x="684212" y="5029200"/>
            <a:ext cx="83820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solidFill>
                  <a:schemeClr val="bg1"/>
                </a:solidFill>
              </a:rPr>
              <a:t>Data acquisition </a:t>
            </a:r>
          </a:p>
          <a:p>
            <a:r>
              <a:rPr lang="en-US" dirty="0">
                <a:solidFill>
                  <a:schemeClr val="bg1"/>
                </a:solidFill>
              </a:rPr>
              <a:t>&amp; Cleaning</a:t>
            </a:r>
          </a:p>
        </p:txBody>
      </p:sp>
    </p:spTree>
    <p:extLst>
      <p:ext uri="{BB962C8B-B14F-4D97-AF65-F5344CB8AC3E}">
        <p14:creationId xmlns:p14="http://schemas.microsoft.com/office/powerpoint/2010/main" val="53630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0412" y="152400"/>
            <a:ext cx="10210800" cy="1325562"/>
          </a:xfrm>
        </p:spPr>
        <p:txBody>
          <a:bodyPr/>
          <a:lstStyle/>
          <a:p>
            <a:r>
              <a:rPr lang="en-US" dirty="0"/>
              <a:t>Data Acquisition</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912812" y="1676400"/>
            <a:ext cx="10820400" cy="48006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b="1" dirty="0"/>
              <a:t>Counter-Trafficking Data Collaborative (The Global Dataset)</a:t>
            </a:r>
          </a:p>
          <a:p>
            <a:pPr lvl="1"/>
            <a:r>
              <a:rPr lang="en-US" dirty="0"/>
              <a:t>Central repository for critical information about human trafficking</a:t>
            </a:r>
          </a:p>
          <a:p>
            <a:pPr lvl="1"/>
            <a:r>
              <a:rPr lang="en-US" dirty="0"/>
              <a:t>Contributors: IOM, Polaris, and Liberty Asia</a:t>
            </a:r>
          </a:p>
          <a:p>
            <a:pPr lvl="1"/>
            <a:r>
              <a:rPr lang="en-US" dirty="0"/>
              <a:t>2002 to 2017</a:t>
            </a:r>
          </a:p>
          <a:p>
            <a:pPr lvl="1"/>
            <a:r>
              <a:rPr lang="en-US" dirty="0"/>
              <a:t>About 47,000 data points across 62 variables that could be grouped as follows:</a:t>
            </a:r>
          </a:p>
          <a:p>
            <a:pPr lvl="2"/>
            <a:r>
              <a:rPr lang="en-US" dirty="0"/>
              <a:t>Demographics</a:t>
            </a:r>
          </a:p>
          <a:p>
            <a:pPr lvl="2"/>
            <a:r>
              <a:rPr lang="en-US" dirty="0"/>
              <a:t>Exploitation Geo</a:t>
            </a:r>
          </a:p>
          <a:p>
            <a:pPr lvl="2"/>
            <a:r>
              <a:rPr lang="en-US" dirty="0"/>
              <a:t>Types of Exploitation</a:t>
            </a:r>
          </a:p>
          <a:p>
            <a:pPr lvl="2"/>
            <a:r>
              <a:rPr lang="en-US" dirty="0"/>
              <a:t>Means of Control</a:t>
            </a:r>
          </a:p>
          <a:p>
            <a:pPr lvl="2"/>
            <a:r>
              <a:rPr lang="en-US" dirty="0"/>
              <a:t>Types of Labor</a:t>
            </a:r>
          </a:p>
          <a:p>
            <a:pPr lvl="2"/>
            <a:r>
              <a:rPr lang="en-US" dirty="0"/>
              <a:t>Types of Sexual Exploitation</a:t>
            </a:r>
          </a:p>
          <a:p>
            <a:pPr lvl="2"/>
            <a:r>
              <a:rPr lang="en-US" dirty="0"/>
              <a:t>Is Abduction?</a:t>
            </a:r>
          </a:p>
          <a:p>
            <a:pPr lvl="2"/>
            <a:r>
              <a:rPr lang="en-US" dirty="0"/>
              <a:t>Recruiter Relations</a:t>
            </a:r>
          </a:p>
        </p:txBody>
      </p:sp>
      <p:sp>
        <p:nvSpPr>
          <p:cNvPr id="2" name="Rectangle 1">
            <a:extLst>
              <a:ext uri="{FF2B5EF4-FFF2-40B4-BE49-F238E27FC236}">
                <a16:creationId xmlns:a16="http://schemas.microsoft.com/office/drawing/2014/main" id="{03B6590E-48CD-4BE9-9615-3BBA4468D05D}"/>
              </a:ext>
            </a:extLst>
          </p:cNvPr>
          <p:cNvSpPr/>
          <p:nvPr/>
        </p:nvSpPr>
        <p:spPr>
          <a:xfrm>
            <a:off x="6627812" y="6311687"/>
            <a:ext cx="5347939" cy="369332"/>
          </a:xfrm>
          <a:prstGeom prst="rect">
            <a:avLst/>
          </a:prstGeom>
        </p:spPr>
        <p:txBody>
          <a:bodyPr wrap="none">
            <a:spAutoFit/>
          </a:bodyPr>
          <a:lstStyle/>
          <a:p>
            <a:r>
              <a:rPr lang="en-US" dirty="0"/>
              <a:t>Source: https://www.ctdatacollaborative.org/</a:t>
            </a:r>
          </a:p>
        </p:txBody>
      </p:sp>
      <p:pic>
        <p:nvPicPr>
          <p:cNvPr id="4" name="Picture 3">
            <a:extLst>
              <a:ext uri="{FF2B5EF4-FFF2-40B4-BE49-F238E27FC236}">
                <a16:creationId xmlns:a16="http://schemas.microsoft.com/office/drawing/2014/main" id="{44616555-25F9-4B66-BB99-09E2837ED30F}"/>
              </a:ext>
            </a:extLst>
          </p:cNvPr>
          <p:cNvPicPr>
            <a:picLocks noChangeAspect="1"/>
          </p:cNvPicPr>
          <p:nvPr/>
        </p:nvPicPr>
        <p:blipFill>
          <a:blip r:embed="rId3"/>
          <a:stretch>
            <a:fillRect/>
          </a:stretch>
        </p:blipFill>
        <p:spPr>
          <a:xfrm rot="1067242">
            <a:off x="5748833" y="4131931"/>
            <a:ext cx="4800366" cy="1481955"/>
          </a:xfrm>
          <a:prstGeom prst="rect">
            <a:avLst/>
          </a:prstGeom>
        </p:spPr>
      </p:pic>
    </p:spTree>
    <p:extLst>
      <p:ext uri="{BB962C8B-B14F-4D97-AF65-F5344CB8AC3E}">
        <p14:creationId xmlns:p14="http://schemas.microsoft.com/office/powerpoint/2010/main" val="377101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3212" y="0"/>
            <a:ext cx="10134600" cy="1325562"/>
          </a:xfrm>
        </p:spPr>
        <p:txBody>
          <a:bodyPr/>
          <a:lstStyle/>
          <a:p>
            <a:r>
              <a:rPr lang="en-US" dirty="0"/>
              <a:t>Data cleaning</a:t>
            </a:r>
          </a:p>
        </p:txBody>
      </p:sp>
      <p:sp>
        <p:nvSpPr>
          <p:cNvPr id="3" name="Content Placeholder 2">
            <a:extLst>
              <a:ext uri="{FF2B5EF4-FFF2-40B4-BE49-F238E27FC236}">
                <a16:creationId xmlns:a16="http://schemas.microsoft.com/office/drawing/2014/main" id="{CB383D04-166C-4550-951E-753B0A8276FB}"/>
              </a:ext>
            </a:extLst>
          </p:cNvPr>
          <p:cNvSpPr txBox="1">
            <a:spLocks/>
          </p:cNvSpPr>
          <p:nvPr/>
        </p:nvSpPr>
        <p:spPr>
          <a:xfrm>
            <a:off x="227012" y="1524000"/>
            <a:ext cx="10134600" cy="4846638"/>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sz="2000" dirty="0"/>
              <a:t>Remove rows that have too many unknown values</a:t>
            </a:r>
          </a:p>
          <a:p>
            <a:r>
              <a:rPr lang="en-US" sz="2000" dirty="0"/>
              <a:t>Consolidate all columns related to Majority Status</a:t>
            </a:r>
          </a:p>
          <a:p>
            <a:r>
              <a:rPr lang="en-US" sz="2000" dirty="0"/>
              <a:t>Modify age range category into a number by using the mean</a:t>
            </a:r>
          </a:p>
          <a:p>
            <a:r>
              <a:rPr lang="en-US" sz="2000" dirty="0"/>
              <a:t>Impute missing ages with averages by majority status (one average for Adult, one average for Minor)</a:t>
            </a:r>
          </a:p>
          <a:p>
            <a:r>
              <a:rPr lang="en-US" sz="2000" dirty="0"/>
              <a:t>Unify unknown geo values: change from -99 to ZZ</a:t>
            </a:r>
          </a:p>
          <a:p>
            <a:r>
              <a:rPr lang="en-US" sz="2000" dirty="0"/>
              <a:t>For each groups of variables, if all columns of a dependent variable group are zeros, either remove the rows or set the “Not Specified” category to 1, and replace all remaining -99's with zeros. </a:t>
            </a:r>
          </a:p>
          <a:p>
            <a:r>
              <a:rPr lang="en-US" sz="2000" dirty="0"/>
              <a:t>Drop columns that are redundant with other columns or are totally not reliable (e.g. isAbduction)</a:t>
            </a:r>
          </a:p>
          <a:p>
            <a:r>
              <a:rPr lang="en-US" sz="2000" dirty="0"/>
              <a:t>For geo data, bucket the countries into wider regions </a:t>
            </a:r>
          </a:p>
        </p:txBody>
      </p:sp>
      <p:sp>
        <p:nvSpPr>
          <p:cNvPr id="2" name="TextBox 1">
            <a:extLst>
              <a:ext uri="{FF2B5EF4-FFF2-40B4-BE49-F238E27FC236}">
                <a16:creationId xmlns:a16="http://schemas.microsoft.com/office/drawing/2014/main" id="{D32DE16A-3375-4248-A47F-1942B887475A}"/>
              </a:ext>
            </a:extLst>
          </p:cNvPr>
          <p:cNvSpPr txBox="1"/>
          <p:nvPr/>
        </p:nvSpPr>
        <p:spPr>
          <a:xfrm rot="445129">
            <a:off x="6578940" y="816630"/>
            <a:ext cx="5149214" cy="757130"/>
          </a:xfrm>
          <a:prstGeom prst="rect">
            <a:avLst/>
          </a:prstGeom>
          <a:noFill/>
        </p:spPr>
        <p:txBody>
          <a:bodyPr wrap="square" rtlCol="0">
            <a:spAutoFit/>
          </a:bodyPr>
          <a:lstStyle/>
          <a:p>
            <a:pPr>
              <a:lnSpc>
                <a:spcPct val="90000"/>
              </a:lnSpc>
            </a:pPr>
            <a:r>
              <a:rPr lang="en-US" sz="4800" b="1" dirty="0">
                <a:solidFill>
                  <a:srgbClr val="C00000"/>
                </a:solidFill>
              </a:rPr>
              <a:t>47,000 </a:t>
            </a:r>
            <a:r>
              <a:rPr lang="en-US" sz="4800" b="1" dirty="0">
                <a:solidFill>
                  <a:srgbClr val="C00000"/>
                </a:solidFill>
                <a:sym typeface="Wingdings" panose="05000000000000000000" pitchFamily="2" charset="2"/>
              </a:rPr>
              <a:t> 18,000</a:t>
            </a:r>
            <a:endParaRPr lang="en-US" sz="4800" b="1" dirty="0">
              <a:solidFill>
                <a:srgbClr val="C00000"/>
              </a:solidFill>
            </a:endParaRPr>
          </a:p>
        </p:txBody>
      </p:sp>
    </p:spTree>
    <p:extLst>
      <p:ext uri="{BB962C8B-B14F-4D97-AF65-F5344CB8AC3E}">
        <p14:creationId xmlns:p14="http://schemas.microsoft.com/office/powerpoint/2010/main" val="135916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black powerpoint background">
            <a:extLst>
              <a:ext uri="{FF2B5EF4-FFF2-40B4-BE49-F238E27FC236}">
                <a16:creationId xmlns:a16="http://schemas.microsoft.com/office/drawing/2014/main" id="{8382645B-D67A-4FFE-B041-01E86878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7239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6BD8289-7C5B-4B89-9790-931D884A615B}"/>
              </a:ext>
            </a:extLst>
          </p:cNvPr>
          <p:cNvSpPr txBox="1">
            <a:spLocks/>
          </p:cNvSpPr>
          <p:nvPr/>
        </p:nvSpPr>
        <p:spPr>
          <a:xfrm>
            <a:off x="5789612" y="2857500"/>
            <a:ext cx="6019800" cy="1524000"/>
          </a:xfrm>
          <a:prstGeom prst="rect">
            <a:avLst/>
          </a:prstGeom>
        </p:spPr>
        <p:txBody>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r"/>
            <a:r>
              <a:rPr lang="en-US" dirty="0">
                <a:solidFill>
                  <a:schemeClr val="bg1"/>
                </a:solidFill>
              </a:rPr>
              <a:t>Exploratory data analysis</a:t>
            </a:r>
          </a:p>
        </p:txBody>
      </p:sp>
    </p:spTree>
    <p:extLst>
      <p:ext uri="{BB962C8B-B14F-4D97-AF65-F5344CB8AC3E}">
        <p14:creationId xmlns:p14="http://schemas.microsoft.com/office/powerpoint/2010/main" val="337105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North American continent presentation (widescreen).potx" id="{9BCD087D-7D15-4935-9A6F-8C8F414B806B}" vid="{F70B2F2B-E334-4403-A327-17999BAEB2D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2530</TotalTime>
  <Words>1685</Words>
  <Application>Microsoft Office PowerPoint</Application>
  <PresentationFormat>Custom</PresentationFormat>
  <Paragraphs>234</Paragraphs>
  <Slides>28</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vt:lpstr>
      <vt:lpstr>Continental North America 16x9</vt:lpstr>
      <vt:lpstr>Understanding  human trafficking  patterns</vt:lpstr>
      <vt:lpstr>PowerPoint Presentation</vt:lpstr>
      <vt:lpstr>Agenda</vt:lpstr>
      <vt:lpstr>Problem  Statement</vt:lpstr>
      <vt:lpstr>Problem statement</vt:lpstr>
      <vt:lpstr>PowerPoint Presentation</vt:lpstr>
      <vt:lpstr>Data Acquisition</vt:lpstr>
      <vt:lpstr>Data cleaning</vt:lpstr>
      <vt:lpstr>PowerPoint Presentation</vt:lpstr>
      <vt:lpstr>Data Timeline </vt:lpstr>
      <vt:lpstr>Age &amp; Gender</vt:lpstr>
      <vt:lpstr>Citizenship &amp; Gender</vt:lpstr>
      <vt:lpstr>Exploitation Geo &amp; Gender</vt:lpstr>
      <vt:lpstr>Exploitation Type &amp; Gender</vt:lpstr>
      <vt:lpstr>Geo, AGE &amp; GEnder</vt:lpstr>
      <vt:lpstr>Exploitation type vs GEO</vt:lpstr>
      <vt:lpstr>correlation</vt:lpstr>
      <vt:lpstr>PowerPoint Presentation</vt:lpstr>
      <vt:lpstr>Objective:</vt:lpstr>
      <vt:lpstr>1) Predicting: Exploitation region </vt:lpstr>
      <vt:lpstr>2) Predicting: Type of Exploitation </vt:lpstr>
      <vt:lpstr>3) Predicting: Means of Control </vt:lpstr>
      <vt:lpstr>4) Predicting: Type of Labor </vt:lpstr>
      <vt:lpstr>Predicting: Type of sex exploitation </vt:lpstr>
      <vt:lpstr>PowerPoint Presentation</vt:lpstr>
      <vt:lpstr>Key takeaways &amp; Next Steps</vt:lpstr>
      <vt:lpstr>globally…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Ellein Cheng</dc:creator>
  <cp:lastModifiedBy>Ellein Cheng</cp:lastModifiedBy>
  <cp:revision>96</cp:revision>
  <dcterms:created xsi:type="dcterms:W3CDTF">2018-01-31T03:31:40Z</dcterms:created>
  <dcterms:modified xsi:type="dcterms:W3CDTF">2018-02-01T23:29:58Z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