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0" r:id="rId5"/>
    <p:sldId id="263" r:id="rId6"/>
    <p:sldId id="261" r:id="rId7"/>
    <p:sldId id="262"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6" d="100"/>
          <a:sy n="116" d="100"/>
        </p:scale>
        <p:origin x="-143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Light"/>
              </a:defRPr>
            </a:lvl1pPr>
          </a:lstStyle>
          <a:p>
            <a:fld id="{A17205BF-3EE1-5943-AE38-F7029D1952EE}" type="datetimeFigureOut">
              <a:rPr lang="en-US" smtClean="0"/>
              <a:pPr/>
              <a:t>12/6/15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Light"/>
              </a:defRPr>
            </a:lvl1pPr>
          </a:lstStyle>
          <a:p>
            <a:fld id="{224F8620-8618-7742-A6DC-7D2EA109A5FB}" type="slidenum">
              <a:rPr lang="en-US" smtClean="0"/>
              <a:pPr/>
              <a:t>‹#›</a:t>
            </a:fld>
            <a:endParaRPr lang="en-US" dirty="0"/>
          </a:p>
        </p:txBody>
      </p:sp>
    </p:spTree>
    <p:extLst>
      <p:ext uri="{BB962C8B-B14F-4D97-AF65-F5344CB8AC3E}">
        <p14:creationId xmlns:p14="http://schemas.microsoft.com/office/powerpoint/2010/main" val="1703485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mn-cs"/>
      </a:defRPr>
    </a:lvl1pPr>
    <a:lvl2pPr marL="457200" algn="l" defTabSz="457200" rtl="0" eaLnBrk="1" latinLnBrk="0" hangingPunct="1">
      <a:defRPr sz="1200" kern="1200">
        <a:solidFill>
          <a:schemeClr val="tx1"/>
        </a:solidFill>
        <a:latin typeface="Open Sans Light"/>
        <a:ea typeface="+mn-ea"/>
        <a:cs typeface="+mn-cs"/>
      </a:defRPr>
    </a:lvl2pPr>
    <a:lvl3pPr marL="914400" algn="l" defTabSz="457200" rtl="0" eaLnBrk="1" latinLnBrk="0" hangingPunct="1">
      <a:defRPr sz="1200" kern="1200">
        <a:solidFill>
          <a:schemeClr val="tx1"/>
        </a:solidFill>
        <a:latin typeface="Open Sans Light"/>
        <a:ea typeface="+mn-ea"/>
        <a:cs typeface="+mn-cs"/>
      </a:defRPr>
    </a:lvl3pPr>
    <a:lvl4pPr marL="1371600" algn="l" defTabSz="457200" rtl="0" eaLnBrk="1" latinLnBrk="0" hangingPunct="1">
      <a:defRPr sz="1200" kern="1200">
        <a:solidFill>
          <a:schemeClr val="tx1"/>
        </a:solidFill>
        <a:latin typeface="Open Sans Light"/>
        <a:ea typeface="+mn-ea"/>
        <a:cs typeface="+mn-cs"/>
      </a:defRPr>
    </a:lvl4pPr>
    <a:lvl5pPr marL="1828800" algn="l" defTabSz="457200" rtl="0" eaLnBrk="1" latinLnBrk="0" hangingPunct="1">
      <a:defRPr sz="1200" kern="1200">
        <a:solidFill>
          <a:schemeClr val="tx1"/>
        </a:solidFill>
        <a:latin typeface="Open Sans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4F8620-8618-7742-A6DC-7D2EA109A5FB}" type="slidenum">
              <a:rPr lang="en-US" smtClean="0"/>
              <a:t>7</a:t>
            </a:fld>
            <a:endParaRPr lang="en-US"/>
          </a:p>
        </p:txBody>
      </p:sp>
    </p:spTree>
    <p:extLst>
      <p:ext uri="{BB962C8B-B14F-4D97-AF65-F5344CB8AC3E}">
        <p14:creationId xmlns:p14="http://schemas.microsoft.com/office/powerpoint/2010/main" val="402718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1171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7600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1415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26" y="645040"/>
            <a:ext cx="8841303" cy="5600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
        <p:nvSpPr>
          <p:cNvPr id="7" name="Rectangle 6"/>
          <p:cNvSpPr/>
          <p:nvPr userDrawn="1"/>
        </p:nvSpPr>
        <p:spPr>
          <a:xfrm>
            <a:off x="0" y="0"/>
            <a:ext cx="9144000" cy="545806"/>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 name="Title 1"/>
          <p:cNvSpPr>
            <a:spLocks noGrp="1"/>
          </p:cNvSpPr>
          <p:nvPr>
            <p:ph type="title"/>
          </p:nvPr>
        </p:nvSpPr>
        <p:spPr>
          <a:xfrm>
            <a:off x="151027" y="71750"/>
            <a:ext cx="8841303" cy="400582"/>
          </a:xfrm>
        </p:spPr>
        <p:txBody>
          <a:bodyPr>
            <a:normAutofit/>
          </a:bodyPr>
          <a:lstStyle>
            <a:lvl1pPr algn="l">
              <a:defRPr sz="1800">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211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54128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3096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83614-4664-B542-9BB9-1A8DA4BB28BA}"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0637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83614-4664-B542-9BB9-1A8DA4BB28BA}"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9974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83614-4664-B542-9BB9-1A8DA4BB28BA}"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48012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09836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381872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Open Sans Light"/>
              </a:defRPr>
            </a:lvl1pPr>
          </a:lstStyle>
          <a:p>
            <a:fld id="{CC883614-4664-B542-9BB9-1A8DA4BB28BA}" type="datetimeFigureOut">
              <a:rPr lang="en-US" smtClean="0"/>
              <a:pPr/>
              <a:t>12/6/15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Open Sans Ligh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Open Sans Light"/>
              </a:defRPr>
            </a:lvl1pPr>
          </a:lstStyle>
          <a:p>
            <a:fld id="{199C7956-E475-4846-89F5-64C2B814DE9D}" type="slidenum">
              <a:rPr lang="en-US" smtClean="0"/>
              <a:pPr/>
              <a:t>‹#›</a:t>
            </a:fld>
            <a:endParaRPr lang="en-US" dirty="0"/>
          </a:p>
        </p:txBody>
      </p:sp>
    </p:spTree>
    <p:extLst>
      <p:ext uri="{BB962C8B-B14F-4D97-AF65-F5344CB8AC3E}">
        <p14:creationId xmlns:p14="http://schemas.microsoft.com/office/powerpoint/2010/main" val="138144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Open Sans Light"/>
          <a:ea typeface="+mj-ea"/>
          <a:cs typeface="Open Sans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2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cfinance.in/wp-content/uploads/2013/10/financial-analysis.jpg" TargetMode="External"/><Relationship Id="rId3" Type="http://schemas.openxmlformats.org/officeDocument/2006/relationships/hyperlink" Target="http://www.investopedi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2" name="Title 1"/>
          <p:cNvSpPr>
            <a:spLocks noGrp="1"/>
          </p:cNvSpPr>
          <p:nvPr>
            <p:ph type="ctrTitle"/>
          </p:nvPr>
        </p:nvSpPr>
        <p:spPr>
          <a:xfrm>
            <a:off x="537800" y="666765"/>
            <a:ext cx="8068400" cy="1044837"/>
          </a:xfrm>
        </p:spPr>
        <p:txBody>
          <a:bodyPr>
            <a:normAutofit fontScale="90000"/>
          </a:bodyPr>
          <a:lstStyle/>
          <a:p>
            <a:r>
              <a:rPr lang="en-US" dirty="0" smtClean="0">
                <a:solidFill>
                  <a:schemeClr val="bg1"/>
                </a:solidFill>
              </a:rPr>
              <a:t>Statistics 133 Final Project:</a:t>
            </a:r>
            <a:br>
              <a:rPr lang="en-US" dirty="0" smtClean="0">
                <a:solidFill>
                  <a:schemeClr val="bg1"/>
                </a:solidFill>
              </a:rPr>
            </a:br>
            <a:r>
              <a:rPr lang="en-US" sz="2900" dirty="0" smtClean="0">
                <a:solidFill>
                  <a:schemeClr val="bg1"/>
                </a:solidFill>
              </a:rPr>
              <a:t>Financial Exploration through Statistical Computation</a:t>
            </a:r>
            <a:endParaRPr lang="en-US" sz="2900" dirty="0">
              <a:solidFill>
                <a:schemeClr val="bg1"/>
              </a:solidFill>
            </a:endParaRPr>
          </a:p>
        </p:txBody>
      </p:sp>
      <p:sp>
        <p:nvSpPr>
          <p:cNvPr id="3" name="Subtitle 2"/>
          <p:cNvSpPr>
            <a:spLocks noGrp="1"/>
          </p:cNvSpPr>
          <p:nvPr>
            <p:ph type="subTitle" idx="1"/>
          </p:nvPr>
        </p:nvSpPr>
        <p:spPr>
          <a:xfrm>
            <a:off x="1371600" y="1711604"/>
            <a:ext cx="6400800" cy="374997"/>
          </a:xfrm>
        </p:spPr>
        <p:txBody>
          <a:bodyPr>
            <a:normAutofit lnSpcReduction="10000"/>
          </a:bodyPr>
          <a:lstStyle/>
          <a:p>
            <a:r>
              <a:rPr lang="en-US" sz="2000" i="1" dirty="0" smtClean="0">
                <a:solidFill>
                  <a:schemeClr val="bg1">
                    <a:lumMod val="85000"/>
                  </a:schemeClr>
                </a:solidFill>
              </a:rPr>
              <a:t>Extra Credit Presentation</a:t>
            </a:r>
          </a:p>
        </p:txBody>
      </p:sp>
      <p:sp>
        <p:nvSpPr>
          <p:cNvPr id="5" name="TextBox 4"/>
          <p:cNvSpPr txBox="1"/>
          <p:nvPr/>
        </p:nvSpPr>
        <p:spPr>
          <a:xfrm>
            <a:off x="518635" y="5777151"/>
            <a:ext cx="1705930"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Christian </a:t>
            </a:r>
            <a:r>
              <a:rPr lang="en-US" sz="1600" dirty="0" err="1" smtClean="0">
                <a:solidFill>
                  <a:srgbClr val="FFFFFF"/>
                </a:solidFill>
                <a:latin typeface="Open Sans Light"/>
                <a:cs typeface="Open Sans Light"/>
              </a:rPr>
              <a:t>Alarcio</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Sociology</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6" name="TextBox 5"/>
          <p:cNvSpPr txBox="1"/>
          <p:nvPr/>
        </p:nvSpPr>
        <p:spPr>
          <a:xfrm>
            <a:off x="2722989" y="5777151"/>
            <a:ext cx="11473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Ellen Chan</a:t>
            </a:r>
          </a:p>
          <a:p>
            <a:pPr algn="ctr"/>
            <a:r>
              <a:rPr lang="en-US" sz="1400" i="1" dirty="0" smtClean="0">
                <a:solidFill>
                  <a:srgbClr val="FFFFFF"/>
                </a:solidFill>
                <a:latin typeface="Open Sans Light"/>
              </a:rPr>
              <a:t>Statistics</a:t>
            </a:r>
          </a:p>
          <a:p>
            <a:pPr algn="ctr"/>
            <a:r>
              <a:rPr lang="en-US" sz="1400" i="1" dirty="0" smtClean="0">
                <a:solidFill>
                  <a:srgbClr val="FFFFFF"/>
                </a:solidFill>
                <a:latin typeface="Open Sans Light"/>
              </a:rPr>
              <a:t>2017</a:t>
            </a:r>
            <a:endParaRPr lang="en-US" sz="1400" i="1" dirty="0">
              <a:solidFill>
                <a:srgbClr val="FFFFFF"/>
              </a:solidFill>
              <a:latin typeface="Open Sans Light"/>
            </a:endParaRPr>
          </a:p>
        </p:txBody>
      </p:sp>
      <p:sp>
        <p:nvSpPr>
          <p:cNvPr id="7" name="TextBox 6"/>
          <p:cNvSpPr txBox="1"/>
          <p:nvPr/>
        </p:nvSpPr>
        <p:spPr>
          <a:xfrm>
            <a:off x="4368754" y="5777151"/>
            <a:ext cx="1260974" cy="769441"/>
          </a:xfrm>
          <a:prstGeom prst="rect">
            <a:avLst/>
          </a:prstGeom>
          <a:noFill/>
        </p:spPr>
        <p:txBody>
          <a:bodyPr wrap="square" rtlCol="0">
            <a:spAutoFit/>
          </a:bodyPr>
          <a:lstStyle/>
          <a:p>
            <a:pPr algn="ctr"/>
            <a:r>
              <a:rPr lang="en-US" sz="1600" dirty="0" err="1" smtClean="0">
                <a:solidFill>
                  <a:srgbClr val="FFFFFF"/>
                </a:solidFill>
                <a:latin typeface="Open Sans Light"/>
                <a:cs typeface="Open Sans Light"/>
              </a:rPr>
              <a:t>Anais</a:t>
            </a:r>
            <a:r>
              <a:rPr lang="en-US" sz="1600" dirty="0" smtClean="0">
                <a:solidFill>
                  <a:srgbClr val="FFFFFF"/>
                </a:solidFill>
                <a:latin typeface="Open Sans Light"/>
                <a:cs typeface="Open Sans Light"/>
              </a:rPr>
              <a:t> </a:t>
            </a:r>
            <a:r>
              <a:rPr lang="en-US" sz="1600" dirty="0" err="1" smtClean="0">
                <a:solidFill>
                  <a:srgbClr val="FFFFFF"/>
                </a:solidFill>
                <a:latin typeface="Open Sans Light"/>
                <a:cs typeface="Open Sans Light"/>
              </a:rPr>
              <a:t>Sidhu</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Economics</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8" name="TextBox 7"/>
          <p:cNvSpPr txBox="1"/>
          <p:nvPr/>
        </p:nvSpPr>
        <p:spPr>
          <a:xfrm>
            <a:off x="6128153" y="5777151"/>
            <a:ext cx="24720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Ruomeng (Michelle) Yang</a:t>
            </a:r>
          </a:p>
          <a:p>
            <a:pPr algn="ctr"/>
            <a:r>
              <a:rPr lang="en-US" sz="1400" i="1" dirty="0" smtClean="0">
                <a:solidFill>
                  <a:srgbClr val="FFFFFF"/>
                </a:solidFill>
                <a:latin typeface="Open Sans Light"/>
              </a:rPr>
              <a:t>EECS</a:t>
            </a:r>
          </a:p>
          <a:p>
            <a:pPr algn="ctr"/>
            <a:r>
              <a:rPr lang="en-US" sz="1400" i="1" dirty="0" smtClean="0">
                <a:solidFill>
                  <a:srgbClr val="FFFFFF"/>
                </a:solidFill>
                <a:latin typeface="Open Sans Light"/>
              </a:rPr>
              <a:t>2018</a:t>
            </a:r>
            <a:endParaRPr lang="en-US" sz="1400" i="1" dirty="0">
              <a:solidFill>
                <a:srgbClr val="FFFFFF"/>
              </a:solidFill>
              <a:latin typeface="Open Sans Light"/>
            </a:endParaRPr>
          </a:p>
        </p:txBody>
      </p:sp>
      <p:pic>
        <p:nvPicPr>
          <p:cNvPr id="11" name="Picture 10"/>
          <p:cNvPicPr>
            <a:picLocks noChangeAspect="1"/>
          </p:cNvPicPr>
          <p:nvPr/>
        </p:nvPicPr>
        <p:blipFill>
          <a:blip r:embed="rId2">
            <a:alphaModFix amt="37000"/>
          </a:blip>
          <a:stretch>
            <a:fillRect/>
          </a:stretch>
        </p:blipFill>
        <p:spPr>
          <a:xfrm>
            <a:off x="0" y="2332060"/>
            <a:ext cx="9144000" cy="3199631"/>
          </a:xfrm>
          <a:prstGeom prst="rect">
            <a:avLst/>
          </a:prstGeom>
        </p:spPr>
      </p:pic>
    </p:spTree>
    <p:extLst>
      <p:ext uri="{BB962C8B-B14F-4D97-AF65-F5344CB8AC3E}">
        <p14:creationId xmlns:p14="http://schemas.microsoft.com/office/powerpoint/2010/main" val="1509515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28" y="71750"/>
            <a:ext cx="8841303" cy="405775"/>
          </a:xfrm>
        </p:spPr>
        <p:txBody>
          <a:bodyPr>
            <a:normAutofit/>
          </a:bodyPr>
          <a:lstStyle/>
          <a:p>
            <a:pPr algn="l"/>
            <a:r>
              <a:rPr lang="en-US" sz="1800" dirty="0" smtClean="0">
                <a:solidFill>
                  <a:srgbClr val="FFFFFF"/>
                </a:solidFill>
              </a:rPr>
              <a:t>RESEARCH PROBLEM</a:t>
            </a:r>
            <a:endParaRPr lang="en-US" sz="1800" dirty="0">
              <a:solidFill>
                <a:srgbClr val="FFFFFF"/>
              </a:solidFill>
            </a:endParaRPr>
          </a:p>
        </p:txBody>
      </p:sp>
      <p:sp>
        <p:nvSpPr>
          <p:cNvPr id="6" name="Pentagon 5"/>
          <p:cNvSpPr/>
          <p:nvPr/>
        </p:nvSpPr>
        <p:spPr>
          <a:xfrm>
            <a:off x="151028" y="1080460"/>
            <a:ext cx="8841303" cy="445378"/>
          </a:xfrm>
          <a:prstGeom prst="homePlat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latin typeface="Open Sans Light"/>
                <a:cs typeface="Open Sans Light"/>
              </a:rPr>
              <a:t>Technology industries show higher growth and higher beta, and therefore lower PE ratios.</a:t>
            </a:r>
            <a:endParaRPr lang="en-US" sz="1400" i="1" dirty="0">
              <a:latin typeface="Open Sans Light"/>
              <a:cs typeface="Open Sans Light"/>
            </a:endParaRPr>
          </a:p>
        </p:txBody>
      </p:sp>
      <p:grpSp>
        <p:nvGrpSpPr>
          <p:cNvPr id="16" name="Group 15"/>
          <p:cNvGrpSpPr/>
          <p:nvPr/>
        </p:nvGrpSpPr>
        <p:grpSpPr>
          <a:xfrm>
            <a:off x="385547" y="6376693"/>
            <a:ext cx="8424615" cy="371785"/>
            <a:chOff x="385547" y="6376693"/>
            <a:chExt cx="8424615" cy="371785"/>
          </a:xfrm>
        </p:grpSpPr>
        <p:grpSp>
          <p:nvGrpSpPr>
            <p:cNvPr id="11" name="Group 10"/>
            <p:cNvGrpSpPr/>
            <p:nvPr/>
          </p:nvGrpSpPr>
          <p:grpSpPr>
            <a:xfrm>
              <a:off x="385547" y="6376693"/>
              <a:ext cx="8424614" cy="307777"/>
              <a:chOff x="385547" y="6376693"/>
              <a:chExt cx="8424614" cy="307777"/>
            </a:xfrm>
          </p:grpSpPr>
          <p:sp>
            <p:nvSpPr>
              <p:cNvPr id="7" name="TextBox 6"/>
              <p:cNvSpPr txBox="1"/>
              <p:nvPr/>
            </p:nvSpPr>
            <p:spPr>
              <a:xfrm>
                <a:off x="385547" y="6376693"/>
                <a:ext cx="1659441" cy="307777"/>
              </a:xfrm>
              <a:prstGeom prst="rect">
                <a:avLst/>
              </a:prstGeom>
              <a:noFill/>
            </p:spPr>
            <p:txBody>
              <a:bodyPr wrap="none" rtlCol="0">
                <a:spAutoFit/>
              </a:bodyPr>
              <a:lstStyle/>
              <a:p>
                <a:r>
                  <a:rPr lang="en-US" sz="1400" dirty="0" smtClean="0">
                    <a:latin typeface="Open Sans Light"/>
                    <a:cs typeface="Open Sans Light"/>
                  </a:rPr>
                  <a:t>Research Problem</a:t>
                </a:r>
                <a:endParaRPr lang="en-US" sz="1400" dirty="0">
                  <a:latin typeface="Open Sans Light"/>
                  <a:cs typeface="Open Sans Light"/>
                </a:endParaRPr>
              </a:p>
            </p:txBody>
          </p:sp>
          <p:sp>
            <p:nvSpPr>
              <p:cNvPr id="8" name="TextBox 7"/>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9" name="TextBox 8"/>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0" name="TextBox 9"/>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12" name="Rectangle 11"/>
            <p:cNvSpPr/>
            <p:nvPr/>
          </p:nvSpPr>
          <p:spPr>
            <a:xfrm>
              <a:off x="385547" y="6684470"/>
              <a:ext cx="1659441" cy="64008"/>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3" name="Rectangle 12"/>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4" name="Rectangle 13"/>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5" name="Rectangle 14"/>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7" name="Pentagon 16"/>
          <p:cNvSpPr/>
          <p:nvPr/>
        </p:nvSpPr>
        <p:spPr>
          <a:xfrm>
            <a:off x="377820" y="306263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18" name="Pentagon 17"/>
          <p:cNvSpPr/>
          <p:nvPr/>
        </p:nvSpPr>
        <p:spPr>
          <a:xfrm>
            <a:off x="377820" y="422099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0" name="Rectangle 19"/>
          <p:cNvSpPr/>
          <p:nvPr/>
        </p:nvSpPr>
        <p:spPr>
          <a:xfrm>
            <a:off x="151028" y="2083667"/>
            <a:ext cx="4671930" cy="3132098"/>
          </a:xfrm>
          <a:prstGeom prst="rect">
            <a:avLst/>
          </a:prstGeom>
          <a:noFill/>
          <a:ln w="19050" cmpd="sng">
            <a:solidFill>
              <a:schemeClr val="tx2">
                <a:lumMod val="60000"/>
                <a:lumOff val="4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1" name="Oval 20"/>
          <p:cNvSpPr/>
          <p:nvPr/>
        </p:nvSpPr>
        <p:spPr>
          <a:xfrm>
            <a:off x="219066" y="3001473"/>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494265"/>
                </a:solidFill>
                <a:latin typeface="Open Sans Light"/>
                <a:cs typeface="Open Sans Light"/>
              </a:rPr>
              <a:t>1</a:t>
            </a:r>
          </a:p>
        </p:txBody>
      </p:sp>
      <p:sp>
        <p:nvSpPr>
          <p:cNvPr id="22" name="Oval 21"/>
          <p:cNvSpPr/>
          <p:nvPr/>
        </p:nvSpPr>
        <p:spPr>
          <a:xfrm>
            <a:off x="219066" y="4153198"/>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94265"/>
                </a:solidFill>
                <a:latin typeface="Open Sans Light"/>
                <a:cs typeface="Open Sans Light"/>
              </a:rPr>
              <a:t>2</a:t>
            </a:r>
            <a:endParaRPr lang="en-US" dirty="0">
              <a:solidFill>
                <a:srgbClr val="494265"/>
              </a:solidFill>
              <a:latin typeface="Open Sans Light"/>
              <a:cs typeface="Open Sans Light"/>
            </a:endParaRPr>
          </a:p>
        </p:txBody>
      </p:sp>
      <p:sp>
        <p:nvSpPr>
          <p:cNvPr id="24" name="TextBox 23"/>
          <p:cNvSpPr txBox="1"/>
          <p:nvPr/>
        </p:nvSpPr>
        <p:spPr>
          <a:xfrm>
            <a:off x="910784" y="3084572"/>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payout percentage?</a:t>
            </a:r>
            <a:endParaRPr lang="en-US" sz="1400" dirty="0">
              <a:solidFill>
                <a:srgbClr val="FFFFFF"/>
              </a:solidFill>
              <a:latin typeface="Open Sans Light"/>
              <a:cs typeface="Open Sans Light"/>
            </a:endParaRPr>
          </a:p>
        </p:txBody>
      </p:sp>
      <p:sp>
        <p:nvSpPr>
          <p:cNvPr id="33" name="TextBox 32"/>
          <p:cNvSpPr txBox="1"/>
          <p:nvPr/>
        </p:nvSpPr>
        <p:spPr>
          <a:xfrm>
            <a:off x="910784" y="4250675"/>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expected growth rate?</a:t>
            </a:r>
            <a:endParaRPr lang="en-US" sz="1400" dirty="0">
              <a:solidFill>
                <a:srgbClr val="FFFFFF"/>
              </a:solidFill>
              <a:latin typeface="Open Sans Light"/>
              <a:cs typeface="Open Sans Light"/>
            </a:endParaRPr>
          </a:p>
        </p:txBody>
      </p:sp>
      <p:sp>
        <p:nvSpPr>
          <p:cNvPr id="34" name="TextBox 33"/>
          <p:cNvSpPr txBox="1"/>
          <p:nvPr/>
        </p:nvSpPr>
        <p:spPr>
          <a:xfrm>
            <a:off x="219066" y="2124490"/>
            <a:ext cx="2488983" cy="338554"/>
          </a:xfrm>
          <a:prstGeom prst="rect">
            <a:avLst/>
          </a:prstGeom>
          <a:noFill/>
        </p:spPr>
        <p:txBody>
          <a:bodyPr wrap="none" rtlCol="0">
            <a:spAutoFit/>
          </a:bodyPr>
          <a:lstStyle/>
          <a:p>
            <a:r>
              <a:rPr lang="en-US" sz="1600" dirty="0" smtClean="0">
                <a:latin typeface="Open Sans Light"/>
                <a:cs typeface="Open Sans Light"/>
              </a:rPr>
              <a:t>Questions We Answered:</a:t>
            </a:r>
            <a:endParaRPr lang="en-US" sz="1600" dirty="0">
              <a:latin typeface="Open Sans Light"/>
              <a:cs typeface="Open Sans Light"/>
            </a:endParaRPr>
          </a:p>
        </p:txBody>
      </p:sp>
      <p:sp>
        <p:nvSpPr>
          <p:cNvPr id="35" name="TextBox 34"/>
          <p:cNvSpPr txBox="1"/>
          <p:nvPr/>
        </p:nvSpPr>
        <p:spPr>
          <a:xfrm>
            <a:off x="5051706" y="2124490"/>
            <a:ext cx="2222684" cy="338554"/>
          </a:xfrm>
          <a:prstGeom prst="rect">
            <a:avLst/>
          </a:prstGeom>
          <a:noFill/>
        </p:spPr>
        <p:txBody>
          <a:bodyPr wrap="none" rtlCol="0">
            <a:spAutoFit/>
          </a:bodyPr>
          <a:lstStyle/>
          <a:p>
            <a:r>
              <a:rPr lang="en-US" sz="1600" dirty="0" smtClean="0">
                <a:latin typeface="Open Sans Light"/>
                <a:cs typeface="Open Sans Light"/>
              </a:rPr>
              <a:t>Financial Terminology:</a:t>
            </a:r>
            <a:endParaRPr lang="en-US" sz="1600" dirty="0">
              <a:latin typeface="Open Sans Light"/>
              <a:cs typeface="Open Sans Light"/>
            </a:endParaRPr>
          </a:p>
        </p:txBody>
      </p:sp>
      <p:sp>
        <p:nvSpPr>
          <p:cNvPr id="36" name="Rectangle 35"/>
          <p:cNvSpPr/>
          <p:nvPr/>
        </p:nvSpPr>
        <p:spPr>
          <a:xfrm>
            <a:off x="5006346" y="2083667"/>
            <a:ext cx="3985985" cy="3132097"/>
          </a:xfrm>
          <a:prstGeom prst="rect">
            <a:avLst/>
          </a:prstGeom>
          <a:noFill/>
          <a:ln w="19050" cmpd="sng">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charset="2"/>
              <a:buChar char="§"/>
            </a:pPr>
            <a:endParaRPr lang="en-US" sz="1400" dirty="0">
              <a:solidFill>
                <a:schemeClr val="tx2">
                  <a:lumMod val="60000"/>
                  <a:lumOff val="40000"/>
                </a:schemeClr>
              </a:solidFill>
              <a:latin typeface="Open Sans Light"/>
              <a:cs typeface="Open Sans Light"/>
            </a:endParaRPr>
          </a:p>
          <a:p>
            <a:pPr marL="285750" indent="-285750">
              <a:buFont typeface="Wingdings" charset="2"/>
              <a:buChar char="§"/>
            </a:pPr>
            <a:endParaRPr lang="en-US" sz="1400" dirty="0" smtClean="0">
              <a:solidFill>
                <a:schemeClr val="tx2">
                  <a:lumMod val="60000"/>
                  <a:lumOff val="40000"/>
                </a:schemeClr>
              </a:solidFill>
              <a:latin typeface="Open Sans Light"/>
              <a:cs typeface="Open Sans Light"/>
            </a:endParaRPr>
          </a:p>
          <a:p>
            <a:pPr marL="285750" indent="-285750">
              <a:buFont typeface="Wingdings" charset="2"/>
              <a:buChar char="§"/>
            </a:pPr>
            <a:r>
              <a:rPr lang="en-US" sz="1400" dirty="0" smtClean="0">
                <a:solidFill>
                  <a:schemeClr val="tx2">
                    <a:lumMod val="60000"/>
                    <a:lumOff val="40000"/>
                  </a:schemeClr>
                </a:solidFill>
                <a:latin typeface="Open Sans Light"/>
                <a:cs typeface="Open Sans Light"/>
              </a:rPr>
              <a:t>PE rati</a:t>
            </a:r>
            <a:r>
              <a:rPr lang="en-US" sz="1400" dirty="0" smtClean="0">
                <a:solidFill>
                  <a:srgbClr val="558ED5"/>
                </a:solidFill>
                <a:latin typeface="Open Sans Light"/>
                <a:cs typeface="Open Sans Light"/>
              </a:rPr>
              <a:t>o: </a:t>
            </a:r>
            <a:r>
              <a:rPr lang="en-US" sz="1400" dirty="0" smtClean="0">
                <a:solidFill>
                  <a:srgbClr val="000000"/>
                </a:solidFill>
                <a:latin typeface="Open Sans Light"/>
                <a:cs typeface="Open Sans Light"/>
              </a:rPr>
              <a:t>market value per share / earnings per share</a:t>
            </a:r>
          </a:p>
          <a:p>
            <a:pPr marL="285750" indent="-285750">
              <a:buFont typeface="Wingdings" charset="2"/>
              <a:buChar char="§"/>
            </a:pPr>
            <a:r>
              <a:rPr lang="en-US" sz="1400" dirty="0">
                <a:solidFill>
                  <a:srgbClr val="558ED5"/>
                </a:solidFill>
                <a:latin typeface="Open Sans Light"/>
                <a:cs typeface="Open Sans Light"/>
              </a:rPr>
              <a:t>Trailing PE: </a:t>
            </a:r>
            <a:r>
              <a:rPr lang="en-US" sz="1400" dirty="0">
                <a:solidFill>
                  <a:srgbClr val="000000"/>
                </a:solidFill>
                <a:latin typeface="Open Sans Light"/>
                <a:cs typeface="Open Sans Light"/>
              </a:rPr>
              <a:t>derived from previous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Forward PE: </a:t>
            </a:r>
            <a:r>
              <a:rPr lang="en-US" sz="1400" dirty="0">
                <a:solidFill>
                  <a:srgbClr val="000000"/>
                </a:solidFill>
                <a:latin typeface="Open Sans Light"/>
                <a:cs typeface="Open Sans Light"/>
              </a:rPr>
              <a:t>calculated using estimated earnings for the next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Market capitalization: </a:t>
            </a:r>
            <a:r>
              <a:rPr lang="en-US" sz="1400" dirty="0">
                <a:solidFill>
                  <a:srgbClr val="000000"/>
                </a:solidFill>
                <a:latin typeface="Open Sans Light"/>
                <a:cs typeface="Open Sans Light"/>
              </a:rPr>
              <a:t>total dollar value of a company’s outstanding </a:t>
            </a:r>
            <a:r>
              <a:rPr lang="en-US" sz="1400" dirty="0" smtClean="0">
                <a:solidFill>
                  <a:srgbClr val="000000"/>
                </a:solidFill>
                <a:latin typeface="Open Sans Light"/>
                <a:cs typeface="Open Sans Light"/>
              </a:rPr>
              <a:t>shares</a:t>
            </a:r>
          </a:p>
          <a:p>
            <a:pPr marL="285750" indent="-285750">
              <a:buFont typeface="Wingdings" charset="2"/>
              <a:buChar char="§"/>
            </a:pPr>
            <a:r>
              <a:rPr lang="en-US" sz="1400" dirty="0">
                <a:solidFill>
                  <a:srgbClr val="558ED5"/>
                </a:solidFill>
                <a:latin typeface="Open Sans Light"/>
                <a:cs typeface="Open Sans Light"/>
              </a:rPr>
              <a:t>Unlevered beta: </a:t>
            </a:r>
            <a:r>
              <a:rPr lang="en-US" sz="1400" dirty="0">
                <a:solidFill>
                  <a:srgbClr val="000000"/>
                </a:solidFill>
                <a:latin typeface="Open Sans Light"/>
                <a:cs typeface="Open Sans Light"/>
              </a:rPr>
              <a:t>metric indicating the risk of a company to that of the </a:t>
            </a:r>
            <a:r>
              <a:rPr lang="en-US" sz="1400" dirty="0" smtClean="0">
                <a:solidFill>
                  <a:srgbClr val="000000"/>
                </a:solidFill>
                <a:latin typeface="Open Sans Light"/>
                <a:cs typeface="Open Sans Light"/>
              </a:rPr>
              <a:t>market</a:t>
            </a:r>
            <a:endParaRPr lang="en-US" sz="1400" dirty="0">
              <a:solidFill>
                <a:srgbClr val="000000"/>
              </a:solidFill>
              <a:latin typeface="Open Sans Light"/>
              <a:cs typeface="Open Sans Light"/>
            </a:endParaRPr>
          </a:p>
        </p:txBody>
      </p:sp>
    </p:spTree>
    <p:extLst>
      <p:ext uri="{BB962C8B-B14F-4D97-AF65-F5344CB8AC3E}">
        <p14:creationId xmlns:p14="http://schemas.microsoft.com/office/powerpoint/2010/main" val="32093774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&amp; PREPROCESSING</a:t>
            </a:r>
            <a:endParaRPr lang="en-US" dirty="0"/>
          </a:p>
        </p:txBody>
      </p:sp>
      <p:grpSp>
        <p:nvGrpSpPr>
          <p:cNvPr id="5" name="Group 4"/>
          <p:cNvGrpSpPr/>
          <p:nvPr/>
        </p:nvGrpSpPr>
        <p:grpSpPr>
          <a:xfrm>
            <a:off x="385547" y="6376693"/>
            <a:ext cx="8424615" cy="371785"/>
            <a:chOff x="385547" y="6376693"/>
            <a:chExt cx="8424615" cy="371785"/>
          </a:xfrm>
        </p:grpSpPr>
        <p:grpSp>
          <p:nvGrpSpPr>
            <p:cNvPr id="6" name="Group 5"/>
            <p:cNvGrpSpPr/>
            <p:nvPr/>
          </p:nvGrpSpPr>
          <p:grpSpPr>
            <a:xfrm>
              <a:off x="385547" y="6376693"/>
              <a:ext cx="8424614" cy="307777"/>
              <a:chOff x="385547" y="6376693"/>
              <a:chExt cx="8424614" cy="307777"/>
            </a:xfrm>
          </p:grpSpPr>
          <p:sp>
            <p:nvSpPr>
              <p:cNvPr id="11" name="TextBox 10"/>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2674430" y="6376693"/>
                <a:ext cx="1929885" cy="307777"/>
              </a:xfrm>
              <a:prstGeom prst="rect">
                <a:avLst/>
              </a:prstGeom>
              <a:noFill/>
            </p:spPr>
            <p:txBody>
              <a:bodyPr wrap="none" rtlCol="0">
                <a:spAutoFit/>
              </a:bodyPr>
              <a:lstStyle/>
              <a:p>
                <a:r>
                  <a:rPr lang="en-US" sz="1400" dirty="0" smtClean="0">
                    <a:solidFill>
                      <a:srgbClr val="000000"/>
                    </a:solidFill>
                    <a:latin typeface="Open Sans Light"/>
                    <a:cs typeface="Open Sans Light"/>
                  </a:rPr>
                  <a:t>Data &amp; Preprocessing</a:t>
                </a:r>
                <a:endParaRPr lang="en-US" sz="1400" dirty="0">
                  <a:solidFill>
                    <a:srgbClr val="000000"/>
                  </a:solidFill>
                  <a:latin typeface="Open Sans Light"/>
                  <a:cs typeface="Open Sans Light"/>
                </a:endParaRPr>
              </a:p>
            </p:txBody>
          </p:sp>
          <p:sp>
            <p:nvSpPr>
              <p:cNvPr id="13" name="TextBox 12"/>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4" name="TextBox 13"/>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7" name="Rectangle 6"/>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2674430" y="6684470"/>
              <a:ext cx="1929885"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0" name="Rectangle 9"/>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Raw Dataset from NYU Stern School of Business’s Data Archives</a:t>
            </a:r>
            <a:endParaRPr lang="en-US" sz="1600" dirty="0">
              <a:solidFill>
                <a:schemeClr val="bg1"/>
              </a:solidFill>
              <a:latin typeface="Open Sans Light"/>
              <a:cs typeface="Open Sans Light"/>
            </a:endParaRPr>
          </a:p>
        </p:txBody>
      </p:sp>
      <p:sp>
        <p:nvSpPr>
          <p:cNvPr id="16" name="Donut 15"/>
          <p:cNvSpPr/>
          <p:nvPr/>
        </p:nvSpPr>
        <p:spPr>
          <a:xfrm>
            <a:off x="151026" y="1626431"/>
            <a:ext cx="1188720" cy="1188720"/>
          </a:xfrm>
          <a:prstGeom prst="donut">
            <a:avLst>
              <a:gd name="adj" fmla="val 1686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latin typeface="Open Sans Light"/>
                <a:cs typeface="Open Sans Light"/>
              </a:rPr>
              <a:t>beta</a:t>
            </a:r>
            <a:endParaRPr lang="en-US" sz="1000" dirty="0">
              <a:solidFill>
                <a:schemeClr val="tx1"/>
              </a:solidFill>
              <a:latin typeface="Open Sans Light"/>
              <a:cs typeface="Open Sans Light"/>
            </a:endParaRPr>
          </a:p>
        </p:txBody>
      </p:sp>
      <p:sp>
        <p:nvSpPr>
          <p:cNvPr id="17" name="Donut 16"/>
          <p:cNvSpPr/>
          <p:nvPr/>
        </p:nvSpPr>
        <p:spPr>
          <a:xfrm>
            <a:off x="3495922" y="1626431"/>
            <a:ext cx="1188720" cy="1188720"/>
          </a:xfrm>
          <a:prstGeom prst="donut">
            <a:avLst>
              <a:gd name="adj" fmla="val 16860"/>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18" name="Cross 17"/>
          <p:cNvSpPr/>
          <p:nvPr/>
        </p:nvSpPr>
        <p:spPr>
          <a:xfrm>
            <a:off x="1398730" y="2037911"/>
            <a:ext cx="365760" cy="365760"/>
          </a:xfrm>
          <a:prstGeom prst="plus">
            <a:avLst>
              <a:gd name="adj" fmla="val 3919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Open Sans Light"/>
              <a:cs typeface="Open Sans Light"/>
            </a:endParaRPr>
          </a:p>
        </p:txBody>
      </p:sp>
      <p:sp>
        <p:nvSpPr>
          <p:cNvPr id="19" name="Equal 18"/>
          <p:cNvSpPr/>
          <p:nvPr/>
        </p:nvSpPr>
        <p:spPr>
          <a:xfrm>
            <a:off x="3071178" y="2037911"/>
            <a:ext cx="365760" cy="365760"/>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Open Sans Light"/>
              <a:cs typeface="Open Sans Light"/>
            </a:endParaRPr>
          </a:p>
        </p:txBody>
      </p:sp>
      <p:sp>
        <p:nvSpPr>
          <p:cNvPr id="20" name="Donut 19"/>
          <p:cNvSpPr/>
          <p:nvPr/>
        </p:nvSpPr>
        <p:spPr>
          <a:xfrm>
            <a:off x="1823474" y="1626431"/>
            <a:ext cx="1188720" cy="1188720"/>
          </a:xfrm>
          <a:prstGeom prst="donut">
            <a:avLst>
              <a:gd name="adj" fmla="val 1686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pe</a:t>
            </a:r>
            <a:endParaRPr lang="en-US" sz="1000" dirty="0">
              <a:solidFill>
                <a:schemeClr val="tx1"/>
              </a:solidFill>
              <a:latin typeface="Open Sans Light"/>
              <a:cs typeface="Open Sans Light"/>
            </a:endParaRPr>
          </a:p>
        </p:txBody>
      </p:sp>
      <p:sp>
        <p:nvSpPr>
          <p:cNvPr id="26" name="Donut 25"/>
          <p:cNvSpPr/>
          <p:nvPr/>
        </p:nvSpPr>
        <p:spPr>
          <a:xfrm>
            <a:off x="151026" y="4476612"/>
            <a:ext cx="1188720" cy="1188720"/>
          </a:xfrm>
          <a:prstGeom prst="donut">
            <a:avLst>
              <a:gd name="adj" fmla="val 16860"/>
            </a:avLst>
          </a:prstGeom>
          <a:solidFill>
            <a:srgbClr val="C6D9F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27" name="Donut 26"/>
          <p:cNvSpPr/>
          <p:nvPr/>
        </p:nvSpPr>
        <p:spPr>
          <a:xfrm>
            <a:off x="1823474" y="4476612"/>
            <a:ext cx="1188720" cy="1188720"/>
          </a:xfrm>
          <a:prstGeom prst="donut">
            <a:avLst>
              <a:gd name="adj" fmla="val 1686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clean_data</a:t>
            </a:r>
            <a:endParaRPr lang="en-US" sz="1000" dirty="0">
              <a:solidFill>
                <a:schemeClr val="tx1"/>
              </a:solidFill>
              <a:latin typeface="Open Sans Light"/>
              <a:cs typeface="Open Sans Light"/>
            </a:endParaRPr>
          </a:p>
        </p:txBody>
      </p:sp>
      <p:sp>
        <p:nvSpPr>
          <p:cNvPr id="28" name="Right Arrow 27"/>
          <p:cNvSpPr/>
          <p:nvPr/>
        </p:nvSpPr>
        <p:spPr>
          <a:xfrm>
            <a:off x="1398730" y="4923549"/>
            <a:ext cx="365760" cy="29484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 name="Picture 29" descr="Screen Shot 2015-12-07 at 1.12.44 AM 2.png"/>
          <p:cNvPicPr>
            <a:picLocks noChangeAspect="1"/>
          </p:cNvPicPr>
          <p:nvPr/>
        </p:nvPicPr>
        <p:blipFill rotWithShape="1">
          <a:blip r:embed="rId2">
            <a:extLst>
              <a:ext uri="{28A0092B-C50C-407E-A947-70E740481C1C}">
                <a14:useLocalDpi xmlns:a14="http://schemas.microsoft.com/office/drawing/2010/main" val="0"/>
              </a:ext>
            </a:extLst>
          </a:blip>
          <a:srcRect b="134"/>
          <a:stretch/>
        </p:blipFill>
        <p:spPr>
          <a:xfrm>
            <a:off x="4785325" y="1465821"/>
            <a:ext cx="4207005" cy="1507933"/>
          </a:xfrm>
          <a:prstGeom prst="rect">
            <a:avLst/>
          </a:prstGeom>
        </p:spPr>
      </p:pic>
      <p:sp>
        <p:nvSpPr>
          <p:cNvPr id="31" name="TextBox 30"/>
          <p:cNvSpPr txBox="1"/>
          <p:nvPr/>
        </p:nvSpPr>
        <p:spPr>
          <a:xfrm>
            <a:off x="3252272" y="4038884"/>
            <a:ext cx="5740058" cy="2062103"/>
          </a:xfrm>
          <a:prstGeom prst="rect">
            <a:avLst/>
          </a:prstGeom>
          <a:noFill/>
        </p:spPr>
        <p:txBody>
          <a:bodyPr wrap="square" rtlCol="0">
            <a:spAutoFit/>
          </a:bodyPr>
          <a:lstStyle/>
          <a:p>
            <a:r>
              <a:rPr lang="en-US" sz="1600" dirty="0" smtClean="0">
                <a:latin typeface="Open Sans Light"/>
                <a:cs typeface="Open Sans Light"/>
              </a:rPr>
              <a:t>Steps:</a:t>
            </a:r>
          </a:p>
          <a:p>
            <a:pPr marL="800100" lvl="1" indent="-342900">
              <a:buFont typeface="+mj-lt"/>
              <a:buAutoNum type="arabicPeriod"/>
            </a:pPr>
            <a:r>
              <a:rPr lang="en-US" sz="1600" dirty="0" smtClean="0">
                <a:latin typeface="Open Sans Light"/>
                <a:cs typeface="Open Sans Light"/>
              </a:rPr>
              <a:t>Inspect elements within </a:t>
            </a:r>
            <a:r>
              <a:rPr lang="en-US" sz="1600" dirty="0" err="1" smtClean="0">
                <a:latin typeface="Open Sans Light"/>
                <a:cs typeface="Open Sans Light"/>
              </a:rPr>
              <a:t>raw_data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Make a copy of </a:t>
            </a:r>
            <a:r>
              <a:rPr lang="en-US" sz="1600" dirty="0" err="1" smtClean="0">
                <a:latin typeface="Open Sans Light"/>
                <a:cs typeface="Open Sans Light"/>
              </a:rPr>
              <a:t>raw_data</a:t>
            </a:r>
            <a:r>
              <a:rPr lang="en-US" sz="1600" dirty="0" smtClean="0">
                <a:latin typeface="Open Sans Light"/>
                <a:cs typeface="Open Sans Light"/>
              </a:rPr>
              <a:t> called “</a:t>
            </a:r>
            <a:r>
              <a:rPr lang="en-US" sz="1600" dirty="0" err="1" smtClean="0">
                <a:latin typeface="Open Sans Light"/>
                <a:cs typeface="Open Sans Light"/>
              </a:rPr>
              <a:t>clean_data</a:t>
            </a:r>
            <a:r>
              <a:rPr lang="en-US" sz="1600" dirty="0" smtClean="0">
                <a:latin typeface="Open Sans Light"/>
                <a:cs typeface="Open Sans Light"/>
              </a:rPr>
              <a:t>”</a:t>
            </a:r>
          </a:p>
          <a:p>
            <a:pPr marL="800100" lvl="1" indent="-342900">
              <a:buFont typeface="+mj-lt"/>
              <a:buAutoNum type="arabicPeriod"/>
            </a:pPr>
            <a:r>
              <a:rPr lang="en-US" sz="1600" dirty="0" smtClean="0">
                <a:latin typeface="Open Sans Light"/>
                <a:cs typeface="Open Sans Light"/>
              </a:rPr>
              <a:t>Rename columns</a:t>
            </a:r>
          </a:p>
          <a:p>
            <a:pPr marL="800100" lvl="1" indent="-342900">
              <a:buFont typeface="+mj-lt"/>
              <a:buAutoNum type="arabicPeriod"/>
            </a:pPr>
            <a:r>
              <a:rPr lang="en-US" sz="1600" dirty="0" smtClean="0">
                <a:latin typeface="Open Sans Light"/>
                <a:cs typeface="Open Sans Light"/>
              </a:rPr>
              <a:t>Convert character columns to numeric vectors</a:t>
            </a:r>
          </a:p>
          <a:p>
            <a:pPr marL="800100" lvl="1" indent="-342900">
              <a:buFont typeface="+mj-lt"/>
              <a:buAutoNum type="arabicPeriod"/>
            </a:pPr>
            <a:r>
              <a:rPr lang="en-US" sz="1600" dirty="0" smtClean="0">
                <a:latin typeface="Open Sans Light"/>
                <a:cs typeface="Open Sans Light"/>
              </a:rPr>
              <a:t>Remove extraneous rows with missing values</a:t>
            </a:r>
          </a:p>
          <a:p>
            <a:pPr marL="800100" lvl="1" indent="-342900">
              <a:buFont typeface="+mj-lt"/>
              <a:buAutoNum type="arabicPeriod"/>
            </a:pPr>
            <a:r>
              <a:rPr lang="en-US" sz="1600" dirty="0" smtClean="0">
                <a:latin typeface="Open Sans Light"/>
                <a:cs typeface="Open Sans Light"/>
              </a:rPr>
              <a:t>Inspect </a:t>
            </a:r>
            <a:r>
              <a:rPr lang="en-US" sz="1600" dirty="0" err="1" smtClean="0">
                <a:latin typeface="Open Sans Light"/>
                <a:cs typeface="Open Sans Light"/>
              </a:rPr>
              <a:t>clean_data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Write a CSV file of the processed data</a:t>
            </a:r>
            <a:endParaRPr lang="en-US" sz="1600" dirty="0">
              <a:latin typeface="Open Sans Light"/>
              <a:cs typeface="Open Sans Light"/>
            </a:endParaRPr>
          </a:p>
        </p:txBody>
      </p:sp>
      <p:sp>
        <p:nvSpPr>
          <p:cNvPr id="32" name="TextBox 31"/>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Preprocessing Raw Data into Clean Data</a:t>
            </a:r>
            <a:endParaRPr lang="en-US" sz="1600" dirty="0">
              <a:solidFill>
                <a:schemeClr val="bg1"/>
              </a:solidFill>
              <a:latin typeface="Open Sans Light"/>
              <a:cs typeface="Open Sans Light"/>
            </a:endParaRPr>
          </a:p>
        </p:txBody>
      </p:sp>
      <p:sp>
        <p:nvSpPr>
          <p:cNvPr id="33" name="Rectangle 32"/>
          <p:cNvSpPr/>
          <p:nvPr/>
        </p:nvSpPr>
        <p:spPr>
          <a:xfrm>
            <a:off x="4785325" y="2962030"/>
            <a:ext cx="329844" cy="12504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09174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Histograms</a:t>
            </a:r>
            <a:endParaRPr lang="en-US" sz="1600" dirty="0">
              <a:solidFill>
                <a:schemeClr val="bg1"/>
              </a:solidFill>
              <a:latin typeface="Open Sans Light"/>
              <a:cs typeface="Open Sans Light"/>
            </a:endParaRPr>
          </a:p>
        </p:txBody>
      </p:sp>
      <p:pic>
        <p:nvPicPr>
          <p:cNvPr id="16" name="Picture 15" descr="beta bar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1034180"/>
            <a:ext cx="3221556" cy="2394190"/>
          </a:xfrm>
          <a:prstGeom prst="rect">
            <a:avLst/>
          </a:prstGeom>
        </p:spPr>
      </p:pic>
      <p:pic>
        <p:nvPicPr>
          <p:cNvPr id="17" name="Picture 16" descr="bubble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3682962"/>
            <a:ext cx="3221557" cy="2803630"/>
          </a:xfrm>
          <a:prstGeom prst="rect">
            <a:avLst/>
          </a:prstGeom>
        </p:spPr>
      </p:pic>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Bubble Plots and Scatterplots</a:t>
            </a:r>
            <a:endParaRPr lang="en-US" sz="1600" dirty="0">
              <a:solidFill>
                <a:schemeClr val="bg1"/>
              </a:solidFill>
              <a:latin typeface="Open Sans Light"/>
              <a:cs typeface="Open Sans Light"/>
            </a:endParaRPr>
          </a:p>
        </p:txBody>
      </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distribution of a variable and its corresponding value to another variable</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Forward PE, Total Levered Beta, Growth</a:t>
            </a:r>
          </a:p>
          <a:p>
            <a:pPr marL="742950" lvl="1" indent="-285750">
              <a:buFont typeface="Wingdings" charset="2"/>
              <a:buChar char="§"/>
            </a:pPr>
            <a:r>
              <a:rPr lang="en-US" sz="1400" dirty="0" smtClean="0">
                <a:latin typeface="Open Sans Light"/>
                <a:cs typeface="Open Sans Light"/>
              </a:rPr>
              <a:t>PE Ratio to Average Unlevered Beta</a:t>
            </a:r>
          </a:p>
          <a:p>
            <a:pPr marL="742950" lvl="1" indent="-285750">
              <a:buFont typeface="Wingdings" charset="2"/>
              <a:buChar char="§"/>
            </a:pPr>
            <a:r>
              <a:rPr lang="en-US" sz="1400" dirty="0">
                <a:latin typeface="Open Sans Light"/>
                <a:cs typeface="Open Sans Light"/>
              </a:rPr>
              <a:t>Average Unlevered </a:t>
            </a:r>
            <a:r>
              <a:rPr lang="en-US" sz="1400" dirty="0" smtClean="0">
                <a:latin typeface="Open Sans Light"/>
                <a:cs typeface="Open Sans Light"/>
              </a:rPr>
              <a:t>Beta to Expected Growth Rate</a:t>
            </a:r>
          </a:p>
          <a:p>
            <a:pPr marL="742950" lvl="1" indent="-285750">
              <a:buFont typeface="Wingdings" charset="2"/>
              <a:buChar char="§"/>
            </a:pPr>
            <a:r>
              <a:rPr lang="en-US" sz="1400" dirty="0" smtClean="0">
                <a:latin typeface="Open Sans Light"/>
                <a:cs typeface="Open Sans Light"/>
              </a:rPr>
              <a:t>Current PE to Expected Growth Rate</a:t>
            </a:r>
          </a:p>
          <a:p>
            <a:pPr marL="285750" indent="-285750">
              <a:buFont typeface="Wingdings" charset="2"/>
              <a:buChar char="§"/>
            </a:pPr>
            <a:r>
              <a:rPr lang="en-US" sz="1400" dirty="0" smtClean="0">
                <a:latin typeface="Open Sans Light"/>
                <a:cs typeface="Open Sans Light"/>
              </a:rPr>
              <a:t>We found that industries with high beta are growing industries such as online retail, real estate, and software and those with the lowest beta are stable markets such as finance or trucking</a:t>
            </a: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relationship between two variables and add emphasis to a third</a:t>
            </a:r>
          </a:p>
          <a:p>
            <a:pPr marL="285750" indent="-285750">
              <a:buFont typeface="Wingdings" charset="2"/>
              <a:buChar char="§"/>
            </a:pPr>
            <a:r>
              <a:rPr lang="en-US" sz="1400" dirty="0" smtClean="0">
                <a:latin typeface="Open Sans Light"/>
                <a:cs typeface="Open Sans Light"/>
              </a:rPr>
              <a:t>Graphed multiple charts, some of which controlled for outliers</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ratio to Expected Growth in the Next 5 Years, with circles of size corresponding to the size of the specific industry</a:t>
            </a:r>
          </a:p>
          <a:p>
            <a:pPr marL="285750" indent="-285750">
              <a:buFont typeface="Wingdings" charset="2"/>
              <a:buChar char="§"/>
            </a:pPr>
            <a:r>
              <a:rPr lang="en-US" sz="1400" dirty="0" smtClean="0">
                <a:latin typeface="Open Sans Light"/>
                <a:cs typeface="Open Sans Light"/>
              </a:rPr>
              <a:t>We found that most industries had PE ratios that were below 150, but a few had extremely high Current PE, which skewed the data. When accounting for these outliers, we find that most larger industries have PE values between 50 and 100</a:t>
            </a:r>
            <a:endParaRPr lang="en-US" sz="1400" dirty="0">
              <a:latin typeface="Open Sans Light"/>
              <a:cs typeface="Open Sans Light"/>
            </a:endParaRPr>
          </a:p>
        </p:txBody>
      </p:sp>
    </p:spTree>
    <p:extLst>
      <p:ext uri="{BB962C8B-B14F-4D97-AF65-F5344CB8AC3E}">
        <p14:creationId xmlns:p14="http://schemas.microsoft.com/office/powerpoint/2010/main" val="6398116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Linear Regression</a:t>
            </a:r>
            <a:endParaRPr lang="en-US" sz="1600" dirty="0">
              <a:solidFill>
                <a:schemeClr val="bg1"/>
              </a:solidFill>
              <a:latin typeface="Open Sans Light"/>
              <a:cs typeface="Open Sans Light"/>
            </a:endParaRPr>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illustrate the correlation and relationship between variables</a:t>
            </a:r>
          </a:p>
          <a:p>
            <a:pPr marL="285750" indent="-285750">
              <a:buFont typeface="Wingdings" charset="2"/>
              <a:buChar char="§"/>
            </a:pPr>
            <a:r>
              <a:rPr lang="en-US" sz="1400" dirty="0" smtClean="0">
                <a:latin typeface="Open Sans Light"/>
                <a:cs typeface="Open Sans Light"/>
              </a:rPr>
              <a:t>Had multiple scatterplots, some that controlled for outliers or other related variables to maintain accuracy</a:t>
            </a:r>
          </a:p>
          <a:p>
            <a:pPr marL="285750" indent="-285750">
              <a:buFont typeface="Wingdings" charset="2"/>
              <a:buChar char="§"/>
            </a:pPr>
            <a:r>
              <a:rPr lang="en-US" sz="1400" dirty="0" smtClean="0">
                <a:latin typeface="Open Sans Light"/>
                <a:cs typeface="Open Sans Light"/>
              </a:rPr>
              <a:t>Looked at the scatterplots and linear regressions of:</a:t>
            </a:r>
          </a:p>
          <a:p>
            <a:pPr marL="742950" lvl="1" indent="-285750">
              <a:buFont typeface="Wingdings" charset="2"/>
              <a:buChar char="§"/>
            </a:pPr>
            <a:r>
              <a:rPr lang="en-US" sz="1400" dirty="0" smtClean="0">
                <a:latin typeface="Open Sans Light"/>
                <a:cs typeface="Open Sans Light"/>
              </a:rPr>
              <a:t>Current PE to Expected Growth in the Next 5 Years</a:t>
            </a:r>
          </a:p>
          <a:p>
            <a:pPr marL="742950" lvl="1" indent="-285750">
              <a:buFont typeface="Wingdings" charset="2"/>
              <a:buChar char="§"/>
            </a:pPr>
            <a:r>
              <a:rPr lang="en-US" sz="1400" dirty="0" smtClean="0">
                <a:latin typeface="Open Sans Light"/>
                <a:cs typeface="Open Sans Light"/>
              </a:rPr>
              <a:t>Expected Growth to Average Unlevered Beta, Current PE, and PEG Ratio</a:t>
            </a:r>
          </a:p>
          <a:p>
            <a:pPr marL="285750" indent="-285750">
              <a:buFont typeface="Wingdings" charset="2"/>
              <a:buChar char="§"/>
            </a:pPr>
            <a:r>
              <a:rPr lang="en-US" sz="1400" dirty="0" smtClean="0">
                <a:latin typeface="Open Sans Light"/>
                <a:cs typeface="Open Sans Light"/>
              </a:rPr>
              <a:t>We found that there was a strong statistical significance of the PEG ratio to growth, as shown in the figure to the right</a:t>
            </a:r>
            <a:endParaRPr lang="en-US" sz="1400" dirty="0">
              <a:latin typeface="Open Sans Light"/>
              <a:cs typeface="Open Sans Light"/>
            </a:endParaRP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analyze the relationship between multiple variables</a:t>
            </a:r>
          </a:p>
          <a:p>
            <a:pPr marL="285750" indent="-285750">
              <a:buFont typeface="Wingdings" charset="2"/>
              <a:buChar char="§"/>
            </a:pPr>
            <a:r>
              <a:rPr lang="en-US" sz="1400" dirty="0">
                <a:latin typeface="Open Sans Light"/>
                <a:cs typeface="Open Sans Light"/>
              </a:rPr>
              <a:t>Examined graph from multiple </a:t>
            </a:r>
            <a:r>
              <a:rPr lang="en-US" sz="1400" dirty="0" smtClean="0">
                <a:latin typeface="Open Sans Light"/>
                <a:cs typeface="Open Sans Light"/>
              </a:rPr>
              <a:t>angles</a:t>
            </a:r>
          </a:p>
          <a:p>
            <a:pPr marL="285750" indent="-285750">
              <a:buFont typeface="Wingdings" charset="2"/>
              <a:buChar char="§"/>
            </a:pPr>
            <a:r>
              <a:rPr lang="en-US" sz="1400" dirty="0" smtClean="0">
                <a:latin typeface="Open Sans Light"/>
                <a:cs typeface="Open Sans Light"/>
              </a:rPr>
              <a:t>Looked at the 3D plot of:</a:t>
            </a:r>
          </a:p>
          <a:p>
            <a:pPr marL="742950" lvl="1" indent="-285750">
              <a:buFont typeface="Wingdings" charset="2"/>
              <a:buChar char="§"/>
            </a:pPr>
            <a:r>
              <a:rPr lang="en-US" sz="1400" dirty="0" smtClean="0">
                <a:latin typeface="Open Sans Light"/>
                <a:cs typeface="Open Sans Light"/>
              </a:rPr>
              <a:t>Expected Growth in the Next 5 Years, PEG Ratio, and Average Unlevered Beta</a:t>
            </a:r>
          </a:p>
          <a:p>
            <a:pPr marL="742950" lvl="1" indent="-285750">
              <a:buFont typeface="Wingdings" charset="2"/>
              <a:buChar char="§"/>
            </a:pPr>
            <a:r>
              <a:rPr lang="en-US" sz="1400" dirty="0" smtClean="0">
                <a:latin typeface="Open Sans Light"/>
                <a:cs typeface="Open Sans Light"/>
              </a:rPr>
              <a:t>Expected Growth in the Next 5 Years, Current PE Ratio, and Average Unlevered Beta</a:t>
            </a:r>
          </a:p>
          <a:p>
            <a:pPr marL="285750" indent="-285750">
              <a:buFont typeface="Wingdings" charset="2"/>
              <a:buChar char="§"/>
            </a:pPr>
            <a:r>
              <a:rPr lang="en-US" sz="1400" dirty="0" smtClean="0">
                <a:latin typeface="Open Sans Light"/>
                <a:cs typeface="Open Sans Light"/>
              </a:rPr>
              <a:t>We found that higher beta corresponded with expected growth (as predicted), higher beta was correlated with higher PEG ratio, and that lower expected growth equated with higher PEG ratios</a:t>
            </a:r>
          </a:p>
        </p:txBody>
      </p:sp>
      <p:pic>
        <p:nvPicPr>
          <p:cNvPr id="2" name="Picture 1" descr="3dscatter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3739662"/>
            <a:ext cx="3221556" cy="2693731"/>
          </a:xfrm>
          <a:prstGeom prst="rect">
            <a:avLst/>
          </a:prstGeom>
        </p:spPr>
      </p:pic>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3D Scatterplots</a:t>
            </a:r>
            <a:endParaRPr lang="en-US" sz="1600" dirty="0">
              <a:solidFill>
                <a:schemeClr val="bg1"/>
              </a:solidFill>
              <a:latin typeface="Open Sans Light"/>
              <a:cs typeface="Open Sans Light"/>
            </a:endParaRPr>
          </a:p>
        </p:txBody>
      </p:sp>
      <p:pic>
        <p:nvPicPr>
          <p:cNvPr id="20" name="Picture 19" descr="regress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1034175"/>
            <a:ext cx="3221557" cy="2394191"/>
          </a:xfrm>
          <a:prstGeom prst="rect">
            <a:avLst/>
          </a:prstGeom>
        </p:spPr>
      </p:pic>
    </p:spTree>
    <p:extLst>
      <p:ext uri="{BB962C8B-B14F-4D97-AF65-F5344CB8AC3E}">
        <p14:creationId xmlns:p14="http://schemas.microsoft.com/office/powerpoint/2010/main" val="38926425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FINDINGS</a:t>
            </a:r>
            <a:endParaRPr lang="en-US" dirty="0"/>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rgbClr val="000000"/>
                    </a:solidFill>
                    <a:latin typeface="Open Sans Light"/>
                    <a:cs typeface="Open Sans Light"/>
                  </a:rPr>
                  <a:t>Key Findings</a:t>
                </a:r>
                <a:endParaRPr lang="en-US" sz="1400" dirty="0">
                  <a:solidFill>
                    <a:srgbClr val="000000"/>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Right Arrow 13"/>
          <p:cNvSpPr/>
          <p:nvPr/>
        </p:nvSpPr>
        <p:spPr>
          <a:xfrm>
            <a:off x="150249" y="1961217"/>
            <a:ext cx="8841303" cy="1100002"/>
          </a:xfrm>
          <a:prstGeom prst="rightArrow">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916823"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3771890"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626956"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9377" y="3640348"/>
            <a:ext cx="2235053" cy="2308324"/>
          </a:xfrm>
          <a:prstGeom prst="rect">
            <a:avLst/>
          </a:prstGeom>
          <a:noFill/>
        </p:spPr>
        <p:txBody>
          <a:bodyPr wrap="square" rtlCol="0">
            <a:spAutoFit/>
          </a:bodyPr>
          <a:lstStyle/>
          <a:p>
            <a:pPr algn="ctr"/>
            <a:r>
              <a:rPr lang="en-US" dirty="0" smtClean="0">
                <a:latin typeface="Open Sans Light"/>
                <a:cs typeface="Open Sans Light"/>
              </a:rPr>
              <a:t>Beta &amp; Payout Ratio</a:t>
            </a:r>
          </a:p>
          <a:p>
            <a:pPr algn="ctr"/>
            <a:r>
              <a:rPr lang="en-US" sz="1400" dirty="0" smtClean="0">
                <a:latin typeface="Open Sans Light"/>
                <a:cs typeface="Open Sans Light"/>
              </a:rPr>
              <a:t>Payout ratio is directly correlated with PE ratio. Thus, examining the relationship of beta to PE tells us that PE ratio is negatively correlated with beta, and thus payout ratio is negatively correlated with risk.</a:t>
            </a:r>
          </a:p>
        </p:txBody>
      </p:sp>
      <p:sp>
        <p:nvSpPr>
          <p:cNvPr id="19" name="TextBox 18"/>
          <p:cNvSpPr txBox="1"/>
          <p:nvPr/>
        </p:nvSpPr>
        <p:spPr>
          <a:xfrm>
            <a:off x="3295839" y="3640348"/>
            <a:ext cx="2235053" cy="2308324"/>
          </a:xfrm>
          <a:prstGeom prst="rect">
            <a:avLst/>
          </a:prstGeom>
          <a:noFill/>
        </p:spPr>
        <p:txBody>
          <a:bodyPr wrap="square" rtlCol="0">
            <a:spAutoFit/>
          </a:bodyPr>
          <a:lstStyle/>
          <a:p>
            <a:pPr algn="ctr"/>
            <a:r>
              <a:rPr lang="en-US" dirty="0" smtClean="0">
                <a:latin typeface="Open Sans Light"/>
                <a:cs typeface="Open Sans Light"/>
              </a:rPr>
              <a:t>Beta &amp; Growth Rate</a:t>
            </a:r>
          </a:p>
          <a:p>
            <a:pPr algn="ctr"/>
            <a:r>
              <a:rPr lang="en-US" sz="1400" dirty="0" smtClean="0">
                <a:latin typeface="Open Sans Light"/>
                <a:cs typeface="Open Sans Light"/>
              </a:rPr>
              <a:t>Higher beta corresponds to a higher growth rate, as expected. Industries with higher beta and risk are those that are growing, such as online retail, real estate, and software, while stable markets have lower beta.</a:t>
            </a:r>
          </a:p>
        </p:txBody>
      </p:sp>
      <p:sp>
        <p:nvSpPr>
          <p:cNvPr id="20" name="TextBox 19"/>
          <p:cNvSpPr txBox="1"/>
          <p:nvPr/>
        </p:nvSpPr>
        <p:spPr>
          <a:xfrm>
            <a:off x="6141353" y="3640348"/>
            <a:ext cx="2235053" cy="2308324"/>
          </a:xfrm>
          <a:prstGeom prst="rect">
            <a:avLst/>
          </a:prstGeom>
          <a:noFill/>
        </p:spPr>
        <p:txBody>
          <a:bodyPr wrap="square" rtlCol="0">
            <a:spAutoFit/>
          </a:bodyPr>
          <a:lstStyle/>
          <a:p>
            <a:pPr algn="ctr"/>
            <a:r>
              <a:rPr lang="en-US" dirty="0" smtClean="0">
                <a:latin typeface="Open Sans Light"/>
                <a:cs typeface="Open Sans Light"/>
              </a:rPr>
              <a:t>Tech Industry</a:t>
            </a:r>
          </a:p>
          <a:p>
            <a:pPr algn="ctr"/>
            <a:r>
              <a:rPr lang="en-US" sz="1400" dirty="0" smtClean="0">
                <a:latin typeface="Open Sans Light"/>
                <a:cs typeface="Open Sans Light"/>
              </a:rPr>
              <a:t>Because the technology industry has a high beta, by our analysis of growth rate versus beta, it also has a high growth rate. Additionally, because beta is negatively correlated with PE ratios, the industry has low PE.</a:t>
            </a:r>
          </a:p>
        </p:txBody>
      </p:sp>
      <p:pic>
        <p:nvPicPr>
          <p:cNvPr id="21" name="Picture 20"/>
          <p:cNvPicPr>
            <a:picLocks noChangeAspect="1"/>
          </p:cNvPicPr>
          <p:nvPr/>
        </p:nvPicPr>
        <p:blipFill>
          <a:blip r:embed="rId2"/>
          <a:stretch>
            <a:fillRect/>
          </a:stretch>
        </p:blipFill>
        <p:spPr>
          <a:xfrm>
            <a:off x="6868107" y="2114499"/>
            <a:ext cx="797859" cy="797859"/>
          </a:xfrm>
          <a:prstGeom prst="rect">
            <a:avLst/>
          </a:prstGeom>
        </p:spPr>
      </p:pic>
      <p:pic>
        <p:nvPicPr>
          <p:cNvPr id="22" name="Picture 21"/>
          <p:cNvPicPr>
            <a:picLocks noChangeAspect="1"/>
          </p:cNvPicPr>
          <p:nvPr/>
        </p:nvPicPr>
        <p:blipFill>
          <a:blip r:embed="rId3"/>
          <a:stretch>
            <a:fillRect/>
          </a:stretch>
        </p:blipFill>
        <p:spPr>
          <a:xfrm>
            <a:off x="4013041" y="2114499"/>
            <a:ext cx="797859" cy="797859"/>
          </a:xfrm>
          <a:prstGeom prst="rect">
            <a:avLst/>
          </a:prstGeom>
        </p:spPr>
      </p:pic>
      <p:pic>
        <p:nvPicPr>
          <p:cNvPr id="23" name="Picture 22"/>
          <p:cNvPicPr>
            <a:picLocks noChangeAspect="1"/>
          </p:cNvPicPr>
          <p:nvPr/>
        </p:nvPicPr>
        <p:blipFill>
          <a:blip r:embed="rId4"/>
          <a:stretch>
            <a:fillRect/>
          </a:stretch>
        </p:blipFill>
        <p:spPr>
          <a:xfrm>
            <a:off x="1158424" y="2114499"/>
            <a:ext cx="796959" cy="796959"/>
          </a:xfrm>
          <a:prstGeom prst="rect">
            <a:avLst/>
          </a:prstGeom>
        </p:spPr>
      </p:pic>
    </p:spTree>
    <p:extLst>
      <p:ext uri="{BB962C8B-B14F-4D97-AF65-F5344CB8AC3E}">
        <p14:creationId xmlns:p14="http://schemas.microsoft.com/office/powerpoint/2010/main" val="32100338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07864"/>
            <a:ext cx="9144000" cy="2642272"/>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0" dirty="0" smtClean="0">
                <a:latin typeface="Open Sans Light"/>
              </a:rPr>
              <a:t>Q&amp;A</a:t>
            </a:r>
            <a:endParaRPr lang="en-US" sz="5000" dirty="0">
              <a:latin typeface="Open Sans Light"/>
            </a:endParaRPr>
          </a:p>
        </p:txBody>
      </p:sp>
      <p:sp>
        <p:nvSpPr>
          <p:cNvPr id="3" name="Left-Right Arrow 2"/>
          <p:cNvSpPr/>
          <p:nvPr/>
        </p:nvSpPr>
        <p:spPr>
          <a:xfrm>
            <a:off x="0" y="1791754"/>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4" name="Left-Right Arrow 3"/>
          <p:cNvSpPr/>
          <p:nvPr/>
        </p:nvSpPr>
        <p:spPr>
          <a:xfrm>
            <a:off x="0" y="4828100"/>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Tree>
    <p:extLst>
      <p:ext uri="{BB962C8B-B14F-4D97-AF65-F5344CB8AC3E}">
        <p14:creationId xmlns:p14="http://schemas.microsoft.com/office/powerpoint/2010/main" val="3310845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026" y="670302"/>
            <a:ext cx="8841303" cy="6031770"/>
          </a:xfrm>
        </p:spPr>
        <p:txBody>
          <a:bodyPr>
            <a:normAutofit/>
          </a:bodyPr>
          <a:lstStyle/>
          <a:p>
            <a:r>
              <a:rPr lang="en-US" sz="1400" dirty="0" smtClean="0"/>
              <a:t>Front-</a:t>
            </a:r>
            <a:r>
              <a:rPr lang="en-US" sz="1400" dirty="0"/>
              <a:t>page picture: </a:t>
            </a:r>
            <a:r>
              <a:rPr lang="en-US" sz="1400" dirty="0">
                <a:hlinkClick r:id="rId2"/>
              </a:rPr>
              <a:t>http://qcfinance.in/wp-content/uploads/2013/10/financial-</a:t>
            </a:r>
            <a:r>
              <a:rPr lang="en-US" sz="1400" dirty="0" smtClean="0">
                <a:hlinkClick r:id="rId2"/>
              </a:rPr>
              <a:t>analysis.jpg</a:t>
            </a:r>
            <a:endParaRPr lang="en-US" sz="1400" dirty="0" smtClean="0"/>
          </a:p>
          <a:p>
            <a:r>
              <a:rPr lang="en-US" sz="1400" dirty="0" smtClean="0"/>
              <a:t>Financial terminology</a:t>
            </a:r>
            <a:r>
              <a:rPr lang="en-US" sz="1400" dirty="0"/>
              <a:t>: </a:t>
            </a:r>
            <a:r>
              <a:rPr lang="en-US" sz="1400" dirty="0">
                <a:hlinkClick r:id="rId3"/>
              </a:rPr>
              <a:t>http://www.investopedia.com</a:t>
            </a:r>
            <a:r>
              <a:rPr lang="en-US" sz="1400" dirty="0" smtClean="0">
                <a:hlinkClick r:id="rId3"/>
              </a:rPr>
              <a:t>/</a:t>
            </a:r>
            <a:endParaRPr lang="en-US" sz="1400" dirty="0" smtClean="0"/>
          </a:p>
          <a:p>
            <a:r>
              <a:rPr lang="en-US" sz="1400" dirty="0" smtClean="0"/>
              <a:t>Icons: The Noun Project</a:t>
            </a:r>
          </a:p>
          <a:p>
            <a:endParaRPr lang="en-US" sz="1400" dirty="0"/>
          </a:p>
        </p:txBody>
      </p:sp>
      <p:sp>
        <p:nvSpPr>
          <p:cNvPr id="3" name="Title 2"/>
          <p:cNvSpPr>
            <a:spLocks noGrp="1"/>
          </p:cNvSpPr>
          <p:nvPr>
            <p:ph type="title"/>
          </p:nvPr>
        </p:nvSpPr>
        <p:spPr/>
        <p:txBody>
          <a:bodyPr/>
          <a:lstStyle/>
          <a:p>
            <a:r>
              <a:rPr lang="en-US" dirty="0" smtClean="0"/>
              <a:t>SOURCES</a:t>
            </a:r>
            <a:endParaRPr lang="en-US" dirty="0"/>
          </a:p>
        </p:txBody>
      </p:sp>
    </p:spTree>
    <p:extLst>
      <p:ext uri="{BB962C8B-B14F-4D97-AF65-F5344CB8AC3E}">
        <p14:creationId xmlns:p14="http://schemas.microsoft.com/office/powerpoint/2010/main" val="23290313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TotalTime>
  <Words>786</Words>
  <Application>Microsoft Macintosh PowerPoint</Application>
  <PresentationFormat>On-screen Show (4:3)</PresentationFormat>
  <Paragraphs>108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Statistics 133 Final Project: Financial Exploration through Statistical Computation</vt:lpstr>
      <vt:lpstr>RESEARCH PROBLEM</vt:lpstr>
      <vt:lpstr>DATA &amp; PREPROCESSING</vt:lpstr>
      <vt:lpstr>METHODS &amp; ANALYSIS</vt:lpstr>
      <vt:lpstr>METHODS &amp; ANALYSIS</vt:lpstr>
      <vt:lpstr>KEY FINDINGS</vt:lpstr>
      <vt:lpstr>PowerPoint Presentation</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Yang</dc:creator>
  <cp:lastModifiedBy>Michelle Yang</cp:lastModifiedBy>
  <cp:revision>268</cp:revision>
  <dcterms:created xsi:type="dcterms:W3CDTF">2015-11-30T19:34:54Z</dcterms:created>
  <dcterms:modified xsi:type="dcterms:W3CDTF">2015-12-07T20:22:27Z</dcterms:modified>
</cp:coreProperties>
</file>